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4" r:id="rId4"/>
    <p:sldId id="262" r:id="rId5"/>
    <p:sldId id="263" r:id="rId6"/>
    <p:sldId id="258" r:id="rId7"/>
    <p:sldId id="260" r:id="rId8"/>
    <p:sldId id="271" r:id="rId9"/>
    <p:sldId id="269" r:id="rId10"/>
    <p:sldId id="266" r:id="rId11"/>
    <p:sldId id="265" r:id="rId12"/>
    <p:sldId id="259"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179BC75-4A96-4784-B6EC-2628D9596D6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5722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spTree>
    <p:extLst>
      <p:ext uri="{BB962C8B-B14F-4D97-AF65-F5344CB8AC3E}">
        <p14:creationId xmlns:p14="http://schemas.microsoft.com/office/powerpoint/2010/main" val="3220189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708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4198596-EB08-4E42-A409-6CA78570B015}"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79BC75-4A96-4784-B6EC-2628D9596D62}" type="slidenum">
              <a:rPr lang="en-GB" smtClean="0"/>
              <a:t>‹#›</a:t>
            </a:fld>
            <a:endParaRPr lang="en-GB"/>
          </a:p>
        </p:txBody>
      </p:sp>
    </p:spTree>
    <p:extLst>
      <p:ext uri="{BB962C8B-B14F-4D97-AF65-F5344CB8AC3E}">
        <p14:creationId xmlns:p14="http://schemas.microsoft.com/office/powerpoint/2010/main" val="1896754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4198596-EB08-4E42-A409-6CA78570B015}"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79BC75-4A96-4784-B6EC-2628D9596D6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7569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4198596-EB08-4E42-A409-6CA78570B015}"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79BC75-4A96-4784-B6EC-2628D9596D6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153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198596-EB08-4E42-A409-6CA78570B015}"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79BC75-4A96-4784-B6EC-2628D9596D62}" type="slidenum">
              <a:rPr lang="en-GB" smtClean="0"/>
              <a:t>‹#›</a:t>
            </a:fld>
            <a:endParaRPr lang="en-GB"/>
          </a:p>
        </p:txBody>
      </p:sp>
    </p:spTree>
    <p:extLst>
      <p:ext uri="{BB962C8B-B14F-4D97-AF65-F5344CB8AC3E}">
        <p14:creationId xmlns:p14="http://schemas.microsoft.com/office/powerpoint/2010/main" val="409203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198596-EB08-4E42-A409-6CA78570B015}"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79BC75-4A96-4784-B6EC-2628D9596D6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4641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198596-EB08-4E42-A409-6CA78570B015}"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79BC75-4A96-4784-B6EC-2628D9596D62}" type="slidenum">
              <a:rPr lang="en-GB" smtClean="0"/>
              <a:t>‹#›</a:t>
            </a:fld>
            <a:endParaRPr lang="en-GB"/>
          </a:p>
        </p:txBody>
      </p:sp>
    </p:spTree>
    <p:extLst>
      <p:ext uri="{BB962C8B-B14F-4D97-AF65-F5344CB8AC3E}">
        <p14:creationId xmlns:p14="http://schemas.microsoft.com/office/powerpoint/2010/main" val="2641205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4198596-EB08-4E42-A409-6CA78570B015}"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79BC75-4A96-4784-B6EC-2628D9596D62}" type="slidenum">
              <a:rPr lang="en-GB" smtClean="0"/>
              <a:t>‹#›</a:t>
            </a:fld>
            <a:endParaRPr lang="en-GB"/>
          </a:p>
        </p:txBody>
      </p:sp>
    </p:spTree>
    <p:extLst>
      <p:ext uri="{BB962C8B-B14F-4D97-AF65-F5344CB8AC3E}">
        <p14:creationId xmlns:p14="http://schemas.microsoft.com/office/powerpoint/2010/main" val="2542918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2848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8254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spTree>
    <p:extLst>
      <p:ext uri="{BB962C8B-B14F-4D97-AF65-F5344CB8AC3E}">
        <p14:creationId xmlns:p14="http://schemas.microsoft.com/office/powerpoint/2010/main" val="1297406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022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70007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1628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198596-EB08-4E42-A409-6CA78570B015}"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79BC75-4A96-4784-B6EC-2628D9596D6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6722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4198596-EB08-4E42-A409-6CA78570B015}" type="datetimeFigureOut">
              <a:rPr lang="en-GB" smtClean="0"/>
              <a:t>06/11/2017</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179BC75-4A96-4784-B6EC-2628D9596D62}" type="slidenum">
              <a:rPr lang="en-GB" smtClean="0"/>
              <a:t>‹#›</a:t>
            </a:fld>
            <a:endParaRPr lang="en-GB"/>
          </a:p>
        </p:txBody>
      </p:sp>
    </p:spTree>
    <p:extLst>
      <p:ext uri="{BB962C8B-B14F-4D97-AF65-F5344CB8AC3E}">
        <p14:creationId xmlns:p14="http://schemas.microsoft.com/office/powerpoint/2010/main" val="10523581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aSHanqFD_J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04371" y="3713200"/>
            <a:ext cx="3738097" cy="2069416"/>
          </a:xfrm>
        </p:spPr>
        <p:txBody>
          <a:bodyPr>
            <a:normAutofit fontScale="90000"/>
          </a:bodyPr>
          <a:lstStyle/>
          <a:p>
            <a:r>
              <a:rPr lang="en-GB" sz="3200" b="1" dirty="0" smtClean="0"/>
              <a:t>Applied Mental health and advocacy Oral Presentation.</a:t>
            </a:r>
            <a:br>
              <a:rPr lang="en-GB" sz="3200" b="1" dirty="0" smtClean="0"/>
            </a:br>
            <a:r>
              <a:rPr lang="en-GB" sz="3200" b="1" dirty="0" smtClean="0"/>
              <a:t> </a:t>
            </a:r>
            <a:r>
              <a:rPr lang="en-GB" sz="2800" b="1" dirty="0" smtClean="0"/>
              <a:t>M5X00961</a:t>
            </a:r>
            <a:r>
              <a:rPr lang="en-GB" sz="3200" b="1" dirty="0" smtClean="0"/>
              <a:t/>
            </a:r>
            <a:br>
              <a:rPr lang="en-GB" sz="3200" b="1" dirty="0" smtClean="0"/>
            </a:br>
            <a:endParaRPr lang="en-GB" sz="3200" b="1" dirty="0"/>
          </a:p>
        </p:txBody>
      </p:sp>
      <p:sp>
        <p:nvSpPr>
          <p:cNvPr id="3" name="Subtitle 2"/>
          <p:cNvSpPr>
            <a:spLocks noGrp="1"/>
          </p:cNvSpPr>
          <p:nvPr>
            <p:ph type="subTitle" idx="1"/>
          </p:nvPr>
        </p:nvSpPr>
        <p:spPr>
          <a:xfrm>
            <a:off x="6343515" y="2940449"/>
            <a:ext cx="3374264" cy="2387600"/>
          </a:xfrm>
        </p:spPr>
        <p:txBody>
          <a:bodyPr>
            <a:normAutofit/>
          </a:bodyPr>
          <a:lstStyle/>
          <a:p>
            <a:endParaRPr lang="en-GB" b="1" dirty="0"/>
          </a:p>
          <a:p>
            <a:endParaRPr lang="en-GB" b="1" dirty="0" smtClean="0"/>
          </a:p>
          <a:p>
            <a:r>
              <a:rPr lang="en-GB" b="1" dirty="0" smtClean="0"/>
              <a:t>Zachary Morgan</a:t>
            </a:r>
            <a:br>
              <a:rPr lang="en-GB" b="1" dirty="0" smtClean="0"/>
            </a:br>
            <a:r>
              <a:rPr lang="en-GB" b="1" dirty="0" smtClean="0"/>
              <a:t>P-150282</a:t>
            </a:r>
          </a:p>
          <a:p>
            <a:r>
              <a:rPr lang="en-GB" b="1" dirty="0" smtClean="0"/>
              <a:t>Lecturer- Ruth Groff</a:t>
            </a:r>
            <a:endParaRPr lang="en-GB" b="1" dirty="0"/>
          </a:p>
        </p:txBody>
      </p:sp>
      <p:sp>
        <p:nvSpPr>
          <p:cNvPr id="5" name="AutoShape 4" descr="Image result for uwtsd swansea"/>
          <p:cNvSpPr>
            <a:spLocks noChangeAspect="1" noChangeArrowheads="1"/>
          </p:cNvSpPr>
          <p:nvPr/>
        </p:nvSpPr>
        <p:spPr bwMode="auto">
          <a:xfrm>
            <a:off x="5943599" y="462985"/>
            <a:ext cx="1796603" cy="179660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teen challenge"/>
          <p:cNvSpPr>
            <a:spLocks noChangeAspect="1" noChangeArrowheads="1"/>
          </p:cNvSpPr>
          <p:nvPr/>
        </p:nvSpPr>
        <p:spPr bwMode="auto">
          <a:xfrm>
            <a:off x="1371599" y="-1055654"/>
            <a:ext cx="2569335" cy="25693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4071197" y="1944710"/>
            <a:ext cx="4274229" cy="1313923"/>
          </a:xfrm>
          <a:prstGeom prst="rect">
            <a:avLst/>
          </a:prstGeom>
        </p:spPr>
      </p:pic>
    </p:spTree>
    <p:extLst>
      <p:ext uri="{BB962C8B-B14F-4D97-AF65-F5344CB8AC3E}">
        <p14:creationId xmlns:p14="http://schemas.microsoft.com/office/powerpoint/2010/main" val="1439721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What is Teen Challenge?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successful drug rehabilitation outreach project.</a:t>
            </a:r>
          </a:p>
          <a:p>
            <a:r>
              <a:rPr lang="en-GB" dirty="0" smtClean="0"/>
              <a:t>A registered charity which strives to help young people flee from life harming substances.</a:t>
            </a:r>
          </a:p>
          <a:p>
            <a:r>
              <a:rPr lang="en-GB" dirty="0" smtClean="0"/>
              <a:t>A network of 12 teams with over 500 workers.</a:t>
            </a:r>
          </a:p>
          <a:p>
            <a:r>
              <a:rPr lang="en-GB" dirty="0" smtClean="0"/>
              <a:t>Aims to find direction and purpose in an individuals life.</a:t>
            </a:r>
          </a:p>
          <a:p>
            <a:r>
              <a:rPr lang="en-GB" dirty="0" smtClean="0"/>
              <a:t>Focused on leaving controlled life patterns behind. </a:t>
            </a:r>
          </a:p>
          <a:p>
            <a:r>
              <a:rPr lang="en-GB" dirty="0" smtClean="0"/>
              <a:t>Man finding a way out of hopelessness and slavery to drug abuse.</a:t>
            </a:r>
          </a:p>
          <a:p>
            <a:r>
              <a:rPr lang="en-GB" dirty="0" smtClean="0"/>
              <a:t>Teen challenge’s foundations are built upon Christian values and beliefs. </a:t>
            </a:r>
            <a:endParaRPr lang="en-GB" dirty="0" smtClean="0"/>
          </a:p>
          <a:p>
            <a:endParaRPr lang="en-GB" dirty="0" smtClean="0"/>
          </a:p>
          <a:p>
            <a:endParaRPr lang="en-GB" dirty="0" smtClean="0"/>
          </a:p>
        </p:txBody>
      </p:sp>
      <p:pic>
        <p:nvPicPr>
          <p:cNvPr id="6" name="Picture 5"/>
          <p:cNvPicPr>
            <a:picLocks noChangeAspect="1"/>
          </p:cNvPicPr>
          <p:nvPr/>
        </p:nvPicPr>
        <p:blipFill>
          <a:blip r:embed="rId2"/>
          <a:stretch>
            <a:fillRect/>
          </a:stretch>
        </p:blipFill>
        <p:spPr>
          <a:xfrm>
            <a:off x="1295401" y="982132"/>
            <a:ext cx="2591537" cy="1303867"/>
          </a:xfrm>
          <a:prstGeom prst="rect">
            <a:avLst/>
          </a:prstGeom>
        </p:spPr>
      </p:pic>
    </p:spTree>
    <p:extLst>
      <p:ext uri="{BB962C8B-B14F-4D97-AF65-F5344CB8AC3E}">
        <p14:creationId xmlns:p14="http://schemas.microsoft.com/office/powerpoint/2010/main" val="1112866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origins.</a:t>
            </a:r>
            <a:endParaRPr lang="en-GB" dirty="0"/>
          </a:p>
        </p:txBody>
      </p:sp>
      <p:sp>
        <p:nvSpPr>
          <p:cNvPr id="3" name="Content Placeholder 2"/>
          <p:cNvSpPr>
            <a:spLocks noGrp="1"/>
          </p:cNvSpPr>
          <p:nvPr>
            <p:ph idx="1"/>
          </p:nvPr>
        </p:nvSpPr>
        <p:spPr/>
        <p:txBody>
          <a:bodyPr/>
          <a:lstStyle/>
          <a:p>
            <a:r>
              <a:rPr lang="en-GB" dirty="0" smtClean="0"/>
              <a:t>Teen challenge in the United Kingdom started in the late 70’s.</a:t>
            </a:r>
          </a:p>
          <a:p>
            <a:r>
              <a:rPr lang="en-GB" dirty="0" smtClean="0"/>
              <a:t>Branched out to create affiliated networks such as teen challenge London, Strathclyde.</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593006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0005" y="2382591"/>
            <a:ext cx="10470523" cy="3773510"/>
          </a:xfrm>
        </p:spPr>
        <p:txBody>
          <a:bodyPr/>
          <a:lstStyle/>
          <a:p>
            <a:r>
              <a:rPr lang="en-GB" dirty="0" smtClean="0"/>
              <a:t>David Wilkerson is the founder of Teen challenge. </a:t>
            </a:r>
          </a:p>
          <a:p>
            <a:r>
              <a:rPr lang="en-GB" dirty="0" smtClean="0"/>
              <a:t>Started in </a:t>
            </a:r>
            <a:r>
              <a:rPr lang="en-GB" dirty="0"/>
              <a:t>N</a:t>
            </a:r>
            <a:r>
              <a:rPr lang="en-GB" dirty="0" smtClean="0"/>
              <a:t>ew York (USA) in 1958 and arose to be a successful programme throughout the 60’s. </a:t>
            </a:r>
          </a:p>
          <a:p>
            <a:r>
              <a:rPr lang="en-GB" dirty="0" smtClean="0"/>
              <a:t>The goal was to offer help to young individuals who struggled with addictions to drug and alcohol. </a:t>
            </a:r>
          </a:p>
          <a:p>
            <a:r>
              <a:rPr lang="en-GB" dirty="0" smtClean="0"/>
              <a:t>The work was effective it spread across the world through the five continents.</a:t>
            </a:r>
            <a:endParaRPr lang="en-GB" dirty="0"/>
          </a:p>
        </p:txBody>
      </p:sp>
      <p:pic>
        <p:nvPicPr>
          <p:cNvPr id="5" name="Picture 4"/>
          <p:cNvPicPr>
            <a:picLocks noChangeAspect="1"/>
          </p:cNvPicPr>
          <p:nvPr/>
        </p:nvPicPr>
        <p:blipFill>
          <a:blip r:embed="rId2"/>
          <a:stretch>
            <a:fillRect/>
          </a:stretch>
        </p:blipFill>
        <p:spPr>
          <a:xfrm>
            <a:off x="1214998" y="690350"/>
            <a:ext cx="1170774" cy="1554389"/>
          </a:xfrm>
          <a:prstGeom prst="rect">
            <a:avLst/>
          </a:prstGeom>
        </p:spPr>
      </p:pic>
      <p:sp>
        <p:nvSpPr>
          <p:cNvPr id="6" name="TextBox 5"/>
          <p:cNvSpPr txBox="1"/>
          <p:nvPr/>
        </p:nvSpPr>
        <p:spPr>
          <a:xfrm>
            <a:off x="2507089" y="1460556"/>
            <a:ext cx="1468191" cy="646331"/>
          </a:xfrm>
          <a:prstGeom prst="rect">
            <a:avLst/>
          </a:prstGeom>
          <a:noFill/>
        </p:spPr>
        <p:txBody>
          <a:bodyPr wrap="square" rtlCol="0">
            <a:spAutoFit/>
          </a:bodyPr>
          <a:lstStyle/>
          <a:p>
            <a:r>
              <a:rPr lang="en-GB" dirty="0" smtClean="0"/>
              <a:t>David Wilkerson.</a:t>
            </a:r>
            <a:endParaRPr lang="en-GB" dirty="0"/>
          </a:p>
        </p:txBody>
      </p:sp>
    </p:spTree>
    <p:extLst>
      <p:ext uri="{BB962C8B-B14F-4D97-AF65-F5344CB8AC3E}">
        <p14:creationId xmlns:p14="http://schemas.microsoft.com/office/powerpoint/2010/main" val="2028824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6564" y="2614410"/>
            <a:ext cx="10217236" cy="3477297"/>
          </a:xfrm>
        </p:spPr>
        <p:txBody>
          <a:bodyPr>
            <a:normAutofit lnSpcReduction="10000"/>
          </a:bodyPr>
          <a:lstStyle/>
          <a:p>
            <a:r>
              <a:rPr lang="en-GB" dirty="0" smtClean="0"/>
              <a:t>Began his work in the 90’s. </a:t>
            </a:r>
          </a:p>
          <a:p>
            <a:r>
              <a:rPr lang="en-GB" dirty="0" smtClean="0"/>
              <a:t>Recognised a need for help for young people in Glasgow.</a:t>
            </a:r>
          </a:p>
          <a:p>
            <a:r>
              <a:rPr lang="en-GB" dirty="0" smtClean="0"/>
              <a:t>Offered free food and hot drinks to help the youngsters of Scotland.</a:t>
            </a:r>
          </a:p>
          <a:p>
            <a:r>
              <a:rPr lang="en-GB" dirty="0" smtClean="0"/>
              <a:t>Introduced a ‘coffee bar’ for workers and volunteers to befriend and help the struggling individuals a residence. </a:t>
            </a:r>
          </a:p>
          <a:p>
            <a:r>
              <a:rPr lang="en-GB" dirty="0" smtClean="0"/>
              <a:t>Offered a 12-18 month programme to help flee from addictions and find education and work experience to help individuals stand back on their two feet with opportunity for a new start in life.</a:t>
            </a:r>
          </a:p>
          <a:p>
            <a:endParaRPr lang="en-GB" dirty="0"/>
          </a:p>
        </p:txBody>
      </p:sp>
      <p:pic>
        <p:nvPicPr>
          <p:cNvPr id="4" name="Picture 3"/>
          <p:cNvPicPr>
            <a:picLocks noChangeAspect="1"/>
          </p:cNvPicPr>
          <p:nvPr/>
        </p:nvPicPr>
        <p:blipFill>
          <a:blip r:embed="rId2"/>
          <a:stretch>
            <a:fillRect/>
          </a:stretch>
        </p:blipFill>
        <p:spPr>
          <a:xfrm>
            <a:off x="1136564" y="752507"/>
            <a:ext cx="1648228" cy="1642963"/>
          </a:xfrm>
          <a:prstGeom prst="rect">
            <a:avLst/>
          </a:prstGeom>
        </p:spPr>
      </p:pic>
      <p:sp>
        <p:nvSpPr>
          <p:cNvPr id="6" name="TextBox 5"/>
          <p:cNvSpPr txBox="1"/>
          <p:nvPr/>
        </p:nvSpPr>
        <p:spPr>
          <a:xfrm>
            <a:off x="3193961" y="1687132"/>
            <a:ext cx="1532585" cy="369332"/>
          </a:xfrm>
          <a:prstGeom prst="rect">
            <a:avLst/>
          </a:prstGeom>
          <a:noFill/>
        </p:spPr>
        <p:txBody>
          <a:bodyPr wrap="square" rtlCol="0">
            <a:spAutoFit/>
          </a:bodyPr>
          <a:lstStyle/>
          <a:p>
            <a:r>
              <a:rPr lang="en-GB" dirty="0" smtClean="0"/>
              <a:t>Roy Lees.</a:t>
            </a:r>
            <a:endParaRPr lang="en-GB" dirty="0"/>
          </a:p>
        </p:txBody>
      </p:sp>
    </p:spTree>
    <p:extLst>
      <p:ext uri="{BB962C8B-B14F-4D97-AF65-F5344CB8AC3E}">
        <p14:creationId xmlns:p14="http://schemas.microsoft.com/office/powerpoint/2010/main" val="2978450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27278" y="2446986"/>
            <a:ext cx="10354615" cy="3670479"/>
          </a:xfrm>
        </p:spPr>
        <p:txBody>
          <a:bodyPr>
            <a:normAutofit fontScale="92500"/>
          </a:bodyPr>
          <a:lstStyle/>
          <a:p>
            <a:r>
              <a:rPr lang="en-GB" dirty="0" smtClean="0"/>
              <a:t>The first teen challenge in the </a:t>
            </a:r>
            <a:r>
              <a:rPr lang="en-GB" dirty="0"/>
              <a:t>U</a:t>
            </a:r>
            <a:r>
              <a:rPr lang="en-GB" dirty="0" smtClean="0"/>
              <a:t>nited </a:t>
            </a:r>
            <a:r>
              <a:rPr lang="en-GB" dirty="0"/>
              <a:t>K</a:t>
            </a:r>
            <a:r>
              <a:rPr lang="en-GB" dirty="0" smtClean="0"/>
              <a:t>ingdom began in 1984 in pen-y-</a:t>
            </a:r>
            <a:r>
              <a:rPr lang="en-GB" dirty="0" err="1" smtClean="0"/>
              <a:t>groes</a:t>
            </a:r>
            <a:r>
              <a:rPr lang="en-GB" dirty="0" smtClean="0"/>
              <a:t> -South Wales.</a:t>
            </a:r>
          </a:p>
          <a:p>
            <a:r>
              <a:rPr lang="en-GB" dirty="0" smtClean="0"/>
              <a:t>Macy is regarded as a pioneer for his vision for helping struggling individuals. </a:t>
            </a:r>
          </a:p>
          <a:p>
            <a:r>
              <a:rPr lang="en-GB" dirty="0" smtClean="0"/>
              <a:t>Macy took charge of the local Teen Challenge for over 25 years.</a:t>
            </a:r>
          </a:p>
          <a:p>
            <a:r>
              <a:rPr lang="en-GB" dirty="0" smtClean="0"/>
              <a:t>Teen Challenge in South Wales allowed addicts from all areas of the United Kingdom a residential rehabilitation centre to help find their purpose and meaning in life.</a:t>
            </a:r>
          </a:p>
          <a:p>
            <a:r>
              <a:rPr lang="en-GB" dirty="0" smtClean="0"/>
              <a:t>The rehab centre allowed individuals to be clean from substance misuse and an environment where they can learn the spiritual aspect of life and how they can connect to God from learning teachings from the Bible. </a:t>
            </a:r>
          </a:p>
          <a:p>
            <a:endParaRPr lang="en-GB" dirty="0" smtClean="0"/>
          </a:p>
          <a:p>
            <a:endParaRPr lang="en-GB" dirty="0" smtClean="0"/>
          </a:p>
          <a:p>
            <a:endParaRPr lang="en-GB" dirty="0"/>
          </a:p>
        </p:txBody>
      </p:sp>
      <p:pic>
        <p:nvPicPr>
          <p:cNvPr id="2050" name="Picture 2" descr="Image result for teen challenge gorsla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4173" y="721216"/>
            <a:ext cx="1170783" cy="16236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699072" y="1365160"/>
            <a:ext cx="1403798" cy="646331"/>
          </a:xfrm>
          <a:prstGeom prst="rect">
            <a:avLst/>
          </a:prstGeom>
          <a:noFill/>
        </p:spPr>
        <p:txBody>
          <a:bodyPr wrap="square" rtlCol="0">
            <a:spAutoFit/>
          </a:bodyPr>
          <a:lstStyle/>
          <a:p>
            <a:r>
              <a:rPr lang="en-GB" dirty="0" smtClean="0"/>
              <a:t>Pastor John Macy</a:t>
            </a:r>
            <a:endParaRPr lang="en-GB" dirty="0"/>
          </a:p>
        </p:txBody>
      </p:sp>
    </p:spTree>
    <p:extLst>
      <p:ext uri="{BB962C8B-B14F-4D97-AF65-F5344CB8AC3E}">
        <p14:creationId xmlns:p14="http://schemas.microsoft.com/office/powerpoint/2010/main" val="479898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9935" t="9648" r="92" b="5389"/>
          <a:stretch/>
        </p:blipFill>
        <p:spPr>
          <a:xfrm>
            <a:off x="1390918" y="1103340"/>
            <a:ext cx="9453093" cy="4777409"/>
          </a:xfrm>
          <a:prstGeom prst="rect">
            <a:avLst/>
          </a:prstGeom>
        </p:spPr>
      </p:pic>
    </p:spTree>
    <p:extLst>
      <p:ext uri="{BB962C8B-B14F-4D97-AF65-F5344CB8AC3E}">
        <p14:creationId xmlns:p14="http://schemas.microsoft.com/office/powerpoint/2010/main" val="3541292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Teen Challenge operate</a:t>
            </a:r>
            <a:r>
              <a:rPr lang="en-GB" dirty="0"/>
              <a:t>?</a:t>
            </a:r>
          </a:p>
        </p:txBody>
      </p:sp>
      <p:sp>
        <p:nvSpPr>
          <p:cNvPr id="3" name="Content Placeholder 2"/>
          <p:cNvSpPr>
            <a:spLocks noGrp="1"/>
          </p:cNvSpPr>
          <p:nvPr>
            <p:ph idx="1"/>
          </p:nvPr>
        </p:nvSpPr>
        <p:spPr/>
        <p:txBody>
          <a:bodyPr>
            <a:normAutofit/>
          </a:bodyPr>
          <a:lstStyle/>
          <a:p>
            <a:r>
              <a:rPr lang="en-GB" dirty="0">
                <a:latin typeface="+mj-lt"/>
                <a:cs typeface="Calibri" panose="020F0502020204030204" pitchFamily="34" charset="0"/>
              </a:rPr>
              <a:t>Has four residential centres in the united kingdom for me and three for women</a:t>
            </a:r>
            <a:r>
              <a:rPr lang="en-GB" dirty="0" smtClean="0">
                <a:latin typeface="+mj-lt"/>
                <a:cs typeface="Calibri" panose="020F0502020204030204" pitchFamily="34" charset="0"/>
              </a:rPr>
              <a:t>.</a:t>
            </a:r>
            <a:endParaRPr lang="en-GB" dirty="0" smtClean="0">
              <a:latin typeface="+mj-lt"/>
            </a:endParaRPr>
          </a:p>
          <a:p>
            <a:r>
              <a:rPr lang="en-GB" dirty="0" smtClean="0"/>
              <a:t>Offers residents to come to terms with themselves and learn that they are loved by Jesus Christ.</a:t>
            </a:r>
          </a:p>
          <a:p>
            <a:r>
              <a:rPr lang="en-GB" dirty="0" smtClean="0"/>
              <a:t>Has a focus of 6 phases.</a:t>
            </a:r>
          </a:p>
          <a:p>
            <a:r>
              <a:rPr lang="en-GB" dirty="0" smtClean="0"/>
              <a:t>Aims for a new found hope, restoration and direction for a purposeful life.</a:t>
            </a:r>
          </a:p>
          <a:p>
            <a:endParaRPr lang="en-GB" dirty="0"/>
          </a:p>
        </p:txBody>
      </p:sp>
    </p:spTree>
    <p:extLst>
      <p:ext uri="{BB962C8B-B14F-4D97-AF65-F5344CB8AC3E}">
        <p14:creationId xmlns:p14="http://schemas.microsoft.com/office/powerpoint/2010/main" val="3380974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 rate.</a:t>
            </a:r>
            <a:endParaRPr lang="en-GB" dirty="0"/>
          </a:p>
        </p:txBody>
      </p:sp>
      <p:sp>
        <p:nvSpPr>
          <p:cNvPr id="3" name="Content Placeholder 2"/>
          <p:cNvSpPr>
            <a:spLocks noGrp="1"/>
          </p:cNvSpPr>
          <p:nvPr>
            <p:ph idx="1"/>
          </p:nvPr>
        </p:nvSpPr>
        <p:spPr/>
        <p:txBody>
          <a:bodyPr/>
          <a:lstStyle/>
          <a:p>
            <a:r>
              <a:rPr lang="en-GB" dirty="0" smtClean="0"/>
              <a:t>In the USA Teen Challenge has a successful high cure rate of 70%.</a:t>
            </a:r>
          </a:p>
          <a:p>
            <a:r>
              <a:rPr lang="en-GB" dirty="0" smtClean="0"/>
              <a:t>In comparison, government funded rehabilitation have a 10% success rate.</a:t>
            </a:r>
          </a:p>
          <a:p>
            <a:r>
              <a:rPr lang="en-GB" dirty="0" smtClean="0"/>
              <a:t>Teen Challenge proves that it has a fundamental effect on how previous drug abusers now stay away from drug and alcohol misuse.</a:t>
            </a:r>
          </a:p>
          <a:p>
            <a:r>
              <a:rPr lang="en-GB" dirty="0" smtClean="0"/>
              <a:t>The stat proves that there is hope instilled within the programme and many lives are been changed forever.  </a:t>
            </a:r>
            <a:endParaRPr lang="en-GB" dirty="0"/>
          </a:p>
        </p:txBody>
      </p:sp>
    </p:spTree>
    <p:extLst>
      <p:ext uri="{BB962C8B-B14F-4D97-AF65-F5344CB8AC3E}">
        <p14:creationId xmlns:p14="http://schemas.microsoft.com/office/powerpoint/2010/main" val="1435903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Funding.</a:t>
            </a:r>
            <a:endParaRPr lang="en-GB" dirty="0"/>
          </a:p>
        </p:txBody>
      </p:sp>
      <p:sp>
        <p:nvSpPr>
          <p:cNvPr id="3" name="Content Placeholder 2"/>
          <p:cNvSpPr>
            <a:spLocks noGrp="1"/>
          </p:cNvSpPr>
          <p:nvPr>
            <p:ph idx="1"/>
          </p:nvPr>
        </p:nvSpPr>
        <p:spPr/>
        <p:txBody>
          <a:bodyPr/>
          <a:lstStyle/>
          <a:p>
            <a:r>
              <a:rPr lang="en-GB" dirty="0" smtClean="0"/>
              <a:t>Teen challenge financially functions by donations and gifts.</a:t>
            </a:r>
          </a:p>
          <a:p>
            <a:r>
              <a:rPr lang="en-GB" dirty="0" smtClean="0"/>
              <a:t>A </a:t>
            </a:r>
            <a:r>
              <a:rPr lang="en-GB" dirty="0" err="1" smtClean="0"/>
              <a:t>paypal</a:t>
            </a:r>
            <a:r>
              <a:rPr lang="en-GB" dirty="0" smtClean="0"/>
              <a:t> debit is used for money transfer.</a:t>
            </a:r>
          </a:p>
          <a:p>
            <a:r>
              <a:rPr lang="en-GB" dirty="0" smtClean="0"/>
              <a:t>Sponsor forms are available, this enables the population to donate money to help addicts stay in a safe environment.</a:t>
            </a:r>
            <a:endParaRPr lang="en-GB" dirty="0"/>
          </a:p>
        </p:txBody>
      </p:sp>
    </p:spTree>
    <p:extLst>
      <p:ext uri="{BB962C8B-B14F-4D97-AF65-F5344CB8AC3E}">
        <p14:creationId xmlns:p14="http://schemas.microsoft.com/office/powerpoint/2010/main" val="3440713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get help.</a:t>
            </a:r>
            <a:endParaRPr lang="en-GB" dirty="0"/>
          </a:p>
        </p:txBody>
      </p:sp>
      <p:sp>
        <p:nvSpPr>
          <p:cNvPr id="3" name="Content Placeholder 2"/>
          <p:cNvSpPr>
            <a:spLocks noGrp="1"/>
          </p:cNvSpPr>
          <p:nvPr>
            <p:ph idx="1"/>
          </p:nvPr>
        </p:nvSpPr>
        <p:spPr/>
        <p:txBody>
          <a:bodyPr>
            <a:normAutofit lnSpcReduction="10000"/>
          </a:bodyPr>
          <a:lstStyle/>
          <a:p>
            <a:r>
              <a:rPr lang="en-GB" dirty="0" smtClean="0"/>
              <a:t>For a struggling individual, it is possible for them to fill in an application form online to have the rehabilitation they are searching for.</a:t>
            </a:r>
          </a:p>
          <a:p>
            <a:r>
              <a:rPr lang="en-GB" dirty="0" smtClean="0"/>
              <a:t>Teen challenge focuses on individuals who struggle to cope with everyday issues and offer shelter and an escape from drugs and alcohol.</a:t>
            </a:r>
          </a:p>
          <a:p>
            <a:r>
              <a:rPr lang="en-GB" dirty="0" smtClean="0"/>
              <a:t>Teen challenge is a voluntary programme, this is for individuals who wish to participate in the rehabilitation process. </a:t>
            </a:r>
          </a:p>
          <a:p>
            <a:r>
              <a:rPr lang="en-GB" dirty="0" smtClean="0"/>
              <a:t>There are drop in centres within the United Kingdom that can offer support for a substance abusing individual.</a:t>
            </a:r>
            <a:endParaRPr lang="en-GB" dirty="0"/>
          </a:p>
        </p:txBody>
      </p:sp>
    </p:spTree>
    <p:extLst>
      <p:ext uri="{BB962C8B-B14F-4D97-AF65-F5344CB8AC3E}">
        <p14:creationId xmlns:p14="http://schemas.microsoft.com/office/powerpoint/2010/main" val="56416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049945"/>
            <a:ext cx="10515600" cy="1325563"/>
          </a:xfrm>
        </p:spPr>
        <p:txBody>
          <a:bodyPr/>
          <a:lstStyle/>
          <a:p>
            <a:r>
              <a:rPr lang="en-GB" dirty="0" smtClean="0"/>
              <a:t>Testimony.</a:t>
            </a:r>
            <a:endParaRPr lang="en-GB" dirty="0"/>
          </a:p>
        </p:txBody>
      </p:sp>
      <p:sp>
        <p:nvSpPr>
          <p:cNvPr id="3" name="Content Placeholder 2"/>
          <p:cNvSpPr>
            <a:spLocks noGrp="1"/>
          </p:cNvSpPr>
          <p:nvPr>
            <p:ph idx="1"/>
          </p:nvPr>
        </p:nvSpPr>
        <p:spPr/>
        <p:txBody>
          <a:bodyPr/>
          <a:lstStyle/>
          <a:p>
            <a:r>
              <a:rPr lang="en-GB" dirty="0" smtClean="0">
                <a:hlinkClick r:id="rId2"/>
              </a:rPr>
              <a:t>https://www.youtube.com/watch?v=aSHanqFD_JA</a:t>
            </a:r>
            <a:endParaRPr lang="en-GB" dirty="0" smtClean="0"/>
          </a:p>
          <a:p>
            <a:endParaRPr lang="en-GB" dirty="0"/>
          </a:p>
          <a:p>
            <a:r>
              <a:rPr lang="en-GB" dirty="0" smtClean="0"/>
              <a:t>Emphasises the fact that Teen challenge has a mission and a goal to reach and achieve.</a:t>
            </a:r>
            <a:endParaRPr lang="en-GB" dirty="0"/>
          </a:p>
        </p:txBody>
      </p:sp>
      <p:sp>
        <p:nvSpPr>
          <p:cNvPr id="5" name="AutoShape 4" descr="Image result for teen challen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8900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dirty="0" smtClean="0">
                <a:latin typeface="+mj-lt"/>
                <a:cs typeface="Calibri" panose="020F0502020204030204" pitchFamily="34" charset="0"/>
              </a:rPr>
              <a:t>Teen challenge’s aim is to ensure that individuals know how precious they are.</a:t>
            </a:r>
          </a:p>
          <a:p>
            <a:r>
              <a:rPr lang="en-GB" dirty="0" smtClean="0">
                <a:latin typeface="+mj-lt"/>
                <a:cs typeface="Calibri" panose="020F0502020204030204" pitchFamily="34" charset="0"/>
              </a:rPr>
              <a:t>Teen challenge believe that everyone deserves to be liberated from control fear and negative thoughts.</a:t>
            </a:r>
          </a:p>
          <a:p>
            <a:r>
              <a:rPr lang="en-GB" dirty="0" smtClean="0">
                <a:latin typeface="+mj-lt"/>
                <a:cs typeface="Calibri" panose="020F0502020204030204" pitchFamily="34" charset="0"/>
              </a:rPr>
              <a:t>Aids the individual to reach their potential.</a:t>
            </a:r>
          </a:p>
          <a:p>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782607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(2013) Strathclyde Teen Challenge. Available at: http</a:t>
            </a:r>
            <a:r>
              <a:rPr lang="en-GB" dirty="0"/>
              <a:t>://</a:t>
            </a:r>
            <a:r>
              <a:rPr lang="en-GB" dirty="0" smtClean="0"/>
              <a:t>www.tcstrathclyde.co.uk/docs/about.html (Accessed: 6 November 2017).</a:t>
            </a:r>
          </a:p>
          <a:p>
            <a:r>
              <a:rPr lang="en-GB" dirty="0" smtClean="0"/>
              <a:t>(2017) Available at: https</a:t>
            </a:r>
            <a:r>
              <a:rPr lang="en-GB" dirty="0"/>
              <a:t>://</a:t>
            </a:r>
            <a:r>
              <a:rPr lang="en-GB" dirty="0" smtClean="0"/>
              <a:t>oregonag.org/missions/teen-challenge (Accessed 6 November 2017).</a:t>
            </a:r>
          </a:p>
          <a:p>
            <a:r>
              <a:rPr lang="en-GB" dirty="0" smtClean="0"/>
              <a:t>(2016) Teen Challenge London. Available at: http</a:t>
            </a:r>
            <a:r>
              <a:rPr lang="en-GB" dirty="0"/>
              <a:t>://</a:t>
            </a:r>
            <a:r>
              <a:rPr lang="en-GB" dirty="0" smtClean="0"/>
              <a:t>www.tclondon.org.uk/about(Accessed at: 6 November 2017).</a:t>
            </a:r>
          </a:p>
          <a:p>
            <a:r>
              <a:rPr lang="en-GB" dirty="0" smtClean="0"/>
              <a:t>(2017) Teen Challenge UK. Available at: http</a:t>
            </a:r>
            <a:r>
              <a:rPr lang="en-GB" dirty="0"/>
              <a:t>://</a:t>
            </a:r>
            <a:r>
              <a:rPr lang="en-GB" dirty="0" smtClean="0"/>
              <a:t>www.teenchallenge.org.uk/about (Accessed at: 6 November 2017).</a:t>
            </a:r>
          </a:p>
          <a:p>
            <a:r>
              <a:rPr lang="en-GB" dirty="0" smtClean="0"/>
              <a:t>(2017) Teen Challenge UK. Available at: http</a:t>
            </a:r>
            <a:r>
              <a:rPr lang="en-GB" dirty="0"/>
              <a:t>://</a:t>
            </a:r>
            <a:r>
              <a:rPr lang="en-GB" dirty="0" smtClean="0"/>
              <a:t>www.teenchallenge.org.uk/index.php/support(Accessed at: 6 November 2017).</a:t>
            </a:r>
          </a:p>
          <a:p>
            <a:endParaRPr lang="en-GB" dirty="0" smtClean="0"/>
          </a:p>
          <a:p>
            <a:endParaRPr lang="en-GB" dirty="0"/>
          </a:p>
        </p:txBody>
      </p:sp>
    </p:spTree>
    <p:extLst>
      <p:ext uri="{BB962C8B-B14F-4D97-AF65-F5344CB8AC3E}">
        <p14:creationId xmlns:p14="http://schemas.microsoft.com/office/powerpoint/2010/main" val="11512644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443</TotalTime>
  <Words>811</Words>
  <Application>Microsoft Office PowerPoint</Application>
  <PresentationFormat>Widescreen</PresentationFormat>
  <Paragraphs>71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Applied Mental health and advocacy Oral Presentation.  M5X00961 </vt:lpstr>
      <vt:lpstr>         What is Teen Challenge?</vt:lpstr>
      <vt:lpstr>History and origins.</vt:lpstr>
      <vt:lpstr>PowerPoint Presentation</vt:lpstr>
      <vt:lpstr>PowerPoint Presentation</vt:lpstr>
      <vt:lpstr>PowerPoint Presentation</vt:lpstr>
      <vt:lpstr>PowerPoint Presentation</vt:lpstr>
      <vt:lpstr>How does Teen Challenge operate?</vt:lpstr>
      <vt:lpstr>Success rate.</vt:lpstr>
      <vt:lpstr>Funding.</vt:lpstr>
      <vt:lpstr>How to get help.</vt:lpstr>
      <vt:lpstr>Testimony.</vt:lpstr>
      <vt:lpstr>Conclusion.</vt:lpstr>
      <vt:lpstr>References.</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Zachary Morgan</dc:creator>
  <cp:lastModifiedBy>Zachary Morgan</cp:lastModifiedBy>
  <cp:revision>26</cp:revision>
  <dcterms:created xsi:type="dcterms:W3CDTF">2017-11-06T18:14:59Z</dcterms:created>
  <dcterms:modified xsi:type="dcterms:W3CDTF">2017-11-07T01:38:11Z</dcterms:modified>
</cp:coreProperties>
</file>