
<file path=[Content_Types].xml><?xml version="1.0" encoding="utf-8"?>
<Types xmlns="http://schemas.openxmlformats.org/package/2006/content-types">
  <Default Extension="xml" ContentType="application/xml"/>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 id="268"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710"/>
  </p:normalViewPr>
  <p:slideViewPr>
    <p:cSldViewPr snapToObjects="1">
      <p:cViewPr varScale="1">
        <p:scale>
          <a:sx n="95" d="100"/>
          <a:sy n="95" d="100"/>
        </p:scale>
        <p:origin x="1584"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3/25/18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3/25/18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E82D6441-BA7C-494F-891D-1F6D12861CED}" type="datetimeFigureOut">
              <a:rPr lang="en-US" smtClean="0"/>
              <a:pPr/>
              <a:t>3/25/18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E82D6441-BA7C-494F-891D-1F6D12861CED}" type="datetimeFigureOut">
              <a:rPr lang="en-US" smtClean="0"/>
              <a:pPr/>
              <a:t>3/25/18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E82D6441-BA7C-494F-891D-1F6D12861CED}" type="datetimeFigureOut">
              <a:rPr lang="en-US" smtClean="0"/>
              <a:pPr/>
              <a:t>3/25/18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E82D6441-BA7C-494F-891D-1F6D12861CED}" type="datetimeFigureOut">
              <a:rPr lang="en-US" smtClean="0"/>
              <a:pPr/>
              <a:t>3/25/18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2D6441-BA7C-494F-891D-1F6D12861CED}" type="datetimeFigureOut">
              <a:rPr lang="en-US" smtClean="0"/>
              <a:pPr/>
              <a:t>3/25/18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3/25/18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3/25/18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3/25/18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3/25/18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2D6441-BA7C-494F-891D-1F6D12861CED}" type="datetimeFigureOut">
              <a:rPr lang="en-US" smtClean="0"/>
              <a:pPr/>
              <a:t>3/25/18</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9F284A-9266-6744-A6C5-A81415A9B2DF}"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802631"/>
          </a:xfrm>
        </p:spPr>
        <p:txBody>
          <a:bodyPr>
            <a:normAutofit fontScale="90000"/>
          </a:bodyPr>
          <a:lstStyle/>
          <a:p>
            <a:r>
              <a:rPr lang="en-US" dirty="0" smtClean="0"/>
              <a:t/>
            </a:r>
            <a:br>
              <a:rPr lang="en-US" dirty="0" smtClean="0"/>
            </a:br>
            <a:r>
              <a:rPr lang="en-US" dirty="0"/>
              <a:t/>
            </a:r>
            <a:br>
              <a:rPr lang="en-US" dirty="0"/>
            </a:br>
            <a:r>
              <a:rPr lang="en-US" dirty="0" smtClean="0"/>
              <a:t/>
            </a:r>
            <a:br>
              <a:rPr lang="en-US" dirty="0" smtClean="0"/>
            </a:br>
            <a:r>
              <a:rPr lang="en-US" dirty="0" smtClean="0"/>
              <a:t>Hermeneutics from an Interfaith Perspective</a:t>
            </a:r>
            <a:endParaRPr lang="en-US" dirty="0"/>
          </a:p>
        </p:txBody>
      </p:sp>
      <p:sp>
        <p:nvSpPr>
          <p:cNvPr id="3" name="Subtitle 2"/>
          <p:cNvSpPr>
            <a:spLocks noGrp="1"/>
          </p:cNvSpPr>
          <p:nvPr>
            <p:ph type="subTitle" idx="1"/>
          </p:nvPr>
        </p:nvSpPr>
        <p:spPr/>
        <p:txBody>
          <a:bodyPr>
            <a:normAutofit/>
          </a:bodyPr>
          <a:lstStyle/>
          <a:p>
            <a:endParaRPr lang="en-US" dirty="0" smtClean="0"/>
          </a:p>
          <a:p>
            <a:endParaRPr lang="en-US" dirty="0" smtClean="0"/>
          </a:p>
          <a:p>
            <a:r>
              <a:rPr lang="en-US" sz="2800" dirty="0" smtClean="0"/>
              <a:t>Pre-Modern and Modern Period</a:t>
            </a:r>
            <a:endParaRPr lang="en-US" sz="2800" dirty="0"/>
          </a:p>
        </p:txBody>
      </p:sp>
      <p:pic>
        <p:nvPicPr>
          <p:cNvPr id="4" name="Picture 3" descr="Atheistically-Speaking-Hermeneutics.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548680"/>
            <a:ext cx="6296744" cy="227687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Foundations before Theories</a:t>
            </a:r>
            <a:endParaRPr lang="en-US" dirty="0"/>
          </a:p>
        </p:txBody>
      </p:sp>
      <p:sp>
        <p:nvSpPr>
          <p:cNvPr id="3" name="Content Placeholder 2"/>
          <p:cNvSpPr>
            <a:spLocks noGrp="1"/>
          </p:cNvSpPr>
          <p:nvPr>
            <p:ph idx="1"/>
          </p:nvPr>
        </p:nvSpPr>
        <p:spPr/>
        <p:txBody>
          <a:bodyPr/>
          <a:lstStyle/>
          <a:p>
            <a:r>
              <a:rPr lang="en-US" dirty="0" smtClean="0"/>
              <a:t>Theoretical hermeneutics as a modern discipline emerges during the nineteenth century (Friedrich Schleiermacher).</a:t>
            </a:r>
          </a:p>
          <a:p>
            <a:r>
              <a:rPr lang="en-US" dirty="0" smtClean="0"/>
              <a:t>Hermeneutical nature of early religious debates: divergent readings of sacred texts.</a:t>
            </a:r>
          </a:p>
          <a:p>
            <a:r>
              <a:rPr lang="en-US" dirty="0" smtClean="0"/>
              <a:t>Emphasis on </a:t>
            </a:r>
            <a:r>
              <a:rPr lang="en-US" i="1" dirty="0" smtClean="0"/>
              <a:t>praxis </a:t>
            </a:r>
            <a:r>
              <a:rPr lang="en-US" dirty="0" smtClean="0"/>
              <a:t>rather than </a:t>
            </a:r>
            <a:r>
              <a:rPr lang="en-US" i="1" dirty="0" smtClean="0"/>
              <a:t>theory </a:t>
            </a:r>
            <a:r>
              <a:rPr lang="en-US" dirty="0" smtClean="0"/>
              <a:t>of interpretation from the ancient world up until the post-Reformation period.</a:t>
            </a:r>
            <a:endParaRPr lang="en-US" dirty="0"/>
          </a:p>
        </p:txBody>
      </p:sp>
    </p:spTree>
    <p:extLst>
      <p:ext uri="{BB962C8B-B14F-4D97-AF65-F5344CB8AC3E}">
        <p14:creationId xmlns:p14="http://schemas.microsoft.com/office/powerpoint/2010/main" val="505672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3600" dirty="0" smtClean="0"/>
              <a:t>Pre-modern Hermeneutical Tradition(s)</a:t>
            </a:r>
            <a:endParaRPr lang="en-US" sz="3600" dirty="0"/>
          </a:p>
        </p:txBody>
      </p:sp>
      <p:sp>
        <p:nvSpPr>
          <p:cNvPr id="5" name="Content Placeholder 4"/>
          <p:cNvSpPr>
            <a:spLocks noGrp="1"/>
          </p:cNvSpPr>
          <p:nvPr>
            <p:ph sz="half" idx="1"/>
          </p:nvPr>
        </p:nvSpPr>
        <p:spPr/>
        <p:txBody>
          <a:bodyPr>
            <a:normAutofit fontScale="92500" lnSpcReduction="20000"/>
          </a:bodyPr>
          <a:lstStyle/>
          <a:p>
            <a:pPr marL="0" indent="0">
              <a:buNone/>
            </a:pPr>
            <a:r>
              <a:rPr lang="en-US" dirty="0" smtClean="0">
                <a:solidFill>
                  <a:srgbClr val="FFFF00"/>
                </a:solidFill>
              </a:rPr>
              <a:t>Aristotle</a:t>
            </a:r>
            <a:r>
              <a:rPr lang="en-US" dirty="0" smtClean="0"/>
              <a:t> (</a:t>
            </a:r>
            <a:r>
              <a:rPr lang="en-US" i="1" dirty="0" smtClean="0"/>
              <a:t>Poetics, </a:t>
            </a:r>
            <a:r>
              <a:rPr lang="en-US" dirty="0" smtClean="0"/>
              <a:t>50b): reflections on ‘</a:t>
            </a:r>
            <a:r>
              <a:rPr lang="en-US" dirty="0" err="1" smtClean="0"/>
              <a:t>emplotment</a:t>
            </a:r>
            <a:r>
              <a:rPr lang="en-US" dirty="0" smtClean="0"/>
              <a:t>’: narrative plot draws together isolated actions into a purposive ‘whole’ (highlighted by Paul </a:t>
            </a:r>
            <a:r>
              <a:rPr lang="en-US" dirty="0" err="1" smtClean="0"/>
              <a:t>Ricoeur</a:t>
            </a:r>
            <a:r>
              <a:rPr lang="en-US" dirty="0" smtClean="0"/>
              <a:t>, </a:t>
            </a:r>
            <a:r>
              <a:rPr lang="en-US" i="1" dirty="0" smtClean="0"/>
              <a:t>Time and Narrative </a:t>
            </a:r>
            <a:r>
              <a:rPr lang="en-US" dirty="0" smtClean="0"/>
              <a:t>I: 31-51).</a:t>
            </a:r>
          </a:p>
          <a:p>
            <a:pPr marL="0" indent="0">
              <a:buNone/>
            </a:pPr>
            <a:r>
              <a:rPr lang="en-US" dirty="0" smtClean="0"/>
              <a:t>He also showed how spoken and written words were expressions of inner thoughts.</a:t>
            </a:r>
            <a:endParaRPr lang="en-US" dirty="0"/>
          </a:p>
        </p:txBody>
      </p:sp>
      <p:sp>
        <p:nvSpPr>
          <p:cNvPr id="6" name="Content Placeholder 5"/>
          <p:cNvSpPr>
            <a:spLocks noGrp="1"/>
          </p:cNvSpPr>
          <p:nvPr>
            <p:ph sz="half" idx="2"/>
          </p:nvPr>
        </p:nvSpPr>
        <p:spPr/>
        <p:txBody>
          <a:bodyPr>
            <a:normAutofit fontScale="92500" lnSpcReduction="20000"/>
          </a:bodyPr>
          <a:lstStyle/>
          <a:p>
            <a:pPr marL="0" indent="0">
              <a:buNone/>
            </a:pPr>
            <a:r>
              <a:rPr lang="en-US" dirty="0" smtClean="0">
                <a:solidFill>
                  <a:srgbClr val="FFFF00"/>
                </a:solidFill>
              </a:rPr>
              <a:t>New Testament Texts</a:t>
            </a:r>
          </a:p>
          <a:p>
            <a:pPr marL="0" indent="0">
              <a:buNone/>
            </a:pPr>
            <a:r>
              <a:rPr lang="en-US" dirty="0" smtClean="0"/>
              <a:t>Luke 24:27: Then beginning with Moses and all the prophets he [Jesus] interpreted to them the things about himself in all the scriptures.</a:t>
            </a:r>
          </a:p>
          <a:p>
            <a:pPr marL="0" indent="0">
              <a:buNone/>
            </a:pPr>
            <a:r>
              <a:rPr lang="en-US" dirty="0" smtClean="0"/>
              <a:t>2 Corinthians 3:15-16: Indeed, to this very day whenever Moses is read a veil lies over their minds; but when one turns to the Lord, the veil is removed.</a:t>
            </a:r>
          </a:p>
        </p:txBody>
      </p:sp>
    </p:spTree>
    <p:extLst>
      <p:ext uri="{BB962C8B-B14F-4D97-AF65-F5344CB8AC3E}">
        <p14:creationId xmlns:p14="http://schemas.microsoft.com/office/powerpoint/2010/main" val="798232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Spirit-Inspired Interpretation</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In Christian tradition it is the Holy Spirit who takes on the function of guiding interpretations of Jesus.</a:t>
            </a:r>
          </a:p>
          <a:p>
            <a:r>
              <a:rPr lang="en-US" dirty="0" smtClean="0"/>
              <a:t>Cf. </a:t>
            </a:r>
            <a:r>
              <a:rPr lang="en-US" dirty="0" smtClean="0">
                <a:solidFill>
                  <a:srgbClr val="FFFF00"/>
                </a:solidFill>
              </a:rPr>
              <a:t>John 14:26: </a:t>
            </a:r>
            <a:r>
              <a:rPr lang="en-US" dirty="0" smtClean="0"/>
              <a:t>But the Advocate [Paraclete] whom the Father will send in my name, will teach you everything, and remind you of all that I have said to you’.</a:t>
            </a:r>
            <a:endParaRPr lang="en-US" dirty="0"/>
          </a:p>
        </p:txBody>
      </p:sp>
      <p:sp>
        <p:nvSpPr>
          <p:cNvPr id="4" name="Content Placeholder 3"/>
          <p:cNvSpPr>
            <a:spLocks noGrp="1"/>
          </p:cNvSpPr>
          <p:nvPr>
            <p:ph sz="half" idx="2"/>
          </p:nvPr>
        </p:nvSpPr>
        <p:spPr/>
        <p:txBody>
          <a:bodyPr>
            <a:normAutofit fontScale="92500" lnSpcReduction="10000"/>
          </a:bodyPr>
          <a:lstStyle/>
          <a:p>
            <a:pPr marL="0" indent="0">
              <a:buNone/>
            </a:pPr>
            <a:endParaRPr lang="en-US" dirty="0" smtClean="0"/>
          </a:p>
          <a:p>
            <a:pPr marL="0" indent="0">
              <a:buNone/>
            </a:pPr>
            <a:endParaRPr lang="en-US" dirty="0"/>
          </a:p>
          <a:p>
            <a:pPr marL="0" indent="0">
              <a:buNone/>
            </a:pPr>
            <a:r>
              <a:rPr lang="en-US" sz="2600" dirty="0" smtClean="0">
                <a:solidFill>
                  <a:srgbClr val="FFFF00"/>
                </a:solidFill>
              </a:rPr>
              <a:t>Many examples in the New Testament of scriptural hermeneutics (often closely linked to Jewish exegetical techniques) that find their ‘interpretative key’ in Jesus. This exegetical practice is continued by the Church Fathers.</a:t>
            </a:r>
            <a:endParaRPr lang="en-US" sz="2600" dirty="0">
              <a:solidFill>
                <a:srgbClr val="FFFF00"/>
              </a:solidFill>
            </a:endParaRPr>
          </a:p>
        </p:txBody>
      </p:sp>
    </p:spTree>
    <p:extLst>
      <p:ext uri="{BB962C8B-B14F-4D97-AF65-F5344CB8AC3E}">
        <p14:creationId xmlns:p14="http://schemas.microsoft.com/office/powerpoint/2010/main" val="764134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Church Fathers: The Role of Allegory</a:t>
            </a:r>
            <a:endParaRPr lang="en-US" dirty="0"/>
          </a:p>
        </p:txBody>
      </p:sp>
      <p:sp>
        <p:nvSpPr>
          <p:cNvPr id="3" name="Content Placeholder 2"/>
          <p:cNvSpPr>
            <a:spLocks noGrp="1"/>
          </p:cNvSpPr>
          <p:nvPr>
            <p:ph idx="1"/>
          </p:nvPr>
        </p:nvSpPr>
        <p:spPr/>
        <p:txBody>
          <a:bodyPr>
            <a:normAutofit fontScale="92500" lnSpcReduction="10000"/>
          </a:bodyPr>
          <a:lstStyle/>
          <a:p>
            <a:r>
              <a:rPr lang="en-US" dirty="0" err="1" smtClean="0"/>
              <a:t>Refiguration</a:t>
            </a:r>
            <a:r>
              <a:rPr lang="en-US" dirty="0" smtClean="0"/>
              <a:t> of Old Testament texts in the light of New Testament beliefs and affirmations.</a:t>
            </a:r>
          </a:p>
          <a:p>
            <a:r>
              <a:rPr lang="en-US" dirty="0" smtClean="0"/>
              <a:t>Allegory: diversity of possible meanings.</a:t>
            </a:r>
          </a:p>
          <a:p>
            <a:r>
              <a:rPr lang="en-US" dirty="0" smtClean="0"/>
              <a:t>Unity of scripture and doctrine. </a:t>
            </a:r>
          </a:p>
          <a:p>
            <a:r>
              <a:rPr lang="en-US" dirty="0" smtClean="0"/>
              <a:t>Continuity between the possible meanings of scripture and the structure of the human mind and the created/perceptible world.</a:t>
            </a:r>
          </a:p>
          <a:p>
            <a:r>
              <a:rPr lang="en-US" dirty="0" smtClean="0"/>
              <a:t>The act of interpretation is clearly placed at the </a:t>
            </a:r>
            <a:r>
              <a:rPr lang="en-US" dirty="0" err="1" smtClean="0"/>
              <a:t>centre</a:t>
            </a:r>
            <a:r>
              <a:rPr lang="en-US" dirty="0" smtClean="0"/>
              <a:t> of Christian identity.</a:t>
            </a:r>
            <a:endParaRPr lang="en-US" dirty="0"/>
          </a:p>
        </p:txBody>
      </p:sp>
    </p:spTree>
    <p:extLst>
      <p:ext uri="{BB962C8B-B14F-4D97-AF65-F5344CB8AC3E}">
        <p14:creationId xmlns:p14="http://schemas.microsoft.com/office/powerpoint/2010/main" val="501294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Church Fathers: The Role of Allegory</a:t>
            </a:r>
            <a:endParaRPr lang="en-US" dirty="0"/>
          </a:p>
        </p:txBody>
      </p:sp>
      <p:sp>
        <p:nvSpPr>
          <p:cNvPr id="3" name="Content Placeholder 2"/>
          <p:cNvSpPr>
            <a:spLocks noGrp="1"/>
          </p:cNvSpPr>
          <p:nvPr>
            <p:ph sz="half" idx="1"/>
          </p:nvPr>
        </p:nvSpPr>
        <p:spPr/>
        <p:txBody>
          <a:bodyPr>
            <a:normAutofit fontScale="77500" lnSpcReduction="20000"/>
          </a:bodyPr>
          <a:lstStyle/>
          <a:p>
            <a:pPr marL="0" indent="0">
              <a:buNone/>
            </a:pPr>
            <a:r>
              <a:rPr lang="en-US" dirty="0">
                <a:solidFill>
                  <a:srgbClr val="FFFF00"/>
                </a:solidFill>
              </a:rPr>
              <a:t>Origen of Alexandria (185-254 CE) </a:t>
            </a:r>
          </a:p>
          <a:p>
            <a:r>
              <a:rPr lang="en-US" dirty="0"/>
              <a:t>His hermeneutic is that the gospel exists on two levels: temporal gospel and eternal gospel.</a:t>
            </a:r>
          </a:p>
          <a:p>
            <a:r>
              <a:rPr lang="en-US" dirty="0"/>
              <a:t>They are ‘one’ but are needed because of human inability to comprehend divine self-communication (revelation).</a:t>
            </a:r>
          </a:p>
          <a:p>
            <a:r>
              <a:rPr lang="en-US" dirty="0"/>
              <a:t>Earthly/fleshly gospel offers ‘material signs’ that provide access to the eternal/heavenly gospel (truth before God - </a:t>
            </a:r>
            <a:r>
              <a:rPr lang="en-US" i="1" dirty="0"/>
              <a:t>De </a:t>
            </a:r>
            <a:r>
              <a:rPr lang="en-US" i="1" dirty="0" err="1"/>
              <a:t>principiis</a:t>
            </a:r>
            <a:r>
              <a:rPr lang="en-US" i="1" dirty="0"/>
              <a:t> </a:t>
            </a:r>
            <a:r>
              <a:rPr lang="en-US" dirty="0"/>
              <a:t>4.25).</a:t>
            </a:r>
          </a:p>
          <a:p>
            <a:endParaRPr lang="en-US" dirty="0"/>
          </a:p>
        </p:txBody>
      </p:sp>
      <p:sp>
        <p:nvSpPr>
          <p:cNvPr id="4" name="Content Placeholder 3"/>
          <p:cNvSpPr>
            <a:spLocks noGrp="1"/>
          </p:cNvSpPr>
          <p:nvPr>
            <p:ph sz="half" idx="2"/>
          </p:nvPr>
        </p:nvSpPr>
        <p:spPr>
          <a:xfrm>
            <a:off x="4648200" y="1268760"/>
            <a:ext cx="4038600" cy="5256584"/>
          </a:xfrm>
        </p:spPr>
        <p:txBody>
          <a:bodyPr>
            <a:normAutofit fontScale="77500" lnSpcReduction="20000"/>
          </a:bodyPr>
          <a:lstStyle/>
          <a:p>
            <a:r>
              <a:rPr lang="en-US" sz="2300" dirty="0"/>
              <a:t>The human mind is changed in the process as it moves from the OT to the temporal gospel to the eternal gospel. It becomes conformed to the divine, creative Wisdom.</a:t>
            </a:r>
          </a:p>
          <a:p>
            <a:r>
              <a:rPr lang="en-US" sz="2300" dirty="0">
                <a:solidFill>
                  <a:srgbClr val="FFFF00"/>
                </a:solidFill>
              </a:rPr>
              <a:t>Believers can only read scripture in the right way by virtue of their possession of ‘the mind of Christ’ (I Corinthians 2:16; see </a:t>
            </a:r>
            <a:r>
              <a:rPr lang="en-US" sz="2300" i="1" dirty="0">
                <a:solidFill>
                  <a:srgbClr val="FFFF00"/>
                </a:solidFill>
              </a:rPr>
              <a:t>Commentary on John </a:t>
            </a:r>
            <a:r>
              <a:rPr lang="en-US" sz="2300" dirty="0">
                <a:solidFill>
                  <a:srgbClr val="FFFF00"/>
                </a:solidFill>
              </a:rPr>
              <a:t>10.27).</a:t>
            </a:r>
          </a:p>
          <a:p>
            <a:endParaRPr lang="en-US" dirty="0">
              <a:solidFill>
                <a:srgbClr val="FFFF00"/>
              </a:solidFill>
            </a:endParaRPr>
          </a:p>
        </p:txBody>
      </p:sp>
      <p:pic>
        <p:nvPicPr>
          <p:cNvPr id="6" name="Picture 5" descr="orige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8896" y="4005064"/>
            <a:ext cx="3474720" cy="2337123"/>
          </a:xfrm>
          <a:prstGeom prst="rect">
            <a:avLst/>
          </a:prstGeom>
        </p:spPr>
      </p:pic>
    </p:spTree>
    <p:extLst>
      <p:ext uri="{BB962C8B-B14F-4D97-AF65-F5344CB8AC3E}">
        <p14:creationId xmlns:p14="http://schemas.microsoft.com/office/powerpoint/2010/main" val="3662624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dirty="0" smtClean="0"/>
              <a:t>Augustine: </a:t>
            </a:r>
            <a:br>
              <a:rPr lang="en-US" sz="3000" dirty="0" smtClean="0"/>
            </a:br>
            <a:r>
              <a:rPr lang="en-US" sz="3000" dirty="0" smtClean="0"/>
              <a:t>‘Semiotic’ Understanding of Scripture </a:t>
            </a:r>
            <a:endParaRPr lang="en-US" sz="3000" dirty="0"/>
          </a:p>
        </p:txBody>
      </p:sp>
      <p:pic>
        <p:nvPicPr>
          <p:cNvPr id="5" name="Content Placeholder 4" descr="320px-Carlo_Crivelli_-_St._Augustine_-_Google_Art_Project.jpg"/>
          <p:cNvPicPr>
            <a:picLocks noGrp="1" noChangeAspect="1"/>
          </p:cNvPicPr>
          <p:nvPr>
            <p:ph sz="half" idx="1"/>
          </p:nvPr>
        </p:nvPicPr>
        <p:blipFill>
          <a:blip r:embed="rId2">
            <a:extLst>
              <a:ext uri="{28A0092B-C50C-407E-A947-70E740481C1C}">
                <a14:useLocalDpi xmlns:a14="http://schemas.microsoft.com/office/drawing/2010/main" val="0"/>
              </a:ext>
            </a:extLst>
          </a:blip>
          <a:srcRect l="-113545" r="-113545"/>
          <a:stretch>
            <a:fillRect/>
          </a:stretch>
        </p:blipFill>
        <p:spPr>
          <a:xfrm>
            <a:off x="-540568" y="1612420"/>
            <a:ext cx="3419872" cy="4525963"/>
          </a:xfrm>
        </p:spPr>
      </p:pic>
      <p:sp>
        <p:nvSpPr>
          <p:cNvPr id="4" name="Content Placeholder 3"/>
          <p:cNvSpPr>
            <a:spLocks noGrp="1"/>
          </p:cNvSpPr>
          <p:nvPr>
            <p:ph sz="half" idx="2"/>
          </p:nvPr>
        </p:nvSpPr>
        <p:spPr>
          <a:xfrm>
            <a:off x="2195736" y="1600200"/>
            <a:ext cx="6491064" cy="4997152"/>
          </a:xfrm>
        </p:spPr>
        <p:txBody>
          <a:bodyPr>
            <a:normAutofit fontScale="77500" lnSpcReduction="20000"/>
          </a:bodyPr>
          <a:lstStyle/>
          <a:p>
            <a:pPr marL="0" indent="0">
              <a:buNone/>
            </a:pPr>
            <a:r>
              <a:rPr lang="en-US" dirty="0" smtClean="0">
                <a:solidFill>
                  <a:srgbClr val="FFFF00"/>
                </a:solidFill>
              </a:rPr>
              <a:t>Augustine of Hippo (354-430 CE)</a:t>
            </a:r>
          </a:p>
          <a:p>
            <a:r>
              <a:rPr lang="en-US" dirty="0" smtClean="0">
                <a:solidFill>
                  <a:srgbClr val="FFFFFF"/>
                </a:solidFill>
              </a:rPr>
              <a:t>Brings together scriptural interpretation and one’s understanding of the world.</a:t>
            </a:r>
          </a:p>
          <a:p>
            <a:r>
              <a:rPr lang="en-US" dirty="0" smtClean="0">
                <a:solidFill>
                  <a:srgbClr val="FFFFFF"/>
                </a:solidFill>
              </a:rPr>
              <a:t>Greater emphasis on the literal sense of scripture (than allegorical): history and the created world are the ultimate ‘signs’ of God’s creativity.</a:t>
            </a:r>
          </a:p>
          <a:p>
            <a:r>
              <a:rPr lang="en-US" dirty="0" smtClean="0">
                <a:solidFill>
                  <a:srgbClr val="FFFFFF"/>
                </a:solidFill>
              </a:rPr>
              <a:t>Scriptural signs are literal signs pointing to events in history (hence focus on the world in its historical manifestations).</a:t>
            </a:r>
          </a:p>
          <a:p>
            <a:r>
              <a:rPr lang="en-US" dirty="0" smtClean="0">
                <a:solidFill>
                  <a:srgbClr val="FFFFFF"/>
                </a:solidFill>
              </a:rPr>
              <a:t>Demonstrating that Christ is the true meaning of history is therefore the true meaning of scripture.</a:t>
            </a:r>
          </a:p>
          <a:p>
            <a:r>
              <a:rPr lang="en-US" dirty="0" smtClean="0">
                <a:solidFill>
                  <a:srgbClr val="FFFF00"/>
                </a:solidFill>
              </a:rPr>
              <a:t>For both Origen and Augustine the world is </a:t>
            </a:r>
            <a:r>
              <a:rPr lang="en-US" dirty="0" err="1" smtClean="0">
                <a:solidFill>
                  <a:srgbClr val="FFFF00"/>
                </a:solidFill>
              </a:rPr>
              <a:t>theophanic</a:t>
            </a:r>
            <a:r>
              <a:rPr lang="en-US" dirty="0" smtClean="0">
                <a:solidFill>
                  <a:srgbClr val="FFFF00"/>
                </a:solidFill>
              </a:rPr>
              <a:t> (manifests God) and this is taught and illustrated by scripture. The world itself it be read from within the scriptural text, with God as the author of both.</a:t>
            </a:r>
          </a:p>
          <a:p>
            <a:pPr marL="0" indent="0">
              <a:buNone/>
            </a:pPr>
            <a:endParaRPr lang="en-US" dirty="0" smtClean="0">
              <a:solidFill>
                <a:srgbClr val="FFFF00"/>
              </a:solidFill>
            </a:endParaRPr>
          </a:p>
          <a:p>
            <a:pPr marL="0" indent="0">
              <a:buNone/>
            </a:pPr>
            <a:endParaRPr lang="en-US" dirty="0">
              <a:solidFill>
                <a:srgbClr val="FFFFFF"/>
              </a:solidFill>
            </a:endParaRPr>
          </a:p>
          <a:p>
            <a:pPr marL="0" indent="0">
              <a:buNone/>
            </a:pPr>
            <a:endParaRPr lang="en-US" dirty="0" smtClean="0">
              <a:solidFill>
                <a:srgbClr val="FFFFFF"/>
              </a:solidFill>
            </a:endParaRPr>
          </a:p>
        </p:txBody>
      </p:sp>
    </p:spTree>
    <p:extLst>
      <p:ext uri="{BB962C8B-B14F-4D97-AF65-F5344CB8AC3E}">
        <p14:creationId xmlns:p14="http://schemas.microsoft.com/office/powerpoint/2010/main" val="1753159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Modern Tradition</a:t>
            </a:r>
            <a:endParaRPr lang="en-US" dirty="0"/>
          </a:p>
        </p:txBody>
      </p:sp>
      <p:sp>
        <p:nvSpPr>
          <p:cNvPr id="3" name="Content Placeholder 2"/>
          <p:cNvSpPr>
            <a:spLocks noGrp="1"/>
          </p:cNvSpPr>
          <p:nvPr>
            <p:ph sz="half" idx="1"/>
          </p:nvPr>
        </p:nvSpPr>
        <p:spPr>
          <a:xfrm>
            <a:off x="457200" y="1340768"/>
            <a:ext cx="4038600" cy="5309952"/>
          </a:xfrm>
        </p:spPr>
        <p:txBody>
          <a:bodyPr>
            <a:normAutofit fontScale="70000" lnSpcReduction="20000"/>
          </a:bodyPr>
          <a:lstStyle/>
          <a:p>
            <a:pPr marL="0" indent="0">
              <a:buNone/>
            </a:pPr>
            <a:r>
              <a:rPr lang="en-US" sz="2600" dirty="0" smtClean="0">
                <a:solidFill>
                  <a:srgbClr val="FFFF00"/>
                </a:solidFill>
              </a:rPr>
              <a:t>Martin Luther (1483-1546 CE) </a:t>
            </a:r>
          </a:p>
          <a:p>
            <a:r>
              <a:rPr lang="en-US" dirty="0" smtClean="0"/>
              <a:t>He asserts the ‘clarity’ of scripture and privileges the plain or literal sense of scripture (but without obscuring the role of the Spirit for the purpose of true understanding).</a:t>
            </a:r>
          </a:p>
          <a:p>
            <a:r>
              <a:rPr lang="en-US" dirty="0" smtClean="0"/>
              <a:t>Principle of </a:t>
            </a:r>
            <a:r>
              <a:rPr lang="en-US" i="1" dirty="0" smtClean="0"/>
              <a:t>sola scriptura: </a:t>
            </a:r>
            <a:r>
              <a:rPr lang="en-US" dirty="0" smtClean="0"/>
              <a:t>normative authority of scripture and the sole source of theology (due to its divine origins). Scripture alone is necessary for salvation.</a:t>
            </a:r>
          </a:p>
          <a:p>
            <a:r>
              <a:rPr lang="en-US" dirty="0"/>
              <a:t>Scripture (not the church, as in Catholic teaching), as given by God, gave rise to the canon and to the activity of the Spirit. Spirit-guided hermeneutic is the authoritative mediator of scripture’s meaning.</a:t>
            </a:r>
          </a:p>
          <a:p>
            <a:endParaRPr lang="en-US" dirty="0" smtClean="0"/>
          </a:p>
          <a:p>
            <a:pPr marL="0" indent="0">
              <a:buNone/>
            </a:pPr>
            <a:endParaRPr lang="en-US" dirty="0"/>
          </a:p>
        </p:txBody>
      </p:sp>
      <p:sp>
        <p:nvSpPr>
          <p:cNvPr id="4" name="Content Placeholder 3"/>
          <p:cNvSpPr>
            <a:spLocks noGrp="1"/>
          </p:cNvSpPr>
          <p:nvPr>
            <p:ph sz="half" idx="2"/>
          </p:nvPr>
        </p:nvSpPr>
        <p:spPr>
          <a:xfrm>
            <a:off x="4788024" y="1340768"/>
            <a:ext cx="3898775" cy="4785395"/>
          </a:xfrm>
        </p:spPr>
        <p:txBody>
          <a:bodyPr>
            <a:normAutofit fontScale="70000" lnSpcReduction="20000"/>
          </a:bodyPr>
          <a:lstStyle/>
          <a:p>
            <a:r>
              <a:rPr lang="en-US" dirty="0" smtClean="0"/>
              <a:t>As the word of God scripture mediated Christ directly to the believer, through the Sprit, and was the guarantee of salvation in the world. </a:t>
            </a:r>
            <a:endParaRPr lang="en-US" dirty="0"/>
          </a:p>
        </p:txBody>
      </p:sp>
      <p:pic>
        <p:nvPicPr>
          <p:cNvPr id="5" name="Picture 4" descr="martin-luther-9389283-1-40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0072" y="3369670"/>
            <a:ext cx="3156961" cy="2749001"/>
          </a:xfrm>
          <a:prstGeom prst="rect">
            <a:avLst/>
          </a:prstGeom>
        </p:spPr>
      </p:pic>
    </p:spTree>
    <p:extLst>
      <p:ext uri="{BB962C8B-B14F-4D97-AF65-F5344CB8AC3E}">
        <p14:creationId xmlns:p14="http://schemas.microsoft.com/office/powerpoint/2010/main" val="2828664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dirty="0" smtClean="0"/>
              <a:t>Daniel Friedrich Schleiermacher (1768-1834 CE)</a:t>
            </a:r>
            <a:endParaRPr lang="en-US" sz="3000" dirty="0"/>
          </a:p>
        </p:txBody>
      </p:sp>
      <p:pic>
        <p:nvPicPr>
          <p:cNvPr id="5" name="Content Placeholder 4" descr="schleiermacher02.jpg"/>
          <p:cNvPicPr>
            <a:picLocks noGrp="1" noChangeAspect="1"/>
          </p:cNvPicPr>
          <p:nvPr>
            <p:ph sz="half" idx="1"/>
          </p:nvPr>
        </p:nvPicPr>
        <p:blipFill>
          <a:blip r:embed="rId2">
            <a:extLst>
              <a:ext uri="{28A0092B-C50C-407E-A947-70E740481C1C}">
                <a14:useLocalDpi xmlns:a14="http://schemas.microsoft.com/office/drawing/2010/main" val="0"/>
              </a:ext>
            </a:extLst>
          </a:blip>
          <a:srcRect t="10216" b="10216"/>
          <a:stretch>
            <a:fillRect/>
          </a:stretch>
        </p:blipFill>
        <p:spPr>
          <a:xfrm>
            <a:off x="457200" y="1600200"/>
            <a:ext cx="3196806" cy="4525963"/>
          </a:xfrm>
        </p:spPr>
      </p:pic>
      <p:sp>
        <p:nvSpPr>
          <p:cNvPr id="4" name="Content Placeholder 3"/>
          <p:cNvSpPr>
            <a:spLocks noGrp="1"/>
          </p:cNvSpPr>
          <p:nvPr>
            <p:ph sz="half" idx="2"/>
          </p:nvPr>
        </p:nvSpPr>
        <p:spPr>
          <a:xfrm>
            <a:off x="4067944" y="1600200"/>
            <a:ext cx="4618856" cy="4525963"/>
          </a:xfrm>
        </p:spPr>
        <p:txBody>
          <a:bodyPr>
            <a:normAutofit fontScale="77500" lnSpcReduction="20000"/>
          </a:bodyPr>
          <a:lstStyle/>
          <a:p>
            <a:r>
              <a:rPr lang="en-US" dirty="0" smtClean="0"/>
              <a:t>Establishes hermeneutics as a formal discipline in its own right.</a:t>
            </a:r>
          </a:p>
          <a:p>
            <a:r>
              <a:rPr lang="en-US" i="1" dirty="0" smtClean="0"/>
              <a:t>Aphorisms </a:t>
            </a:r>
            <a:r>
              <a:rPr lang="en-US" dirty="0" smtClean="0"/>
              <a:t>in Hermeneutics (1805, 1809-10)</a:t>
            </a:r>
          </a:p>
          <a:p>
            <a:r>
              <a:rPr lang="en-US" i="1" dirty="0" smtClean="0"/>
              <a:t>Compendium </a:t>
            </a:r>
            <a:r>
              <a:rPr lang="en-US" dirty="0" smtClean="0"/>
              <a:t>on Hermeneutics (1819, with further notes added in 1828 and 1832-33).</a:t>
            </a:r>
          </a:p>
          <a:p>
            <a:r>
              <a:rPr lang="en-US" i="1" dirty="0" smtClean="0"/>
              <a:t>Academy Addresses </a:t>
            </a:r>
            <a:r>
              <a:rPr lang="en-US" dirty="0" smtClean="0"/>
              <a:t>on Hermeneutics (1829)</a:t>
            </a:r>
          </a:p>
          <a:p>
            <a:r>
              <a:rPr lang="en-US" dirty="0" smtClean="0"/>
              <a:t>Generated by an academic community (Berlin) working within different disciplines.</a:t>
            </a:r>
          </a:p>
          <a:p>
            <a:r>
              <a:rPr lang="en-US" dirty="0" smtClean="0"/>
              <a:t>Focus on </a:t>
            </a:r>
            <a:r>
              <a:rPr lang="en-US" i="1" dirty="0" err="1" smtClean="0"/>
              <a:t>Wissenschaft</a:t>
            </a:r>
            <a:r>
              <a:rPr lang="en-US" i="1" dirty="0" smtClean="0"/>
              <a:t> </a:t>
            </a:r>
            <a:r>
              <a:rPr lang="en-US" dirty="0" smtClean="0"/>
              <a:t>(scholarship that is public and pursued through evidence).</a:t>
            </a:r>
          </a:p>
        </p:txBody>
      </p:sp>
    </p:spTree>
    <p:extLst>
      <p:ext uri="{BB962C8B-B14F-4D97-AF65-F5344CB8AC3E}">
        <p14:creationId xmlns:p14="http://schemas.microsoft.com/office/powerpoint/2010/main" val="1925403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114"/>
          </a:xfrm>
        </p:spPr>
        <p:txBody>
          <a:bodyPr>
            <a:normAutofit/>
          </a:bodyPr>
          <a:lstStyle/>
          <a:p>
            <a:r>
              <a:rPr lang="en-US" sz="3400" dirty="0" smtClean="0"/>
              <a:t>Schleiermacher’s Approach to Hermeneutics</a:t>
            </a:r>
            <a:endParaRPr lang="en-US" sz="3400" dirty="0"/>
          </a:p>
        </p:txBody>
      </p:sp>
      <p:sp>
        <p:nvSpPr>
          <p:cNvPr id="6" name="Content Placeholder 5"/>
          <p:cNvSpPr>
            <a:spLocks noGrp="1"/>
          </p:cNvSpPr>
          <p:nvPr>
            <p:ph sz="half" idx="1"/>
          </p:nvPr>
        </p:nvSpPr>
        <p:spPr>
          <a:xfrm>
            <a:off x="457200" y="1196752"/>
            <a:ext cx="4038600" cy="5472608"/>
          </a:xfrm>
        </p:spPr>
        <p:txBody>
          <a:bodyPr>
            <a:normAutofit fontScale="77500" lnSpcReduction="20000"/>
          </a:bodyPr>
          <a:lstStyle/>
          <a:p>
            <a:r>
              <a:rPr lang="en-US" sz="3000" dirty="0" smtClean="0"/>
              <a:t>Texts are the products of particular minds and their contexts require localization within the fields of reliable knowledge (very different from earlier Spirit-led hermeneutics). </a:t>
            </a:r>
          </a:p>
          <a:p>
            <a:pPr marL="0" indent="0">
              <a:buNone/>
            </a:pPr>
            <a:endParaRPr lang="en-US" sz="3000" dirty="0" smtClean="0"/>
          </a:p>
          <a:p>
            <a:r>
              <a:rPr lang="en-US" sz="3000" dirty="0"/>
              <a:t>Scriptural texts to be approached hermeneutically in the same manner as other ancient </a:t>
            </a:r>
            <a:r>
              <a:rPr lang="en-US" sz="3000" dirty="0" smtClean="0"/>
              <a:t>texts. The interpretation of texts must be undertaken with the rules that govern the understanding of all texts.</a:t>
            </a:r>
          </a:p>
          <a:p>
            <a:endParaRPr lang="en-US" dirty="0"/>
          </a:p>
        </p:txBody>
      </p:sp>
      <p:sp>
        <p:nvSpPr>
          <p:cNvPr id="7" name="Content Placeholder 6"/>
          <p:cNvSpPr>
            <a:spLocks noGrp="1"/>
          </p:cNvSpPr>
          <p:nvPr>
            <p:ph sz="half" idx="2"/>
          </p:nvPr>
        </p:nvSpPr>
        <p:spPr>
          <a:xfrm>
            <a:off x="4648200" y="1196752"/>
            <a:ext cx="4038600" cy="5400600"/>
          </a:xfrm>
        </p:spPr>
        <p:txBody>
          <a:bodyPr>
            <a:noAutofit/>
          </a:bodyPr>
          <a:lstStyle/>
          <a:p>
            <a:r>
              <a:rPr lang="en-US" sz="2100" dirty="0"/>
              <a:t>Influenced by Immanuel Kant (1724-1804): the basis and boundaries of knowledge and reason (reason is separate from tradition and can determine truth</a:t>
            </a:r>
            <a:r>
              <a:rPr lang="en-US" sz="2100" dirty="0" smtClean="0"/>
              <a:t>).</a:t>
            </a:r>
          </a:p>
          <a:p>
            <a:r>
              <a:rPr lang="en-US" sz="2100" dirty="0" smtClean="0"/>
              <a:t>It is necessary to assert the unity of all human knowledge (as a way of resolving the conflict between science and knowledge). He focuses on the universal human conditions for understanding &gt; a common basis for the existing rules of interpretation (for theology, law, history etc.). </a:t>
            </a:r>
            <a:endParaRPr lang="en-US" sz="2100" dirty="0"/>
          </a:p>
        </p:txBody>
      </p:sp>
    </p:spTree>
    <p:extLst>
      <p:ext uri="{BB962C8B-B14F-4D97-AF65-F5344CB8AC3E}">
        <p14:creationId xmlns:p14="http://schemas.microsoft.com/office/powerpoint/2010/main" val="224493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3400" dirty="0" smtClean="0"/>
              <a:t>Schleiermacher’s Approach to Hermeneutics</a:t>
            </a:r>
            <a:endParaRPr lang="en-US" sz="3400" dirty="0"/>
          </a:p>
        </p:txBody>
      </p:sp>
      <p:sp>
        <p:nvSpPr>
          <p:cNvPr id="6" name="Content Placeholder 5"/>
          <p:cNvSpPr>
            <a:spLocks noGrp="1"/>
          </p:cNvSpPr>
          <p:nvPr>
            <p:ph sz="half" idx="1"/>
          </p:nvPr>
        </p:nvSpPr>
        <p:spPr>
          <a:xfrm>
            <a:off x="457200" y="1600200"/>
            <a:ext cx="4038600" cy="4925144"/>
          </a:xfrm>
        </p:spPr>
        <p:txBody>
          <a:bodyPr>
            <a:normAutofit fontScale="92500"/>
          </a:bodyPr>
          <a:lstStyle/>
          <a:p>
            <a:r>
              <a:rPr lang="en-US" dirty="0" smtClean="0"/>
              <a:t>Influence of Romanticism: </a:t>
            </a:r>
          </a:p>
          <a:p>
            <a:r>
              <a:rPr lang="en-US" dirty="0" smtClean="0"/>
              <a:t>Spirit (</a:t>
            </a:r>
            <a:r>
              <a:rPr lang="en-US" i="1" dirty="0" smtClean="0"/>
              <a:t>Geist</a:t>
            </a:r>
            <a:r>
              <a:rPr lang="en-US" dirty="0" smtClean="0"/>
              <a:t>) or ‘mind’ is a creative and intelligent life force that sustains the cosmos, animating humans and nature.</a:t>
            </a:r>
          </a:p>
          <a:p>
            <a:r>
              <a:rPr lang="en-US" dirty="0" smtClean="0"/>
              <a:t>The rational-moral power through which all things are interconnected, including the ground of all human understanding.</a:t>
            </a:r>
            <a:endParaRPr lang="en-US" dirty="0"/>
          </a:p>
        </p:txBody>
      </p:sp>
      <p:sp>
        <p:nvSpPr>
          <p:cNvPr id="7" name="Content Placeholder 6"/>
          <p:cNvSpPr>
            <a:spLocks noGrp="1"/>
          </p:cNvSpPr>
          <p:nvPr>
            <p:ph sz="half" idx="2"/>
          </p:nvPr>
        </p:nvSpPr>
        <p:spPr/>
        <p:txBody>
          <a:bodyPr>
            <a:normAutofit fontScale="92500"/>
          </a:bodyPr>
          <a:lstStyle/>
          <a:p>
            <a:r>
              <a:rPr lang="en-US" dirty="0" smtClean="0"/>
              <a:t>Interpretation is </a:t>
            </a:r>
            <a:r>
              <a:rPr lang="en-US" dirty="0"/>
              <a:t>an art (not rule driven</a:t>
            </a:r>
            <a:r>
              <a:rPr lang="en-US" dirty="0" smtClean="0"/>
              <a:t>)</a:t>
            </a:r>
            <a:r>
              <a:rPr lang="en-US" dirty="0"/>
              <a:t> </a:t>
            </a:r>
            <a:r>
              <a:rPr lang="en-US" dirty="0" smtClean="0"/>
              <a:t>– more creative and intuitive.</a:t>
            </a:r>
          </a:p>
        </p:txBody>
      </p:sp>
    </p:spTree>
    <p:extLst>
      <p:ext uri="{BB962C8B-B14F-4D97-AF65-F5344CB8AC3E}">
        <p14:creationId xmlns:p14="http://schemas.microsoft.com/office/powerpoint/2010/main" val="887907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Hermeneutical Circle</a:t>
            </a:r>
            <a:endParaRPr lang="en-US" dirty="0"/>
          </a:p>
        </p:txBody>
      </p:sp>
      <p:sp>
        <p:nvSpPr>
          <p:cNvPr id="3" name="Content Placeholder 2"/>
          <p:cNvSpPr>
            <a:spLocks noGrp="1"/>
          </p:cNvSpPr>
          <p:nvPr>
            <p:ph sz="half" idx="1"/>
          </p:nvPr>
        </p:nvSpPr>
        <p:spPr>
          <a:xfrm>
            <a:off x="457200" y="1600200"/>
            <a:ext cx="4038600" cy="4925144"/>
          </a:xfrm>
        </p:spPr>
        <p:txBody>
          <a:bodyPr>
            <a:normAutofit fontScale="77500" lnSpcReduction="20000"/>
          </a:bodyPr>
          <a:lstStyle/>
          <a:p>
            <a:r>
              <a:rPr lang="en-US" dirty="0" smtClean="0"/>
              <a:t>Hermeneutical circle : ‘Each part can be understood only out of the whole to which it belongs, and vice versa… Only in the case of insignificant texts are we satisfied with what we understand on first reading’.</a:t>
            </a:r>
          </a:p>
          <a:p>
            <a:r>
              <a:rPr lang="en-US" dirty="0" smtClean="0"/>
              <a:t>A text consists of sentences that make up the text as a whole, and the whole text defines the meaning of each part. Meaning is defined by the ‘larger context’.</a:t>
            </a:r>
          </a:p>
          <a:p>
            <a:r>
              <a:rPr lang="en-US" dirty="0" smtClean="0"/>
              <a:t>Some greater context always influences how we understand a particular part. </a:t>
            </a:r>
          </a:p>
          <a:p>
            <a:endParaRPr lang="en-US" dirty="0"/>
          </a:p>
        </p:txBody>
      </p:sp>
      <p:sp>
        <p:nvSpPr>
          <p:cNvPr id="4" name="Content Placeholder 3"/>
          <p:cNvSpPr>
            <a:spLocks noGrp="1"/>
          </p:cNvSpPr>
          <p:nvPr>
            <p:ph sz="half" idx="2"/>
          </p:nvPr>
        </p:nvSpPr>
        <p:spPr/>
        <p:txBody>
          <a:bodyPr>
            <a:normAutofit fontScale="77500" lnSpcReduction="20000"/>
          </a:bodyPr>
          <a:lstStyle/>
          <a:p>
            <a:r>
              <a:rPr lang="en-US" dirty="0"/>
              <a:t>Schleiermacher applies this principle to every aspect of human understanding.</a:t>
            </a:r>
          </a:p>
          <a:p>
            <a:r>
              <a:rPr lang="en-US" dirty="0" smtClean="0"/>
              <a:t>The greater whole that guarantees the unity of knowledge is a universe in which all things are interconnected through Spirit (an unifying ground of reality).</a:t>
            </a:r>
          </a:p>
          <a:p>
            <a:r>
              <a:rPr lang="en-US" dirty="0" smtClean="0"/>
              <a:t>Being and thought, or world and Spirit, are interdependent.</a:t>
            </a:r>
            <a:endParaRPr lang="en-US" dirty="0"/>
          </a:p>
        </p:txBody>
      </p:sp>
    </p:spTree>
    <p:extLst>
      <p:ext uri="{BB962C8B-B14F-4D97-AF65-F5344CB8AC3E}">
        <p14:creationId xmlns:p14="http://schemas.microsoft.com/office/powerpoint/2010/main" val="44855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Interpretation as Reconstruction</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t>Literary or religious texts are the linguistic expression of a mind touched  by the world-Spirit.</a:t>
            </a:r>
          </a:p>
          <a:p>
            <a:r>
              <a:rPr lang="en-US" dirty="0" smtClean="0"/>
              <a:t>The interpreter’s task was to move back through the words to the thoughts of the author, to reconstruct the author’s mind at the point of writing: what overall intention determined every other part of the text?</a:t>
            </a:r>
            <a:endParaRPr lang="en-US" dirty="0"/>
          </a:p>
        </p:txBody>
      </p:sp>
      <p:sp>
        <p:nvSpPr>
          <p:cNvPr id="4" name="Content Placeholder 3"/>
          <p:cNvSpPr>
            <a:spLocks noGrp="1"/>
          </p:cNvSpPr>
          <p:nvPr>
            <p:ph sz="half" idx="2"/>
          </p:nvPr>
        </p:nvSpPr>
        <p:spPr/>
        <p:txBody>
          <a:bodyPr>
            <a:normAutofit fontScale="77500" lnSpcReduction="20000"/>
          </a:bodyPr>
          <a:lstStyle/>
          <a:p>
            <a:r>
              <a:rPr lang="en-US" dirty="0" smtClean="0"/>
              <a:t>Interconnectedness of thinking and language. Thought happens only as language (hence grammatical skills are required in reconstruction).</a:t>
            </a:r>
          </a:p>
          <a:p>
            <a:r>
              <a:rPr lang="en-US" dirty="0" smtClean="0"/>
              <a:t>Knowledge of the original language and of the author’s historical context.</a:t>
            </a:r>
          </a:p>
          <a:p>
            <a:r>
              <a:rPr lang="en-US" dirty="0" smtClean="0"/>
              <a:t>And yet the reader must make an intuitive leap into the meaningful relation between part and whole. The logic of grammar cannot explain everything.</a:t>
            </a:r>
          </a:p>
        </p:txBody>
      </p:sp>
    </p:spTree>
    <p:extLst>
      <p:ext uri="{BB962C8B-B14F-4D97-AF65-F5344CB8AC3E}">
        <p14:creationId xmlns:p14="http://schemas.microsoft.com/office/powerpoint/2010/main" val="1995004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Synthesis</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Focus on the relational aspect of interpretation. It is always about someone communicating something to someone else.</a:t>
            </a:r>
          </a:p>
          <a:p>
            <a:r>
              <a:rPr lang="en-US" dirty="0" smtClean="0"/>
              <a:t>A person’s life contexts and intentions shape the meaning of a statement. Linguistic rules and interpretative methods are not enough for the purpose of interpretation.</a:t>
            </a:r>
            <a:endParaRPr lang="en-US" dirty="0"/>
          </a:p>
        </p:txBody>
      </p:sp>
      <p:sp>
        <p:nvSpPr>
          <p:cNvPr id="4" name="Content Placeholder 3"/>
          <p:cNvSpPr>
            <a:spLocks noGrp="1"/>
          </p:cNvSpPr>
          <p:nvPr>
            <p:ph sz="half" idx="2"/>
          </p:nvPr>
        </p:nvSpPr>
        <p:spPr/>
        <p:txBody>
          <a:bodyPr>
            <a:normAutofit fontScale="92500" lnSpcReduction="20000"/>
          </a:bodyPr>
          <a:lstStyle/>
          <a:p>
            <a:r>
              <a:rPr lang="en-US" dirty="0" smtClean="0"/>
              <a:t>Focus on author’s historical context: but what about that of the interpreter?</a:t>
            </a:r>
          </a:p>
          <a:p>
            <a:r>
              <a:rPr lang="en-US" dirty="0" smtClean="0"/>
              <a:t>Does interpretation really involve stepping out of one’s own mind into that of </a:t>
            </a:r>
            <a:r>
              <a:rPr lang="en-US" smtClean="0"/>
              <a:t>the author?</a:t>
            </a:r>
            <a:endParaRPr lang="en-US"/>
          </a:p>
        </p:txBody>
      </p:sp>
    </p:spTree>
    <p:extLst>
      <p:ext uri="{BB962C8B-B14F-4D97-AF65-F5344CB8AC3E}">
        <p14:creationId xmlns:p14="http://schemas.microsoft.com/office/powerpoint/2010/main" val="1558777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496</TotalTime>
  <Words>1350</Words>
  <Application>Microsoft Macintosh PowerPoint</Application>
  <PresentationFormat>On-screen Show (4:3)</PresentationFormat>
  <Paragraphs>83</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Calibri</vt:lpstr>
      <vt:lpstr>Arial</vt:lpstr>
      <vt:lpstr>Office Theme</vt:lpstr>
      <vt:lpstr>   Hermeneutics from an Interfaith Perspective</vt:lpstr>
      <vt:lpstr>Foundations before Theories</vt:lpstr>
      <vt:lpstr>Pre-modern Hermeneutical Tradition(s)</vt:lpstr>
      <vt:lpstr>Spirit-Inspired Interpretation</vt:lpstr>
      <vt:lpstr>Church Fathers: The Role of Allegory</vt:lpstr>
      <vt:lpstr>Church Fathers: The Role of Allegory</vt:lpstr>
      <vt:lpstr>Augustine:  ‘Semiotic’ Understanding of Scripture </vt:lpstr>
      <vt:lpstr>The Modern Tradition</vt:lpstr>
      <vt:lpstr>Daniel Friedrich Schleiermacher (1768-1834 CE)</vt:lpstr>
      <vt:lpstr>Schleiermacher’s Approach to Hermeneutics</vt:lpstr>
      <vt:lpstr>Schleiermacher’s Approach to Hermeneutics</vt:lpstr>
      <vt:lpstr>Hermeneutical Circle</vt:lpstr>
      <vt:lpstr>Interpretation as Reconstruction</vt:lpstr>
      <vt:lpstr>Synthesis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(HUSK5001)</dc:title>
  <dc:creator>Catrin Williams</dc:creator>
  <cp:lastModifiedBy>Microsoft Office User</cp:lastModifiedBy>
  <cp:revision>61</cp:revision>
  <dcterms:created xsi:type="dcterms:W3CDTF">2015-10-16T14:23:02Z</dcterms:created>
  <dcterms:modified xsi:type="dcterms:W3CDTF">2018-03-25T21:12:38Z</dcterms:modified>
</cp:coreProperties>
</file>