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6C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57" autoAdjust="0"/>
    <p:restoredTop sz="94660"/>
  </p:normalViewPr>
  <p:slideViewPr>
    <p:cSldViewPr snapToGrid="0">
      <p:cViewPr>
        <p:scale>
          <a:sx n="99" d="100"/>
          <a:sy n="99" d="100"/>
        </p:scale>
        <p:origin x="1891" y="-28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BB8E5A-9F7E-44B7-AFC9-6EB8750752B6}" type="datetimeFigureOut">
              <a:rPr lang="en-IN" smtClean="0"/>
              <a:t>22-02-2022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197311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BB8E5A-9F7E-44B7-AFC9-6EB8750752B6}" type="datetimeFigureOut">
              <a:rPr lang="en-IN" smtClean="0"/>
              <a:t>22-02-2022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435484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B8E5A-9F7E-44B7-AFC9-6EB8750752B6}" type="datetimeFigureOut">
              <a:rPr lang="en-IN" smtClean="0"/>
              <a:t>22-02-2022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1122483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BB8E5A-9F7E-44B7-AFC9-6EB8750752B6}" type="datetimeFigureOut">
              <a:rPr lang="en-IN" smtClean="0"/>
              <a:t>22-02-2022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427969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BB8E5A-9F7E-44B7-AFC9-6EB8750752B6}" type="datetimeFigureOut">
              <a:rPr lang="en-IN" smtClean="0"/>
              <a:t>22-02-2022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1184438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BB8E5A-9F7E-44B7-AFC9-6EB8750752B6}" type="datetimeFigureOut">
              <a:rPr lang="en-IN" smtClean="0"/>
              <a:t>22-02-2022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1620986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BB8E5A-9F7E-44B7-AFC9-6EB8750752B6}" type="datetimeFigureOut">
              <a:rPr lang="en-IN" smtClean="0"/>
              <a:t>22-02-2022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357812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BB8E5A-9F7E-44B7-AFC9-6EB8750752B6}" type="datetimeFigureOut">
              <a:rPr lang="en-IN" smtClean="0"/>
              <a:t>22-02-2022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2194112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BB8E5A-9F7E-44B7-AFC9-6EB8750752B6}" type="datetimeFigureOut">
              <a:rPr lang="en-IN" smtClean="0"/>
              <a:t>22-02-2022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4131039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BB8E5A-9F7E-44B7-AFC9-6EB8750752B6}" type="datetimeFigureOut">
              <a:rPr lang="en-IN" smtClean="0"/>
              <a:t>22-02-2022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931734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BB8E5A-9F7E-44B7-AFC9-6EB8750752B6}" type="datetimeFigureOut">
              <a:rPr lang="en-IN" smtClean="0"/>
              <a:t>22-02-2022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BE8B5C-A290-43FD-9338-EAD5A0F35B21}" type="slidenum">
              <a:rPr lang="en-IN" smtClean="0"/>
              <a:t>‹#›</a:t>
            </a:fld>
            <a:endParaRPr lang="en-IN"/>
          </a:p>
        </p:txBody>
      </p:sp>
    </p:spTree>
    <p:extLst>
      <p:ext uri="{BB962C8B-B14F-4D97-AF65-F5344CB8AC3E}">
        <p14:creationId xmlns:p14="http://schemas.microsoft.com/office/powerpoint/2010/main" val="1491433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48BB8E5A-9F7E-44B7-AFC9-6EB8750752B6}" type="datetimeFigureOut">
              <a:rPr lang="en-IN" smtClean="0"/>
              <a:t>22-02-2022</a:t>
            </a:fld>
            <a:endParaRPr lang="en-IN"/>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45BE8B5C-A290-43FD-9338-EAD5A0F35B21}" type="slidenum">
              <a:rPr lang="en-IN" smtClean="0"/>
              <a:t>‹#›</a:t>
            </a:fld>
            <a:endParaRPr lang="en-IN"/>
          </a:p>
        </p:txBody>
      </p:sp>
    </p:spTree>
    <p:extLst>
      <p:ext uri="{BB962C8B-B14F-4D97-AF65-F5344CB8AC3E}">
        <p14:creationId xmlns:p14="http://schemas.microsoft.com/office/powerpoint/2010/main" val="29217243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jpeg"/><Relationship Id="rId9" Type="http://schemas.openxmlformats.org/officeDocument/2006/relationships/image" Target="../media/image13.jpeg"/></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IN" dirty="0"/>
          </a:p>
        </p:txBody>
      </p:sp>
      <p:pic>
        <p:nvPicPr>
          <p:cNvPr id="5" name="Picture 4"/>
          <p:cNvPicPr>
            <a:picLocks noChangeAspect="1"/>
          </p:cNvPicPr>
          <p:nvPr/>
        </p:nvPicPr>
        <p:blipFill>
          <a:blip r:embed="rId2"/>
          <a:stretch>
            <a:fillRect/>
          </a:stretch>
        </p:blipFill>
        <p:spPr>
          <a:xfrm>
            <a:off x="0" y="0"/>
            <a:ext cx="6858000" cy="9905999"/>
          </a:xfrm>
          <a:prstGeom prst="rect">
            <a:avLst/>
          </a:prstGeom>
        </p:spPr>
      </p:pic>
      <p:sp>
        <p:nvSpPr>
          <p:cNvPr id="6" name="Rectangle 5"/>
          <p:cNvSpPr/>
          <p:nvPr/>
        </p:nvSpPr>
        <p:spPr>
          <a:xfrm>
            <a:off x="1162050" y="3374938"/>
            <a:ext cx="4533900" cy="1314591"/>
          </a:xfrm>
          <a:prstGeom prst="rect">
            <a:avLst/>
          </a:prstGeom>
        </p:spPr>
        <p:txBody>
          <a:bodyPr wrap="square">
            <a:spAutoFit/>
          </a:bodyPr>
          <a:lstStyle/>
          <a:p>
            <a:pPr algn="ctr">
              <a:lnSpc>
                <a:spcPct val="107000"/>
              </a:lnSpc>
              <a:spcAft>
                <a:spcPts val="800"/>
              </a:spcAft>
            </a:pPr>
            <a:r>
              <a:rPr lang="en-US" sz="4400" b="1" dirty="0">
                <a:effectLst/>
                <a:latin typeface="Vivaldi" panose="03020602050506090804" pitchFamily="66" charset="0"/>
                <a:ea typeface="Calibri" panose="020F0502020204030204" pitchFamily="34" charset="0"/>
                <a:cs typeface="Times New Roman" panose="02020603050405020304" pitchFamily="18" charset="0"/>
              </a:rPr>
              <a:t>Hotel Trinity </a:t>
            </a:r>
            <a:endParaRPr lang="en-IN" sz="4400" dirty="0">
              <a:effectLst/>
              <a:latin typeface="Vivaldi" panose="03020602050506090804" pitchFamily="66" charset="0"/>
              <a:ea typeface="Calibri" panose="020F0502020204030204" pitchFamily="34" charset="0"/>
              <a:cs typeface="Times New Roman" panose="02020603050405020304" pitchFamily="18" charset="0"/>
            </a:endParaRPr>
          </a:p>
          <a:p>
            <a:pPr algn="ctr">
              <a:lnSpc>
                <a:spcPct val="107000"/>
              </a:lnSpc>
              <a:spcAft>
                <a:spcPts val="800"/>
              </a:spcAft>
            </a:pPr>
            <a:r>
              <a:rPr lang="en-US" sz="2400" i="1" dirty="0">
                <a:solidFill>
                  <a:schemeClr val="tx1">
                    <a:lumMod val="65000"/>
                    <a:lumOff val="35000"/>
                  </a:schemeClr>
                </a:solidFill>
                <a:effectLst/>
                <a:latin typeface="Brush Script MT" panose="03060802040406070304" pitchFamily="66" charset="0"/>
                <a:ea typeface="Calibri" panose="020F0502020204030204" pitchFamily="34" charset="0"/>
                <a:cs typeface="Times New Roman" panose="02020603050405020304" pitchFamily="18" charset="0"/>
              </a:rPr>
              <a:t>Coast in Swansea, South wales </a:t>
            </a:r>
            <a:endParaRPr lang="en-IN" sz="2400" i="1" dirty="0">
              <a:solidFill>
                <a:schemeClr val="tx1">
                  <a:lumMod val="65000"/>
                  <a:lumOff val="35000"/>
                </a:schemeClr>
              </a:solidFill>
              <a:effectLst/>
              <a:latin typeface="Brush Script MT" panose="03060802040406070304" pitchFamily="66" charset="0"/>
              <a:ea typeface="Calibri" panose="020F0502020204030204" pitchFamily="34" charset="0"/>
              <a:cs typeface="Times New Roman" panose="02020603050405020304" pitchFamily="18" charset="0"/>
            </a:endParaRPr>
          </a:p>
        </p:txBody>
      </p:sp>
      <p:pic>
        <p:nvPicPr>
          <p:cNvPr id="7" name="Picture 6" descr="Improving Your Business&amp;#39; Food Hygiene Rating - Wilkes Grou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3771" y="9361714"/>
            <a:ext cx="994229" cy="544285"/>
          </a:xfrm>
          <a:prstGeom prst="rect">
            <a:avLst/>
          </a:prstGeom>
          <a:noFill/>
          <a:ln>
            <a:noFill/>
          </a:ln>
        </p:spPr>
      </p:pic>
    </p:spTree>
    <p:extLst>
      <p:ext uri="{BB962C8B-B14F-4D97-AF65-F5344CB8AC3E}">
        <p14:creationId xmlns:p14="http://schemas.microsoft.com/office/powerpoint/2010/main" val="4120107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IN"/>
          </a:p>
        </p:txBody>
      </p:sp>
      <p:sp>
        <p:nvSpPr>
          <p:cNvPr id="8" name="Content Placeholder 7"/>
          <p:cNvSpPr>
            <a:spLocks noGrp="1"/>
          </p:cNvSpPr>
          <p:nvPr>
            <p:ph sz="half" idx="1"/>
          </p:nvPr>
        </p:nvSpPr>
        <p:spPr/>
        <p:txBody>
          <a:bodyPr/>
          <a:lstStyle/>
          <a:p>
            <a:endParaRPr lang="en-IN"/>
          </a:p>
        </p:txBody>
      </p:sp>
      <p:sp>
        <p:nvSpPr>
          <p:cNvPr id="9" name="Content Placeholder 8"/>
          <p:cNvSpPr>
            <a:spLocks noGrp="1"/>
          </p:cNvSpPr>
          <p:nvPr>
            <p:ph sz="half" idx="2"/>
          </p:nvPr>
        </p:nvSpPr>
        <p:spPr/>
        <p:txBody>
          <a:bodyPr/>
          <a:lstStyle/>
          <a:p>
            <a:endParaRPr lang="en-IN"/>
          </a:p>
        </p:txBody>
      </p:sp>
      <p:pic>
        <p:nvPicPr>
          <p:cNvPr id="6" name="Picture 5"/>
          <p:cNvPicPr>
            <a:picLocks noChangeAspect="1"/>
          </p:cNvPicPr>
          <p:nvPr/>
        </p:nvPicPr>
        <p:blipFill>
          <a:blip r:embed="rId2"/>
          <a:stretch>
            <a:fillRect/>
          </a:stretch>
        </p:blipFill>
        <p:spPr>
          <a:xfrm>
            <a:off x="0" y="0"/>
            <a:ext cx="6858000" cy="9905999"/>
          </a:xfrm>
          <a:prstGeom prst="rect">
            <a:avLst/>
          </a:prstGeom>
        </p:spPr>
      </p:pic>
      <p:sp>
        <p:nvSpPr>
          <p:cNvPr id="10" name="TextBox 9"/>
          <p:cNvSpPr txBox="1"/>
          <p:nvPr/>
        </p:nvSpPr>
        <p:spPr>
          <a:xfrm>
            <a:off x="82351" y="1484756"/>
            <a:ext cx="3409354" cy="2362185"/>
          </a:xfrm>
          <a:prstGeom prst="rect">
            <a:avLst/>
          </a:prstGeom>
          <a:noFill/>
        </p:spPr>
        <p:txBody>
          <a:bodyPr wrap="square" rtlCol="0">
            <a:spAutoFit/>
          </a:bodyPr>
          <a:lstStyle/>
          <a:p>
            <a:pPr algn="ctr"/>
            <a:r>
              <a:rPr lang="en-US" sz="2000" dirty="0">
                <a:latin typeface="Vivaldi" panose="03020602050506090804" pitchFamily="66" charset="0"/>
              </a:rPr>
              <a:t>Table </a:t>
            </a:r>
            <a:r>
              <a:rPr lang="en-IN" sz="2000" dirty="0" err="1">
                <a:latin typeface="Vivaldi" panose="03020602050506090804" pitchFamily="66" charset="0"/>
              </a:rPr>
              <a:t>d'hote</a:t>
            </a:r>
            <a:r>
              <a:rPr lang="en-IN" sz="2000" dirty="0">
                <a:latin typeface="Vivaldi" panose="03020602050506090804" pitchFamily="66" charset="0"/>
              </a:rPr>
              <a:t> Menu</a:t>
            </a:r>
          </a:p>
          <a:p>
            <a:pPr marL="342900" lvl="0" indent="-342900" algn="just">
              <a:lnSpc>
                <a:spcPct val="150000"/>
              </a:lnSpc>
              <a:buFont typeface="Wingdings" panose="05000000000000000000" pitchFamily="2" charset="2"/>
              <a:buChar char="Ø"/>
            </a:pPr>
            <a:r>
              <a:rPr lang="en-IN" sz="1100" b="1" i="1" dirty="0"/>
              <a:t>Two courses menu …….…</a:t>
            </a:r>
            <a:r>
              <a:rPr lang="en-IN" sz="1100" dirty="0"/>
              <a:t> £12.95</a:t>
            </a:r>
            <a:endParaRPr lang="en-IN" sz="1100" b="1" i="1" dirty="0"/>
          </a:p>
          <a:p>
            <a:pPr algn="just">
              <a:lnSpc>
                <a:spcPct val="150000"/>
              </a:lnSpc>
            </a:pPr>
            <a:r>
              <a:rPr lang="en-IN" sz="1000" dirty="0"/>
              <a:t>(Any starter available/ main or main/ dessert marked with a tea or coffee to finish)-</a:t>
            </a:r>
            <a:endParaRPr lang="en-IN" sz="1000" b="1" dirty="0"/>
          </a:p>
          <a:p>
            <a:pPr marL="342900" lvl="0" indent="-342900" algn="just">
              <a:lnSpc>
                <a:spcPct val="150000"/>
              </a:lnSpc>
              <a:buFont typeface="Wingdings" panose="05000000000000000000" pitchFamily="2" charset="2"/>
              <a:buChar char="Ø"/>
            </a:pPr>
            <a:r>
              <a:rPr lang="en-IN" sz="1100" b="1" i="1" dirty="0"/>
              <a:t>Three courses menu………</a:t>
            </a:r>
            <a:r>
              <a:rPr lang="en-IN" sz="1100" dirty="0"/>
              <a:t>£15.95</a:t>
            </a:r>
            <a:endParaRPr lang="en-IN" sz="1100" b="1" i="1" dirty="0"/>
          </a:p>
          <a:p>
            <a:pPr algn="just">
              <a:lnSpc>
                <a:spcPct val="150000"/>
              </a:lnSpc>
            </a:pPr>
            <a:r>
              <a:rPr lang="en-IN" sz="1000" dirty="0"/>
              <a:t>(Any starter available with main course and dessert with coffee or tea to finish)</a:t>
            </a:r>
            <a:endParaRPr lang="en-IN" sz="1000" b="1" dirty="0"/>
          </a:p>
          <a:p>
            <a:pPr algn="just">
              <a:lnSpc>
                <a:spcPct val="150000"/>
              </a:lnSpc>
            </a:pPr>
            <a:r>
              <a:rPr lang="en-IN" sz="1100" dirty="0"/>
              <a:t> </a:t>
            </a:r>
          </a:p>
          <a:p>
            <a:endParaRPr lang="en-IN" dirty="0"/>
          </a:p>
        </p:txBody>
      </p:sp>
      <p:pic>
        <p:nvPicPr>
          <p:cNvPr id="13" name="Picture 12" descr="Vegetarian and vegan symbolism - Wikiwand"/>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3849" y="2597448"/>
            <a:ext cx="307113" cy="136799"/>
          </a:xfrm>
          <a:prstGeom prst="rect">
            <a:avLst/>
          </a:prstGeom>
          <a:noFill/>
          <a:ln>
            <a:noFill/>
          </a:ln>
        </p:spPr>
      </p:pic>
      <p:sp>
        <p:nvSpPr>
          <p:cNvPr id="11" name="Rectangle 10"/>
          <p:cNvSpPr/>
          <p:nvPr/>
        </p:nvSpPr>
        <p:spPr>
          <a:xfrm>
            <a:off x="3491705" y="1747192"/>
            <a:ext cx="3255509" cy="6505884"/>
          </a:xfrm>
          <a:prstGeom prst="rect">
            <a:avLst/>
          </a:prstGeom>
        </p:spPr>
        <p:txBody>
          <a:bodyPr wrap="square">
            <a:spAutoFit/>
          </a:bodyPr>
          <a:lstStyle/>
          <a:p>
            <a:pPr>
              <a:lnSpc>
                <a:spcPct val="107000"/>
              </a:lnSpc>
              <a:spcAft>
                <a:spcPts val="800"/>
              </a:spcAft>
            </a:pPr>
            <a:r>
              <a:rPr lang="en-IN" sz="2000" i="1" dirty="0">
                <a:solidFill>
                  <a:srgbClr val="202124"/>
                </a:solidFill>
                <a:effectLst/>
                <a:latin typeface="Vivaldi" panose="03020602050506090804" pitchFamily="66" charset="0"/>
                <a:ea typeface="Calibri" panose="020F0502020204030204" pitchFamily="34" charset="0"/>
                <a:cs typeface="Calibri" panose="020F0502020204030204" pitchFamily="34" charset="0"/>
              </a:rPr>
              <a:t>Appetizers or starters</a:t>
            </a:r>
          </a:p>
          <a:p>
            <a:pPr>
              <a:lnSpc>
                <a:spcPct val="150000"/>
              </a:lnSpc>
            </a:pPr>
            <a:r>
              <a:rPr lang="en-IN" sz="1100" b="1" i="1" dirty="0"/>
              <a:t>Soups </a:t>
            </a:r>
            <a:endParaRPr lang="en-IN" sz="1100" i="1" dirty="0"/>
          </a:p>
          <a:p>
            <a:pPr marL="171450" indent="-171450">
              <a:lnSpc>
                <a:spcPct val="150000"/>
              </a:lnSpc>
              <a:buFont typeface="Wingdings" panose="05000000000000000000" pitchFamily="2" charset="2"/>
              <a:buChar char="Ø"/>
            </a:pPr>
            <a:r>
              <a:rPr lang="en-IN" sz="1100" dirty="0"/>
              <a:t>Tom yum……………………………………………………£4.50</a:t>
            </a:r>
          </a:p>
          <a:p>
            <a:pPr>
              <a:lnSpc>
                <a:spcPct val="150000"/>
              </a:lnSpc>
            </a:pPr>
            <a:r>
              <a:rPr lang="en-IN" sz="1000" i="1" dirty="0"/>
              <a:t>(Served with lemon grass, chilli, galangal and vegetables)</a:t>
            </a:r>
            <a:endParaRPr lang="en-IN" sz="1000" dirty="0"/>
          </a:p>
          <a:p>
            <a:pPr marL="171450" lvl="0" indent="-171450">
              <a:lnSpc>
                <a:spcPct val="150000"/>
              </a:lnSpc>
              <a:buFont typeface="Wingdings" panose="05000000000000000000" pitchFamily="2" charset="2"/>
              <a:buChar char="Ø"/>
            </a:pPr>
            <a:r>
              <a:rPr lang="en-IN" sz="1100" dirty="0"/>
              <a:t>Hot &amp; sour soup………………………………………….£4.50 </a:t>
            </a:r>
          </a:p>
          <a:p>
            <a:pPr marL="171450" lvl="0" indent="-171450">
              <a:lnSpc>
                <a:spcPct val="150000"/>
              </a:lnSpc>
              <a:buFont typeface="Wingdings" panose="05000000000000000000" pitchFamily="2" charset="2"/>
              <a:buChar char="Ø"/>
            </a:pPr>
            <a:r>
              <a:rPr lang="en-IN" sz="1100" dirty="0"/>
              <a:t>Tomato soup……………………………………………….£4.50 </a:t>
            </a:r>
          </a:p>
          <a:p>
            <a:pPr marL="171450" lvl="0" indent="-171450">
              <a:lnSpc>
                <a:spcPct val="150000"/>
              </a:lnSpc>
              <a:buFont typeface="Wingdings" panose="05000000000000000000" pitchFamily="2" charset="2"/>
              <a:buChar char="Ø"/>
            </a:pPr>
            <a:r>
              <a:rPr lang="en-IN" sz="1100" dirty="0"/>
              <a:t>Sweet corn with chicken………………………………£4.95</a:t>
            </a:r>
          </a:p>
          <a:p>
            <a:pPr marL="171450" lvl="0" indent="-171450">
              <a:lnSpc>
                <a:spcPct val="150000"/>
              </a:lnSpc>
              <a:buFont typeface="Wingdings" panose="05000000000000000000" pitchFamily="2" charset="2"/>
              <a:buChar char="Ø"/>
            </a:pPr>
            <a:r>
              <a:rPr lang="en-IN" sz="1100" dirty="0"/>
              <a:t>Lemon coriander soup………………………………….£4.40 </a:t>
            </a:r>
          </a:p>
          <a:p>
            <a:pPr>
              <a:lnSpc>
                <a:spcPct val="150000"/>
              </a:lnSpc>
            </a:pPr>
            <a:r>
              <a:rPr lang="en-IN" sz="1100" b="1" i="1" dirty="0"/>
              <a:t>Small plates</a:t>
            </a:r>
            <a:endParaRPr lang="en-IN" sz="1100" i="1" dirty="0"/>
          </a:p>
          <a:p>
            <a:pPr marL="171450" indent="-171450">
              <a:lnSpc>
                <a:spcPct val="150000"/>
              </a:lnSpc>
              <a:buFont typeface="Wingdings" panose="05000000000000000000" pitchFamily="2" charset="2"/>
              <a:buChar char="Ø"/>
            </a:pPr>
            <a:r>
              <a:rPr lang="en-IN" sz="1100" dirty="0"/>
              <a:t>Crispy golden corn chilli pepper……………………£3.75  </a:t>
            </a:r>
          </a:p>
          <a:p>
            <a:pPr>
              <a:lnSpc>
                <a:spcPct val="150000"/>
              </a:lnSpc>
            </a:pPr>
            <a:r>
              <a:rPr lang="en-IN" sz="1000" i="1" dirty="0"/>
              <a:t>(Home style wok tossed crispy corn, with fresh chillies and spring onions)</a:t>
            </a:r>
            <a:endParaRPr lang="en-IN" sz="1000" dirty="0"/>
          </a:p>
          <a:p>
            <a:pPr marL="171450" lvl="0" indent="-171450">
              <a:lnSpc>
                <a:spcPct val="150000"/>
              </a:lnSpc>
              <a:buFont typeface="Wingdings" panose="05000000000000000000" pitchFamily="2" charset="2"/>
              <a:buChar char="Ø"/>
            </a:pPr>
            <a:r>
              <a:rPr lang="en-IN" sz="1100" dirty="0"/>
              <a:t>Pepper garlic fish…………………………………………£3.50</a:t>
            </a:r>
          </a:p>
          <a:p>
            <a:pPr>
              <a:lnSpc>
                <a:spcPct val="150000"/>
              </a:lnSpc>
            </a:pPr>
            <a:r>
              <a:rPr lang="en-IN" sz="1000" i="1" dirty="0"/>
              <a:t>(Sliced salmon with ground black pepper garlic with aroma of Shaoxing wine)</a:t>
            </a:r>
            <a:endParaRPr lang="en-IN" sz="1000" dirty="0"/>
          </a:p>
          <a:p>
            <a:pPr marL="171450" lvl="0" indent="-171450">
              <a:lnSpc>
                <a:spcPct val="150000"/>
              </a:lnSpc>
              <a:buFont typeface="Wingdings" panose="05000000000000000000" pitchFamily="2" charset="2"/>
              <a:buChar char="Ø"/>
            </a:pPr>
            <a:r>
              <a:rPr lang="en-IN" sz="1100" dirty="0"/>
              <a:t>Honey chilli potatoes…………………………………...£2.50</a:t>
            </a:r>
          </a:p>
          <a:p>
            <a:pPr>
              <a:lnSpc>
                <a:spcPct val="150000"/>
              </a:lnSpc>
            </a:pPr>
            <a:r>
              <a:rPr lang="en-IN" sz="1000" i="1" dirty="0"/>
              <a:t>(Raw potato fries smoked with barbeque with honey and chilli with tangy mouth-watering cheesy dips)</a:t>
            </a:r>
            <a:endParaRPr lang="en-IN" sz="1000" dirty="0"/>
          </a:p>
          <a:p>
            <a:pPr marL="171450" lvl="0" indent="-171450">
              <a:lnSpc>
                <a:spcPct val="150000"/>
              </a:lnSpc>
              <a:buFont typeface="Wingdings" panose="05000000000000000000" pitchFamily="2" charset="2"/>
              <a:buChar char="Ø"/>
            </a:pPr>
            <a:r>
              <a:rPr lang="en-IN" sz="1100" dirty="0"/>
              <a:t>Pepper garlic cottage cheese………………………. £2.95</a:t>
            </a:r>
          </a:p>
          <a:p>
            <a:pPr>
              <a:lnSpc>
                <a:spcPct val="150000"/>
              </a:lnSpc>
            </a:pPr>
            <a:r>
              <a:rPr lang="en-IN" sz="1000" i="1" dirty="0"/>
              <a:t>(Wok tossed with crushed pepper, cube of soybean curd, fresh basil and rich brown sauce)</a:t>
            </a:r>
            <a:endParaRPr lang="en-IN" sz="1000" dirty="0"/>
          </a:p>
          <a:p>
            <a:pPr marL="171450" lvl="0" indent="-171450">
              <a:lnSpc>
                <a:spcPct val="150000"/>
              </a:lnSpc>
              <a:buFont typeface="Wingdings" panose="05000000000000000000" pitchFamily="2" charset="2"/>
              <a:buChar char="Ø"/>
            </a:pPr>
            <a:r>
              <a:rPr lang="en-IN" sz="1100" dirty="0"/>
              <a:t>Chilli chicken wings……………………………………….£3.50</a:t>
            </a:r>
          </a:p>
          <a:p>
            <a:pPr>
              <a:lnSpc>
                <a:spcPct val="150000"/>
              </a:lnSpc>
            </a:pPr>
            <a:r>
              <a:rPr lang="en-IN" sz="1000" i="1" dirty="0"/>
              <a:t>(Finely made chicken wings fried and sauté with chilli sauce, coated with vinegar and cayenne pepper hot sauce with butter)</a:t>
            </a:r>
            <a:endParaRPr lang="en-IN" sz="1000" dirty="0"/>
          </a:p>
          <a:p>
            <a:pPr algn="just">
              <a:lnSpc>
                <a:spcPct val="107000"/>
              </a:lnSpc>
              <a:spcAft>
                <a:spcPts val="800"/>
              </a:spcAft>
            </a:pPr>
            <a:r>
              <a:rPr lang="en-IN" sz="1000" b="1" i="1" dirty="0">
                <a:solidFill>
                  <a:srgbClr val="202124"/>
                </a:solidFill>
                <a:effectLst/>
                <a:ea typeface="Calibri" panose="020F0502020204030204" pitchFamily="34" charset="0"/>
                <a:cs typeface="Calibri" panose="020F0502020204030204" pitchFamily="34" charset="0"/>
              </a:rPr>
              <a:t> </a:t>
            </a:r>
            <a:endParaRPr lang="en-IN" sz="1000" dirty="0">
              <a:effectLst/>
              <a:ea typeface="Calibri" panose="020F0502020204030204" pitchFamily="34" charset="0"/>
              <a:cs typeface="Times New Roman" panose="02020603050405020304" pitchFamily="18" charset="0"/>
            </a:endParaRPr>
          </a:p>
        </p:txBody>
      </p:sp>
      <p:pic>
        <p:nvPicPr>
          <p:cNvPr id="18" name="Picture 17" descr="Delivery Png posted by Zoey Johnson"/>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0985" y="1533280"/>
            <a:ext cx="303530" cy="240030"/>
          </a:xfrm>
          <a:prstGeom prst="rect">
            <a:avLst/>
          </a:prstGeom>
          <a:noFill/>
          <a:ln>
            <a:noFill/>
          </a:ln>
        </p:spPr>
      </p:pic>
      <p:pic>
        <p:nvPicPr>
          <p:cNvPr id="19" name="Picture 18" descr="Delivery Png posted by Zoey Johnson"/>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41336" y="1858409"/>
            <a:ext cx="303530" cy="240030"/>
          </a:xfrm>
          <a:prstGeom prst="rect">
            <a:avLst/>
          </a:prstGeom>
          <a:noFill/>
          <a:ln>
            <a:noFill/>
          </a:ln>
        </p:spPr>
      </p:pic>
      <p:pic>
        <p:nvPicPr>
          <p:cNvPr id="22"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6641623" y="3251798"/>
            <a:ext cx="155007" cy="130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6637414" y="2518212"/>
            <a:ext cx="155007" cy="130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6645366" y="3013988"/>
            <a:ext cx="155007" cy="130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6641623" y="3731499"/>
            <a:ext cx="155007" cy="130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25"/>
          <p:cNvPicPr/>
          <p:nvPr/>
        </p:nvPicPr>
        <p:blipFill>
          <a:blip r:embed="rId6"/>
          <a:stretch>
            <a:fillRect/>
          </a:stretch>
        </p:blipFill>
        <p:spPr>
          <a:xfrm>
            <a:off x="6656319" y="3517906"/>
            <a:ext cx="135776" cy="145143"/>
          </a:xfrm>
          <a:prstGeom prst="rect">
            <a:avLst/>
          </a:prstGeom>
        </p:spPr>
      </p:pic>
      <p:sp>
        <p:nvSpPr>
          <p:cNvPr id="2" name="Rectangle 1"/>
          <p:cNvSpPr/>
          <p:nvPr/>
        </p:nvSpPr>
        <p:spPr>
          <a:xfrm>
            <a:off x="920589" y="3176060"/>
            <a:ext cx="1358064" cy="413383"/>
          </a:xfrm>
          <a:prstGeom prst="rect">
            <a:avLst/>
          </a:prstGeom>
        </p:spPr>
        <p:txBody>
          <a:bodyPr wrap="none">
            <a:spAutoFit/>
          </a:bodyPr>
          <a:lstStyle/>
          <a:p>
            <a:pPr algn="just">
              <a:lnSpc>
                <a:spcPct val="107000"/>
              </a:lnSpc>
              <a:spcAft>
                <a:spcPts val="800"/>
              </a:spcAft>
            </a:pPr>
            <a:r>
              <a:rPr lang="en-US" sz="2000" i="1" dirty="0">
                <a:latin typeface="Vivaldi" panose="03020602050506090804" pitchFamily="66" charset="0"/>
                <a:ea typeface="Calibri" panose="020F0502020204030204" pitchFamily="34" charset="0"/>
                <a:cs typeface="Calibri" panose="020F0502020204030204" pitchFamily="34" charset="0"/>
              </a:rPr>
              <a:t>Trinity special</a:t>
            </a:r>
            <a:endParaRPr lang="en-IN" sz="2000" dirty="0">
              <a:effectLst/>
              <a:latin typeface="Vivaldi" panose="03020602050506090804" pitchFamily="66" charset="0"/>
              <a:ea typeface="Calibri" panose="020F0502020204030204" pitchFamily="34" charset="0"/>
              <a:cs typeface="Times New Roman" panose="02020603050405020304" pitchFamily="18" charset="0"/>
            </a:endParaRPr>
          </a:p>
        </p:txBody>
      </p:sp>
      <p:sp>
        <p:nvSpPr>
          <p:cNvPr id="3" name="Rectangle 2"/>
          <p:cNvSpPr/>
          <p:nvPr/>
        </p:nvSpPr>
        <p:spPr>
          <a:xfrm>
            <a:off x="82350" y="3499087"/>
            <a:ext cx="3391467" cy="3803605"/>
          </a:xfrm>
          <a:prstGeom prst="rect">
            <a:avLst/>
          </a:prstGeom>
        </p:spPr>
        <p:txBody>
          <a:bodyPr wrap="square">
            <a:spAutoFit/>
          </a:bodyPr>
          <a:lstStyle/>
          <a:p>
            <a:pPr marL="342900" lvl="0" indent="-342900" algn="just">
              <a:lnSpc>
                <a:spcPct val="107000"/>
              </a:lnSpc>
              <a:spcAft>
                <a:spcPts val="800"/>
              </a:spcAft>
              <a:buFont typeface="Wingdings" panose="05000000000000000000" pitchFamily="2" charset="2"/>
              <a:buChar char=""/>
            </a:pPr>
            <a:r>
              <a:rPr lang="en-US" sz="1100" b="1" i="1" dirty="0">
                <a:ea typeface="Calibri" panose="020F0502020204030204" pitchFamily="34" charset="0"/>
                <a:cs typeface="Calibri" panose="020F0502020204030204" pitchFamily="34" charset="0"/>
              </a:rPr>
              <a:t>Trinity full English basket…………………………</a:t>
            </a:r>
            <a:r>
              <a:rPr lang="en-IN" sz="1100" dirty="0"/>
              <a:t>£5.25</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US" sz="1000" i="1" dirty="0">
                <a:ea typeface="Calibri" panose="020F0502020204030204" pitchFamily="34" charset="0"/>
                <a:cs typeface="Calibri" panose="020F0502020204030204" pitchFamily="34" charset="0"/>
              </a:rPr>
              <a:t>(The full platter English basket consisting sausages, grilled bacon, a fried egg, baked beans, fried or grilled tomatoes, slice of fried bread smoked with olives, peas and served with red wine or Scotch)</a:t>
            </a:r>
            <a:endParaRPr lang="en-IN" sz="1000" dirty="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US" sz="1100" b="1" i="1" dirty="0">
                <a:ea typeface="Calibri" panose="020F0502020204030204" pitchFamily="34" charset="0"/>
                <a:cs typeface="Calibri" panose="020F0502020204030204" pitchFamily="34" charset="0"/>
              </a:rPr>
              <a:t>Trinity style fish and chips………………………...</a:t>
            </a:r>
            <a:r>
              <a:rPr lang="en-IN" sz="1100" dirty="0"/>
              <a:t>£5.50</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US" sz="1000" i="1" dirty="0">
                <a:ea typeface="Calibri" panose="020F0502020204030204" pitchFamily="34" charset="0"/>
                <a:cs typeface="Calibri" panose="020F0502020204030204" pitchFamily="34" charset="0"/>
              </a:rPr>
              <a:t>(Crispy French fries and chips are served with deep fried smoked with cardamom, bay leaves and authentic flavors of India Cod fish served with tamarind sauce ketchup and fresh mayo)</a:t>
            </a:r>
            <a:endParaRPr lang="en-IN" sz="1000" dirty="0">
              <a:ea typeface="Calibri" panose="020F0502020204030204" pitchFamily="34" charset="0"/>
              <a:cs typeface="Times New Roman" panose="02020603050405020304" pitchFamily="18" charset="0"/>
            </a:endParaRPr>
          </a:p>
          <a:p>
            <a:pPr algn="just">
              <a:lnSpc>
                <a:spcPct val="107000"/>
              </a:lnSpc>
              <a:spcAft>
                <a:spcPts val="800"/>
              </a:spcAft>
            </a:pPr>
            <a:r>
              <a:rPr lang="en-US" sz="1000" b="1" dirty="0">
                <a:ea typeface="Calibri" panose="020F0502020204030204" pitchFamily="34" charset="0"/>
                <a:cs typeface="Calibri" panose="020F0502020204030204" pitchFamily="34" charset="0"/>
              </a:rPr>
              <a:t>Compliments</a:t>
            </a:r>
            <a:r>
              <a:rPr lang="en-US" sz="1000" dirty="0">
                <a:ea typeface="Calibri" panose="020F0502020204030204" pitchFamily="34" charset="0"/>
                <a:cs typeface="Calibri" panose="020F0502020204030204" pitchFamily="34" charset="0"/>
              </a:rPr>
              <a:t>: This dish is served with </a:t>
            </a:r>
            <a:r>
              <a:rPr lang="en-IN" sz="1000" dirty="0" err="1">
                <a:solidFill>
                  <a:srgbClr val="202124"/>
                </a:solidFill>
                <a:ea typeface="Calibri" panose="020F0502020204030204" pitchFamily="34" charset="0"/>
                <a:cs typeface="Times New Roman" panose="02020603050405020304" pitchFamily="18" charset="0"/>
              </a:rPr>
              <a:t>Airén</a:t>
            </a:r>
            <a:r>
              <a:rPr lang="en-IN" sz="1000" dirty="0">
                <a:solidFill>
                  <a:srgbClr val="202124"/>
                </a:solidFill>
                <a:ea typeface="Calibri" panose="020F0502020204030204" pitchFamily="34" charset="0"/>
                <a:cs typeface="Times New Roman" panose="02020603050405020304" pitchFamily="18" charset="0"/>
              </a:rPr>
              <a:t> or champagne to better improve the taste of dish. </a:t>
            </a:r>
            <a:endParaRPr lang="en-IN" sz="1000" dirty="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US" sz="1100" b="1" i="1" dirty="0">
                <a:ea typeface="Calibri" panose="020F0502020204030204" pitchFamily="34" charset="0"/>
                <a:cs typeface="Calibri" panose="020F0502020204030204" pitchFamily="34" charset="0"/>
              </a:rPr>
              <a:t>Indian chicken tikka masala……………………….</a:t>
            </a:r>
            <a:r>
              <a:rPr lang="en-IN" sz="1100" dirty="0"/>
              <a:t>£5.0</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US" sz="1000" i="1" dirty="0">
                <a:ea typeface="Calibri" panose="020F0502020204030204" pitchFamily="34" charset="0"/>
                <a:cs typeface="Calibri" panose="020F0502020204030204" pitchFamily="34" charset="0"/>
              </a:rPr>
              <a:t>(Chicken tikka masala is a dish consisting of roasted marinate chunks of chicken in spicy Indian curry sauce. This dish is served with either rice or chapattis (Tortilla) to better compliment the dish. Note: Whiskey would be complimentary with this dish)</a:t>
            </a:r>
            <a:endParaRPr lang="en-IN" sz="1000" dirty="0">
              <a:effectLst/>
              <a:ea typeface="Calibri" panose="020F0502020204030204" pitchFamily="34" charset="0"/>
              <a:cs typeface="Times New Roman" panose="02020603050405020304" pitchFamily="18" charset="0"/>
            </a:endParaRPr>
          </a:p>
        </p:txBody>
      </p:sp>
      <p:pic>
        <p:nvPicPr>
          <p:cNvPr id="20" name="Picture 19" descr="Vegetarian and vegan symbolism - Wikiwand"/>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06078" y="1910024"/>
            <a:ext cx="307113" cy="136799"/>
          </a:xfrm>
          <a:prstGeom prst="rect">
            <a:avLst/>
          </a:prstGeom>
          <a:noFill/>
          <a:ln>
            <a:noFill/>
          </a:ln>
        </p:spPr>
      </p:pic>
      <p:pic>
        <p:nvPicPr>
          <p:cNvPr id="21" name="Picture 20" descr="Vegetarian and vegan symbolism - Wikiwand"/>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7198" y="4334962"/>
            <a:ext cx="307113" cy="136799"/>
          </a:xfrm>
          <a:prstGeom prst="rect">
            <a:avLst/>
          </a:prstGeom>
          <a:noFill/>
          <a:ln>
            <a:noFill/>
          </a:ln>
        </p:spPr>
      </p:pic>
      <p:pic>
        <p:nvPicPr>
          <p:cNvPr id="27" name="Picture 26" descr="Vegetarian and vegan symbolism - Wikiwand"/>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3476" y="5369618"/>
            <a:ext cx="307113" cy="136799"/>
          </a:xfrm>
          <a:prstGeom prst="rect">
            <a:avLst/>
          </a:prstGeom>
          <a:noFill/>
          <a:ln>
            <a:noFill/>
          </a:ln>
        </p:spPr>
      </p:pic>
      <p:pic>
        <p:nvPicPr>
          <p:cNvPr id="28" name="Picture 27"/>
          <p:cNvPicPr/>
          <p:nvPr/>
        </p:nvPicPr>
        <p:blipFill>
          <a:blip r:embed="rId6"/>
          <a:stretch>
            <a:fillRect/>
          </a:stretch>
        </p:blipFill>
        <p:spPr>
          <a:xfrm>
            <a:off x="1007198" y="6994252"/>
            <a:ext cx="135776" cy="145143"/>
          </a:xfrm>
          <a:prstGeom prst="rect">
            <a:avLst/>
          </a:prstGeom>
        </p:spPr>
      </p:pic>
      <p:pic>
        <p:nvPicPr>
          <p:cNvPr id="29"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4421563" y="4738775"/>
            <a:ext cx="155007" cy="130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5315597" y="6887869"/>
            <a:ext cx="155007" cy="130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6008744" y="6165948"/>
            <a:ext cx="155007" cy="130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34" descr="Delivery Png posted by Zoey Johnson"/>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91207" y="3270926"/>
            <a:ext cx="303530" cy="240030"/>
          </a:xfrm>
          <a:prstGeom prst="rect">
            <a:avLst/>
          </a:prstGeom>
          <a:noFill/>
          <a:ln>
            <a:noFill/>
          </a:ln>
        </p:spPr>
      </p:pic>
      <p:pic>
        <p:nvPicPr>
          <p:cNvPr id="37" name="Picture 36"/>
          <p:cNvPicPr/>
          <p:nvPr/>
        </p:nvPicPr>
        <p:blipFill>
          <a:blip r:embed="rId6"/>
          <a:stretch>
            <a:fillRect/>
          </a:stretch>
        </p:blipFill>
        <p:spPr>
          <a:xfrm>
            <a:off x="4576570" y="5475278"/>
            <a:ext cx="135776" cy="145143"/>
          </a:xfrm>
          <a:prstGeom prst="rect">
            <a:avLst/>
          </a:prstGeom>
        </p:spPr>
      </p:pic>
      <p:pic>
        <p:nvPicPr>
          <p:cNvPr id="38" name="Picture 37"/>
          <p:cNvPicPr/>
          <p:nvPr/>
        </p:nvPicPr>
        <p:blipFill>
          <a:blip r:embed="rId6"/>
          <a:stretch>
            <a:fillRect/>
          </a:stretch>
        </p:blipFill>
        <p:spPr>
          <a:xfrm>
            <a:off x="4034935" y="7828448"/>
            <a:ext cx="135776" cy="145143"/>
          </a:xfrm>
          <a:prstGeom prst="rect">
            <a:avLst/>
          </a:prstGeom>
        </p:spPr>
      </p:pic>
    </p:spTree>
    <p:extLst>
      <p:ext uri="{BB962C8B-B14F-4D97-AF65-F5344CB8AC3E}">
        <p14:creationId xmlns:p14="http://schemas.microsoft.com/office/powerpoint/2010/main" val="1684745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pic>
        <p:nvPicPr>
          <p:cNvPr id="4" name="Picture 3"/>
          <p:cNvPicPr>
            <a:picLocks noChangeAspect="1"/>
          </p:cNvPicPr>
          <p:nvPr/>
        </p:nvPicPr>
        <p:blipFill>
          <a:blip r:embed="rId2"/>
          <a:stretch>
            <a:fillRect/>
          </a:stretch>
        </p:blipFill>
        <p:spPr>
          <a:xfrm>
            <a:off x="47420" y="0"/>
            <a:ext cx="6858000" cy="9905999"/>
          </a:xfrm>
          <a:prstGeom prst="rect">
            <a:avLst/>
          </a:prstGeom>
        </p:spPr>
      </p:pic>
      <p:sp>
        <p:nvSpPr>
          <p:cNvPr id="5" name="Rectangle 4"/>
          <p:cNvSpPr/>
          <p:nvPr/>
        </p:nvSpPr>
        <p:spPr>
          <a:xfrm>
            <a:off x="3566159" y="1581168"/>
            <a:ext cx="3291841" cy="6970113"/>
          </a:xfrm>
          <a:prstGeom prst="rect">
            <a:avLst/>
          </a:prstGeom>
        </p:spPr>
        <p:txBody>
          <a:bodyPr wrap="square">
            <a:spAutoFit/>
          </a:bodyPr>
          <a:lstStyle/>
          <a:p>
            <a:pPr>
              <a:lnSpc>
                <a:spcPct val="107000"/>
              </a:lnSpc>
              <a:spcAft>
                <a:spcPts val="800"/>
              </a:spcAft>
            </a:pPr>
            <a:r>
              <a:rPr lang="en-IN" sz="2000" i="1" dirty="0">
                <a:solidFill>
                  <a:srgbClr val="202124"/>
                </a:solidFill>
                <a:latin typeface="Vivaldi" panose="03020602050506090804" pitchFamily="66" charset="0"/>
                <a:ea typeface="Calibri" panose="020F0502020204030204" pitchFamily="34" charset="0"/>
                <a:cs typeface="Calibri" panose="020F0502020204030204" pitchFamily="34" charset="0"/>
              </a:rPr>
              <a:t>Main course </a:t>
            </a:r>
            <a:endParaRPr lang="en-IN" sz="2000" dirty="0">
              <a:latin typeface="Vivaldi" panose="03020602050506090804" pitchFamily="66"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IN" sz="1100" b="1" i="1" dirty="0" err="1">
                <a:solidFill>
                  <a:srgbClr val="202124"/>
                </a:solidFill>
                <a:ea typeface="Calibri" panose="020F0502020204030204" pitchFamily="34" charset="0"/>
                <a:cs typeface="Calibri" panose="020F0502020204030204" pitchFamily="34" charset="0"/>
              </a:rPr>
              <a:t>Confit</a:t>
            </a:r>
            <a:r>
              <a:rPr lang="en-IN" sz="1100" b="1" i="1" dirty="0">
                <a:solidFill>
                  <a:srgbClr val="202124"/>
                </a:solidFill>
                <a:ea typeface="Calibri" panose="020F0502020204030204" pitchFamily="34" charset="0"/>
                <a:cs typeface="Calibri" panose="020F0502020204030204" pitchFamily="34" charset="0"/>
              </a:rPr>
              <a:t> of lamb…………………</a:t>
            </a:r>
            <a:r>
              <a:rPr lang="en-IN" sz="1100" dirty="0"/>
              <a:t>…….£5.50</a:t>
            </a:r>
            <a:r>
              <a:rPr lang="en-IN" sz="1100" b="1" i="1" dirty="0">
                <a:solidFill>
                  <a:srgbClr val="202124"/>
                </a:solidFill>
                <a:ea typeface="Calibri" panose="020F0502020204030204" pitchFamily="34" charset="0"/>
                <a:cs typeface="Calibri" panose="020F0502020204030204" pitchFamily="34" charset="0"/>
              </a:rPr>
              <a:t> </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IN" sz="1000" dirty="0">
                <a:solidFill>
                  <a:srgbClr val="202124"/>
                </a:solidFill>
                <a:ea typeface="Calibri" panose="020F0502020204030204" pitchFamily="34" charset="0"/>
                <a:cs typeface="Calibri" panose="020F0502020204030204" pitchFamily="34" charset="0"/>
              </a:rPr>
              <a:t>(</a:t>
            </a:r>
            <a:r>
              <a:rPr lang="en-IN" sz="1000" i="1" dirty="0">
                <a:solidFill>
                  <a:srgbClr val="202124"/>
                </a:solidFill>
                <a:ea typeface="Calibri" panose="020F0502020204030204" pitchFamily="34" charset="0"/>
                <a:cs typeface="Calibri" panose="020F0502020204030204" pitchFamily="34" charset="0"/>
              </a:rPr>
              <a:t>Slowly</a:t>
            </a:r>
            <a:r>
              <a:rPr lang="en-IN" sz="1000" dirty="0">
                <a:solidFill>
                  <a:srgbClr val="202124"/>
                </a:solidFill>
                <a:ea typeface="Calibri" panose="020F0502020204030204" pitchFamily="34" charset="0"/>
                <a:cs typeface="Calibri" panose="020F0502020204030204" pitchFamily="34" charset="0"/>
              </a:rPr>
              <a:t> </a:t>
            </a:r>
            <a:r>
              <a:rPr lang="en-IN" sz="1000" i="1" dirty="0">
                <a:solidFill>
                  <a:srgbClr val="202124"/>
                </a:solidFill>
                <a:ea typeface="Calibri" panose="020F0502020204030204" pitchFamily="34" charset="0"/>
                <a:cs typeface="Calibri" panose="020F0502020204030204" pitchFamily="34" charset="0"/>
              </a:rPr>
              <a:t>cooked lamb shank in red wine sauce with chorizo and served with creamy mash)</a:t>
            </a:r>
            <a:endParaRPr lang="en-IN" sz="1000" dirty="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IN" sz="1100" b="1" i="1" dirty="0">
                <a:solidFill>
                  <a:srgbClr val="202124"/>
                </a:solidFill>
                <a:ea typeface="Calibri" panose="020F0502020204030204" pitchFamily="34" charset="0"/>
                <a:cs typeface="Calibri" panose="020F0502020204030204" pitchFamily="34" charset="0"/>
              </a:rPr>
              <a:t>Pan fried chicken breast...................</a:t>
            </a:r>
            <a:r>
              <a:rPr lang="en-IN" sz="1100" dirty="0"/>
              <a:t>.........£4.50</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IN" sz="1000" i="1" dirty="0">
                <a:solidFill>
                  <a:srgbClr val="202124"/>
                </a:solidFill>
                <a:ea typeface="Calibri" panose="020F0502020204030204" pitchFamily="34" charset="0"/>
                <a:cs typeface="Calibri" panose="020F0502020204030204" pitchFamily="34" charset="0"/>
              </a:rPr>
              <a:t>(Chicken breast pan fried with mushroom sauce and served in Madeira with a choice of potato)</a:t>
            </a:r>
            <a:endParaRPr lang="en-IN" sz="1000" dirty="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IN" sz="1100" b="1" i="1" dirty="0">
                <a:solidFill>
                  <a:srgbClr val="202124"/>
                </a:solidFill>
                <a:ea typeface="Calibri" panose="020F0502020204030204" pitchFamily="34" charset="0"/>
                <a:cs typeface="Calibri" panose="020F0502020204030204" pitchFamily="34" charset="0"/>
              </a:rPr>
              <a:t>Red onion gruyere tart……………………………</a:t>
            </a:r>
            <a:r>
              <a:rPr lang="en-IN" sz="1100" dirty="0"/>
              <a:t>£3.30</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IN" sz="1000" i="1" dirty="0">
                <a:solidFill>
                  <a:srgbClr val="202124"/>
                </a:solidFill>
                <a:ea typeface="Calibri" panose="020F0502020204030204" pitchFamily="34" charset="0"/>
                <a:cs typeface="Calibri" panose="020F0502020204030204" pitchFamily="34" charset="0"/>
              </a:rPr>
              <a:t>(Tart baked in a traditional manner and served with walnut and pear salad) </a:t>
            </a:r>
            <a:endParaRPr lang="en-IN" sz="1000" dirty="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IN" sz="1100" b="1" i="1" dirty="0">
                <a:solidFill>
                  <a:srgbClr val="202124"/>
                </a:solidFill>
                <a:ea typeface="Calibri" panose="020F0502020204030204" pitchFamily="34" charset="0"/>
                <a:cs typeface="Calibri" panose="020F0502020204030204" pitchFamily="34" charset="0"/>
              </a:rPr>
              <a:t>Loin of pork………………………………..………….</a:t>
            </a:r>
            <a:r>
              <a:rPr lang="en-IN" sz="1100" dirty="0"/>
              <a:t>£5.95</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IN" sz="1000" i="1" dirty="0">
                <a:solidFill>
                  <a:srgbClr val="202124"/>
                </a:solidFill>
                <a:ea typeface="Calibri" panose="020F0502020204030204" pitchFamily="34" charset="0"/>
                <a:cs typeface="Calibri" panose="020F0502020204030204" pitchFamily="34" charset="0"/>
              </a:rPr>
              <a:t>(Beautiful yet mouth-watering tender loin of pork with wholegrain mustard sauce and apple cider) </a:t>
            </a:r>
            <a:endParaRPr lang="en-IN" sz="1000" dirty="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IN" sz="1100" b="1" i="1" dirty="0">
                <a:solidFill>
                  <a:srgbClr val="202124"/>
                </a:solidFill>
                <a:ea typeface="Calibri" panose="020F0502020204030204" pitchFamily="34" charset="0"/>
                <a:cs typeface="Calibri" panose="020F0502020204030204" pitchFamily="34" charset="0"/>
              </a:rPr>
              <a:t>Pasta of the day…………………………………….</a:t>
            </a:r>
            <a:r>
              <a:rPr lang="en-IN" sz="1100" dirty="0"/>
              <a:t>£4.30</a:t>
            </a:r>
            <a:r>
              <a:rPr lang="en-IN" sz="1100" b="1" i="1" dirty="0">
                <a:solidFill>
                  <a:srgbClr val="202124"/>
                </a:solidFill>
                <a:ea typeface="Calibri" panose="020F0502020204030204" pitchFamily="34" charset="0"/>
                <a:cs typeface="Calibri" panose="020F0502020204030204" pitchFamily="34" charset="0"/>
              </a:rPr>
              <a:t> </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IN" sz="1000" i="1" dirty="0">
                <a:solidFill>
                  <a:srgbClr val="202124"/>
                </a:solidFill>
                <a:ea typeface="Calibri" panose="020F0502020204030204" pitchFamily="34" charset="0"/>
                <a:cs typeface="Calibri" panose="020F0502020204030204" pitchFamily="34" charset="0"/>
              </a:rPr>
              <a:t>(Special classic Italian dishes and some with our own preparing style with some twists – Kindly ask for todays’ special choice) </a:t>
            </a:r>
            <a:endParaRPr lang="en-IN" sz="1000" dirty="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IN" sz="1100" b="1" i="1" dirty="0">
                <a:solidFill>
                  <a:srgbClr val="202124"/>
                </a:solidFill>
                <a:ea typeface="Calibri" panose="020F0502020204030204" pitchFamily="34" charset="0"/>
                <a:cs typeface="Calibri" panose="020F0502020204030204" pitchFamily="34" charset="0"/>
              </a:rPr>
              <a:t>Matured sirloin steak…………………………….</a:t>
            </a:r>
            <a:r>
              <a:rPr lang="en-IN" sz="1100" dirty="0"/>
              <a:t>£6.0</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IN" sz="1000" i="1" dirty="0">
                <a:solidFill>
                  <a:srgbClr val="202124"/>
                </a:solidFill>
                <a:ea typeface="Calibri" panose="020F0502020204030204" pitchFamily="34" charset="0"/>
                <a:cs typeface="Calibri" panose="020F0502020204030204" pitchFamily="34" charset="0"/>
              </a:rPr>
              <a:t>(Matured sirloin steak served with leaves, hand cut chips and roasted cherry tomatoes with garlic sauce)</a:t>
            </a:r>
            <a:endParaRPr lang="en-IN" sz="1000" dirty="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IN" sz="1100" b="1" i="1" dirty="0">
                <a:solidFill>
                  <a:srgbClr val="202124"/>
                </a:solidFill>
                <a:ea typeface="Calibri" panose="020F0502020204030204" pitchFamily="34" charset="0"/>
                <a:cs typeface="Calibri" panose="020F0502020204030204" pitchFamily="34" charset="0"/>
              </a:rPr>
              <a:t>Fish of the day……………………………………….</a:t>
            </a:r>
            <a:r>
              <a:rPr lang="en-IN" sz="1100" dirty="0"/>
              <a:t>£4.50</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IN" sz="1000" i="1" dirty="0">
                <a:solidFill>
                  <a:srgbClr val="202124"/>
                </a:solidFill>
                <a:ea typeface="Calibri" panose="020F0502020204030204" pitchFamily="34" charset="0"/>
                <a:cs typeface="Calibri" panose="020F0502020204030204" pitchFamily="34" charset="0"/>
              </a:rPr>
              <a:t>(Fish at our hotel are supplied from varied sources, our fish manager routinely astonished with delicate and utmost quality of fishes. Kindly ask waiting manager for todays’ exotic speciality)</a:t>
            </a:r>
            <a:endParaRPr lang="en-IN" sz="1000" dirty="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IN" sz="1100" b="1" i="1" dirty="0">
                <a:solidFill>
                  <a:srgbClr val="202124"/>
                </a:solidFill>
                <a:ea typeface="Calibri" panose="020F0502020204030204" pitchFamily="34" charset="0"/>
                <a:cs typeface="Calibri" panose="020F0502020204030204" pitchFamily="34" charset="0"/>
              </a:rPr>
              <a:t>Pizzas and sandwich…………………………..</a:t>
            </a:r>
            <a:r>
              <a:rPr lang="en-IN" sz="1100" dirty="0"/>
              <a:t>£3.50</a:t>
            </a:r>
            <a:endParaRPr lang="en-IN" sz="1100" i="1" dirty="0">
              <a:ea typeface="Calibri" panose="020F0502020204030204" pitchFamily="34" charset="0"/>
              <a:cs typeface="Times New Roman" panose="02020603050405020304" pitchFamily="18" charset="0"/>
            </a:endParaRPr>
          </a:p>
          <a:p>
            <a:pPr algn="just">
              <a:lnSpc>
                <a:spcPct val="107000"/>
              </a:lnSpc>
              <a:spcAft>
                <a:spcPts val="800"/>
              </a:spcAft>
            </a:pPr>
            <a:r>
              <a:rPr lang="en-IN" sz="1000" i="1" dirty="0">
                <a:solidFill>
                  <a:srgbClr val="202124"/>
                </a:solidFill>
                <a:ea typeface="Calibri" panose="020F0502020204030204" pitchFamily="34" charset="0"/>
                <a:cs typeface="Calibri" panose="020F0502020204030204" pitchFamily="34" charset="0"/>
              </a:rPr>
              <a:t>(Hand rolled fresh pizza dough and top with our authentic pizza sauce with the flexibility of your choice of toppings with traditionally stone baked to perfection. Kindly see Pizza menu for available toppings and kinds of sandwiches)</a:t>
            </a:r>
            <a:endParaRPr lang="en-IN" sz="1000" dirty="0">
              <a:effectLst/>
              <a:ea typeface="Calibri" panose="020F0502020204030204" pitchFamily="34" charset="0"/>
              <a:cs typeface="Times New Roman" panose="02020603050405020304" pitchFamily="18" charset="0"/>
            </a:endParaRPr>
          </a:p>
        </p:txBody>
      </p:sp>
      <p:sp>
        <p:nvSpPr>
          <p:cNvPr id="6" name="Rectangle 5"/>
          <p:cNvSpPr/>
          <p:nvPr/>
        </p:nvSpPr>
        <p:spPr>
          <a:xfrm>
            <a:off x="129374" y="1588543"/>
            <a:ext cx="3436785" cy="4836132"/>
          </a:xfrm>
          <a:prstGeom prst="rect">
            <a:avLst/>
          </a:prstGeom>
        </p:spPr>
        <p:txBody>
          <a:bodyPr wrap="square">
            <a:spAutoFit/>
          </a:bodyPr>
          <a:lstStyle/>
          <a:p>
            <a:pPr algn="r">
              <a:lnSpc>
                <a:spcPct val="107000"/>
              </a:lnSpc>
              <a:spcAft>
                <a:spcPts val="800"/>
              </a:spcAft>
            </a:pPr>
            <a:r>
              <a:rPr lang="en-US" sz="2000" i="1" dirty="0">
                <a:latin typeface="Vivaldi" panose="03020602050506090804" pitchFamily="66" charset="0"/>
                <a:ea typeface="Calibri" panose="020F0502020204030204" pitchFamily="34" charset="0"/>
                <a:cs typeface="Calibri" panose="020F0502020204030204" pitchFamily="34" charset="0"/>
              </a:rPr>
              <a:t>Rice bowls </a:t>
            </a:r>
            <a:endParaRPr lang="en-IN" sz="2000" dirty="0">
              <a:latin typeface="Vivaldi" panose="03020602050506090804" pitchFamily="66"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US" sz="1100" b="1" i="1" dirty="0">
                <a:latin typeface="Calibri" panose="020F0502020204030204" pitchFamily="34" charset="0"/>
                <a:ea typeface="Calibri" panose="020F0502020204030204" pitchFamily="34" charset="0"/>
                <a:cs typeface="Calibri" panose="020F0502020204030204" pitchFamily="34" charset="0"/>
              </a:rPr>
              <a:t>Lemon parmesan Chicken and rice bowl…….</a:t>
            </a:r>
            <a:r>
              <a:rPr lang="en-IN" sz="1100" dirty="0"/>
              <a:t> £2.50</a:t>
            </a:r>
            <a:endParaRPr lang="en-IN" sz="1100" i="1"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000" i="1" dirty="0">
                <a:latin typeface="Calibri" panose="020F0502020204030204" pitchFamily="34" charset="0"/>
                <a:ea typeface="Calibri" panose="020F0502020204030204" pitchFamily="34" charset="0"/>
                <a:cs typeface="Calibri" panose="020F0502020204030204" pitchFamily="34" charset="0"/>
              </a:rPr>
              <a:t>(Chicken served with lemon and parmesan oil with finely cooked rice flavored with vegies and spices)</a:t>
            </a:r>
            <a:endParaRPr lang="en-IN"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sz="1100" b="1" i="1" dirty="0">
                <a:latin typeface="Calibri" panose="020F0502020204030204" pitchFamily="34" charset="0"/>
                <a:ea typeface="Calibri" panose="020F0502020204030204" pitchFamily="34" charset="0"/>
                <a:cs typeface="Calibri" panose="020F0502020204030204" pitchFamily="34" charset="0"/>
              </a:rPr>
              <a:t>North African beef and brown rice…………..</a:t>
            </a:r>
            <a:r>
              <a:rPr lang="en-IN" sz="1100" dirty="0"/>
              <a:t>….£3.0</a:t>
            </a:r>
            <a:endParaRPr lang="en-IN" sz="1100" i="1"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i="1" dirty="0">
                <a:latin typeface="Calibri" panose="020F0502020204030204" pitchFamily="34" charset="0"/>
                <a:ea typeface="Calibri" panose="020F0502020204030204" pitchFamily="34" charset="0"/>
                <a:cs typeface="Calibri" panose="020F0502020204030204" pitchFamily="34" charset="0"/>
              </a:rPr>
              <a:t>(Steak cubes are simmered with sweet potatoes and special African aged brown rice in a spiced broth. Smokey flavor with soy and oyster sauce) </a:t>
            </a:r>
            <a:endParaRPr lang="en-IN"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sz="1100" b="1" i="1" dirty="0" err="1">
                <a:latin typeface="Calibri" panose="020F0502020204030204" pitchFamily="34" charset="0"/>
                <a:ea typeface="Calibri" panose="020F0502020204030204" pitchFamily="34" charset="0"/>
                <a:cs typeface="Calibri" panose="020F0502020204030204" pitchFamily="34" charset="0"/>
              </a:rPr>
              <a:t>Oyakodon</a:t>
            </a:r>
            <a:r>
              <a:rPr lang="en-US" sz="1100" b="1" i="1" dirty="0">
                <a:latin typeface="Calibri" panose="020F0502020204030204" pitchFamily="34" charset="0"/>
                <a:ea typeface="Calibri" panose="020F0502020204030204" pitchFamily="34" charset="0"/>
                <a:cs typeface="Calibri" panose="020F0502020204030204" pitchFamily="34" charset="0"/>
              </a:rPr>
              <a:t> (Japanese egg and chicken rice bowl).</a:t>
            </a:r>
            <a:r>
              <a:rPr lang="en-IN" sz="1100" dirty="0"/>
              <a:t> ……………………………………………………………………£3.50</a:t>
            </a:r>
            <a:endParaRPr lang="en-IN" sz="1100" i="1"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i="1" dirty="0">
                <a:latin typeface="Calibri" panose="020F0502020204030204" pitchFamily="34" charset="0"/>
                <a:ea typeface="Calibri" panose="020F0502020204030204" pitchFamily="34" charset="0"/>
                <a:cs typeface="Calibri" panose="020F0502020204030204" pitchFamily="34" charset="0"/>
              </a:rPr>
              <a:t>(Chicken, onion and eggs are simmered together in soy and dashi sauce-based broth and served with Japanese style cooked rice</a:t>
            </a:r>
            <a:r>
              <a:rPr lang="en-US" sz="1100" i="1" dirty="0">
                <a:latin typeface="Calibri" panose="020F0502020204030204" pitchFamily="34" charset="0"/>
                <a:ea typeface="Calibri" panose="020F0502020204030204" pitchFamily="34" charset="0"/>
                <a:cs typeface="Calibri" panose="020F0502020204030204" pitchFamily="34" charset="0"/>
              </a:rPr>
              <a:t>)</a:t>
            </a:r>
            <a:endParaRPr lang="en-IN"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sz="1100" b="1" i="1" dirty="0">
                <a:latin typeface="Calibri" panose="020F0502020204030204" pitchFamily="34" charset="0"/>
                <a:ea typeface="Calibri" panose="020F0502020204030204" pitchFamily="34" charset="0"/>
                <a:cs typeface="Calibri" panose="020F0502020204030204" pitchFamily="34" charset="0"/>
              </a:rPr>
              <a:t>Turkey and Spinach Rice Bowl…………………….</a:t>
            </a:r>
            <a:r>
              <a:rPr lang="en-IN" sz="1100" dirty="0"/>
              <a:t> £2.50</a:t>
            </a:r>
            <a:endParaRPr lang="en-IN" sz="1100" i="1"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i="1" dirty="0">
                <a:latin typeface="Calibri" panose="020F0502020204030204" pitchFamily="34" charset="0"/>
                <a:ea typeface="Calibri" panose="020F0502020204030204" pitchFamily="34" charset="0"/>
                <a:cs typeface="Calibri" panose="020F0502020204030204" pitchFamily="34" charset="0"/>
              </a:rPr>
              <a:t>(Combine soy sauce and turkey in a small bowl stirred with spinach, green onion, chicken and olive oil with flavor of thinly sliced turkey) </a:t>
            </a:r>
            <a:endParaRPr lang="en-IN" sz="1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p:cNvPicPr/>
          <p:nvPr/>
        </p:nvPicPr>
        <p:blipFill>
          <a:blip r:embed="rId3"/>
          <a:stretch>
            <a:fillRect/>
          </a:stretch>
        </p:blipFill>
        <p:spPr>
          <a:xfrm>
            <a:off x="2695326" y="2534193"/>
            <a:ext cx="135776" cy="145143"/>
          </a:xfrm>
          <a:prstGeom prst="rect">
            <a:avLst/>
          </a:prstGeom>
        </p:spPr>
      </p:pic>
      <p:pic>
        <p:nvPicPr>
          <p:cNvPr id="9" name="Picture 8"/>
          <p:cNvPicPr/>
          <p:nvPr/>
        </p:nvPicPr>
        <p:blipFill>
          <a:blip r:embed="rId3"/>
          <a:stretch>
            <a:fillRect/>
          </a:stretch>
        </p:blipFill>
        <p:spPr>
          <a:xfrm>
            <a:off x="1566611" y="3672582"/>
            <a:ext cx="135776" cy="145143"/>
          </a:xfrm>
          <a:prstGeom prst="rect">
            <a:avLst/>
          </a:prstGeom>
        </p:spPr>
      </p:pic>
      <p:pic>
        <p:nvPicPr>
          <p:cNvPr id="10" name="Picture 9"/>
          <p:cNvPicPr/>
          <p:nvPr/>
        </p:nvPicPr>
        <p:blipFill>
          <a:blip r:embed="rId3"/>
          <a:stretch>
            <a:fillRect/>
          </a:stretch>
        </p:blipFill>
        <p:spPr>
          <a:xfrm>
            <a:off x="794416" y="5065767"/>
            <a:ext cx="135776" cy="145143"/>
          </a:xfrm>
          <a:prstGeom prst="rect">
            <a:avLst/>
          </a:prstGeom>
        </p:spPr>
      </p:pic>
      <p:pic>
        <p:nvPicPr>
          <p:cNvPr id="11" name="Picture 10"/>
          <p:cNvPicPr/>
          <p:nvPr/>
        </p:nvPicPr>
        <p:blipFill>
          <a:blip r:embed="rId3"/>
          <a:stretch>
            <a:fillRect/>
          </a:stretch>
        </p:blipFill>
        <p:spPr>
          <a:xfrm>
            <a:off x="1104836" y="6191697"/>
            <a:ext cx="135776" cy="145143"/>
          </a:xfrm>
          <a:prstGeom prst="rect">
            <a:avLst/>
          </a:prstGeom>
        </p:spPr>
      </p:pic>
      <p:pic>
        <p:nvPicPr>
          <p:cNvPr id="12" name="Picture 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4780879" y="3941132"/>
            <a:ext cx="155007" cy="130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Vegetarian and vegan symbolism - Wikiwand"/>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32322" y="8289737"/>
            <a:ext cx="307113" cy="136799"/>
          </a:xfrm>
          <a:prstGeom prst="rect">
            <a:avLst/>
          </a:prstGeom>
          <a:noFill/>
          <a:ln>
            <a:noFill/>
          </a:ln>
        </p:spPr>
      </p:pic>
      <p:pic>
        <p:nvPicPr>
          <p:cNvPr id="16" name="Picture 15" descr="Vegetarian and vegan symbolism - Wikiwand"/>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51488" y="5538409"/>
            <a:ext cx="307113" cy="136799"/>
          </a:xfrm>
          <a:prstGeom prst="rect">
            <a:avLst/>
          </a:prstGeom>
          <a:noFill/>
          <a:ln>
            <a:noFill/>
          </a:ln>
        </p:spPr>
      </p:pic>
      <p:pic>
        <p:nvPicPr>
          <p:cNvPr id="17" name="Picture 16"/>
          <p:cNvPicPr/>
          <p:nvPr/>
        </p:nvPicPr>
        <p:blipFill>
          <a:blip r:embed="rId3"/>
          <a:stretch>
            <a:fillRect/>
          </a:stretch>
        </p:blipFill>
        <p:spPr>
          <a:xfrm>
            <a:off x="5881979" y="2534194"/>
            <a:ext cx="135776" cy="145143"/>
          </a:xfrm>
          <a:prstGeom prst="rect">
            <a:avLst/>
          </a:prstGeom>
        </p:spPr>
      </p:pic>
      <p:pic>
        <p:nvPicPr>
          <p:cNvPr id="18" name="Picture 17"/>
          <p:cNvPicPr/>
          <p:nvPr/>
        </p:nvPicPr>
        <p:blipFill>
          <a:blip r:embed="rId3"/>
          <a:stretch>
            <a:fillRect/>
          </a:stretch>
        </p:blipFill>
        <p:spPr>
          <a:xfrm>
            <a:off x="6250736" y="6234477"/>
            <a:ext cx="135776" cy="145143"/>
          </a:xfrm>
          <a:prstGeom prst="rect">
            <a:avLst/>
          </a:prstGeom>
        </p:spPr>
      </p:pic>
      <p:pic>
        <p:nvPicPr>
          <p:cNvPr id="19" name="Picture 18"/>
          <p:cNvPicPr/>
          <p:nvPr/>
        </p:nvPicPr>
        <p:blipFill>
          <a:blip r:embed="rId3"/>
          <a:stretch>
            <a:fillRect/>
          </a:stretch>
        </p:blipFill>
        <p:spPr>
          <a:xfrm>
            <a:off x="6127360" y="4653309"/>
            <a:ext cx="135776" cy="145143"/>
          </a:xfrm>
          <a:prstGeom prst="rect">
            <a:avLst/>
          </a:prstGeom>
        </p:spPr>
      </p:pic>
      <p:pic>
        <p:nvPicPr>
          <p:cNvPr id="20" name="Picture 19"/>
          <p:cNvPicPr/>
          <p:nvPr/>
        </p:nvPicPr>
        <p:blipFill>
          <a:blip r:embed="rId3"/>
          <a:stretch>
            <a:fillRect/>
          </a:stretch>
        </p:blipFill>
        <p:spPr>
          <a:xfrm>
            <a:off x="5891706" y="3211552"/>
            <a:ext cx="135776" cy="145143"/>
          </a:xfrm>
          <a:prstGeom prst="rect">
            <a:avLst/>
          </a:prstGeom>
        </p:spPr>
      </p:pic>
      <p:pic>
        <p:nvPicPr>
          <p:cNvPr id="21" name="Picture 20"/>
          <p:cNvPicPr/>
          <p:nvPr/>
        </p:nvPicPr>
        <p:blipFill>
          <a:blip r:embed="rId3"/>
          <a:stretch>
            <a:fillRect/>
          </a:stretch>
        </p:blipFill>
        <p:spPr>
          <a:xfrm>
            <a:off x="4987665" y="7289276"/>
            <a:ext cx="125121" cy="122152"/>
          </a:xfrm>
          <a:prstGeom prst="rect">
            <a:avLst/>
          </a:prstGeom>
        </p:spPr>
      </p:pic>
      <p:pic>
        <p:nvPicPr>
          <p:cNvPr id="22" name="Picture 21" descr="Font,Number,Text,Symbol,Line,Material property,Logo #225390 - Free Icon  Library"/>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313" y="7475062"/>
            <a:ext cx="172884" cy="180166"/>
          </a:xfrm>
          <a:prstGeom prst="rect">
            <a:avLst/>
          </a:prstGeom>
          <a:noFill/>
          <a:ln>
            <a:noFill/>
          </a:ln>
        </p:spPr>
      </p:pic>
      <p:pic>
        <p:nvPicPr>
          <p:cNvPr id="23" name="Picture 22" descr="Font,Number,Text,Symbol,Line,Material property,Logo #225390 - Free Icon  Library"/>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724139" y="4913769"/>
            <a:ext cx="172884" cy="180166"/>
          </a:xfrm>
          <a:prstGeom prst="rect">
            <a:avLst/>
          </a:prstGeom>
          <a:noFill/>
          <a:ln>
            <a:noFill/>
          </a:ln>
        </p:spPr>
      </p:pic>
      <p:pic>
        <p:nvPicPr>
          <p:cNvPr id="24" name="Picture 23" descr="Delivery Png posted by Zoey Johnson"/>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63932" y="1653295"/>
            <a:ext cx="303530" cy="240030"/>
          </a:xfrm>
          <a:prstGeom prst="rect">
            <a:avLst/>
          </a:prstGeom>
          <a:noFill/>
          <a:ln>
            <a:noFill/>
          </a:ln>
        </p:spPr>
      </p:pic>
      <p:pic>
        <p:nvPicPr>
          <p:cNvPr id="25" name="Picture 24" descr="Delivery Png posted by Zoey Johnson"/>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06836" y="1677851"/>
            <a:ext cx="303530" cy="240030"/>
          </a:xfrm>
          <a:prstGeom prst="rect">
            <a:avLst/>
          </a:prstGeom>
          <a:noFill/>
          <a:ln>
            <a:noFill/>
          </a:ln>
        </p:spPr>
      </p:pic>
    </p:spTree>
    <p:extLst>
      <p:ext uri="{BB962C8B-B14F-4D97-AF65-F5344CB8AC3E}">
        <p14:creationId xmlns:p14="http://schemas.microsoft.com/office/powerpoint/2010/main" val="2598406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sa</a:t>
            </a:r>
            <a:endParaRPr lang="en-IN" dirty="0"/>
          </a:p>
        </p:txBody>
      </p:sp>
      <p:sp>
        <p:nvSpPr>
          <p:cNvPr id="3" name="Content Placeholder 2"/>
          <p:cNvSpPr>
            <a:spLocks noGrp="1"/>
          </p:cNvSpPr>
          <p:nvPr>
            <p:ph idx="1"/>
          </p:nvPr>
        </p:nvSpPr>
        <p:spPr/>
        <p:txBody>
          <a:bodyPr/>
          <a:lstStyle/>
          <a:p>
            <a:endParaRPr lang="en-IN"/>
          </a:p>
        </p:txBody>
      </p:sp>
      <p:pic>
        <p:nvPicPr>
          <p:cNvPr id="4" name="Picture 3"/>
          <p:cNvPicPr>
            <a:picLocks noChangeAspect="1"/>
          </p:cNvPicPr>
          <p:nvPr/>
        </p:nvPicPr>
        <p:blipFill>
          <a:blip r:embed="rId2"/>
          <a:stretch>
            <a:fillRect/>
          </a:stretch>
        </p:blipFill>
        <p:spPr>
          <a:xfrm>
            <a:off x="0" y="0"/>
            <a:ext cx="6858000" cy="9905999"/>
          </a:xfrm>
          <a:prstGeom prst="rect">
            <a:avLst/>
          </a:prstGeom>
        </p:spPr>
      </p:pic>
      <p:sp>
        <p:nvSpPr>
          <p:cNvPr id="5" name="Rectangle 4"/>
          <p:cNvSpPr/>
          <p:nvPr/>
        </p:nvSpPr>
        <p:spPr>
          <a:xfrm>
            <a:off x="319380" y="1297269"/>
            <a:ext cx="3076883" cy="4321889"/>
          </a:xfrm>
          <a:prstGeom prst="rect">
            <a:avLst/>
          </a:prstGeom>
        </p:spPr>
        <p:txBody>
          <a:bodyPr wrap="square">
            <a:spAutoFit/>
          </a:bodyPr>
          <a:lstStyle/>
          <a:p>
            <a:pPr algn="ctr">
              <a:lnSpc>
                <a:spcPct val="107000"/>
              </a:lnSpc>
              <a:spcAft>
                <a:spcPts val="800"/>
              </a:spcAft>
            </a:pPr>
            <a:r>
              <a:rPr lang="en-US" sz="2000" i="1" dirty="0">
                <a:latin typeface="Vivaldi" panose="03020602050506090804" pitchFamily="66" charset="0"/>
                <a:ea typeface="Calibri" panose="020F0502020204030204" pitchFamily="34" charset="0"/>
                <a:cs typeface="Calibri" panose="020F0502020204030204" pitchFamily="34" charset="0"/>
              </a:rPr>
              <a:t>Desserts</a:t>
            </a:r>
            <a:endParaRPr lang="en-IN" sz="2000" dirty="0">
              <a:latin typeface="Vivaldi" panose="03020602050506090804" pitchFamily="66" charset="0"/>
              <a:ea typeface="Calibri" panose="020F0502020204030204" pitchFamily="34" charset="0"/>
              <a:cs typeface="Times New Roman" panose="02020603050405020304" pitchFamily="18" charset="0"/>
            </a:endParaRPr>
          </a:p>
          <a:p>
            <a:pPr algn="just">
              <a:lnSpc>
                <a:spcPct val="107000"/>
              </a:lnSpc>
              <a:spcAft>
                <a:spcPts val="800"/>
              </a:spcAft>
            </a:pPr>
            <a:r>
              <a:rPr lang="en-US" sz="1100" b="1" i="1" dirty="0">
                <a:latin typeface="Calibri" panose="020F0502020204030204" pitchFamily="34" charset="0"/>
                <a:ea typeface="Calibri" panose="020F0502020204030204" pitchFamily="34" charset="0"/>
                <a:cs typeface="Calibri" panose="020F0502020204030204" pitchFamily="34" charset="0"/>
              </a:rPr>
              <a:t>Banoffee pie………………………………..</a:t>
            </a:r>
            <a:r>
              <a:rPr lang="en-IN" sz="1100" dirty="0"/>
              <a:t>£1.50</a:t>
            </a:r>
            <a:endParaRPr lang="en-IN" sz="1100" i="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US" sz="1000" dirty="0">
                <a:latin typeface="Calibri" panose="020F0502020204030204" pitchFamily="34" charset="0"/>
                <a:ea typeface="Calibri" panose="020F0502020204030204" pitchFamily="34" charset="0"/>
                <a:cs typeface="Calibri" panose="020F0502020204030204" pitchFamily="34" charset="0"/>
              </a:rPr>
              <a:t>A type of tart of pie made with bananas, cream and toffee.</a:t>
            </a:r>
            <a:r>
              <a:rPr lang="en-US" sz="1000" b="1" dirty="0">
                <a:latin typeface="Calibri" panose="020F0502020204030204" pitchFamily="34" charset="0"/>
                <a:ea typeface="Calibri" panose="020F0502020204030204" pitchFamily="34" charset="0"/>
                <a:cs typeface="Calibri" panose="020F0502020204030204" pitchFamily="34" charset="0"/>
              </a:rPr>
              <a:t> </a:t>
            </a:r>
            <a:endParaRPr lang="en-IN" sz="1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100" b="1" i="1" dirty="0">
                <a:latin typeface="Calibri" panose="020F0502020204030204" pitchFamily="34" charset="0"/>
                <a:ea typeface="Calibri" panose="020F0502020204030204" pitchFamily="34" charset="0"/>
                <a:cs typeface="Calibri" panose="020F0502020204030204" pitchFamily="34" charset="0"/>
              </a:rPr>
              <a:t>Mixed ice cream……………………</a:t>
            </a:r>
            <a:r>
              <a:rPr lang="en-IN" sz="1100" dirty="0"/>
              <a:t>…….£1.95</a:t>
            </a:r>
            <a:endParaRPr lang="en-IN" sz="1100" i="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US" sz="1000" dirty="0">
                <a:latin typeface="Calibri" panose="020F0502020204030204" pitchFamily="34" charset="0"/>
                <a:ea typeface="Calibri" panose="020F0502020204030204" pitchFamily="34" charset="0"/>
                <a:cs typeface="Calibri" panose="020F0502020204030204" pitchFamily="34" charset="0"/>
              </a:rPr>
              <a:t>Fresh and creamy ice-cream mixed of varied fruits like as mango, dragon fruit, kiwi, pineapples etc. and top seasoned with nuts. </a:t>
            </a:r>
            <a:endParaRPr lang="en-IN" sz="1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100" b="1" i="1" dirty="0">
                <a:latin typeface="Calibri" panose="020F0502020204030204" pitchFamily="34" charset="0"/>
                <a:ea typeface="Calibri" panose="020F0502020204030204" pitchFamily="34" charset="0"/>
                <a:cs typeface="Calibri" panose="020F0502020204030204" pitchFamily="34" charset="0"/>
              </a:rPr>
              <a:t>Chef’s choice of cheesecake…………</a:t>
            </a:r>
            <a:r>
              <a:rPr lang="en-IN" sz="1100" dirty="0"/>
              <a:t>£2.20</a:t>
            </a:r>
            <a:endParaRPr lang="en-IN" sz="1100" i="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US" sz="1000" dirty="0">
                <a:latin typeface="Calibri" panose="020F0502020204030204" pitchFamily="34" charset="0"/>
                <a:ea typeface="Calibri" panose="020F0502020204030204" pitchFamily="34" charset="0"/>
                <a:cs typeface="Calibri" panose="020F0502020204030204" pitchFamily="34" charset="0"/>
              </a:rPr>
              <a:t>Homemade cheesecake either cranberry or blueberry and served with delicious ice cream.</a:t>
            </a:r>
            <a:endParaRPr lang="en-IN" sz="1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100" b="1" i="1" dirty="0">
                <a:latin typeface="Calibri" panose="020F0502020204030204" pitchFamily="34" charset="0"/>
                <a:ea typeface="Calibri" panose="020F0502020204030204" pitchFamily="34" charset="0"/>
                <a:cs typeface="Calibri" panose="020F0502020204030204" pitchFamily="34" charset="0"/>
              </a:rPr>
              <a:t>Tiramisu………………………………………</a:t>
            </a:r>
            <a:r>
              <a:rPr lang="en-IN" sz="1100" dirty="0"/>
              <a:t>£1.90</a:t>
            </a:r>
            <a:endParaRPr lang="en-IN" sz="1100" i="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Ø"/>
            </a:pPr>
            <a:r>
              <a:rPr lang="en-US" sz="1000" dirty="0">
                <a:latin typeface="Calibri" panose="020F0502020204030204" pitchFamily="34" charset="0"/>
                <a:ea typeface="Calibri" panose="020F0502020204030204" pitchFamily="34" charset="0"/>
                <a:cs typeface="Calibri" panose="020F0502020204030204" pitchFamily="34" charset="0"/>
              </a:rPr>
              <a:t>An Italian dessert consisting of layers of sponge cake socked in Brady and coffee.</a:t>
            </a:r>
            <a:endParaRPr lang="en-IN" sz="1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100" b="1" i="1" dirty="0">
                <a:latin typeface="Calibri" panose="020F0502020204030204" pitchFamily="34" charset="0"/>
                <a:ea typeface="Calibri" panose="020F0502020204030204" pitchFamily="34" charset="0"/>
                <a:cs typeface="Calibri" panose="020F0502020204030204" pitchFamily="34" charset="0"/>
              </a:rPr>
              <a:t>Strawberry fool……………………………</a:t>
            </a:r>
            <a:r>
              <a:rPr lang="en-IN" sz="1100" dirty="0"/>
              <a:t>£1.95</a:t>
            </a:r>
            <a:endParaRPr lang="en-IN" sz="1100" i="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US" sz="1000" dirty="0">
                <a:latin typeface="Calibri" panose="020F0502020204030204" pitchFamily="34" charset="0"/>
                <a:ea typeface="Calibri" panose="020F0502020204030204" pitchFamily="34" charset="0"/>
                <a:cs typeface="Calibri" panose="020F0502020204030204" pitchFamily="34" charset="0"/>
              </a:rPr>
              <a:t>Garden fresh picked strawberry served with condensed milk and whipped cream topped with cherries.</a:t>
            </a:r>
            <a:endParaRPr lang="en-IN"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3322496" y="1297269"/>
            <a:ext cx="3389200" cy="4569777"/>
          </a:xfrm>
          <a:prstGeom prst="rect">
            <a:avLst/>
          </a:prstGeom>
        </p:spPr>
        <p:txBody>
          <a:bodyPr wrap="square">
            <a:spAutoFit/>
          </a:bodyPr>
          <a:lstStyle/>
          <a:p>
            <a:pPr algn="ctr">
              <a:lnSpc>
                <a:spcPct val="107000"/>
              </a:lnSpc>
              <a:spcAft>
                <a:spcPts val="800"/>
              </a:spcAft>
            </a:pPr>
            <a:r>
              <a:rPr lang="en-US" sz="2000" i="1" dirty="0">
                <a:latin typeface="Vivaldi" panose="03020602050506090804" pitchFamily="66" charset="0"/>
                <a:ea typeface="Calibri" panose="020F0502020204030204" pitchFamily="34" charset="0"/>
                <a:cs typeface="Calibri" panose="020F0502020204030204" pitchFamily="34" charset="0"/>
              </a:rPr>
              <a:t>Beverages</a:t>
            </a:r>
            <a:endParaRPr lang="en-IN" sz="2000" dirty="0">
              <a:latin typeface="Vivaldi" panose="03020602050506090804" pitchFamily="66" charset="0"/>
              <a:ea typeface="Calibri" panose="020F0502020204030204" pitchFamily="34" charset="0"/>
              <a:cs typeface="Times New Roman" panose="02020603050405020304" pitchFamily="18" charset="0"/>
            </a:endParaRPr>
          </a:p>
          <a:p>
            <a:pPr algn="just">
              <a:lnSpc>
                <a:spcPct val="107000"/>
              </a:lnSpc>
              <a:spcAft>
                <a:spcPts val="800"/>
              </a:spcAft>
            </a:pPr>
            <a:r>
              <a:rPr lang="en-US" sz="1100" b="1" i="1" dirty="0">
                <a:latin typeface="Calibri" panose="020F0502020204030204" pitchFamily="34" charset="0"/>
                <a:ea typeface="Calibri" panose="020F0502020204030204" pitchFamily="34" charset="0"/>
                <a:cs typeface="Calibri" panose="020F0502020204030204" pitchFamily="34" charset="0"/>
              </a:rPr>
              <a:t>Mock tails</a:t>
            </a:r>
            <a:endParaRPr lang="en-IN"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sz="1100" b="1" dirty="0">
                <a:latin typeface="Calibri" panose="020F0502020204030204" pitchFamily="34" charset="0"/>
                <a:ea typeface="Calibri" panose="020F0502020204030204" pitchFamily="34" charset="0"/>
                <a:cs typeface="Calibri" panose="020F0502020204030204" pitchFamily="34" charset="0"/>
              </a:rPr>
              <a:t>Virgin margarita </a:t>
            </a:r>
            <a:r>
              <a:rPr lang="en-US" sz="1000" i="1" dirty="0">
                <a:latin typeface="Calibri" panose="020F0502020204030204" pitchFamily="34" charset="0"/>
                <a:ea typeface="Calibri" panose="020F0502020204030204" pitchFamily="34" charset="0"/>
                <a:cs typeface="Calibri" panose="020F0502020204030204" pitchFamily="34" charset="0"/>
              </a:rPr>
              <a:t>(A virgin margarita is sweet, refreshing and tart or an easy </a:t>
            </a:r>
            <a:r>
              <a:rPr lang="en-US" sz="1000" i="1" dirty="0">
                <a:ea typeface="Calibri" panose="020F0502020204030204" pitchFamily="34" charset="0"/>
                <a:cs typeface="Calibri" panose="020F0502020204030204" pitchFamily="34" charset="0"/>
              </a:rPr>
              <a:t>mocktail that delights your tastebuds)………………………300ml for </a:t>
            </a:r>
            <a:r>
              <a:rPr lang="en-IN" sz="1000" dirty="0"/>
              <a:t>£1.50 (1° to 4° Degrees)</a:t>
            </a:r>
            <a:endParaRPr lang="en-IN" sz="1000" dirty="0">
              <a:ea typeface="Calibri" panose="020F0502020204030204" pitchFamily="34" charset="0"/>
              <a:cs typeface="Times New Roman" panose="02020603050405020304" pitchFamily="18" charset="0"/>
            </a:endParaRPr>
          </a:p>
          <a:p>
            <a:pPr marL="342900" indent="-342900" algn="just">
              <a:lnSpc>
                <a:spcPct val="150000"/>
              </a:lnSpc>
              <a:buFont typeface="Wingdings" panose="05000000000000000000" pitchFamily="2" charset="2"/>
              <a:buChar char=""/>
            </a:pPr>
            <a:r>
              <a:rPr lang="en-US" sz="1100" b="1" dirty="0">
                <a:latin typeface="Calibri" panose="020F0502020204030204" pitchFamily="34" charset="0"/>
                <a:ea typeface="Calibri" panose="020F0502020204030204" pitchFamily="34" charset="0"/>
                <a:cs typeface="Calibri" panose="020F0502020204030204" pitchFamily="34" charset="0"/>
              </a:rPr>
              <a:t>Virgin mojito </a:t>
            </a:r>
            <a:r>
              <a:rPr lang="en-US" sz="1100" i="1" dirty="0">
                <a:latin typeface="Calibri" panose="020F0502020204030204" pitchFamily="34" charset="0"/>
                <a:ea typeface="Calibri" panose="020F0502020204030204" pitchFamily="34" charset="0"/>
                <a:cs typeface="Calibri" panose="020F0502020204030204" pitchFamily="34" charset="0"/>
              </a:rPr>
              <a:t>(</a:t>
            </a:r>
            <a:r>
              <a:rPr lang="en-US" sz="1000" i="1" dirty="0">
                <a:latin typeface="Calibri" panose="020F0502020204030204" pitchFamily="34" charset="0"/>
                <a:ea typeface="Calibri" panose="020F0502020204030204" pitchFamily="34" charset="0"/>
                <a:cs typeface="Calibri" panose="020F0502020204030204" pitchFamily="34" charset="0"/>
              </a:rPr>
              <a:t>A refreshing mojito served with twisty lemon and mint flavors with fizzy taste through club soda)………………………………..300ml for 1.65 </a:t>
            </a:r>
            <a:r>
              <a:rPr lang="en-IN" sz="1000" dirty="0"/>
              <a:t>(1° to 4° Degrees)</a:t>
            </a:r>
            <a:endParaRPr lang="en-IN" sz="10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50000"/>
              </a:lnSpc>
              <a:buFont typeface="Wingdings" panose="05000000000000000000" pitchFamily="2" charset="2"/>
              <a:buChar char=""/>
            </a:pPr>
            <a:r>
              <a:rPr lang="en-US" sz="1100" b="1" dirty="0">
                <a:latin typeface="Calibri" panose="020F0502020204030204" pitchFamily="34" charset="0"/>
                <a:ea typeface="Calibri" panose="020F0502020204030204" pitchFamily="34" charset="0"/>
                <a:cs typeface="Calibri" panose="020F0502020204030204" pitchFamily="34" charset="0"/>
              </a:rPr>
              <a:t>Nonalcoholic mimosa </a:t>
            </a:r>
            <a:r>
              <a:rPr lang="en-US" sz="1100" i="1" dirty="0">
                <a:latin typeface="Calibri" panose="020F0502020204030204" pitchFamily="34" charset="0"/>
                <a:ea typeface="Calibri" panose="020F0502020204030204" pitchFamily="34" charset="0"/>
                <a:cs typeface="Calibri" panose="020F0502020204030204" pitchFamily="34" charset="0"/>
              </a:rPr>
              <a:t>(</a:t>
            </a:r>
            <a:r>
              <a:rPr lang="en-US" sz="1000" i="1" dirty="0">
                <a:latin typeface="Calibri" panose="020F0502020204030204" pitchFamily="34" charset="0"/>
                <a:ea typeface="Calibri" panose="020F0502020204030204" pitchFamily="34" charset="0"/>
                <a:cs typeface="Calibri" panose="020F0502020204030204" pitchFamily="34" charset="0"/>
              </a:rPr>
              <a:t>Fresh </a:t>
            </a:r>
            <a:r>
              <a:rPr lang="en-US" sz="1000" i="1" dirty="0">
                <a:ea typeface="Calibri" panose="020F0502020204030204" pitchFamily="34" charset="0"/>
                <a:cs typeface="Calibri" panose="020F0502020204030204" pitchFamily="34" charset="0"/>
              </a:rPr>
              <a:t>juice made up of garden picked oranges served with club soda)…...400ml for </a:t>
            </a:r>
            <a:r>
              <a:rPr lang="en-IN" sz="1000" dirty="0"/>
              <a:t>£2.0 (1° to 4° Degrees)</a:t>
            </a:r>
            <a:endParaRPr lang="en-IN" sz="1000" dirty="0">
              <a:ea typeface="Calibri" panose="020F0502020204030204" pitchFamily="34" charset="0"/>
              <a:cs typeface="Times New Roman" panose="02020603050405020304" pitchFamily="18" charset="0"/>
            </a:endParaRPr>
          </a:p>
          <a:p>
            <a:pPr marL="342900" indent="-342900" algn="just">
              <a:lnSpc>
                <a:spcPct val="150000"/>
              </a:lnSpc>
              <a:spcAft>
                <a:spcPts val="800"/>
              </a:spcAft>
              <a:buFont typeface="Wingdings" panose="05000000000000000000" pitchFamily="2" charset="2"/>
              <a:buChar char=""/>
            </a:pPr>
            <a:r>
              <a:rPr lang="en-US" sz="1100" b="1" dirty="0">
                <a:latin typeface="Calibri" panose="020F0502020204030204" pitchFamily="34" charset="0"/>
                <a:ea typeface="Calibri" panose="020F0502020204030204" pitchFamily="34" charset="0"/>
                <a:cs typeface="Calibri" panose="020F0502020204030204" pitchFamily="34" charset="0"/>
              </a:rPr>
              <a:t>Shirly temple </a:t>
            </a:r>
            <a:r>
              <a:rPr lang="en-US" sz="1000" i="1" dirty="0">
                <a:latin typeface="Calibri" panose="020F0502020204030204" pitchFamily="34" charset="0"/>
                <a:ea typeface="Calibri" panose="020F0502020204030204" pitchFamily="34" charset="0"/>
                <a:cs typeface="Calibri" panose="020F0502020204030204" pitchFamily="34" charset="0"/>
              </a:rPr>
              <a:t>(A subtle ginger flavor from ginger ale with a splash of grenadine </a:t>
            </a:r>
            <a:r>
              <a:rPr lang="en-US" sz="1000" i="1" dirty="0">
                <a:ea typeface="Calibri" panose="020F0502020204030204" pitchFamily="34" charset="0"/>
                <a:cs typeface="Calibri" panose="020F0502020204030204" pitchFamily="34" charset="0"/>
              </a:rPr>
              <a:t>syrup. The drinks refresh moods with its cherry/Pomegranate from </a:t>
            </a:r>
            <a:r>
              <a:rPr lang="en-US" sz="1000" i="1" dirty="0" err="1">
                <a:ea typeface="Calibri" panose="020F0502020204030204" pitchFamily="34" charset="0"/>
                <a:cs typeface="Calibri" panose="020F0502020204030204" pitchFamily="34" charset="0"/>
              </a:rPr>
              <a:t>grenadice</a:t>
            </a:r>
            <a:r>
              <a:rPr lang="en-US" sz="1000" i="1" dirty="0">
                <a:ea typeface="Calibri" panose="020F0502020204030204" pitchFamily="34" charset="0"/>
                <a:cs typeface="Calibri" panose="020F0502020204030204" pitchFamily="34" charset="0"/>
              </a:rPr>
              <a:t> syrup)………………………………200ml for </a:t>
            </a:r>
            <a:r>
              <a:rPr lang="en-IN" sz="1000" dirty="0"/>
              <a:t>£</a:t>
            </a:r>
            <a:r>
              <a:rPr lang="en-US" sz="1000" i="1" dirty="0">
                <a:ea typeface="Calibri" panose="020F0502020204030204" pitchFamily="34" charset="0"/>
                <a:cs typeface="Calibri" panose="020F0502020204030204" pitchFamily="34" charset="0"/>
              </a:rPr>
              <a:t>1.60 </a:t>
            </a:r>
            <a:r>
              <a:rPr lang="en-IN" sz="1000" dirty="0"/>
              <a:t>(1° to 4° Degrees)</a:t>
            </a:r>
            <a:endParaRPr lang="en-IN" sz="1000" dirty="0">
              <a:ea typeface="Calibri" panose="020F0502020204030204" pitchFamily="34" charset="0"/>
              <a:cs typeface="Times New Roman" panose="02020603050405020304" pitchFamily="18" charset="0"/>
            </a:endParaRPr>
          </a:p>
        </p:txBody>
      </p:sp>
      <p:pic>
        <p:nvPicPr>
          <p:cNvPr id="7" name="Picture 6" descr="Delivery Png posted by Zoey Johnson"/>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3063" y="1384994"/>
            <a:ext cx="303530" cy="240030"/>
          </a:xfrm>
          <a:prstGeom prst="rect">
            <a:avLst/>
          </a:prstGeom>
          <a:noFill/>
          <a:ln>
            <a:noFill/>
          </a:ln>
        </p:spPr>
      </p:pic>
      <p:pic>
        <p:nvPicPr>
          <p:cNvPr id="8" name="Picture 7" descr="Delivery Png posted by Zoey Johnson"/>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21058" y="1364741"/>
            <a:ext cx="303530" cy="240030"/>
          </a:xfrm>
          <a:prstGeom prst="rect">
            <a:avLst/>
          </a:prstGeom>
          <a:noFill/>
          <a:ln>
            <a:noFill/>
          </a:ln>
        </p:spPr>
      </p:pic>
      <p:sp>
        <p:nvSpPr>
          <p:cNvPr id="9" name="Rectangle 8"/>
          <p:cNvSpPr/>
          <p:nvPr/>
        </p:nvSpPr>
        <p:spPr>
          <a:xfrm>
            <a:off x="234500" y="5619158"/>
            <a:ext cx="2797640" cy="1066959"/>
          </a:xfrm>
          <a:prstGeom prst="rect">
            <a:avLst/>
          </a:prstGeom>
        </p:spPr>
        <p:txBody>
          <a:bodyPr wrap="square">
            <a:spAutoFit/>
          </a:bodyPr>
          <a:lstStyle/>
          <a:p>
            <a:pPr algn="just">
              <a:spcAft>
                <a:spcPts val="800"/>
              </a:spcAft>
            </a:pPr>
            <a:r>
              <a:rPr lang="en-IN" sz="1000" b="1" i="1" dirty="0">
                <a:latin typeface="Calibri" panose="020F0502020204030204" pitchFamily="34" charset="0"/>
                <a:ea typeface="Calibri" panose="020F0502020204030204" pitchFamily="34" charset="0"/>
                <a:cs typeface="Times New Roman" panose="02020603050405020304" pitchFamily="18" charset="0"/>
              </a:rPr>
              <a:t>For online orders kindly contact: 00001-0001-10 (24-hour takeaway and home delivery available)</a:t>
            </a:r>
            <a:endParaRPr lang="en-IN" sz="1000" b="1"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1000" b="1" i="1" dirty="0">
                <a:latin typeface="Calibri" panose="020F0502020204030204" pitchFamily="34" charset="0"/>
                <a:ea typeface="Calibri" panose="020F0502020204030204" pitchFamily="34" charset="0"/>
                <a:cs typeface="Times New Roman" panose="02020603050405020304" pitchFamily="18" charset="0"/>
              </a:rPr>
              <a:t>www.Trinityhotelmyorder.UK, www.Ubereats.Uk </a:t>
            </a:r>
          </a:p>
          <a:p>
            <a:pPr algn="just">
              <a:spcAft>
                <a:spcPts val="800"/>
              </a:spcAft>
            </a:pPr>
            <a:r>
              <a:rPr lang="en-US" sz="1000" b="1" i="1" dirty="0">
                <a:latin typeface="Calibri" panose="020F0502020204030204" pitchFamily="34" charset="0"/>
                <a:ea typeface="Calibri" panose="020F0502020204030204" pitchFamily="34" charset="0"/>
                <a:cs typeface="Times New Roman" panose="02020603050405020304" pitchFamily="18" charset="0"/>
              </a:rPr>
              <a:t>(Only master cards, VISA and PayPal are acceptable due to COVID-19 considerations)</a:t>
            </a:r>
            <a:endParaRPr lang="en-IN" sz="1000" b="1"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9" descr="App Store logo and symbol, meaning, history, 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3915" y="6723241"/>
            <a:ext cx="658236" cy="159338"/>
          </a:xfrm>
          <a:prstGeom prst="rect">
            <a:avLst/>
          </a:prstGeom>
          <a:noFill/>
          <a:ln>
            <a:noFill/>
          </a:ln>
        </p:spPr>
      </p:pic>
      <p:pic>
        <p:nvPicPr>
          <p:cNvPr id="11" name="Picture 10" descr="google play store logo png | Google store, Google play, Apps"/>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45724" y="6669740"/>
            <a:ext cx="458207" cy="320683"/>
          </a:xfrm>
          <a:prstGeom prst="rect">
            <a:avLst/>
          </a:prstGeom>
          <a:noFill/>
          <a:ln>
            <a:noFill/>
          </a:ln>
        </p:spPr>
      </p:pic>
      <p:sp>
        <p:nvSpPr>
          <p:cNvPr id="12" name="Rectangle 11"/>
          <p:cNvSpPr/>
          <p:nvPr/>
        </p:nvSpPr>
        <p:spPr>
          <a:xfrm>
            <a:off x="3417718" y="9490250"/>
            <a:ext cx="3429000" cy="421654"/>
          </a:xfrm>
          <a:prstGeom prst="rect">
            <a:avLst/>
          </a:prstGeom>
        </p:spPr>
        <p:txBody>
          <a:bodyPr>
            <a:spAutoFit/>
          </a:bodyPr>
          <a:lstStyle/>
          <a:p>
            <a:pPr lvl="0">
              <a:lnSpc>
                <a:spcPct val="107000"/>
              </a:lnSpc>
              <a:spcAft>
                <a:spcPts val="800"/>
              </a:spcAft>
              <a:tabLst>
                <a:tab pos="457200" algn="l"/>
              </a:tabLst>
            </a:pPr>
            <a:r>
              <a:rPr lang="en-IN" sz="1000" b="1" i="1" dirty="0">
                <a:latin typeface="Calibri" panose="020F0502020204030204" pitchFamily="34" charset="0"/>
                <a:ea typeface="Calibri" panose="020F0502020204030204" pitchFamily="34" charset="0"/>
                <a:cs typeface="Times New Roman" panose="02020603050405020304" pitchFamily="18" charset="0"/>
              </a:rPr>
              <a:t>Note: all the cocktails would be served chilled between 1° to 4° Degrees of temperature</a:t>
            </a:r>
            <a:endParaRPr lang="en-IN" sz="1000" b="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2">
            <a:extLst>
              <a:ext uri="{FF2B5EF4-FFF2-40B4-BE49-F238E27FC236}">
                <a16:creationId xmlns:a16="http://schemas.microsoft.com/office/drawing/2014/main" id="{522C59CF-5AC0-BA4A-A0A3-736B9BA79C4F}"/>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586" y="9265557"/>
            <a:ext cx="836267" cy="52935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23746" y="8747176"/>
            <a:ext cx="1502334" cy="265457"/>
          </a:xfrm>
          <a:prstGeom prst="rect">
            <a:avLst/>
          </a:prstGeom>
        </p:spPr>
        <p:txBody>
          <a:bodyPr wrap="none">
            <a:spAutoFit/>
          </a:bodyPr>
          <a:lstStyle/>
          <a:p>
            <a:pPr>
              <a:lnSpc>
                <a:spcPct val="107000"/>
              </a:lnSpc>
              <a:spcAft>
                <a:spcPts val="800"/>
              </a:spcAft>
            </a:pPr>
            <a:r>
              <a:rPr lang="en-IN" sz="1100" b="1" i="1" dirty="0">
                <a:latin typeface="Calibri" panose="020F0502020204030204" pitchFamily="34" charset="0"/>
                <a:ea typeface="Calibri" panose="020F0502020204030204" pitchFamily="34" charset="0"/>
                <a:cs typeface="Times New Roman" panose="02020603050405020304" pitchFamily="18" charset="0"/>
              </a:rPr>
              <a:t>Safety and regulations</a:t>
            </a:r>
            <a:endParaRPr lang="en-IN" sz="1100" b="1" i="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46" name="Picture 145"/>
          <p:cNvPicPr>
            <a:picLocks noChangeAspect="1"/>
          </p:cNvPicPr>
          <p:nvPr/>
        </p:nvPicPr>
        <p:blipFill>
          <a:blip r:embed="rId7"/>
          <a:stretch>
            <a:fillRect/>
          </a:stretch>
        </p:blipFill>
        <p:spPr>
          <a:xfrm>
            <a:off x="950666" y="9146467"/>
            <a:ext cx="761014" cy="238180"/>
          </a:xfrm>
          <a:prstGeom prst="rect">
            <a:avLst/>
          </a:prstGeom>
        </p:spPr>
      </p:pic>
      <p:pic>
        <p:nvPicPr>
          <p:cNvPr id="1026" name="Picture 2" descr="Best Practices for Retail Food Stores, Restaurants, and Food  Pick-Up/Delivery Services During the COVID-19 Pandemic | FDA"/>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857822" y="9312710"/>
            <a:ext cx="836009" cy="470255"/>
          </a:xfrm>
          <a:prstGeom prst="rect">
            <a:avLst/>
          </a:prstGeom>
          <a:noFill/>
          <a:extLst>
            <a:ext uri="{909E8E84-426E-40DD-AFC4-6F175D3DCCD1}">
              <a14:hiddenFill xmlns:a14="http://schemas.microsoft.com/office/drawing/2010/main">
                <a:solidFill>
                  <a:srgbClr val="FFFFFF"/>
                </a:solidFill>
              </a14:hiddenFill>
            </a:ext>
          </a:extLst>
        </p:spPr>
      </p:pic>
      <p:pic>
        <p:nvPicPr>
          <p:cNvPr id="149" name="Picture 148" descr="Improving Your Business&amp;#39; Food Hygiene Rating - Wilkes Group"/>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82151" y="9428128"/>
            <a:ext cx="775970" cy="381000"/>
          </a:xfrm>
          <a:prstGeom prst="rect">
            <a:avLst/>
          </a:prstGeom>
          <a:noFill/>
          <a:ln>
            <a:noFill/>
          </a:ln>
        </p:spPr>
      </p:pic>
      <p:sp>
        <p:nvSpPr>
          <p:cNvPr id="15" name="TextBox 14">
            <a:extLst>
              <a:ext uri="{FF2B5EF4-FFF2-40B4-BE49-F238E27FC236}">
                <a16:creationId xmlns:a16="http://schemas.microsoft.com/office/drawing/2014/main" id="{6351E7B0-3E03-4791-9B57-E11E12C0E063}"/>
              </a:ext>
            </a:extLst>
          </p:cNvPr>
          <p:cNvSpPr txBox="1"/>
          <p:nvPr/>
        </p:nvSpPr>
        <p:spPr>
          <a:xfrm>
            <a:off x="3322496" y="5773789"/>
            <a:ext cx="3495705" cy="3491533"/>
          </a:xfrm>
          <a:prstGeom prst="rect">
            <a:avLst/>
          </a:prstGeom>
          <a:noFill/>
        </p:spPr>
        <p:txBody>
          <a:bodyPr wrap="square" rtlCol="0">
            <a:spAutoFit/>
          </a:bodyPr>
          <a:lstStyle/>
          <a:p>
            <a:pPr marL="0" marR="0" lvl="0" indent="0" algn="just" defTabSz="914400" rtl="0" eaLnBrk="1" fontAlgn="auto" latinLnBrk="0" hangingPunct="1">
              <a:lnSpc>
                <a:spcPct val="107000"/>
              </a:lnSpc>
              <a:spcBef>
                <a:spcPts val="0"/>
              </a:spcBef>
              <a:spcAft>
                <a:spcPts val="800"/>
              </a:spcAft>
              <a:buClrTx/>
              <a:buSzTx/>
              <a:buFontTx/>
              <a:buNone/>
              <a:tabLst/>
              <a:defRPr/>
            </a:pPr>
            <a:r>
              <a:rPr kumimoji="0" lang="en-US" sz="1100" b="1"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Cocktails</a:t>
            </a:r>
            <a:endParaRPr kumimoji="0" lang="en-IN"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1100" b="1"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Dry Martini </a:t>
            </a:r>
            <a:r>
              <a:rPr kumimoji="0" lang="en-US" sz="10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 cocktail made up with vermouth and gin or vodka martini) ……………………………….. </a:t>
            </a:r>
            <a:r>
              <a:rPr kumimoji="0" lang="en-US" sz="1000" b="0" i="1" u="none" strike="noStrike" kern="1200" cap="none" spc="0" normalizeH="0" baseline="0" noProof="0" dirty="0" err="1">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100ml</a:t>
            </a:r>
            <a:r>
              <a:rPr kumimoji="0" lang="en-IN" sz="1000" b="0" i="0" u="none" strike="noStrike" kern="1200" cap="none" spc="0" normalizeH="0" baseline="0" noProof="0" dirty="0">
                <a:ln>
                  <a:noFill/>
                </a:ln>
                <a:solidFill>
                  <a:prstClr val="black"/>
                </a:solidFill>
                <a:effectLst/>
                <a:uLnTx/>
                <a:uFillTx/>
                <a:latin typeface="Calibri" panose="020F0502020204030204"/>
                <a:ea typeface="+mn-ea"/>
                <a:cs typeface="+mn-cs"/>
              </a:rPr>
              <a:t> £6.95</a:t>
            </a:r>
            <a:endParaRPr kumimoji="0" lang="en-IN" sz="10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1100" b="1"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Old fashioned </a:t>
            </a:r>
            <a:r>
              <a:rPr kumimoji="0" lang="en-US" sz="10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(Cocktail made up with sophisticated blend of bourbon, sugar and soda) ……. </a:t>
            </a:r>
            <a:r>
              <a:rPr kumimoji="0" lang="en-US" sz="1000" b="0" i="1" u="none" strike="noStrike" kern="1200" cap="none" spc="0" normalizeH="0" baseline="0" noProof="0" dirty="0" err="1">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200ml</a:t>
            </a:r>
            <a:r>
              <a:rPr kumimoji="0" lang="en-US" sz="1000" b="0" i="1"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 for </a:t>
            </a:r>
            <a:r>
              <a:rPr kumimoji="0" lang="en-IN" sz="1000" b="0" i="0" u="none" strike="noStrike" kern="1200" cap="none" spc="0" normalizeH="0" baseline="0" noProof="0" dirty="0">
                <a:ln>
                  <a:noFill/>
                </a:ln>
                <a:solidFill>
                  <a:prstClr val="black"/>
                </a:solidFill>
                <a:effectLst/>
                <a:uLnTx/>
                <a:uFillTx/>
                <a:latin typeface="Calibri" panose="020F0502020204030204"/>
                <a:ea typeface="+mn-ea"/>
                <a:cs typeface="+mn-cs"/>
              </a:rPr>
              <a:t>£8.95</a:t>
            </a:r>
            <a:endParaRPr kumimoji="0" lang="en-IN" sz="10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1100" b="1"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Red wine </a:t>
            </a:r>
            <a:r>
              <a:rPr kumimoji="0" lang="en-US" sz="10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(chilled Red wine served with sangria and club soda</a:t>
            </a:r>
            <a:r>
              <a:rPr kumimoji="0" lang="en-US" sz="1000" b="0" i="1"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 …………………………………………. </a:t>
            </a:r>
            <a:r>
              <a:rPr kumimoji="0" lang="en-US" sz="1000" b="0" i="1" u="none" strike="noStrike" kern="1200" cap="none" spc="0" normalizeH="0" baseline="0" noProof="0" dirty="0" err="1">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300ml</a:t>
            </a:r>
            <a:r>
              <a:rPr kumimoji="0" lang="en-US" sz="1000" b="0" i="1"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 for </a:t>
            </a:r>
            <a:r>
              <a:rPr kumimoji="0" lang="en-IN" sz="1000" b="0" i="0" u="none" strike="noStrike" kern="1200" cap="none" spc="0" normalizeH="0" baseline="0" noProof="0" dirty="0">
                <a:ln>
                  <a:noFill/>
                </a:ln>
                <a:solidFill>
                  <a:prstClr val="black"/>
                </a:solidFill>
                <a:effectLst/>
                <a:uLnTx/>
                <a:uFillTx/>
                <a:latin typeface="Calibri" panose="020F0502020204030204"/>
                <a:ea typeface="+mn-ea"/>
                <a:cs typeface="+mn-cs"/>
              </a:rPr>
              <a:t>£6.15</a:t>
            </a:r>
            <a:endParaRPr kumimoji="0" lang="en-US" sz="1000" b="0" i="1"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endParaRP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1100" b="1"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Beer </a:t>
            </a:r>
            <a:r>
              <a:rPr kumimoji="0" lang="en-US" sz="10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(Ginger, smoke, fruit and spice, malty and sweet) ………………………………………………. </a:t>
            </a:r>
            <a:r>
              <a:rPr kumimoji="0" lang="en-US" sz="1000" b="0" i="1" u="none" strike="noStrike" kern="1200" cap="none" spc="0" normalizeH="0" baseline="0" noProof="0" dirty="0" err="1">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600ml</a:t>
            </a:r>
            <a:r>
              <a:rPr kumimoji="0" lang="en-US" sz="1000" b="0" i="1"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 for </a:t>
            </a:r>
            <a:r>
              <a:rPr kumimoji="0" lang="en-IN" sz="1000" b="0" i="0" u="none" strike="noStrike" kern="1200" cap="none" spc="0" normalizeH="0" baseline="0" noProof="0" dirty="0">
                <a:ln>
                  <a:noFill/>
                </a:ln>
                <a:solidFill>
                  <a:prstClr val="black"/>
                </a:solidFill>
                <a:effectLst/>
                <a:uLnTx/>
                <a:uFillTx/>
                <a:latin typeface="Calibri" panose="020F0502020204030204"/>
                <a:ea typeface="+mn-ea"/>
                <a:cs typeface="+mn-cs"/>
              </a:rPr>
              <a:t>£3.95</a:t>
            </a:r>
            <a:endParaRPr kumimoji="0" lang="en-IN" sz="10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1100" b="1"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Whiskey</a:t>
            </a:r>
            <a:r>
              <a:rPr kumimoji="0" lang="en-US"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US" sz="10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(Whiskey will be served mixing varied option i.e. vermouth, soda water, ginger ale and </a:t>
            </a:r>
            <a:r>
              <a:rPr kumimoji="0" lang="en-US" sz="1000" b="0" i="1"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more) …. </a:t>
            </a:r>
            <a:r>
              <a:rPr kumimoji="0" lang="en-US" sz="1000" b="0" i="1" u="none" strike="noStrike" kern="1200" cap="none" spc="0" normalizeH="0" baseline="0" noProof="0" dirty="0" err="1">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750ml</a:t>
            </a:r>
            <a:r>
              <a:rPr kumimoji="0" lang="en-US" sz="1000" b="0" i="1"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 for </a:t>
            </a:r>
            <a:r>
              <a:rPr kumimoji="0" lang="en-IN" sz="1000" b="0" i="0" u="none" strike="noStrike" kern="1200" cap="none" spc="0" normalizeH="0" baseline="0" noProof="0" dirty="0">
                <a:ln>
                  <a:noFill/>
                </a:ln>
                <a:solidFill>
                  <a:prstClr val="black"/>
                </a:solidFill>
                <a:effectLst/>
                <a:uLnTx/>
                <a:uFillTx/>
                <a:latin typeface="Calibri" panose="020F0502020204030204"/>
                <a:ea typeface="+mn-ea"/>
                <a:cs typeface="+mn-cs"/>
              </a:rPr>
              <a:t>£13.29</a:t>
            </a:r>
            <a:endParaRPr kumimoji="0" lang="en-IN" sz="10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1100" b="1"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Alcoholic Mimosa </a:t>
            </a:r>
            <a:r>
              <a:rPr kumimoji="0" lang="en-US" sz="10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(1/2 Oz champagne mix with ½ Oz part of orange juice</a:t>
            </a:r>
            <a:r>
              <a:rPr kumimoji="0" lang="en-US" sz="1000" b="0" i="1"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 ………………………….. </a:t>
            </a:r>
            <a:r>
              <a:rPr kumimoji="0" lang="en-US" sz="1000" b="0" i="1" u="none" strike="noStrike" kern="1200" cap="none" spc="0" normalizeH="0" baseline="0" noProof="0" dirty="0" err="1">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300ml</a:t>
            </a:r>
            <a:r>
              <a:rPr kumimoji="0" lang="en-US" sz="1000" b="0" i="1"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 for </a:t>
            </a:r>
            <a:r>
              <a:rPr kumimoji="0" lang="en-IN" sz="1000" b="0" i="0" u="none" strike="noStrike" kern="1200" cap="none" spc="0" normalizeH="0" baseline="0" noProof="0" dirty="0">
                <a:ln>
                  <a:noFill/>
                </a:ln>
                <a:solidFill>
                  <a:prstClr val="black"/>
                </a:solidFill>
                <a:effectLst/>
                <a:uLnTx/>
                <a:uFillTx/>
                <a:latin typeface="Calibri" panose="020F0502020204030204"/>
                <a:ea typeface="+mn-ea"/>
                <a:cs typeface="+mn-cs"/>
              </a:rPr>
              <a:t>7.50</a:t>
            </a:r>
            <a:endParaRPr kumimoji="0" lang="en-IN" sz="10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42335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pic>
        <p:nvPicPr>
          <p:cNvPr id="4" name="Picture 3"/>
          <p:cNvPicPr>
            <a:picLocks noChangeAspect="1"/>
          </p:cNvPicPr>
          <p:nvPr/>
        </p:nvPicPr>
        <p:blipFill>
          <a:blip r:embed="rId2"/>
          <a:stretch>
            <a:fillRect/>
          </a:stretch>
        </p:blipFill>
        <p:spPr>
          <a:xfrm>
            <a:off x="0" y="0"/>
            <a:ext cx="6858000" cy="9905999"/>
          </a:xfrm>
          <a:prstGeom prst="rect">
            <a:avLst/>
          </a:prstGeom>
        </p:spPr>
      </p:pic>
      <p:sp>
        <p:nvSpPr>
          <p:cNvPr id="5" name="Rectangle 4"/>
          <p:cNvSpPr/>
          <p:nvPr/>
        </p:nvSpPr>
        <p:spPr>
          <a:xfrm>
            <a:off x="324643" y="1680308"/>
            <a:ext cx="6208713" cy="3272691"/>
          </a:xfrm>
          <a:prstGeom prst="rect">
            <a:avLst/>
          </a:prstGeom>
        </p:spPr>
        <p:txBody>
          <a:bodyPr wrap="square">
            <a:spAutoFit/>
          </a:bodyPr>
          <a:lstStyle/>
          <a:p>
            <a:pPr algn="ctr">
              <a:lnSpc>
                <a:spcPct val="150000"/>
              </a:lnSpc>
              <a:spcAft>
                <a:spcPts val="800"/>
              </a:spcAft>
            </a:pPr>
            <a:r>
              <a:rPr lang="en-US" sz="1200" b="1" dirty="0">
                <a:solidFill>
                  <a:srgbClr val="222222"/>
                </a:solidFill>
                <a:latin typeface="Calibri" panose="020F0502020204030204" pitchFamily="34" charset="0"/>
                <a:ea typeface="Calibri" panose="020F0502020204030204" pitchFamily="34" charset="0"/>
                <a:cs typeface="Calibri" panose="020F0502020204030204" pitchFamily="34" charset="0"/>
              </a:rPr>
              <a:t>REFERENCES </a:t>
            </a:r>
            <a:endParaRPr lang="en-IN" sz="1200" dirty="0">
              <a:solidFill>
                <a:srgbClr val="222222"/>
              </a:solidFill>
              <a:latin typeface="Calibri" panose="020F0502020204030204" pitchFamily="34" charset="0"/>
              <a:ea typeface="Calibri" panose="020F0502020204030204" pitchFamily="34" charset="0"/>
              <a:cs typeface="Calibri" panose="020F0502020204030204" pitchFamily="34" charset="0"/>
            </a:endParaRPr>
          </a:p>
          <a:p>
            <a:pPr algn="just">
              <a:lnSpc>
                <a:spcPct val="150000"/>
              </a:lnSpc>
              <a:spcAft>
                <a:spcPts val="800"/>
              </a:spcAft>
            </a:pPr>
            <a:r>
              <a:rPr lang="en-IN" sz="1200" dirty="0" err="1">
                <a:solidFill>
                  <a:srgbClr val="222222"/>
                </a:solidFill>
                <a:latin typeface="Calibri" panose="020F0502020204030204" pitchFamily="34" charset="0"/>
                <a:ea typeface="Calibri" panose="020F0502020204030204" pitchFamily="34" charset="0"/>
                <a:cs typeface="Calibri" panose="020F0502020204030204" pitchFamily="34" charset="0"/>
              </a:rPr>
              <a:t>Filimonau</a:t>
            </a:r>
            <a:r>
              <a:rPr lang="en-IN" sz="1200" dirty="0">
                <a:solidFill>
                  <a:srgbClr val="222222"/>
                </a:solidFill>
                <a:latin typeface="Calibri" panose="020F0502020204030204" pitchFamily="34" charset="0"/>
                <a:ea typeface="Calibri" panose="020F0502020204030204" pitchFamily="34" charset="0"/>
                <a:cs typeface="Calibri" panose="020F0502020204030204" pitchFamily="34" charset="0"/>
              </a:rPr>
              <a:t>, V., and </a:t>
            </a:r>
            <a:r>
              <a:rPr lang="en-IN" sz="1200" dirty="0" err="1">
                <a:solidFill>
                  <a:srgbClr val="222222"/>
                </a:solidFill>
                <a:latin typeface="Calibri" panose="020F0502020204030204" pitchFamily="34" charset="0"/>
                <a:ea typeface="Calibri" panose="020F0502020204030204" pitchFamily="34" charset="0"/>
                <a:cs typeface="Calibri" panose="020F0502020204030204" pitchFamily="34" charset="0"/>
              </a:rPr>
              <a:t>Krivcova</a:t>
            </a:r>
            <a:r>
              <a:rPr lang="en-IN" sz="1200" dirty="0">
                <a:solidFill>
                  <a:srgbClr val="222222"/>
                </a:solidFill>
                <a:latin typeface="Calibri" panose="020F0502020204030204" pitchFamily="34" charset="0"/>
                <a:ea typeface="Calibri" panose="020F0502020204030204" pitchFamily="34" charset="0"/>
                <a:cs typeface="Calibri" panose="020F0502020204030204" pitchFamily="34" charset="0"/>
              </a:rPr>
              <a:t>, M. (2017). Restaurant menu design and more responsible consumer food choice: An exploratory study of managerial perceptions. </a:t>
            </a:r>
            <a:r>
              <a:rPr lang="en-IN" sz="1200" i="1" dirty="0">
                <a:latin typeface="Calibri" panose="020F0502020204030204" pitchFamily="34" charset="0"/>
                <a:ea typeface="Calibri" panose="020F0502020204030204" pitchFamily="34" charset="0"/>
                <a:cs typeface="Times New Roman" panose="02020603050405020304" pitchFamily="18" charset="0"/>
              </a:rPr>
              <a:t>Journal of cleaner production</a:t>
            </a:r>
            <a:r>
              <a:rPr lang="en-IN" sz="1200" dirty="0">
                <a:latin typeface="Calibri" panose="020F0502020204030204" pitchFamily="34" charset="0"/>
                <a:ea typeface="Calibri" panose="020F0502020204030204" pitchFamily="34" charset="0"/>
                <a:cs typeface="Times New Roman" panose="02020603050405020304" pitchFamily="18" charset="0"/>
              </a:rPr>
              <a:t>, </a:t>
            </a:r>
            <a:r>
              <a:rPr lang="en-IN" sz="1200" i="1" dirty="0">
                <a:latin typeface="Calibri" panose="020F0502020204030204" pitchFamily="34" charset="0"/>
                <a:ea typeface="Calibri" panose="020F0502020204030204" pitchFamily="34" charset="0"/>
                <a:cs typeface="Times New Roman" panose="02020603050405020304" pitchFamily="18" charset="0"/>
              </a:rPr>
              <a:t>143</a:t>
            </a:r>
            <a:r>
              <a:rPr lang="en-IN" sz="1200" dirty="0">
                <a:latin typeface="Calibri" panose="020F0502020204030204" pitchFamily="34" charset="0"/>
                <a:ea typeface="Calibri" panose="020F0502020204030204" pitchFamily="34" charset="0"/>
                <a:cs typeface="Times New Roman" panose="02020603050405020304" pitchFamily="18" charset="0"/>
              </a:rPr>
              <a:t>, 516-527.</a:t>
            </a:r>
          </a:p>
          <a:p>
            <a:pPr algn="just">
              <a:lnSpc>
                <a:spcPct val="150000"/>
              </a:lnSpc>
              <a:spcAft>
                <a:spcPts val="800"/>
              </a:spcAft>
            </a:pPr>
            <a:r>
              <a:rPr lang="en-IN" sz="1200" dirty="0">
                <a:solidFill>
                  <a:srgbClr val="222222"/>
                </a:solidFill>
                <a:latin typeface="Calibri" panose="020F0502020204030204" pitchFamily="34" charset="0"/>
                <a:ea typeface="Calibri" panose="020F0502020204030204" pitchFamily="34" charset="0"/>
                <a:cs typeface="Calibri" panose="020F0502020204030204" pitchFamily="34" charset="0"/>
              </a:rPr>
              <a:t>Parkin, B. L., and Attwood, S. (2022). Menu design approaches to promote sustainable vegetarian food choices when dining out. </a:t>
            </a:r>
            <a:r>
              <a:rPr lang="en-IN" sz="1200" i="1" dirty="0">
                <a:latin typeface="Calibri" panose="020F0502020204030204" pitchFamily="34" charset="0"/>
                <a:ea typeface="Calibri" panose="020F0502020204030204" pitchFamily="34" charset="0"/>
                <a:cs typeface="Times New Roman" panose="02020603050405020304" pitchFamily="18" charset="0"/>
              </a:rPr>
              <a:t>Journal of Environmental Psychology</a:t>
            </a:r>
            <a:r>
              <a:rPr lang="en-IN" sz="1200" dirty="0">
                <a:latin typeface="Calibri" panose="020F0502020204030204" pitchFamily="34" charset="0"/>
                <a:ea typeface="Calibri" panose="020F0502020204030204" pitchFamily="34" charset="0"/>
                <a:cs typeface="Times New Roman" panose="02020603050405020304" pitchFamily="18" charset="0"/>
              </a:rPr>
              <a:t>, </a:t>
            </a:r>
            <a:r>
              <a:rPr lang="en-IN" sz="1200" i="1" dirty="0">
                <a:latin typeface="Calibri" panose="020F0502020204030204" pitchFamily="34" charset="0"/>
                <a:ea typeface="Calibri" panose="020F0502020204030204" pitchFamily="34" charset="0"/>
                <a:cs typeface="Times New Roman" panose="02020603050405020304" pitchFamily="18" charset="0"/>
              </a:rPr>
              <a:t>79</a:t>
            </a:r>
            <a:r>
              <a:rPr lang="en-IN" sz="1200" dirty="0">
                <a:latin typeface="Calibri" panose="020F0502020204030204" pitchFamily="34" charset="0"/>
                <a:ea typeface="Calibri" panose="020F0502020204030204" pitchFamily="34" charset="0"/>
                <a:cs typeface="Times New Roman" panose="02020603050405020304" pitchFamily="18" charset="0"/>
              </a:rPr>
              <a:t>, 101721.</a:t>
            </a:r>
          </a:p>
          <a:p>
            <a:pPr algn="just">
              <a:lnSpc>
                <a:spcPct val="150000"/>
              </a:lnSpc>
              <a:spcAft>
                <a:spcPts val="800"/>
              </a:spcAft>
            </a:pPr>
            <a:r>
              <a:rPr lang="en-IN" sz="1200" dirty="0" err="1">
                <a:solidFill>
                  <a:srgbClr val="222222"/>
                </a:solidFill>
                <a:latin typeface="Calibri" panose="020F0502020204030204" pitchFamily="34" charset="0"/>
                <a:ea typeface="Calibri" panose="020F0502020204030204" pitchFamily="34" charset="0"/>
                <a:cs typeface="Calibri" panose="020F0502020204030204" pitchFamily="34" charset="0"/>
              </a:rPr>
              <a:t>Poelman</a:t>
            </a:r>
            <a:r>
              <a:rPr lang="en-IN" sz="1200" dirty="0">
                <a:solidFill>
                  <a:srgbClr val="222222"/>
                </a:solidFill>
                <a:latin typeface="Calibri" panose="020F0502020204030204" pitchFamily="34" charset="0"/>
                <a:ea typeface="Calibri" panose="020F0502020204030204" pitchFamily="34" charset="0"/>
                <a:cs typeface="Calibri" panose="020F0502020204030204" pitchFamily="34" charset="0"/>
              </a:rPr>
              <a:t>, M. P., Thornton, L., &amp; </a:t>
            </a:r>
            <a:r>
              <a:rPr lang="en-IN" sz="1200" dirty="0" err="1">
                <a:solidFill>
                  <a:srgbClr val="222222"/>
                </a:solidFill>
                <a:latin typeface="Calibri" panose="020F0502020204030204" pitchFamily="34" charset="0"/>
                <a:ea typeface="Calibri" panose="020F0502020204030204" pitchFamily="34" charset="0"/>
                <a:cs typeface="Calibri" panose="020F0502020204030204" pitchFamily="34" charset="0"/>
              </a:rPr>
              <a:t>Zenk</a:t>
            </a:r>
            <a:r>
              <a:rPr lang="en-IN" sz="1200" dirty="0">
                <a:solidFill>
                  <a:srgbClr val="222222"/>
                </a:solidFill>
                <a:latin typeface="Calibri" panose="020F0502020204030204" pitchFamily="34" charset="0"/>
                <a:ea typeface="Calibri" panose="020F0502020204030204" pitchFamily="34" charset="0"/>
                <a:cs typeface="Calibri" panose="020F0502020204030204" pitchFamily="34" charset="0"/>
              </a:rPr>
              <a:t>, S. N. (2020). A cross-sectional comparison of meal delivery options in three international cities. </a:t>
            </a:r>
            <a:r>
              <a:rPr lang="en-IN" sz="1200" i="1" dirty="0">
                <a:latin typeface="Calibri" panose="020F0502020204030204" pitchFamily="34" charset="0"/>
                <a:ea typeface="Calibri" panose="020F0502020204030204" pitchFamily="34" charset="0"/>
                <a:cs typeface="Times New Roman" panose="02020603050405020304" pitchFamily="18" charset="0"/>
              </a:rPr>
              <a:t>European journal of clinical nutrition</a:t>
            </a:r>
            <a:r>
              <a:rPr lang="en-IN" sz="1200" dirty="0">
                <a:latin typeface="Calibri" panose="020F0502020204030204" pitchFamily="34" charset="0"/>
                <a:ea typeface="Calibri" panose="020F0502020204030204" pitchFamily="34" charset="0"/>
                <a:cs typeface="Times New Roman" panose="02020603050405020304" pitchFamily="18" charset="0"/>
              </a:rPr>
              <a:t>, </a:t>
            </a:r>
            <a:r>
              <a:rPr lang="en-IN" sz="1200" i="1" dirty="0">
                <a:latin typeface="Calibri" panose="020F0502020204030204" pitchFamily="34" charset="0"/>
                <a:ea typeface="Calibri" panose="020F0502020204030204" pitchFamily="34" charset="0"/>
                <a:cs typeface="Times New Roman" panose="02020603050405020304" pitchFamily="18" charset="0"/>
              </a:rPr>
              <a:t>74</a:t>
            </a:r>
            <a:r>
              <a:rPr lang="en-IN" sz="1200" dirty="0">
                <a:latin typeface="Calibri" panose="020F0502020204030204" pitchFamily="34" charset="0"/>
                <a:ea typeface="Calibri" panose="020F0502020204030204" pitchFamily="34" charset="0"/>
                <a:cs typeface="Times New Roman" panose="02020603050405020304" pitchFamily="18" charset="0"/>
              </a:rPr>
              <a:t>(10), 1465-1473.</a:t>
            </a:r>
          </a:p>
          <a:p>
            <a:pPr algn="just">
              <a:lnSpc>
                <a:spcPct val="150000"/>
              </a:lnSpc>
              <a:spcAft>
                <a:spcPts val="800"/>
              </a:spcAft>
            </a:pPr>
            <a:r>
              <a:rPr lang="en-IN" sz="1200" dirty="0">
                <a:solidFill>
                  <a:srgbClr val="222222"/>
                </a:solidFill>
                <a:latin typeface="Calibri" panose="020F0502020204030204" pitchFamily="34" charset="0"/>
                <a:ea typeface="Calibri" panose="020F0502020204030204" pitchFamily="34" charset="0"/>
                <a:cs typeface="Calibri" panose="020F0502020204030204" pitchFamily="34" charset="0"/>
              </a:rPr>
              <a:t>Robinson, E., Jones, A., </a:t>
            </a:r>
            <a:r>
              <a:rPr lang="en-IN" sz="1200" dirty="0" err="1">
                <a:solidFill>
                  <a:srgbClr val="222222"/>
                </a:solidFill>
                <a:latin typeface="Calibri" panose="020F0502020204030204" pitchFamily="34" charset="0"/>
                <a:ea typeface="Calibri" panose="020F0502020204030204" pitchFamily="34" charset="0"/>
                <a:cs typeface="Calibri" panose="020F0502020204030204" pitchFamily="34" charset="0"/>
              </a:rPr>
              <a:t>Whitelock</a:t>
            </a:r>
            <a:r>
              <a:rPr lang="en-IN" sz="1200" dirty="0">
                <a:solidFill>
                  <a:srgbClr val="222222"/>
                </a:solidFill>
                <a:latin typeface="Calibri" panose="020F0502020204030204" pitchFamily="34" charset="0"/>
                <a:ea typeface="Calibri" panose="020F0502020204030204" pitchFamily="34" charset="0"/>
                <a:cs typeface="Calibri" panose="020F0502020204030204" pitchFamily="34" charset="0"/>
              </a:rPr>
              <a:t>, V., Mead, B. R., and Haynes, A. (2018). (Over) eating out at major UK restaurant chains: observational study of energy content of main meals. </a:t>
            </a:r>
            <a:r>
              <a:rPr lang="en-IN" sz="1200" i="1" dirty="0" err="1">
                <a:latin typeface="Calibri" panose="020F0502020204030204" pitchFamily="34" charset="0"/>
                <a:ea typeface="Calibri" panose="020F0502020204030204" pitchFamily="34" charset="0"/>
                <a:cs typeface="Times New Roman" panose="02020603050405020304" pitchFamily="18" charset="0"/>
              </a:rPr>
              <a:t>bmj</a:t>
            </a:r>
            <a:r>
              <a:rPr lang="en-IN" sz="1200" dirty="0">
                <a:latin typeface="Calibri" panose="020F0502020204030204" pitchFamily="34" charset="0"/>
                <a:ea typeface="Calibri" panose="020F0502020204030204" pitchFamily="34" charset="0"/>
                <a:cs typeface="Times New Roman" panose="02020603050405020304" pitchFamily="18" charset="0"/>
              </a:rPr>
              <a:t>, </a:t>
            </a:r>
            <a:r>
              <a:rPr lang="en-IN" sz="1200" i="1" dirty="0">
                <a:latin typeface="Calibri" panose="020F0502020204030204" pitchFamily="34" charset="0"/>
                <a:ea typeface="Calibri" panose="020F0502020204030204" pitchFamily="34" charset="0"/>
                <a:cs typeface="Times New Roman" panose="02020603050405020304" pitchFamily="18" charset="0"/>
              </a:rPr>
              <a:t>363</a:t>
            </a:r>
            <a:r>
              <a:rPr lang="en-IN" sz="1200" dirty="0">
                <a:latin typeface="Calibri" panose="020F0502020204030204" pitchFamily="34" charset="0"/>
                <a:ea typeface="Calibri" panose="020F0502020204030204" pitchFamily="34" charset="0"/>
                <a:cs typeface="Times New Roman" panose="02020603050405020304" pitchFamily="18" charset="0"/>
              </a:rPr>
              <a:t>.</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113176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271</TotalTime>
  <Words>1350</Words>
  <Application>Microsoft Office PowerPoint</Application>
  <PresentationFormat>A4 Paper (210x297 mm)</PresentationFormat>
  <Paragraphs>97</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Brush Script MT</vt:lpstr>
      <vt:lpstr>Calibri</vt:lpstr>
      <vt:lpstr>Calibri Light</vt:lpstr>
      <vt:lpstr>Vivaldi</vt:lpstr>
      <vt:lpstr>Wingdings</vt:lpstr>
      <vt:lpstr>Office Theme</vt:lpstr>
      <vt:lpstr>PowerPoint Presentation</vt:lpstr>
      <vt:lpstr>PowerPoint Presentation</vt:lpstr>
      <vt:lpstr>PowerPoint Presentation</vt:lpstr>
      <vt:lpstr>sa</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abc</cp:lastModifiedBy>
  <cp:revision>26</cp:revision>
  <dcterms:created xsi:type="dcterms:W3CDTF">2022-02-21T11:22:15Z</dcterms:created>
  <dcterms:modified xsi:type="dcterms:W3CDTF">2022-02-22T08:53:29Z</dcterms:modified>
</cp:coreProperties>
</file>