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9" r:id="rId1"/>
    <p:sldMasterId id="2147483660" r:id="rId2"/>
  </p:sldMasterIdLst>
  <p:notesMasterIdLst>
    <p:notesMasterId r:id="rId42"/>
  </p:notesMasterIdLst>
  <p:sldIdLst>
    <p:sldId id="286" r:id="rId3"/>
    <p:sldId id="256" r:id="rId4"/>
    <p:sldId id="287" r:id="rId5"/>
    <p:sldId id="297" r:id="rId6"/>
    <p:sldId id="342" r:id="rId7"/>
    <p:sldId id="341" r:id="rId8"/>
    <p:sldId id="343" r:id="rId9"/>
    <p:sldId id="344" r:id="rId10"/>
    <p:sldId id="345" r:id="rId11"/>
    <p:sldId id="346" r:id="rId12"/>
    <p:sldId id="368" r:id="rId13"/>
    <p:sldId id="369" r:id="rId14"/>
    <p:sldId id="318" r:id="rId15"/>
    <p:sldId id="347" r:id="rId16"/>
    <p:sldId id="371" r:id="rId17"/>
    <p:sldId id="339" r:id="rId18"/>
    <p:sldId id="348" r:id="rId19"/>
    <p:sldId id="349" r:id="rId20"/>
    <p:sldId id="320" r:id="rId21"/>
    <p:sldId id="360" r:id="rId22"/>
    <p:sldId id="350" r:id="rId23"/>
    <p:sldId id="367" r:id="rId24"/>
    <p:sldId id="322" r:id="rId25"/>
    <p:sldId id="354" r:id="rId26"/>
    <p:sldId id="323" r:id="rId27"/>
    <p:sldId id="352" r:id="rId28"/>
    <p:sldId id="353" r:id="rId29"/>
    <p:sldId id="324" r:id="rId30"/>
    <p:sldId id="355" r:id="rId31"/>
    <p:sldId id="359" r:id="rId32"/>
    <p:sldId id="361" r:id="rId33"/>
    <p:sldId id="364" r:id="rId34"/>
    <p:sldId id="362" r:id="rId35"/>
    <p:sldId id="363" r:id="rId36"/>
    <p:sldId id="365" r:id="rId37"/>
    <p:sldId id="372" r:id="rId38"/>
    <p:sldId id="313" r:id="rId39"/>
    <p:sldId id="317" r:id="rId40"/>
    <p:sldId id="305" r:id="rId4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2788" autoAdjust="0"/>
  </p:normalViewPr>
  <p:slideViewPr>
    <p:cSldViewPr>
      <p:cViewPr varScale="1">
        <p:scale>
          <a:sx n="89" d="100"/>
          <a:sy n="89" d="100"/>
        </p:scale>
        <p:origin x="2166" y="78"/>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notesMaster" Target="notesMasters/notesMaster1.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theme" Target="theme/theme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viewProps" Target="view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presProps" Target="presProps.xml"/><Relationship Id="rId8" Type="http://schemas.openxmlformats.org/officeDocument/2006/relationships/slide" Target="slides/slide6.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tableStyles" Target="tableStyles.xml"/><Relationship Id="rId20" Type="http://schemas.openxmlformats.org/officeDocument/2006/relationships/slide" Target="slides/slide18.xml"/><Relationship Id="rId41" Type="http://schemas.openxmlformats.org/officeDocument/2006/relationships/slide" Target="slides/slide39.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CC4F1E7-632E-4EFC-8D9D-F492D50888A9}" type="datetimeFigureOut">
              <a:rPr lang="en-US" smtClean="0"/>
              <a:pPr/>
              <a:t>9/21/2026</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3C473D7-50BF-4AD3-B2BA-EE8A81C88AF5}" type="slidenum">
              <a:rPr lang="en-US" smtClean="0"/>
              <a:pPr/>
              <a:t>‹#›</a:t>
            </a:fld>
            <a:endParaRPr lang="en-US"/>
          </a:p>
        </p:txBody>
      </p:sp>
    </p:spTree>
    <p:extLst>
      <p:ext uri="{BB962C8B-B14F-4D97-AF65-F5344CB8AC3E}">
        <p14:creationId xmlns:p14="http://schemas.microsoft.com/office/powerpoint/2010/main" val="40316710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3" Type="http://schemas.openxmlformats.org/officeDocument/2006/relationships/hyperlink" Target="https://clearlycultural.com/geert-hofstede-cultural-dimensions/power-distance-index/" TargetMode="External"/><Relationship Id="rId7" Type="http://schemas.openxmlformats.org/officeDocument/2006/relationships/hyperlink" Target="https://clearlycultural.com/geert-hofstede-cultural-dimensions/long-term-orientation/" TargetMode="External"/><Relationship Id="rId2" Type="http://schemas.openxmlformats.org/officeDocument/2006/relationships/slide" Target="../slides/slide23.xml"/><Relationship Id="rId1" Type="http://schemas.openxmlformats.org/officeDocument/2006/relationships/notesMaster" Target="../notesMasters/notesMaster1.xml"/><Relationship Id="rId6" Type="http://schemas.openxmlformats.org/officeDocument/2006/relationships/hyperlink" Target="https://clearlycultural.com/geert-hofstede-cultural-dimensions/uncertainty-avoidance-index/" TargetMode="External"/><Relationship Id="rId5" Type="http://schemas.openxmlformats.org/officeDocument/2006/relationships/hyperlink" Target="https://clearlycultural.com/geert-hofstede-cultural-dimensions/masculinity/" TargetMode="External"/><Relationship Id="rId4" Type="http://schemas.openxmlformats.org/officeDocument/2006/relationships/hyperlink" Target="https://clearlycultural.com/geert-hofstede-cultural-dimensions/individualism/" TargetMode="Externa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3C473D7-50BF-4AD3-B2BA-EE8A81C88AF5}" type="slidenum">
              <a:rPr lang="en-US" smtClean="0"/>
              <a:pPr/>
              <a:t>1</a:t>
            </a:fld>
            <a:endParaRPr lang="en-US"/>
          </a:p>
        </p:txBody>
      </p:sp>
    </p:spTree>
    <p:extLst>
      <p:ext uri="{BB962C8B-B14F-4D97-AF65-F5344CB8AC3E}">
        <p14:creationId xmlns:p14="http://schemas.microsoft.com/office/powerpoint/2010/main" val="102826320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3C473D7-50BF-4AD3-B2BA-EE8A81C88AF5}" type="slidenum">
              <a:rPr lang="en-US" smtClean="0"/>
              <a:pPr/>
              <a:t>3</a:t>
            </a:fld>
            <a:endParaRPr lang="en-US"/>
          </a:p>
        </p:txBody>
      </p:sp>
    </p:spTree>
    <p:extLst>
      <p:ext uri="{BB962C8B-B14F-4D97-AF65-F5344CB8AC3E}">
        <p14:creationId xmlns:p14="http://schemas.microsoft.com/office/powerpoint/2010/main" val="412693667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D4F8F9A-A573-B462-4F34-79CFF753F4F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796A9DE-B198-197A-2973-236E1123C7B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F190057-5487-00AB-08F2-5D42163F5458}"/>
              </a:ext>
            </a:extLst>
          </p:cNvPr>
          <p:cNvSpPr>
            <a:spLocks noGrp="1"/>
          </p:cNvSpPr>
          <p:nvPr>
            <p:ph type="body" idx="1"/>
          </p:nvPr>
        </p:nvSpPr>
        <p:spPr/>
        <p:txBody>
          <a:bodyPr/>
          <a:lstStyle/>
          <a:p>
            <a:r>
              <a:rPr lang="en-GB" dirty="0"/>
              <a:t>C</a:t>
            </a:r>
          </a:p>
        </p:txBody>
      </p:sp>
      <p:sp>
        <p:nvSpPr>
          <p:cNvPr id="4" name="Slide Number Placeholder 3">
            <a:extLst>
              <a:ext uri="{FF2B5EF4-FFF2-40B4-BE49-F238E27FC236}">
                <a16:creationId xmlns:a16="http://schemas.microsoft.com/office/drawing/2014/main" id="{48CF8741-84D1-1CB0-B664-A635AF0FDB91}"/>
              </a:ext>
            </a:extLst>
          </p:cNvPr>
          <p:cNvSpPr>
            <a:spLocks noGrp="1"/>
          </p:cNvSpPr>
          <p:nvPr>
            <p:ph type="sldNum" sz="quarter" idx="5"/>
          </p:nvPr>
        </p:nvSpPr>
        <p:spPr/>
        <p:txBody>
          <a:bodyPr/>
          <a:lstStyle/>
          <a:p>
            <a:fld id="{23C473D7-50BF-4AD3-B2BA-EE8A81C88AF5}" type="slidenum">
              <a:rPr lang="en-US" smtClean="0"/>
              <a:pPr/>
              <a:t>5</a:t>
            </a:fld>
            <a:endParaRPr lang="en-US"/>
          </a:p>
        </p:txBody>
      </p:sp>
    </p:spTree>
    <p:extLst>
      <p:ext uri="{BB962C8B-B14F-4D97-AF65-F5344CB8AC3E}">
        <p14:creationId xmlns:p14="http://schemas.microsoft.com/office/powerpoint/2010/main" val="237726787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308DD67-09C7-0F1B-32CF-3133434C0E0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4BAAD54-533F-5A05-5760-B33EDA7640F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8C15F00-A1AC-1407-FF59-32FC9DE47D29}"/>
              </a:ext>
            </a:extLst>
          </p:cNvPr>
          <p:cNvSpPr>
            <a:spLocks noGrp="1"/>
          </p:cNvSpPr>
          <p:nvPr>
            <p:ph type="body" idx="1"/>
          </p:nvPr>
        </p:nvSpPr>
        <p:spPr/>
        <p:txBody>
          <a:bodyPr/>
          <a:lstStyle/>
          <a:p>
            <a:r>
              <a:rPr lang="en-GB" dirty="0"/>
              <a:t>A</a:t>
            </a:r>
          </a:p>
        </p:txBody>
      </p:sp>
      <p:sp>
        <p:nvSpPr>
          <p:cNvPr id="4" name="Slide Number Placeholder 3">
            <a:extLst>
              <a:ext uri="{FF2B5EF4-FFF2-40B4-BE49-F238E27FC236}">
                <a16:creationId xmlns:a16="http://schemas.microsoft.com/office/drawing/2014/main" id="{4D178E22-DED7-0E8E-FA8A-6382A3258149}"/>
              </a:ext>
            </a:extLst>
          </p:cNvPr>
          <p:cNvSpPr>
            <a:spLocks noGrp="1"/>
          </p:cNvSpPr>
          <p:nvPr>
            <p:ph type="sldNum" sz="quarter" idx="5"/>
          </p:nvPr>
        </p:nvSpPr>
        <p:spPr/>
        <p:txBody>
          <a:bodyPr/>
          <a:lstStyle/>
          <a:p>
            <a:fld id="{23C473D7-50BF-4AD3-B2BA-EE8A81C88AF5}" type="slidenum">
              <a:rPr lang="en-US" smtClean="0"/>
              <a:pPr/>
              <a:t>6</a:t>
            </a:fld>
            <a:endParaRPr lang="en-US"/>
          </a:p>
        </p:txBody>
      </p:sp>
    </p:spTree>
    <p:extLst>
      <p:ext uri="{BB962C8B-B14F-4D97-AF65-F5344CB8AC3E}">
        <p14:creationId xmlns:p14="http://schemas.microsoft.com/office/powerpoint/2010/main" val="76354914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1061AC0-45C6-D93C-5DCC-D09B6FEE6D9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D353B03-2331-D62A-F446-94C7EF6A40A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70B5B70-0C7F-F779-779C-9EA361BB11AA}"/>
              </a:ext>
            </a:extLst>
          </p:cNvPr>
          <p:cNvSpPr>
            <a:spLocks noGrp="1"/>
          </p:cNvSpPr>
          <p:nvPr>
            <p:ph type="body" idx="1"/>
          </p:nvPr>
        </p:nvSpPr>
        <p:spPr/>
        <p:txBody>
          <a:bodyPr/>
          <a:lstStyle/>
          <a:p>
            <a:r>
              <a:rPr lang="en-GB" dirty="0"/>
              <a:t>D</a:t>
            </a:r>
          </a:p>
        </p:txBody>
      </p:sp>
      <p:sp>
        <p:nvSpPr>
          <p:cNvPr id="4" name="Slide Number Placeholder 3">
            <a:extLst>
              <a:ext uri="{FF2B5EF4-FFF2-40B4-BE49-F238E27FC236}">
                <a16:creationId xmlns:a16="http://schemas.microsoft.com/office/drawing/2014/main" id="{D8B3DA4D-D63B-EE1B-40B6-EBD5230CD834}"/>
              </a:ext>
            </a:extLst>
          </p:cNvPr>
          <p:cNvSpPr>
            <a:spLocks noGrp="1"/>
          </p:cNvSpPr>
          <p:nvPr>
            <p:ph type="sldNum" sz="quarter" idx="5"/>
          </p:nvPr>
        </p:nvSpPr>
        <p:spPr/>
        <p:txBody>
          <a:bodyPr/>
          <a:lstStyle/>
          <a:p>
            <a:fld id="{23C473D7-50BF-4AD3-B2BA-EE8A81C88AF5}" type="slidenum">
              <a:rPr lang="en-US" smtClean="0"/>
              <a:pPr/>
              <a:t>7</a:t>
            </a:fld>
            <a:endParaRPr lang="en-US"/>
          </a:p>
        </p:txBody>
      </p:sp>
    </p:spTree>
    <p:extLst>
      <p:ext uri="{BB962C8B-B14F-4D97-AF65-F5344CB8AC3E}">
        <p14:creationId xmlns:p14="http://schemas.microsoft.com/office/powerpoint/2010/main" val="406389892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57B400A-CCE0-E6C9-2739-4D47DCA2850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5991A36-404F-39D8-036C-C4F3557B468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59CB830-ADB2-B8E6-C5A4-085F232DE260}"/>
              </a:ext>
            </a:extLst>
          </p:cNvPr>
          <p:cNvSpPr>
            <a:spLocks noGrp="1"/>
          </p:cNvSpPr>
          <p:nvPr>
            <p:ph type="body" idx="1"/>
          </p:nvPr>
        </p:nvSpPr>
        <p:spPr/>
        <p:txBody>
          <a:bodyPr/>
          <a:lstStyle/>
          <a:p>
            <a:r>
              <a:rPr lang="en-GB" dirty="0"/>
              <a:t>C</a:t>
            </a:r>
          </a:p>
        </p:txBody>
      </p:sp>
      <p:sp>
        <p:nvSpPr>
          <p:cNvPr id="4" name="Slide Number Placeholder 3">
            <a:extLst>
              <a:ext uri="{FF2B5EF4-FFF2-40B4-BE49-F238E27FC236}">
                <a16:creationId xmlns:a16="http://schemas.microsoft.com/office/drawing/2014/main" id="{6EF1EB10-DB11-D4BC-CBA7-4FB6D700AE80}"/>
              </a:ext>
            </a:extLst>
          </p:cNvPr>
          <p:cNvSpPr>
            <a:spLocks noGrp="1"/>
          </p:cNvSpPr>
          <p:nvPr>
            <p:ph type="sldNum" sz="quarter" idx="5"/>
          </p:nvPr>
        </p:nvSpPr>
        <p:spPr/>
        <p:txBody>
          <a:bodyPr/>
          <a:lstStyle/>
          <a:p>
            <a:fld id="{23C473D7-50BF-4AD3-B2BA-EE8A81C88AF5}" type="slidenum">
              <a:rPr lang="en-US" smtClean="0"/>
              <a:pPr/>
              <a:t>8</a:t>
            </a:fld>
            <a:endParaRPr lang="en-US"/>
          </a:p>
        </p:txBody>
      </p:sp>
    </p:spTree>
    <p:extLst>
      <p:ext uri="{BB962C8B-B14F-4D97-AF65-F5344CB8AC3E}">
        <p14:creationId xmlns:p14="http://schemas.microsoft.com/office/powerpoint/2010/main" val="191088873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3E6D7A8-F59C-0012-AEFB-B704DA35740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57AEE9E-07A0-3B3C-7A50-7B13EF6BDE5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FB5C27F-E744-DA2C-CF38-4D707A1FF320}"/>
              </a:ext>
            </a:extLst>
          </p:cNvPr>
          <p:cNvSpPr>
            <a:spLocks noGrp="1"/>
          </p:cNvSpPr>
          <p:nvPr>
            <p:ph type="body" idx="1"/>
          </p:nvPr>
        </p:nvSpPr>
        <p:spPr/>
        <p:txBody>
          <a:bodyPr/>
          <a:lstStyle/>
          <a:p>
            <a:r>
              <a:rPr lang="en-GB"/>
              <a:t>D</a:t>
            </a:r>
            <a:endParaRPr lang="en-GB" dirty="0"/>
          </a:p>
        </p:txBody>
      </p:sp>
      <p:sp>
        <p:nvSpPr>
          <p:cNvPr id="4" name="Slide Number Placeholder 3">
            <a:extLst>
              <a:ext uri="{FF2B5EF4-FFF2-40B4-BE49-F238E27FC236}">
                <a16:creationId xmlns:a16="http://schemas.microsoft.com/office/drawing/2014/main" id="{1C071821-8FD6-2047-831C-C4AF0B1DF291}"/>
              </a:ext>
            </a:extLst>
          </p:cNvPr>
          <p:cNvSpPr>
            <a:spLocks noGrp="1"/>
          </p:cNvSpPr>
          <p:nvPr>
            <p:ph type="sldNum" sz="quarter" idx="5"/>
          </p:nvPr>
        </p:nvSpPr>
        <p:spPr/>
        <p:txBody>
          <a:bodyPr/>
          <a:lstStyle/>
          <a:p>
            <a:fld id="{23C473D7-50BF-4AD3-B2BA-EE8A81C88AF5}" type="slidenum">
              <a:rPr lang="en-US" smtClean="0"/>
              <a:pPr/>
              <a:t>9</a:t>
            </a:fld>
            <a:endParaRPr lang="en-US"/>
          </a:p>
        </p:txBody>
      </p:sp>
    </p:spTree>
    <p:extLst>
      <p:ext uri="{BB962C8B-B14F-4D97-AF65-F5344CB8AC3E}">
        <p14:creationId xmlns:p14="http://schemas.microsoft.com/office/powerpoint/2010/main" val="18097587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E29D0EC-36AD-4FD2-A699-0F54BA0DA50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244CF29-A0FD-CA41-C35A-8CBAE9DEEEA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37B4FFC-625C-7599-2EE6-3789C8EEFDBB}"/>
              </a:ext>
            </a:extLst>
          </p:cNvPr>
          <p:cNvSpPr>
            <a:spLocks noGrp="1"/>
          </p:cNvSpPr>
          <p:nvPr>
            <p:ph type="body" idx="1"/>
          </p:nvPr>
        </p:nvSpPr>
        <p:spPr/>
        <p:txBody>
          <a:bodyPr/>
          <a:lstStyle/>
          <a:p>
            <a:r>
              <a:rPr lang="en-GB"/>
              <a:t>Today </a:t>
            </a:r>
            <a:r>
              <a:rPr lang="en-GB" dirty="0"/>
              <a:t>we will focus on the element aspect of social and culture in the international marketing</a:t>
            </a:r>
          </a:p>
        </p:txBody>
      </p:sp>
      <p:sp>
        <p:nvSpPr>
          <p:cNvPr id="4" name="Slide Number Placeholder 3">
            <a:extLst>
              <a:ext uri="{FF2B5EF4-FFF2-40B4-BE49-F238E27FC236}">
                <a16:creationId xmlns:a16="http://schemas.microsoft.com/office/drawing/2014/main" id="{ED7D56E7-26E2-04C0-2DBE-3B5430758632}"/>
              </a:ext>
            </a:extLst>
          </p:cNvPr>
          <p:cNvSpPr>
            <a:spLocks noGrp="1"/>
          </p:cNvSpPr>
          <p:nvPr>
            <p:ph type="sldNum" sz="quarter" idx="5"/>
          </p:nvPr>
        </p:nvSpPr>
        <p:spPr/>
        <p:txBody>
          <a:bodyPr/>
          <a:lstStyle/>
          <a:p>
            <a:fld id="{23C473D7-50BF-4AD3-B2BA-EE8A81C88AF5}" type="slidenum">
              <a:rPr lang="en-US" smtClean="0"/>
              <a:pPr/>
              <a:t>10</a:t>
            </a:fld>
            <a:endParaRPr lang="en-US"/>
          </a:p>
        </p:txBody>
      </p:sp>
    </p:spTree>
    <p:extLst>
      <p:ext uri="{BB962C8B-B14F-4D97-AF65-F5344CB8AC3E}">
        <p14:creationId xmlns:p14="http://schemas.microsoft.com/office/powerpoint/2010/main" val="194466519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8B34A98-493B-6A8C-7BCE-3F14AE5CE32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5E3514A-FC54-ED59-17C4-694EA02DCB7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A9B928B-1CB6-EE17-71DF-B15AE6194BE7}"/>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7B296042-B83F-5197-8F48-49CD2274E373}"/>
              </a:ext>
            </a:extLst>
          </p:cNvPr>
          <p:cNvSpPr>
            <a:spLocks noGrp="1"/>
          </p:cNvSpPr>
          <p:nvPr>
            <p:ph type="sldNum" sz="quarter" idx="5"/>
          </p:nvPr>
        </p:nvSpPr>
        <p:spPr/>
        <p:txBody>
          <a:bodyPr/>
          <a:lstStyle/>
          <a:p>
            <a:fld id="{23C473D7-50BF-4AD3-B2BA-EE8A81C88AF5}" type="slidenum">
              <a:rPr lang="en-US" smtClean="0"/>
              <a:pPr/>
              <a:t>11</a:t>
            </a:fld>
            <a:endParaRPr lang="en-US"/>
          </a:p>
        </p:txBody>
      </p:sp>
    </p:spTree>
    <p:extLst>
      <p:ext uri="{BB962C8B-B14F-4D97-AF65-F5344CB8AC3E}">
        <p14:creationId xmlns:p14="http://schemas.microsoft.com/office/powerpoint/2010/main" val="352490435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D8A4931-D945-9D0A-A0A5-AFF810355AF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8929BB1-CDAA-B7AC-B32B-5249052B058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F23BA76-7821-E505-DFCC-12609DDAC5B0}"/>
              </a:ext>
            </a:extLst>
          </p:cNvPr>
          <p:cNvSpPr>
            <a:spLocks noGrp="1"/>
          </p:cNvSpPr>
          <p:nvPr>
            <p:ph type="body" idx="1"/>
          </p:nvPr>
        </p:nvSpPr>
        <p:spPr/>
        <p:txBody>
          <a:bodyPr/>
          <a:lstStyle/>
          <a:p>
            <a:r>
              <a:rPr lang="en-GB" dirty="0"/>
              <a:t>When we learn about the social environment, it includes culture.</a:t>
            </a:r>
          </a:p>
          <a:p>
            <a:r>
              <a:rPr lang="en-GB" dirty="0"/>
              <a:t>For the assignment, the social and cultural elements are analysed as one factors. </a:t>
            </a:r>
          </a:p>
        </p:txBody>
      </p:sp>
      <p:sp>
        <p:nvSpPr>
          <p:cNvPr id="4" name="Slide Number Placeholder 3">
            <a:extLst>
              <a:ext uri="{FF2B5EF4-FFF2-40B4-BE49-F238E27FC236}">
                <a16:creationId xmlns:a16="http://schemas.microsoft.com/office/drawing/2014/main" id="{E20E45AD-E3B6-ACA0-0FD7-55DA5AF7F049}"/>
              </a:ext>
            </a:extLst>
          </p:cNvPr>
          <p:cNvSpPr>
            <a:spLocks noGrp="1"/>
          </p:cNvSpPr>
          <p:nvPr>
            <p:ph type="sldNum" sz="quarter" idx="5"/>
          </p:nvPr>
        </p:nvSpPr>
        <p:spPr/>
        <p:txBody>
          <a:bodyPr/>
          <a:lstStyle/>
          <a:p>
            <a:fld id="{23C473D7-50BF-4AD3-B2BA-EE8A81C88AF5}" type="slidenum">
              <a:rPr lang="en-US" smtClean="0"/>
              <a:pPr/>
              <a:t>12</a:t>
            </a:fld>
            <a:endParaRPr lang="en-US"/>
          </a:p>
        </p:txBody>
      </p:sp>
    </p:spTree>
    <p:extLst>
      <p:ext uri="{BB962C8B-B14F-4D97-AF65-F5344CB8AC3E}">
        <p14:creationId xmlns:p14="http://schemas.microsoft.com/office/powerpoint/2010/main" val="133779852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36E4893-E790-80C3-8CB3-6D392C88F7D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A72D0D6-8704-D7D1-BCA6-E118892115D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F8D16E6-13BB-CC85-ABAF-219F0B027521}"/>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673017A3-681D-3177-5023-5B92E8545E17}"/>
              </a:ext>
            </a:extLst>
          </p:cNvPr>
          <p:cNvSpPr>
            <a:spLocks noGrp="1"/>
          </p:cNvSpPr>
          <p:nvPr>
            <p:ph type="sldNum" sz="quarter" idx="5"/>
          </p:nvPr>
        </p:nvSpPr>
        <p:spPr/>
        <p:txBody>
          <a:bodyPr/>
          <a:lstStyle/>
          <a:p>
            <a:fld id="{23C473D7-50BF-4AD3-B2BA-EE8A81C88AF5}" type="slidenum">
              <a:rPr lang="en-US" smtClean="0"/>
              <a:pPr/>
              <a:t>13</a:t>
            </a:fld>
            <a:endParaRPr lang="en-US"/>
          </a:p>
        </p:txBody>
      </p:sp>
    </p:spTree>
    <p:extLst>
      <p:ext uri="{BB962C8B-B14F-4D97-AF65-F5344CB8AC3E}">
        <p14:creationId xmlns:p14="http://schemas.microsoft.com/office/powerpoint/2010/main" val="237843519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5DB2A53-2AAF-E302-9613-561EF205804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B3EFD2E-DC16-1291-19A0-C933082723F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8536D14-638D-7AF3-E1B2-BC45D56D4F55}"/>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DB724B60-A288-1AC5-6DC0-58648FC2B5ED}"/>
              </a:ext>
            </a:extLst>
          </p:cNvPr>
          <p:cNvSpPr>
            <a:spLocks noGrp="1"/>
          </p:cNvSpPr>
          <p:nvPr>
            <p:ph type="sldNum" sz="quarter" idx="5"/>
          </p:nvPr>
        </p:nvSpPr>
        <p:spPr/>
        <p:txBody>
          <a:bodyPr/>
          <a:lstStyle/>
          <a:p>
            <a:fld id="{23C473D7-50BF-4AD3-B2BA-EE8A81C88AF5}" type="slidenum">
              <a:rPr lang="en-US" smtClean="0"/>
              <a:pPr/>
              <a:t>14</a:t>
            </a:fld>
            <a:endParaRPr lang="en-US"/>
          </a:p>
        </p:txBody>
      </p:sp>
    </p:spTree>
    <p:extLst>
      <p:ext uri="{BB962C8B-B14F-4D97-AF65-F5344CB8AC3E}">
        <p14:creationId xmlns:p14="http://schemas.microsoft.com/office/powerpoint/2010/main" val="340701488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B3D9010-592F-CA76-6AA8-7A8139519F4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21FF4C2-5A5F-4BBC-0BE9-C76941A7A6F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BD18454-1A48-1CFE-D14B-412E3E468292}"/>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215BF01F-46D6-6194-198C-0889BC234A65}"/>
              </a:ext>
            </a:extLst>
          </p:cNvPr>
          <p:cNvSpPr>
            <a:spLocks noGrp="1"/>
          </p:cNvSpPr>
          <p:nvPr>
            <p:ph type="sldNum" sz="quarter" idx="5"/>
          </p:nvPr>
        </p:nvSpPr>
        <p:spPr/>
        <p:txBody>
          <a:bodyPr/>
          <a:lstStyle/>
          <a:p>
            <a:fld id="{23C473D7-50BF-4AD3-B2BA-EE8A81C88AF5}" type="slidenum">
              <a:rPr lang="en-US" smtClean="0"/>
              <a:pPr/>
              <a:t>15</a:t>
            </a:fld>
            <a:endParaRPr lang="en-US"/>
          </a:p>
        </p:txBody>
      </p:sp>
    </p:spTree>
    <p:extLst>
      <p:ext uri="{BB962C8B-B14F-4D97-AF65-F5344CB8AC3E}">
        <p14:creationId xmlns:p14="http://schemas.microsoft.com/office/powerpoint/2010/main" val="360930915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E1A4AC0-5563-C3C8-A8DB-87DB3080992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36653F1-6D4F-6506-ABC9-F73EDE70D3D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4E259B3-5CCE-200D-E851-FB11C7266A9D}"/>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1F60D433-6C92-00AE-B828-5488514F9398}"/>
              </a:ext>
            </a:extLst>
          </p:cNvPr>
          <p:cNvSpPr>
            <a:spLocks noGrp="1"/>
          </p:cNvSpPr>
          <p:nvPr>
            <p:ph type="sldNum" sz="quarter" idx="5"/>
          </p:nvPr>
        </p:nvSpPr>
        <p:spPr/>
        <p:txBody>
          <a:bodyPr/>
          <a:lstStyle/>
          <a:p>
            <a:fld id="{23C473D7-50BF-4AD3-B2BA-EE8A81C88AF5}" type="slidenum">
              <a:rPr lang="en-US" smtClean="0"/>
              <a:pPr/>
              <a:t>16</a:t>
            </a:fld>
            <a:endParaRPr lang="en-US"/>
          </a:p>
        </p:txBody>
      </p:sp>
    </p:spTree>
    <p:extLst>
      <p:ext uri="{BB962C8B-B14F-4D97-AF65-F5344CB8AC3E}">
        <p14:creationId xmlns:p14="http://schemas.microsoft.com/office/powerpoint/2010/main" val="201997427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EBC4B3F-E8DD-1395-9032-ABAF657B651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88E48AD-E71C-2A6A-88DA-4EA1D15DD43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6DC20A1-9D2E-A554-80BD-CF37AB702F04}"/>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ADAE14CA-2581-26FC-5438-6E1112D11BC4}"/>
              </a:ext>
            </a:extLst>
          </p:cNvPr>
          <p:cNvSpPr>
            <a:spLocks noGrp="1"/>
          </p:cNvSpPr>
          <p:nvPr>
            <p:ph type="sldNum" sz="quarter" idx="5"/>
          </p:nvPr>
        </p:nvSpPr>
        <p:spPr/>
        <p:txBody>
          <a:bodyPr/>
          <a:lstStyle/>
          <a:p>
            <a:fld id="{23C473D7-50BF-4AD3-B2BA-EE8A81C88AF5}" type="slidenum">
              <a:rPr lang="en-US" smtClean="0"/>
              <a:pPr/>
              <a:t>17</a:t>
            </a:fld>
            <a:endParaRPr lang="en-US"/>
          </a:p>
        </p:txBody>
      </p:sp>
    </p:spTree>
    <p:extLst>
      <p:ext uri="{BB962C8B-B14F-4D97-AF65-F5344CB8AC3E}">
        <p14:creationId xmlns:p14="http://schemas.microsoft.com/office/powerpoint/2010/main" val="20879960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6C4688E-071E-50B1-52B4-813A2D0DD4A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026D04F-33E4-BA65-6236-61DA653507E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2A6A05E-8D36-56DC-5B66-00D2F8DB8DD8}"/>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9C0D1540-A490-A90E-2166-FFEA78AB06A3}"/>
              </a:ext>
            </a:extLst>
          </p:cNvPr>
          <p:cNvSpPr>
            <a:spLocks noGrp="1"/>
          </p:cNvSpPr>
          <p:nvPr>
            <p:ph type="sldNum" sz="quarter" idx="5"/>
          </p:nvPr>
        </p:nvSpPr>
        <p:spPr/>
        <p:txBody>
          <a:bodyPr/>
          <a:lstStyle/>
          <a:p>
            <a:fld id="{23C473D7-50BF-4AD3-B2BA-EE8A81C88AF5}" type="slidenum">
              <a:rPr lang="en-US" smtClean="0"/>
              <a:pPr/>
              <a:t>18</a:t>
            </a:fld>
            <a:endParaRPr lang="en-US"/>
          </a:p>
        </p:txBody>
      </p:sp>
    </p:spTree>
    <p:extLst>
      <p:ext uri="{BB962C8B-B14F-4D97-AF65-F5344CB8AC3E}">
        <p14:creationId xmlns:p14="http://schemas.microsoft.com/office/powerpoint/2010/main" val="49347344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Students can use this model in their assignment to contrast and compare STP and marketing mix of a brand in two countries</a:t>
            </a:r>
          </a:p>
        </p:txBody>
      </p:sp>
      <p:sp>
        <p:nvSpPr>
          <p:cNvPr id="4" name="Slide Number Placeholder 3"/>
          <p:cNvSpPr>
            <a:spLocks noGrp="1"/>
          </p:cNvSpPr>
          <p:nvPr>
            <p:ph type="sldNum" sz="quarter" idx="5"/>
          </p:nvPr>
        </p:nvSpPr>
        <p:spPr/>
        <p:txBody>
          <a:bodyPr/>
          <a:lstStyle/>
          <a:p>
            <a:fld id="{23C473D7-50BF-4AD3-B2BA-EE8A81C88AF5}" type="slidenum">
              <a:rPr lang="en-US" smtClean="0"/>
              <a:pPr/>
              <a:t>19</a:t>
            </a:fld>
            <a:endParaRPr lang="en-US"/>
          </a:p>
        </p:txBody>
      </p:sp>
    </p:spTree>
    <p:extLst>
      <p:ext uri="{BB962C8B-B14F-4D97-AF65-F5344CB8AC3E}">
        <p14:creationId xmlns:p14="http://schemas.microsoft.com/office/powerpoint/2010/main" val="215394881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F0D1470-CE21-AEF4-57A7-0ADD65DD4C8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1D41089-1129-D576-45AA-288B33B1201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ACC2FC2-A2A5-9E92-C5EC-B584A3F41D76}"/>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4693B164-8404-F32D-6F8B-0A0F3D690DF5}"/>
              </a:ext>
            </a:extLst>
          </p:cNvPr>
          <p:cNvSpPr>
            <a:spLocks noGrp="1"/>
          </p:cNvSpPr>
          <p:nvPr>
            <p:ph type="sldNum" sz="quarter" idx="5"/>
          </p:nvPr>
        </p:nvSpPr>
        <p:spPr/>
        <p:txBody>
          <a:bodyPr/>
          <a:lstStyle/>
          <a:p>
            <a:fld id="{23C473D7-50BF-4AD3-B2BA-EE8A81C88AF5}" type="slidenum">
              <a:rPr lang="en-US" smtClean="0"/>
              <a:pPr/>
              <a:t>20</a:t>
            </a:fld>
            <a:endParaRPr lang="en-US"/>
          </a:p>
        </p:txBody>
      </p:sp>
    </p:spTree>
    <p:extLst>
      <p:ext uri="{BB962C8B-B14F-4D97-AF65-F5344CB8AC3E}">
        <p14:creationId xmlns:p14="http://schemas.microsoft.com/office/powerpoint/2010/main" val="410587274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B671607-2027-764A-6A87-6B6E37DF530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5EB459F-B7F5-CEFA-AA5A-976EB7301A2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4545364-6D9A-9C3C-27BE-ED629937C092}"/>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5EE37BD5-2A24-3CC8-07E7-1C5A684E7C7C}"/>
              </a:ext>
            </a:extLst>
          </p:cNvPr>
          <p:cNvSpPr>
            <a:spLocks noGrp="1"/>
          </p:cNvSpPr>
          <p:nvPr>
            <p:ph type="sldNum" sz="quarter" idx="5"/>
          </p:nvPr>
        </p:nvSpPr>
        <p:spPr/>
        <p:txBody>
          <a:bodyPr/>
          <a:lstStyle/>
          <a:p>
            <a:fld id="{23C473D7-50BF-4AD3-B2BA-EE8A81C88AF5}" type="slidenum">
              <a:rPr lang="en-US" smtClean="0"/>
              <a:pPr/>
              <a:t>21</a:t>
            </a:fld>
            <a:endParaRPr lang="en-US"/>
          </a:p>
        </p:txBody>
      </p:sp>
    </p:spTree>
    <p:extLst>
      <p:ext uri="{BB962C8B-B14F-4D97-AF65-F5344CB8AC3E}">
        <p14:creationId xmlns:p14="http://schemas.microsoft.com/office/powerpoint/2010/main" val="389870920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1">
              <a:buClr>
                <a:srgbClr val="0070C0"/>
              </a:buClr>
              <a:buFont typeface="Wingdings" panose="05000000000000000000" pitchFamily="2" charset="2"/>
              <a:buNone/>
            </a:pPr>
            <a:r>
              <a:rPr lang="en-GB" dirty="0"/>
              <a:t>Main page :</a:t>
            </a:r>
          </a:p>
          <a:p>
            <a:pPr lvl="1">
              <a:buClr>
                <a:srgbClr val="0070C0"/>
              </a:buClr>
              <a:buFont typeface="Wingdings" panose="05000000000000000000" pitchFamily="2" charset="2"/>
              <a:buNone/>
            </a:pPr>
            <a:r>
              <a:rPr lang="en-GB" dirty="0"/>
              <a:t>https://clearlycultural.com/geert-hofstede-cultural-dimensions/</a:t>
            </a:r>
            <a:r>
              <a:rPr lang="en-GB" sz="1200" dirty="0"/>
              <a:t>Power distance </a:t>
            </a:r>
            <a:r>
              <a:rPr lang="en-GB" sz="1200" dirty="0">
                <a:hlinkClick r:id="rId3"/>
              </a:rPr>
              <a:t>https://clearlycultural.com/geert-hofstede-cultural-dimensions/power-distance-index/</a:t>
            </a:r>
            <a:endParaRPr lang="en-GB" sz="1200" dirty="0"/>
          </a:p>
          <a:p>
            <a:pPr lvl="1">
              <a:buClr>
                <a:srgbClr val="0070C0"/>
              </a:buClr>
              <a:buFont typeface="Wingdings" panose="05000000000000000000" pitchFamily="2" charset="2"/>
              <a:buNone/>
            </a:pPr>
            <a:endParaRPr lang="en-GB" sz="1200" dirty="0"/>
          </a:p>
          <a:p>
            <a:pPr lvl="1">
              <a:buClr>
                <a:srgbClr val="0070C0"/>
              </a:buClr>
              <a:buFont typeface="Wingdings" panose="05000000000000000000" pitchFamily="2" charset="2"/>
              <a:buChar char="q"/>
            </a:pPr>
            <a:r>
              <a:rPr lang="en-GB" sz="1200" dirty="0"/>
              <a:t>Individualism </a:t>
            </a:r>
            <a:r>
              <a:rPr lang="en-GB" sz="1200" dirty="0">
                <a:hlinkClick r:id="rId4"/>
              </a:rPr>
              <a:t>https://clearlycultural.com/geert-hofstede-cultural-dimensions/individualism/</a:t>
            </a:r>
            <a:endParaRPr lang="en-GB" sz="1200" dirty="0"/>
          </a:p>
          <a:p>
            <a:pPr lvl="1">
              <a:buClr>
                <a:srgbClr val="0070C0"/>
              </a:buClr>
              <a:buFont typeface="Wingdings" panose="05000000000000000000" pitchFamily="2" charset="2"/>
              <a:buChar char="q"/>
            </a:pPr>
            <a:r>
              <a:rPr lang="en-GB" sz="1200" dirty="0"/>
              <a:t>Masculinity </a:t>
            </a:r>
            <a:r>
              <a:rPr lang="en-GB" sz="1200" dirty="0">
                <a:hlinkClick r:id="rId5"/>
              </a:rPr>
              <a:t>https://clearlycultural.com/geert-hofstede-cultural-dimensions/masculinity/</a:t>
            </a:r>
            <a:endParaRPr lang="en-GB" sz="1200" dirty="0"/>
          </a:p>
          <a:p>
            <a:pPr lvl="1">
              <a:buClr>
                <a:srgbClr val="0070C0"/>
              </a:buClr>
              <a:buFont typeface="Wingdings" panose="05000000000000000000" pitchFamily="2" charset="2"/>
              <a:buChar char="q"/>
            </a:pPr>
            <a:r>
              <a:rPr lang="en-GB" sz="1200" dirty="0"/>
              <a:t>Uncertainty Avoidance </a:t>
            </a:r>
            <a:r>
              <a:rPr lang="en-GB" sz="1200" dirty="0">
                <a:hlinkClick r:id="rId6"/>
              </a:rPr>
              <a:t>https://clearlycultural.com/geert-hofstede-cultural-dimensions/uncertainty-avoidance-index/</a:t>
            </a:r>
            <a:endParaRPr lang="en-GB" sz="1200" dirty="0"/>
          </a:p>
          <a:p>
            <a:pPr lvl="1">
              <a:buClr>
                <a:srgbClr val="0070C0"/>
              </a:buClr>
              <a:buFont typeface="Wingdings" panose="05000000000000000000" pitchFamily="2" charset="2"/>
              <a:buChar char="q"/>
            </a:pPr>
            <a:r>
              <a:rPr lang="en-GB" sz="1200" dirty="0"/>
              <a:t>Long-term orientation </a:t>
            </a:r>
            <a:r>
              <a:rPr lang="en-GB" sz="1200" dirty="0">
                <a:hlinkClick r:id="rId7"/>
              </a:rPr>
              <a:t>https://clearlycultural.com/geert-hofstede-cultural-dimensions/long-term-orientation/</a:t>
            </a:r>
            <a:endParaRPr lang="en-GB" sz="1200" dirty="0"/>
          </a:p>
          <a:p>
            <a:endParaRPr lang="en-GB" dirty="0"/>
          </a:p>
        </p:txBody>
      </p:sp>
      <p:sp>
        <p:nvSpPr>
          <p:cNvPr id="4" name="Slide Number Placeholder 3"/>
          <p:cNvSpPr>
            <a:spLocks noGrp="1"/>
          </p:cNvSpPr>
          <p:nvPr>
            <p:ph type="sldNum" sz="quarter" idx="5"/>
          </p:nvPr>
        </p:nvSpPr>
        <p:spPr/>
        <p:txBody>
          <a:bodyPr/>
          <a:lstStyle/>
          <a:p>
            <a:fld id="{23C473D7-50BF-4AD3-B2BA-EE8A81C88AF5}" type="slidenum">
              <a:rPr lang="en-US" smtClean="0"/>
              <a:pPr/>
              <a:t>23</a:t>
            </a:fld>
            <a:endParaRPr lang="en-US"/>
          </a:p>
        </p:txBody>
      </p:sp>
    </p:spTree>
    <p:extLst>
      <p:ext uri="{BB962C8B-B14F-4D97-AF65-F5344CB8AC3E}">
        <p14:creationId xmlns:p14="http://schemas.microsoft.com/office/powerpoint/2010/main" val="255121699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Here are the </a:t>
            </a:r>
            <a:r>
              <a:rPr lang="en-GB" dirty="0" err="1"/>
              <a:t>Hoffstede</a:t>
            </a:r>
            <a:r>
              <a:rPr lang="en-GB" dirty="0"/>
              <a:t> country’s score </a:t>
            </a:r>
          </a:p>
        </p:txBody>
      </p:sp>
      <p:sp>
        <p:nvSpPr>
          <p:cNvPr id="4" name="Slide Number Placeholder 3"/>
          <p:cNvSpPr>
            <a:spLocks noGrp="1"/>
          </p:cNvSpPr>
          <p:nvPr>
            <p:ph type="sldNum" sz="quarter" idx="5"/>
          </p:nvPr>
        </p:nvSpPr>
        <p:spPr/>
        <p:txBody>
          <a:bodyPr/>
          <a:lstStyle/>
          <a:p>
            <a:fld id="{23C473D7-50BF-4AD3-B2BA-EE8A81C88AF5}" type="slidenum">
              <a:rPr lang="en-US" smtClean="0"/>
              <a:pPr/>
              <a:t>25</a:t>
            </a:fld>
            <a:endParaRPr lang="en-US"/>
          </a:p>
        </p:txBody>
      </p:sp>
    </p:spTree>
    <p:extLst>
      <p:ext uri="{BB962C8B-B14F-4D97-AF65-F5344CB8AC3E}">
        <p14:creationId xmlns:p14="http://schemas.microsoft.com/office/powerpoint/2010/main" val="109578944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5237405-659E-7023-D2B5-659E338A1B7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A6DD878-1A81-E2F6-9898-BC77DFD655A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8B111E7-FB92-AB8E-7927-F94D0886F20E}"/>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14FD3E66-9237-70F8-F17D-696D3DFFF213}"/>
              </a:ext>
            </a:extLst>
          </p:cNvPr>
          <p:cNvSpPr>
            <a:spLocks noGrp="1"/>
          </p:cNvSpPr>
          <p:nvPr>
            <p:ph type="sldNum" sz="quarter" idx="5"/>
          </p:nvPr>
        </p:nvSpPr>
        <p:spPr/>
        <p:txBody>
          <a:bodyPr/>
          <a:lstStyle/>
          <a:p>
            <a:fld id="{23C473D7-50BF-4AD3-B2BA-EE8A81C88AF5}" type="slidenum">
              <a:rPr lang="en-US" smtClean="0"/>
              <a:pPr/>
              <a:t>26</a:t>
            </a:fld>
            <a:endParaRPr lang="en-US"/>
          </a:p>
        </p:txBody>
      </p:sp>
    </p:spTree>
    <p:extLst>
      <p:ext uri="{BB962C8B-B14F-4D97-AF65-F5344CB8AC3E}">
        <p14:creationId xmlns:p14="http://schemas.microsoft.com/office/powerpoint/2010/main" val="379050643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E9AA29E-9D55-EFEE-64D2-6451155D61A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9EC2C85-FA33-1319-EA5C-FB75FB83602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CB24E4F-4BC6-2382-8D6B-B656E727EFDD}"/>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FD555990-E79F-9B13-5480-4AB1843A4621}"/>
              </a:ext>
            </a:extLst>
          </p:cNvPr>
          <p:cNvSpPr>
            <a:spLocks noGrp="1"/>
          </p:cNvSpPr>
          <p:nvPr>
            <p:ph type="sldNum" sz="quarter" idx="5"/>
          </p:nvPr>
        </p:nvSpPr>
        <p:spPr/>
        <p:txBody>
          <a:bodyPr/>
          <a:lstStyle/>
          <a:p>
            <a:fld id="{23C473D7-50BF-4AD3-B2BA-EE8A81C88AF5}" type="slidenum">
              <a:rPr lang="en-US" smtClean="0"/>
              <a:pPr/>
              <a:t>27</a:t>
            </a:fld>
            <a:endParaRPr lang="en-US"/>
          </a:p>
        </p:txBody>
      </p:sp>
    </p:spTree>
    <p:extLst>
      <p:ext uri="{BB962C8B-B14F-4D97-AF65-F5344CB8AC3E}">
        <p14:creationId xmlns:p14="http://schemas.microsoft.com/office/powerpoint/2010/main" val="103190290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3C473D7-50BF-4AD3-B2BA-EE8A81C88AF5}" type="slidenum">
              <a:rPr lang="en-US" smtClean="0"/>
              <a:pPr/>
              <a:t>28</a:t>
            </a:fld>
            <a:endParaRPr lang="en-US"/>
          </a:p>
        </p:txBody>
      </p:sp>
    </p:spTree>
    <p:extLst>
      <p:ext uri="{BB962C8B-B14F-4D97-AF65-F5344CB8AC3E}">
        <p14:creationId xmlns:p14="http://schemas.microsoft.com/office/powerpoint/2010/main" val="119384290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BB553C9-6548-5851-B02C-32515453966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2D5D0F2-16B2-16D2-0653-0E77CC6B4B9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1CB3E0A-B43C-D975-8F0E-593FF73D6318}"/>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29A47946-C12E-5A2D-2A79-0480C5833C3A}"/>
              </a:ext>
            </a:extLst>
          </p:cNvPr>
          <p:cNvSpPr>
            <a:spLocks noGrp="1"/>
          </p:cNvSpPr>
          <p:nvPr>
            <p:ph type="sldNum" sz="quarter" idx="5"/>
          </p:nvPr>
        </p:nvSpPr>
        <p:spPr/>
        <p:txBody>
          <a:bodyPr/>
          <a:lstStyle/>
          <a:p>
            <a:fld id="{23C473D7-50BF-4AD3-B2BA-EE8A81C88AF5}" type="slidenum">
              <a:rPr lang="en-US" smtClean="0"/>
              <a:pPr/>
              <a:t>29</a:t>
            </a:fld>
            <a:endParaRPr lang="en-US"/>
          </a:p>
        </p:txBody>
      </p:sp>
    </p:spTree>
    <p:extLst>
      <p:ext uri="{BB962C8B-B14F-4D97-AF65-F5344CB8AC3E}">
        <p14:creationId xmlns:p14="http://schemas.microsoft.com/office/powerpoint/2010/main" val="264941127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0847C17-C5FA-EA86-7FCD-13A6D09E576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A85561F-279E-FD47-FD30-4E01B7EAF70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312BDCA-56DE-8150-5DA2-9CC5DA6E800B}"/>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3197A796-2259-E341-1D6F-B40861721E29}"/>
              </a:ext>
            </a:extLst>
          </p:cNvPr>
          <p:cNvSpPr>
            <a:spLocks noGrp="1"/>
          </p:cNvSpPr>
          <p:nvPr>
            <p:ph type="sldNum" sz="quarter" idx="5"/>
          </p:nvPr>
        </p:nvSpPr>
        <p:spPr/>
        <p:txBody>
          <a:bodyPr/>
          <a:lstStyle/>
          <a:p>
            <a:fld id="{23C473D7-50BF-4AD3-B2BA-EE8A81C88AF5}" type="slidenum">
              <a:rPr lang="en-US" smtClean="0"/>
              <a:pPr/>
              <a:t>30</a:t>
            </a:fld>
            <a:endParaRPr lang="en-US"/>
          </a:p>
        </p:txBody>
      </p:sp>
    </p:spTree>
    <p:extLst>
      <p:ext uri="{BB962C8B-B14F-4D97-AF65-F5344CB8AC3E}">
        <p14:creationId xmlns:p14="http://schemas.microsoft.com/office/powerpoint/2010/main" val="299840839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5047970-18C6-58A3-298A-9431F5CF3F3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40B590B-C271-A1DA-8AB1-194B778912F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5378B17-3BCD-13CD-775B-760E819C466F}"/>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F8B99471-E912-9F5A-24C9-2C73374A2C75}"/>
              </a:ext>
            </a:extLst>
          </p:cNvPr>
          <p:cNvSpPr>
            <a:spLocks noGrp="1"/>
          </p:cNvSpPr>
          <p:nvPr>
            <p:ph type="sldNum" sz="quarter" idx="5"/>
          </p:nvPr>
        </p:nvSpPr>
        <p:spPr/>
        <p:txBody>
          <a:bodyPr/>
          <a:lstStyle/>
          <a:p>
            <a:fld id="{23C473D7-50BF-4AD3-B2BA-EE8A81C88AF5}" type="slidenum">
              <a:rPr lang="en-US" smtClean="0"/>
              <a:pPr/>
              <a:t>31</a:t>
            </a:fld>
            <a:endParaRPr lang="en-US"/>
          </a:p>
        </p:txBody>
      </p:sp>
    </p:spTree>
    <p:extLst>
      <p:ext uri="{BB962C8B-B14F-4D97-AF65-F5344CB8AC3E}">
        <p14:creationId xmlns:p14="http://schemas.microsoft.com/office/powerpoint/2010/main" val="316616697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3A285E6-342B-4093-6977-DE91D75458F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BE98278-2646-49EA-E20A-D5D5EF16ECE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AD60AB4-D1E4-525C-4F78-E15E1094507D}"/>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BA1A9AB7-FE2A-C741-82C4-A614C899C260}"/>
              </a:ext>
            </a:extLst>
          </p:cNvPr>
          <p:cNvSpPr>
            <a:spLocks noGrp="1"/>
          </p:cNvSpPr>
          <p:nvPr>
            <p:ph type="sldNum" sz="quarter" idx="5"/>
          </p:nvPr>
        </p:nvSpPr>
        <p:spPr/>
        <p:txBody>
          <a:bodyPr/>
          <a:lstStyle/>
          <a:p>
            <a:fld id="{23C473D7-50BF-4AD3-B2BA-EE8A81C88AF5}" type="slidenum">
              <a:rPr lang="en-US" smtClean="0"/>
              <a:pPr/>
              <a:t>33</a:t>
            </a:fld>
            <a:endParaRPr lang="en-US"/>
          </a:p>
        </p:txBody>
      </p:sp>
    </p:spTree>
    <p:extLst>
      <p:ext uri="{BB962C8B-B14F-4D97-AF65-F5344CB8AC3E}">
        <p14:creationId xmlns:p14="http://schemas.microsoft.com/office/powerpoint/2010/main" val="299048929"/>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7C77397-5BAE-1958-AB8B-BBDD2119AB1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00D2686-F6BA-42B0-4578-083F61212EC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45E2A42-CD5A-E222-C745-006DEB0F4030}"/>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C209DAB7-AED9-0FC3-26D8-73A7D5D12B16}"/>
              </a:ext>
            </a:extLst>
          </p:cNvPr>
          <p:cNvSpPr>
            <a:spLocks noGrp="1"/>
          </p:cNvSpPr>
          <p:nvPr>
            <p:ph type="sldNum" sz="quarter" idx="5"/>
          </p:nvPr>
        </p:nvSpPr>
        <p:spPr/>
        <p:txBody>
          <a:bodyPr/>
          <a:lstStyle/>
          <a:p>
            <a:fld id="{23C473D7-50BF-4AD3-B2BA-EE8A81C88AF5}" type="slidenum">
              <a:rPr lang="en-US" smtClean="0"/>
              <a:pPr/>
              <a:t>34</a:t>
            </a:fld>
            <a:endParaRPr lang="en-US"/>
          </a:p>
        </p:txBody>
      </p:sp>
    </p:spTree>
    <p:extLst>
      <p:ext uri="{BB962C8B-B14F-4D97-AF65-F5344CB8AC3E}">
        <p14:creationId xmlns:p14="http://schemas.microsoft.com/office/powerpoint/2010/main" val="583421952"/>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2CAE4D8-767D-0336-CB0C-7E44F0F2644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5483B2A-3AFC-F640-FEC9-BE81679E843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79B8472-5C38-CF00-3B04-B42D017058A6}"/>
              </a:ext>
            </a:extLst>
          </p:cNvPr>
          <p:cNvSpPr>
            <a:spLocks noGrp="1"/>
          </p:cNvSpPr>
          <p:nvPr>
            <p:ph type="body" idx="1"/>
          </p:nvPr>
        </p:nvSpPr>
        <p:spPr/>
        <p:txBody>
          <a:bodyPr/>
          <a:lstStyle/>
          <a:p>
            <a:pPr lvl="1">
              <a:buClr>
                <a:srgbClr val="0070C0"/>
              </a:buClr>
              <a:buFont typeface="Wingdings" panose="05000000000000000000" pitchFamily="2" charset="2"/>
              <a:buNone/>
            </a:pPr>
            <a:r>
              <a:rPr lang="en-GB" dirty="0"/>
              <a:t>Main page :</a:t>
            </a:r>
          </a:p>
          <a:p>
            <a:pPr lvl="1">
              <a:buClr>
                <a:srgbClr val="0070C0"/>
              </a:buClr>
              <a:buFont typeface="Wingdings" panose="05000000000000000000" pitchFamily="2" charset="2"/>
              <a:buNone/>
            </a:pPr>
            <a:r>
              <a:rPr lang="en-GB" dirty="0"/>
              <a:t>https://www.theculturefactor.com/country-comparison-tool?countries=</a:t>
            </a:r>
          </a:p>
          <a:p>
            <a:pPr lvl="1">
              <a:buClr>
                <a:srgbClr val="0070C0"/>
              </a:buClr>
              <a:buFont typeface="Wingdings" panose="05000000000000000000" pitchFamily="2" charset="2"/>
              <a:buNone/>
            </a:pPr>
            <a:endParaRPr lang="en-GB" dirty="0"/>
          </a:p>
          <a:p>
            <a:pPr lvl="1">
              <a:buClr>
                <a:srgbClr val="0070C0"/>
              </a:buClr>
              <a:buFont typeface="Wingdings" panose="05000000000000000000" pitchFamily="2" charset="2"/>
              <a:buNone/>
            </a:pPr>
            <a:r>
              <a:rPr lang="en-GB" dirty="0"/>
              <a:t>According to this framework, the company will choose host country(s) that have cultural similarity to the home country</a:t>
            </a:r>
          </a:p>
          <a:p>
            <a:pPr lvl="1">
              <a:buClr>
                <a:srgbClr val="0070C0"/>
              </a:buClr>
              <a:buFont typeface="Wingdings" panose="05000000000000000000" pitchFamily="2" charset="2"/>
              <a:buNone/>
            </a:pPr>
            <a:endParaRPr lang="en-GB" dirty="0"/>
          </a:p>
          <a:p>
            <a:pPr lvl="1">
              <a:buClr>
                <a:srgbClr val="0070C0"/>
              </a:buClr>
              <a:buFont typeface="Wingdings" panose="05000000000000000000" pitchFamily="2" charset="2"/>
              <a:buNone/>
            </a:pPr>
            <a:r>
              <a:rPr lang="en-GB" dirty="0"/>
              <a:t>However, the lecturer should highlight that socio-cultural is only one macroenvironmental factor amongst the other five factors (PESTLE)</a:t>
            </a:r>
          </a:p>
          <a:p>
            <a:pPr lvl="1">
              <a:buClr>
                <a:srgbClr val="0070C0"/>
              </a:buClr>
              <a:buFont typeface="Wingdings" panose="05000000000000000000" pitchFamily="2" charset="2"/>
              <a:buNone/>
            </a:pPr>
            <a:endParaRPr lang="en-GB" dirty="0"/>
          </a:p>
          <a:p>
            <a:pPr lvl="1">
              <a:buClr>
                <a:srgbClr val="0070C0"/>
              </a:buClr>
              <a:buFont typeface="Wingdings" panose="05000000000000000000" pitchFamily="2" charset="2"/>
              <a:buNone/>
            </a:pPr>
            <a:endParaRPr lang="en-GB" dirty="0"/>
          </a:p>
          <a:p>
            <a:pPr lvl="1">
              <a:buClr>
                <a:srgbClr val="0070C0"/>
              </a:buClr>
              <a:buFont typeface="Wingdings" panose="05000000000000000000" pitchFamily="2" charset="2"/>
              <a:buNone/>
            </a:pPr>
            <a:endParaRPr lang="en-GB" sz="1200" dirty="0"/>
          </a:p>
          <a:p>
            <a:endParaRPr lang="en-GB" dirty="0"/>
          </a:p>
        </p:txBody>
      </p:sp>
      <p:sp>
        <p:nvSpPr>
          <p:cNvPr id="4" name="Slide Number Placeholder 3">
            <a:extLst>
              <a:ext uri="{FF2B5EF4-FFF2-40B4-BE49-F238E27FC236}">
                <a16:creationId xmlns:a16="http://schemas.microsoft.com/office/drawing/2014/main" id="{F6C8E43C-0537-F70A-DA64-FD0901360EF6}"/>
              </a:ext>
            </a:extLst>
          </p:cNvPr>
          <p:cNvSpPr>
            <a:spLocks noGrp="1"/>
          </p:cNvSpPr>
          <p:nvPr>
            <p:ph type="sldNum" sz="quarter" idx="5"/>
          </p:nvPr>
        </p:nvSpPr>
        <p:spPr/>
        <p:txBody>
          <a:bodyPr/>
          <a:lstStyle/>
          <a:p>
            <a:fld id="{23C473D7-50BF-4AD3-B2BA-EE8A81C88AF5}" type="slidenum">
              <a:rPr lang="en-US" smtClean="0"/>
              <a:pPr/>
              <a:t>35</a:t>
            </a:fld>
            <a:endParaRPr lang="en-US"/>
          </a:p>
        </p:txBody>
      </p:sp>
    </p:spTree>
    <p:extLst>
      <p:ext uri="{BB962C8B-B14F-4D97-AF65-F5344CB8AC3E}">
        <p14:creationId xmlns:p14="http://schemas.microsoft.com/office/powerpoint/2010/main" val="2492643300"/>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60A5589-453E-3BB9-0BB0-0E27F582BFC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C7B0D85-C5AD-EA75-6B60-8CCD7CE0BA3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91ABD0C-59EF-879C-356F-261133EF1BD9}"/>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172DEDC7-8459-DB07-4341-3B01C0606EB5}"/>
              </a:ext>
            </a:extLst>
          </p:cNvPr>
          <p:cNvSpPr>
            <a:spLocks noGrp="1"/>
          </p:cNvSpPr>
          <p:nvPr>
            <p:ph type="sldNum" sz="quarter" idx="5"/>
          </p:nvPr>
        </p:nvSpPr>
        <p:spPr/>
        <p:txBody>
          <a:bodyPr/>
          <a:lstStyle/>
          <a:p>
            <a:fld id="{23C473D7-50BF-4AD3-B2BA-EE8A81C88AF5}" type="slidenum">
              <a:rPr lang="en-US" smtClean="0"/>
              <a:pPr/>
              <a:t>36</a:t>
            </a:fld>
            <a:endParaRPr lang="en-US"/>
          </a:p>
        </p:txBody>
      </p:sp>
    </p:spTree>
    <p:extLst>
      <p:ext uri="{BB962C8B-B14F-4D97-AF65-F5344CB8AC3E}">
        <p14:creationId xmlns:p14="http://schemas.microsoft.com/office/powerpoint/2010/main" val="276677459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8" name="Picture 7" descr="A blue and white background">
            <a:extLst>
              <a:ext uri="{FF2B5EF4-FFF2-40B4-BE49-F238E27FC236}">
                <a16:creationId xmlns:a16="http://schemas.microsoft.com/office/drawing/2014/main" id="{6A6D4F36-BF2E-B68C-43EF-D8262E60A696}"/>
              </a:ext>
            </a:extLst>
          </p:cNvPr>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0" y="22769"/>
            <a:ext cx="9144000" cy="6812462"/>
          </a:xfrm>
          <a:prstGeom prst="rect">
            <a:avLst/>
          </a:prstGeom>
        </p:spPr>
      </p:pic>
      <p:sp>
        <p:nvSpPr>
          <p:cNvPr id="2" name="Title 1">
            <a:extLst>
              <a:ext uri="{FF2B5EF4-FFF2-40B4-BE49-F238E27FC236}">
                <a16:creationId xmlns:a16="http://schemas.microsoft.com/office/drawing/2014/main" id="{9422A405-80A5-9493-8090-0F1E647C05C4}"/>
              </a:ext>
            </a:extLst>
          </p:cNvPr>
          <p:cNvSpPr>
            <a:spLocks noGrp="1"/>
          </p:cNvSpPr>
          <p:nvPr>
            <p:ph type="ctrTitle"/>
          </p:nvPr>
        </p:nvSpPr>
        <p:spPr>
          <a:xfrm>
            <a:off x="1143000" y="1122363"/>
            <a:ext cx="6858000" cy="2387600"/>
          </a:xfrm>
        </p:spPr>
        <p:txBody>
          <a:bodyPr anchor="b"/>
          <a:lstStyle>
            <a:lvl1pPr algn="ctr">
              <a:defRPr sz="6000" b="1">
                <a:solidFill>
                  <a:schemeClr val="bg1"/>
                </a:solidFill>
              </a:defRPr>
            </a:lvl1pPr>
          </a:lstStyle>
          <a:p>
            <a:r>
              <a:rPr lang="en-US" dirty="0"/>
              <a:t>Click to edit Master title style</a:t>
            </a:r>
            <a:endParaRPr lang="en-GB" dirty="0"/>
          </a:p>
        </p:txBody>
      </p:sp>
      <p:sp>
        <p:nvSpPr>
          <p:cNvPr id="3" name="Subtitle 2">
            <a:extLst>
              <a:ext uri="{FF2B5EF4-FFF2-40B4-BE49-F238E27FC236}">
                <a16:creationId xmlns:a16="http://schemas.microsoft.com/office/drawing/2014/main" id="{53BB9B3F-3061-4BC2-770C-DC75D7BEA1F2}"/>
              </a:ext>
            </a:extLst>
          </p:cNvPr>
          <p:cNvSpPr>
            <a:spLocks noGrp="1"/>
          </p:cNvSpPr>
          <p:nvPr>
            <p:ph type="subTitle" idx="1"/>
          </p:nvPr>
        </p:nvSpPr>
        <p:spPr>
          <a:xfrm>
            <a:off x="1143000" y="3602038"/>
            <a:ext cx="6858000" cy="1655762"/>
          </a:xfrm>
        </p:spPr>
        <p:txBody>
          <a:bodyPr>
            <a:normAutofit/>
          </a:bodyPr>
          <a:lstStyle>
            <a:lvl1pPr marL="0" indent="0" algn="ctr">
              <a:buNone/>
              <a:defRPr sz="3200" b="1">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endParaRPr lang="en-GB" dirty="0"/>
          </a:p>
        </p:txBody>
      </p:sp>
      <p:sp>
        <p:nvSpPr>
          <p:cNvPr id="4" name="Date Placeholder 3">
            <a:extLst>
              <a:ext uri="{FF2B5EF4-FFF2-40B4-BE49-F238E27FC236}">
                <a16:creationId xmlns:a16="http://schemas.microsoft.com/office/drawing/2014/main" id="{949FA97C-CF47-C5F2-48D8-CDB381EDF78F}"/>
              </a:ext>
            </a:extLst>
          </p:cNvPr>
          <p:cNvSpPr>
            <a:spLocks noGrp="1"/>
          </p:cNvSpPr>
          <p:nvPr>
            <p:ph type="dt" sz="half" idx="10"/>
          </p:nvPr>
        </p:nvSpPr>
        <p:spPr/>
        <p:txBody>
          <a:bodyPr/>
          <a:lstStyle/>
          <a:p>
            <a:fld id="{904CF764-6536-4DB0-B2B5-0387957011F9}" type="datetimeFigureOut">
              <a:rPr lang="en-GB" smtClean="0"/>
              <a:t>21/09/2026</a:t>
            </a:fld>
            <a:endParaRPr lang="en-GB"/>
          </a:p>
        </p:txBody>
      </p:sp>
      <p:sp>
        <p:nvSpPr>
          <p:cNvPr id="5" name="Footer Placeholder 4">
            <a:extLst>
              <a:ext uri="{FF2B5EF4-FFF2-40B4-BE49-F238E27FC236}">
                <a16:creationId xmlns:a16="http://schemas.microsoft.com/office/drawing/2014/main" id="{1AA90846-A3AA-932A-D777-DFD6C467A4A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0BCE940-8C24-93DE-376C-DC0F5CC2DBA2}"/>
              </a:ext>
            </a:extLst>
          </p:cNvPr>
          <p:cNvSpPr>
            <a:spLocks noGrp="1"/>
          </p:cNvSpPr>
          <p:nvPr>
            <p:ph type="sldNum" sz="quarter" idx="12"/>
          </p:nvPr>
        </p:nvSpPr>
        <p:spPr/>
        <p:txBody>
          <a:bodyPr/>
          <a:lstStyle/>
          <a:p>
            <a:fld id="{05501F6E-FD55-48BA-AB13-579BA5A735E0}" type="slidenum">
              <a:rPr lang="en-GB" smtClean="0"/>
              <a:t>‹#›</a:t>
            </a:fld>
            <a:endParaRPr lang="en-GB"/>
          </a:p>
        </p:txBody>
      </p:sp>
    </p:spTree>
    <p:extLst>
      <p:ext uri="{BB962C8B-B14F-4D97-AF65-F5344CB8AC3E}">
        <p14:creationId xmlns:p14="http://schemas.microsoft.com/office/powerpoint/2010/main" val="38445144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6E4072-EAC4-284A-A542-05D7A538F59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4B4DEF2-D51D-AF96-4853-C844D3FFD55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99EAC53-3E62-BE33-A640-7C7B30CC14F9}"/>
              </a:ext>
            </a:extLst>
          </p:cNvPr>
          <p:cNvSpPr>
            <a:spLocks noGrp="1"/>
          </p:cNvSpPr>
          <p:nvPr>
            <p:ph type="dt" sz="half" idx="10"/>
          </p:nvPr>
        </p:nvSpPr>
        <p:spPr/>
        <p:txBody>
          <a:bodyPr/>
          <a:lstStyle/>
          <a:p>
            <a:fld id="{904CF764-6536-4DB0-B2B5-0387957011F9}" type="datetimeFigureOut">
              <a:rPr lang="en-GB" smtClean="0"/>
              <a:t>21/09/2026</a:t>
            </a:fld>
            <a:endParaRPr lang="en-GB"/>
          </a:p>
        </p:txBody>
      </p:sp>
      <p:sp>
        <p:nvSpPr>
          <p:cNvPr id="5" name="Footer Placeholder 4">
            <a:extLst>
              <a:ext uri="{FF2B5EF4-FFF2-40B4-BE49-F238E27FC236}">
                <a16:creationId xmlns:a16="http://schemas.microsoft.com/office/drawing/2014/main" id="{0CEFA273-3C5E-85DC-D5F3-327857CE626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F54CF6A-522E-E1CE-1C80-CDC7A1153CB7}"/>
              </a:ext>
            </a:extLst>
          </p:cNvPr>
          <p:cNvSpPr>
            <a:spLocks noGrp="1"/>
          </p:cNvSpPr>
          <p:nvPr>
            <p:ph type="sldNum" sz="quarter" idx="12"/>
          </p:nvPr>
        </p:nvSpPr>
        <p:spPr/>
        <p:txBody>
          <a:bodyPr/>
          <a:lstStyle/>
          <a:p>
            <a:fld id="{05501F6E-FD55-48BA-AB13-579BA5A735E0}" type="slidenum">
              <a:rPr lang="en-GB" smtClean="0"/>
              <a:t>‹#›</a:t>
            </a:fld>
            <a:endParaRPr lang="en-GB"/>
          </a:p>
        </p:txBody>
      </p:sp>
    </p:spTree>
    <p:extLst>
      <p:ext uri="{BB962C8B-B14F-4D97-AF65-F5344CB8AC3E}">
        <p14:creationId xmlns:p14="http://schemas.microsoft.com/office/powerpoint/2010/main" val="35550306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29CBC9-F0FA-7BDC-CE16-AD951B726214}"/>
              </a:ext>
            </a:extLst>
          </p:cNvPr>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215260D-BAB0-318A-47EE-1E8125537CD4}"/>
              </a:ext>
            </a:extLst>
          </p:cNvPr>
          <p:cNvSpPr>
            <a:spLocks noGrp="1"/>
          </p:cNvSpPr>
          <p:nvPr>
            <p:ph type="body" idx="1"/>
          </p:nvPr>
        </p:nvSpPr>
        <p:spPr>
          <a:xfrm>
            <a:off x="623888" y="4589463"/>
            <a:ext cx="78867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7357B5C-45AD-D0F9-3F32-B79D2C0E00A9}"/>
              </a:ext>
            </a:extLst>
          </p:cNvPr>
          <p:cNvSpPr>
            <a:spLocks noGrp="1"/>
          </p:cNvSpPr>
          <p:nvPr>
            <p:ph type="dt" sz="half" idx="10"/>
          </p:nvPr>
        </p:nvSpPr>
        <p:spPr/>
        <p:txBody>
          <a:bodyPr/>
          <a:lstStyle/>
          <a:p>
            <a:fld id="{904CF764-6536-4DB0-B2B5-0387957011F9}" type="datetimeFigureOut">
              <a:rPr lang="en-GB" smtClean="0"/>
              <a:t>21/09/2026</a:t>
            </a:fld>
            <a:endParaRPr lang="en-GB"/>
          </a:p>
        </p:txBody>
      </p:sp>
      <p:sp>
        <p:nvSpPr>
          <p:cNvPr id="5" name="Footer Placeholder 4">
            <a:extLst>
              <a:ext uri="{FF2B5EF4-FFF2-40B4-BE49-F238E27FC236}">
                <a16:creationId xmlns:a16="http://schemas.microsoft.com/office/drawing/2014/main" id="{37AFE921-D1B4-6ABA-C628-C7376A864EE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1AC3C66-81C6-EF71-B402-97542AEA0F71}"/>
              </a:ext>
            </a:extLst>
          </p:cNvPr>
          <p:cNvSpPr>
            <a:spLocks noGrp="1"/>
          </p:cNvSpPr>
          <p:nvPr>
            <p:ph type="sldNum" sz="quarter" idx="12"/>
          </p:nvPr>
        </p:nvSpPr>
        <p:spPr/>
        <p:txBody>
          <a:bodyPr/>
          <a:lstStyle/>
          <a:p>
            <a:fld id="{05501F6E-FD55-48BA-AB13-579BA5A735E0}" type="slidenum">
              <a:rPr lang="en-GB" smtClean="0"/>
              <a:t>‹#›</a:t>
            </a:fld>
            <a:endParaRPr lang="en-GB"/>
          </a:p>
        </p:txBody>
      </p:sp>
    </p:spTree>
    <p:extLst>
      <p:ext uri="{BB962C8B-B14F-4D97-AF65-F5344CB8AC3E}">
        <p14:creationId xmlns:p14="http://schemas.microsoft.com/office/powerpoint/2010/main" val="1709740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B17459-A5AE-09E8-E7D2-116B1D193D8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9F1A17F-B740-6C93-276A-21961D2AC0C9}"/>
              </a:ext>
            </a:extLst>
          </p:cNvPr>
          <p:cNvSpPr>
            <a:spLocks noGrp="1"/>
          </p:cNvSpPr>
          <p:nvPr>
            <p:ph sz="half" idx="1"/>
          </p:nvPr>
        </p:nvSpPr>
        <p:spPr>
          <a:xfrm>
            <a:off x="628650" y="1825625"/>
            <a:ext cx="386715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5FE4A48-F86A-7C75-3CC3-5453FF117CB1}"/>
              </a:ext>
            </a:extLst>
          </p:cNvPr>
          <p:cNvSpPr>
            <a:spLocks noGrp="1"/>
          </p:cNvSpPr>
          <p:nvPr>
            <p:ph sz="half" idx="2"/>
          </p:nvPr>
        </p:nvSpPr>
        <p:spPr>
          <a:xfrm>
            <a:off x="4648200" y="1825625"/>
            <a:ext cx="386715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F4815FE-B276-33FB-3CCB-519598A82278}"/>
              </a:ext>
            </a:extLst>
          </p:cNvPr>
          <p:cNvSpPr>
            <a:spLocks noGrp="1"/>
          </p:cNvSpPr>
          <p:nvPr>
            <p:ph type="dt" sz="half" idx="10"/>
          </p:nvPr>
        </p:nvSpPr>
        <p:spPr/>
        <p:txBody>
          <a:bodyPr/>
          <a:lstStyle/>
          <a:p>
            <a:fld id="{904CF764-6536-4DB0-B2B5-0387957011F9}" type="datetimeFigureOut">
              <a:rPr lang="en-GB" smtClean="0"/>
              <a:t>21/09/2026</a:t>
            </a:fld>
            <a:endParaRPr lang="en-GB"/>
          </a:p>
        </p:txBody>
      </p:sp>
      <p:sp>
        <p:nvSpPr>
          <p:cNvPr id="6" name="Footer Placeholder 5">
            <a:extLst>
              <a:ext uri="{FF2B5EF4-FFF2-40B4-BE49-F238E27FC236}">
                <a16:creationId xmlns:a16="http://schemas.microsoft.com/office/drawing/2014/main" id="{183D01D9-3A5F-51AC-555F-B10B809E185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33F3694-2173-A985-FEFD-720BBAB723CE}"/>
              </a:ext>
            </a:extLst>
          </p:cNvPr>
          <p:cNvSpPr>
            <a:spLocks noGrp="1"/>
          </p:cNvSpPr>
          <p:nvPr>
            <p:ph type="sldNum" sz="quarter" idx="12"/>
          </p:nvPr>
        </p:nvSpPr>
        <p:spPr/>
        <p:txBody>
          <a:bodyPr/>
          <a:lstStyle/>
          <a:p>
            <a:fld id="{05501F6E-FD55-48BA-AB13-579BA5A735E0}" type="slidenum">
              <a:rPr lang="en-GB" smtClean="0"/>
              <a:t>‹#›</a:t>
            </a:fld>
            <a:endParaRPr lang="en-GB"/>
          </a:p>
        </p:txBody>
      </p:sp>
    </p:spTree>
    <p:extLst>
      <p:ext uri="{BB962C8B-B14F-4D97-AF65-F5344CB8AC3E}">
        <p14:creationId xmlns:p14="http://schemas.microsoft.com/office/powerpoint/2010/main" val="11162127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D19B47-B33C-F6E2-6D3D-8F83403261F8}"/>
              </a:ext>
            </a:extLst>
          </p:cNvPr>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4F913CB-5D92-C570-17C3-F5C8D8075B08}"/>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DE545C7-56C9-3501-8918-7FCD18759A16}"/>
              </a:ext>
            </a:extLst>
          </p:cNvPr>
          <p:cNvSpPr>
            <a:spLocks noGrp="1"/>
          </p:cNvSpPr>
          <p:nvPr>
            <p:ph sz="half" idx="2"/>
          </p:nvPr>
        </p:nvSpPr>
        <p:spPr>
          <a:xfrm>
            <a:off x="630238" y="2505075"/>
            <a:ext cx="386873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5B7F240-CBF3-91B3-0258-A73B7F1BC93E}"/>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66DF9CC-2FEC-E875-F9E7-B005BDF13B84}"/>
              </a:ext>
            </a:extLst>
          </p:cNvPr>
          <p:cNvSpPr>
            <a:spLocks noGrp="1"/>
          </p:cNvSpPr>
          <p:nvPr>
            <p:ph sz="quarter" idx="4"/>
          </p:nvPr>
        </p:nvSpPr>
        <p:spPr>
          <a:xfrm>
            <a:off x="4629150" y="2505075"/>
            <a:ext cx="38877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BA5DA4E-5F80-7D4D-9119-FF66BB1639EF}"/>
              </a:ext>
            </a:extLst>
          </p:cNvPr>
          <p:cNvSpPr>
            <a:spLocks noGrp="1"/>
          </p:cNvSpPr>
          <p:nvPr>
            <p:ph type="dt" sz="half" idx="10"/>
          </p:nvPr>
        </p:nvSpPr>
        <p:spPr/>
        <p:txBody>
          <a:bodyPr/>
          <a:lstStyle/>
          <a:p>
            <a:fld id="{904CF764-6536-4DB0-B2B5-0387957011F9}" type="datetimeFigureOut">
              <a:rPr lang="en-GB" smtClean="0"/>
              <a:t>21/09/2026</a:t>
            </a:fld>
            <a:endParaRPr lang="en-GB"/>
          </a:p>
        </p:txBody>
      </p:sp>
      <p:sp>
        <p:nvSpPr>
          <p:cNvPr id="8" name="Footer Placeholder 7">
            <a:extLst>
              <a:ext uri="{FF2B5EF4-FFF2-40B4-BE49-F238E27FC236}">
                <a16:creationId xmlns:a16="http://schemas.microsoft.com/office/drawing/2014/main" id="{E8FEA97B-A84D-EAF3-9821-033A06AEA77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45F78BC-2D8C-0FD2-917C-AB96DAB23A9C}"/>
              </a:ext>
            </a:extLst>
          </p:cNvPr>
          <p:cNvSpPr>
            <a:spLocks noGrp="1"/>
          </p:cNvSpPr>
          <p:nvPr>
            <p:ph type="sldNum" sz="quarter" idx="12"/>
          </p:nvPr>
        </p:nvSpPr>
        <p:spPr/>
        <p:txBody>
          <a:bodyPr/>
          <a:lstStyle/>
          <a:p>
            <a:fld id="{05501F6E-FD55-48BA-AB13-579BA5A735E0}" type="slidenum">
              <a:rPr lang="en-GB" smtClean="0"/>
              <a:t>‹#›</a:t>
            </a:fld>
            <a:endParaRPr lang="en-GB"/>
          </a:p>
        </p:txBody>
      </p:sp>
    </p:spTree>
    <p:extLst>
      <p:ext uri="{BB962C8B-B14F-4D97-AF65-F5344CB8AC3E}">
        <p14:creationId xmlns:p14="http://schemas.microsoft.com/office/powerpoint/2010/main" val="9621221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53BB43-3C7A-2B44-8187-F1931C366F4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BC2C2BC-76BF-6659-43A3-4D48322C81AD}"/>
              </a:ext>
            </a:extLst>
          </p:cNvPr>
          <p:cNvSpPr>
            <a:spLocks noGrp="1"/>
          </p:cNvSpPr>
          <p:nvPr>
            <p:ph type="dt" sz="half" idx="10"/>
          </p:nvPr>
        </p:nvSpPr>
        <p:spPr/>
        <p:txBody>
          <a:bodyPr/>
          <a:lstStyle/>
          <a:p>
            <a:fld id="{904CF764-6536-4DB0-B2B5-0387957011F9}" type="datetimeFigureOut">
              <a:rPr lang="en-GB" smtClean="0"/>
              <a:t>21/09/2026</a:t>
            </a:fld>
            <a:endParaRPr lang="en-GB"/>
          </a:p>
        </p:txBody>
      </p:sp>
      <p:sp>
        <p:nvSpPr>
          <p:cNvPr id="4" name="Footer Placeholder 3">
            <a:extLst>
              <a:ext uri="{FF2B5EF4-FFF2-40B4-BE49-F238E27FC236}">
                <a16:creationId xmlns:a16="http://schemas.microsoft.com/office/drawing/2014/main" id="{DCCDCFDB-514B-A17A-219C-948302A2FB6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5AFFFEE-3AEB-B29A-9A70-AB6B36210802}"/>
              </a:ext>
            </a:extLst>
          </p:cNvPr>
          <p:cNvSpPr>
            <a:spLocks noGrp="1"/>
          </p:cNvSpPr>
          <p:nvPr>
            <p:ph type="sldNum" sz="quarter" idx="12"/>
          </p:nvPr>
        </p:nvSpPr>
        <p:spPr/>
        <p:txBody>
          <a:bodyPr/>
          <a:lstStyle/>
          <a:p>
            <a:fld id="{05501F6E-FD55-48BA-AB13-579BA5A735E0}" type="slidenum">
              <a:rPr lang="en-GB" smtClean="0"/>
              <a:t>‹#›</a:t>
            </a:fld>
            <a:endParaRPr lang="en-GB"/>
          </a:p>
        </p:txBody>
      </p:sp>
    </p:spTree>
    <p:extLst>
      <p:ext uri="{BB962C8B-B14F-4D97-AF65-F5344CB8AC3E}">
        <p14:creationId xmlns:p14="http://schemas.microsoft.com/office/powerpoint/2010/main" val="31705213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FA39FAC-5266-EDE7-E5E5-0F8D8C675AE6}"/>
              </a:ext>
            </a:extLst>
          </p:cNvPr>
          <p:cNvSpPr>
            <a:spLocks noGrp="1"/>
          </p:cNvSpPr>
          <p:nvPr>
            <p:ph type="dt" sz="half" idx="10"/>
          </p:nvPr>
        </p:nvSpPr>
        <p:spPr/>
        <p:txBody>
          <a:bodyPr/>
          <a:lstStyle/>
          <a:p>
            <a:fld id="{904CF764-6536-4DB0-B2B5-0387957011F9}" type="datetimeFigureOut">
              <a:rPr lang="en-GB" smtClean="0"/>
              <a:t>21/09/2026</a:t>
            </a:fld>
            <a:endParaRPr lang="en-GB"/>
          </a:p>
        </p:txBody>
      </p:sp>
      <p:sp>
        <p:nvSpPr>
          <p:cNvPr id="3" name="Footer Placeholder 2">
            <a:extLst>
              <a:ext uri="{FF2B5EF4-FFF2-40B4-BE49-F238E27FC236}">
                <a16:creationId xmlns:a16="http://schemas.microsoft.com/office/drawing/2014/main" id="{5CB932DC-AF04-DB0A-0B33-82AEE165FD3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195A193-9012-D234-21C1-AE274DA78EF1}"/>
              </a:ext>
            </a:extLst>
          </p:cNvPr>
          <p:cNvSpPr>
            <a:spLocks noGrp="1"/>
          </p:cNvSpPr>
          <p:nvPr>
            <p:ph type="sldNum" sz="quarter" idx="12"/>
          </p:nvPr>
        </p:nvSpPr>
        <p:spPr/>
        <p:txBody>
          <a:bodyPr/>
          <a:lstStyle/>
          <a:p>
            <a:fld id="{05501F6E-FD55-48BA-AB13-579BA5A735E0}" type="slidenum">
              <a:rPr lang="en-GB" smtClean="0"/>
              <a:t>‹#›</a:t>
            </a:fld>
            <a:endParaRPr lang="en-GB"/>
          </a:p>
        </p:txBody>
      </p:sp>
    </p:spTree>
    <p:extLst>
      <p:ext uri="{BB962C8B-B14F-4D97-AF65-F5344CB8AC3E}">
        <p14:creationId xmlns:p14="http://schemas.microsoft.com/office/powerpoint/2010/main" val="16699878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6A43F0-A3B1-0D0E-2264-C8429064E7D6}"/>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BDB72D0-1C2F-B1AE-86D7-CC9013A82A23}"/>
              </a:ext>
            </a:extLst>
          </p:cNvPr>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B77700C-B517-B736-4580-74BC59C389B2}"/>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E74FB02-1DFD-86BB-5825-5F22BDDC70AC}"/>
              </a:ext>
            </a:extLst>
          </p:cNvPr>
          <p:cNvSpPr>
            <a:spLocks noGrp="1"/>
          </p:cNvSpPr>
          <p:nvPr>
            <p:ph type="dt" sz="half" idx="10"/>
          </p:nvPr>
        </p:nvSpPr>
        <p:spPr/>
        <p:txBody>
          <a:bodyPr/>
          <a:lstStyle/>
          <a:p>
            <a:fld id="{904CF764-6536-4DB0-B2B5-0387957011F9}" type="datetimeFigureOut">
              <a:rPr lang="en-GB" smtClean="0"/>
              <a:t>21/09/2026</a:t>
            </a:fld>
            <a:endParaRPr lang="en-GB"/>
          </a:p>
        </p:txBody>
      </p:sp>
      <p:sp>
        <p:nvSpPr>
          <p:cNvPr id="6" name="Footer Placeholder 5">
            <a:extLst>
              <a:ext uri="{FF2B5EF4-FFF2-40B4-BE49-F238E27FC236}">
                <a16:creationId xmlns:a16="http://schemas.microsoft.com/office/drawing/2014/main" id="{AF986DD5-B991-1427-0298-E9A50D1E6AF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89C4FC2-7F05-C96D-6431-9A46FEE30B4B}"/>
              </a:ext>
            </a:extLst>
          </p:cNvPr>
          <p:cNvSpPr>
            <a:spLocks noGrp="1"/>
          </p:cNvSpPr>
          <p:nvPr>
            <p:ph type="sldNum" sz="quarter" idx="12"/>
          </p:nvPr>
        </p:nvSpPr>
        <p:spPr/>
        <p:txBody>
          <a:bodyPr/>
          <a:lstStyle/>
          <a:p>
            <a:fld id="{05501F6E-FD55-48BA-AB13-579BA5A735E0}" type="slidenum">
              <a:rPr lang="en-GB" smtClean="0"/>
              <a:t>‹#›</a:t>
            </a:fld>
            <a:endParaRPr lang="en-GB"/>
          </a:p>
        </p:txBody>
      </p:sp>
    </p:spTree>
    <p:extLst>
      <p:ext uri="{BB962C8B-B14F-4D97-AF65-F5344CB8AC3E}">
        <p14:creationId xmlns:p14="http://schemas.microsoft.com/office/powerpoint/2010/main" val="42694594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3E6AC8-7527-D886-8B60-594495CBEB9D}"/>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E79C348-9B62-6412-6603-CAB348339B52}"/>
              </a:ext>
            </a:extLst>
          </p:cNvPr>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EE6B25A-BA6E-E654-DE58-BFF30D52AEA1}"/>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48BDD27-63A7-4CE6-7335-9EA54A4998D0}"/>
              </a:ext>
            </a:extLst>
          </p:cNvPr>
          <p:cNvSpPr>
            <a:spLocks noGrp="1"/>
          </p:cNvSpPr>
          <p:nvPr>
            <p:ph type="dt" sz="half" idx="10"/>
          </p:nvPr>
        </p:nvSpPr>
        <p:spPr/>
        <p:txBody>
          <a:bodyPr/>
          <a:lstStyle/>
          <a:p>
            <a:fld id="{904CF764-6536-4DB0-B2B5-0387957011F9}" type="datetimeFigureOut">
              <a:rPr lang="en-GB" smtClean="0"/>
              <a:t>21/09/2026</a:t>
            </a:fld>
            <a:endParaRPr lang="en-GB"/>
          </a:p>
        </p:txBody>
      </p:sp>
      <p:sp>
        <p:nvSpPr>
          <p:cNvPr id="6" name="Footer Placeholder 5">
            <a:extLst>
              <a:ext uri="{FF2B5EF4-FFF2-40B4-BE49-F238E27FC236}">
                <a16:creationId xmlns:a16="http://schemas.microsoft.com/office/drawing/2014/main" id="{F0671B3C-EE27-231F-89CA-0B4F92B3805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EDBACD4-856E-EF97-9EBA-21084F748B5D}"/>
              </a:ext>
            </a:extLst>
          </p:cNvPr>
          <p:cNvSpPr>
            <a:spLocks noGrp="1"/>
          </p:cNvSpPr>
          <p:nvPr>
            <p:ph type="sldNum" sz="quarter" idx="12"/>
          </p:nvPr>
        </p:nvSpPr>
        <p:spPr/>
        <p:txBody>
          <a:bodyPr/>
          <a:lstStyle/>
          <a:p>
            <a:fld id="{05501F6E-FD55-48BA-AB13-579BA5A735E0}" type="slidenum">
              <a:rPr lang="en-GB" smtClean="0"/>
              <a:t>‹#›</a:t>
            </a:fld>
            <a:endParaRPr lang="en-GB"/>
          </a:p>
        </p:txBody>
      </p:sp>
    </p:spTree>
    <p:extLst>
      <p:ext uri="{BB962C8B-B14F-4D97-AF65-F5344CB8AC3E}">
        <p14:creationId xmlns:p14="http://schemas.microsoft.com/office/powerpoint/2010/main" val="13746113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DA8488-F747-7E3F-472A-D273F54E047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FC32737-6DE1-94D9-3BAB-D61FF798212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8ED2ED3-3538-ACB4-BB51-5C5B94B58EE7}"/>
              </a:ext>
            </a:extLst>
          </p:cNvPr>
          <p:cNvSpPr>
            <a:spLocks noGrp="1"/>
          </p:cNvSpPr>
          <p:nvPr>
            <p:ph type="dt" sz="half" idx="10"/>
          </p:nvPr>
        </p:nvSpPr>
        <p:spPr/>
        <p:txBody>
          <a:bodyPr/>
          <a:lstStyle/>
          <a:p>
            <a:fld id="{904CF764-6536-4DB0-B2B5-0387957011F9}" type="datetimeFigureOut">
              <a:rPr lang="en-GB" smtClean="0"/>
              <a:t>21/09/2026</a:t>
            </a:fld>
            <a:endParaRPr lang="en-GB"/>
          </a:p>
        </p:txBody>
      </p:sp>
      <p:sp>
        <p:nvSpPr>
          <p:cNvPr id="5" name="Footer Placeholder 4">
            <a:extLst>
              <a:ext uri="{FF2B5EF4-FFF2-40B4-BE49-F238E27FC236}">
                <a16:creationId xmlns:a16="http://schemas.microsoft.com/office/drawing/2014/main" id="{CC683975-4CD1-7984-F0F0-BDEC86CEA14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067E646-FF73-720F-7467-0E4A8CA29AB3}"/>
              </a:ext>
            </a:extLst>
          </p:cNvPr>
          <p:cNvSpPr>
            <a:spLocks noGrp="1"/>
          </p:cNvSpPr>
          <p:nvPr>
            <p:ph type="sldNum" sz="quarter" idx="12"/>
          </p:nvPr>
        </p:nvSpPr>
        <p:spPr/>
        <p:txBody>
          <a:bodyPr/>
          <a:lstStyle/>
          <a:p>
            <a:fld id="{05501F6E-FD55-48BA-AB13-579BA5A735E0}" type="slidenum">
              <a:rPr lang="en-GB" smtClean="0"/>
              <a:t>‹#›</a:t>
            </a:fld>
            <a:endParaRPr lang="en-GB"/>
          </a:p>
        </p:txBody>
      </p:sp>
    </p:spTree>
    <p:extLst>
      <p:ext uri="{BB962C8B-B14F-4D97-AF65-F5344CB8AC3E}">
        <p14:creationId xmlns:p14="http://schemas.microsoft.com/office/powerpoint/2010/main" val="18337268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EC7482B-FF40-39AF-C947-2F282AF26F21}"/>
              </a:ext>
            </a:extLst>
          </p:cNvPr>
          <p:cNvSpPr>
            <a:spLocks noGrp="1"/>
          </p:cNvSpPr>
          <p:nvPr>
            <p:ph type="title" orient="vert"/>
          </p:nvPr>
        </p:nvSpPr>
        <p:spPr>
          <a:xfrm>
            <a:off x="6543675" y="365125"/>
            <a:ext cx="1971675"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FF8E75B-04D9-EBD4-A4C4-5DE3CF6B577A}"/>
              </a:ext>
            </a:extLst>
          </p:cNvPr>
          <p:cNvSpPr>
            <a:spLocks noGrp="1"/>
          </p:cNvSpPr>
          <p:nvPr>
            <p:ph type="body" orient="vert" idx="1"/>
          </p:nvPr>
        </p:nvSpPr>
        <p:spPr>
          <a:xfrm>
            <a:off x="628650" y="365125"/>
            <a:ext cx="57626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ADDC54D-B69B-DDCC-82D7-AC63D198248E}"/>
              </a:ext>
            </a:extLst>
          </p:cNvPr>
          <p:cNvSpPr>
            <a:spLocks noGrp="1"/>
          </p:cNvSpPr>
          <p:nvPr>
            <p:ph type="dt" sz="half" idx="10"/>
          </p:nvPr>
        </p:nvSpPr>
        <p:spPr/>
        <p:txBody>
          <a:bodyPr/>
          <a:lstStyle/>
          <a:p>
            <a:fld id="{904CF764-6536-4DB0-B2B5-0387957011F9}" type="datetimeFigureOut">
              <a:rPr lang="en-GB" smtClean="0"/>
              <a:t>21/09/2026</a:t>
            </a:fld>
            <a:endParaRPr lang="en-GB"/>
          </a:p>
        </p:txBody>
      </p:sp>
      <p:sp>
        <p:nvSpPr>
          <p:cNvPr id="5" name="Footer Placeholder 4">
            <a:extLst>
              <a:ext uri="{FF2B5EF4-FFF2-40B4-BE49-F238E27FC236}">
                <a16:creationId xmlns:a16="http://schemas.microsoft.com/office/drawing/2014/main" id="{A62D1FFD-51FA-56E5-2FFC-6EED317EACD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68E92DF-068C-8967-2F64-F9130FE4B4E9}"/>
              </a:ext>
            </a:extLst>
          </p:cNvPr>
          <p:cNvSpPr>
            <a:spLocks noGrp="1"/>
          </p:cNvSpPr>
          <p:nvPr>
            <p:ph type="sldNum" sz="quarter" idx="12"/>
          </p:nvPr>
        </p:nvSpPr>
        <p:spPr/>
        <p:txBody>
          <a:bodyPr/>
          <a:lstStyle/>
          <a:p>
            <a:fld id="{05501F6E-FD55-48BA-AB13-579BA5A735E0}" type="slidenum">
              <a:rPr lang="en-GB" smtClean="0"/>
              <a:t>‹#›</a:t>
            </a:fld>
            <a:endParaRPr lang="en-GB"/>
          </a:p>
        </p:txBody>
      </p:sp>
    </p:spTree>
    <p:extLst>
      <p:ext uri="{BB962C8B-B14F-4D97-AF65-F5344CB8AC3E}">
        <p14:creationId xmlns:p14="http://schemas.microsoft.com/office/powerpoint/2010/main" val="256457482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5A4104-DC2A-1991-0C75-40A70920F44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382CA62-E9F4-2B7E-94F4-A0832EEBADA1}"/>
              </a:ext>
            </a:extLst>
          </p:cNvPr>
          <p:cNvSpPr>
            <a:spLocks noGrp="1"/>
          </p:cNvSpPr>
          <p:nvPr>
            <p:ph type="dt" sz="half" idx="10"/>
          </p:nvPr>
        </p:nvSpPr>
        <p:spPr/>
        <p:txBody>
          <a:bodyPr/>
          <a:lstStyle/>
          <a:p>
            <a:fld id="{904CF764-6536-4DB0-B2B5-0387957011F9}" type="datetimeFigureOut">
              <a:rPr lang="en-GB" smtClean="0"/>
              <a:t>21/09/2026</a:t>
            </a:fld>
            <a:endParaRPr lang="en-GB"/>
          </a:p>
        </p:txBody>
      </p:sp>
      <p:sp>
        <p:nvSpPr>
          <p:cNvPr id="4" name="Footer Placeholder 3">
            <a:extLst>
              <a:ext uri="{FF2B5EF4-FFF2-40B4-BE49-F238E27FC236}">
                <a16:creationId xmlns:a16="http://schemas.microsoft.com/office/drawing/2014/main" id="{5485FDAA-ED5B-833D-BDDC-D7529B66C3B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CB5CE30-D92B-859D-B677-075E373DEE19}"/>
              </a:ext>
            </a:extLst>
          </p:cNvPr>
          <p:cNvSpPr>
            <a:spLocks noGrp="1"/>
          </p:cNvSpPr>
          <p:nvPr>
            <p:ph type="sldNum" sz="quarter" idx="12"/>
          </p:nvPr>
        </p:nvSpPr>
        <p:spPr/>
        <p:txBody>
          <a:bodyPr/>
          <a:lstStyle/>
          <a:p>
            <a:fld id="{05501F6E-FD55-48BA-AB13-579BA5A735E0}" type="slidenum">
              <a:rPr lang="en-GB" smtClean="0"/>
              <a:t>‹#›</a:t>
            </a:fld>
            <a:endParaRPr lang="en-GB"/>
          </a:p>
        </p:txBody>
      </p:sp>
    </p:spTree>
    <p:extLst>
      <p:ext uri="{BB962C8B-B14F-4D97-AF65-F5344CB8AC3E}">
        <p14:creationId xmlns:p14="http://schemas.microsoft.com/office/powerpoint/2010/main" val="250578622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CE62F59-9C4E-4709-9842-9496C6D856C6}" type="slidenum">
              <a:rPr lang="en-US" smtClean="0"/>
              <a:pPr/>
              <a:t>‹#›</a:t>
            </a:fld>
            <a:endParaRPr lang="en-US"/>
          </a:p>
        </p:txBody>
      </p:sp>
    </p:spTree>
    <p:extLst>
      <p:ext uri="{BB962C8B-B14F-4D97-AF65-F5344CB8AC3E}">
        <p14:creationId xmlns:p14="http://schemas.microsoft.com/office/powerpoint/2010/main" val="236273234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itle Slide_design background">
    <p:spTree>
      <p:nvGrpSpPr>
        <p:cNvPr id="1" name=""/>
        <p:cNvGrpSpPr/>
        <p:nvPr/>
      </p:nvGrpSpPr>
      <p:grpSpPr>
        <a:xfrm>
          <a:off x="0" y="0"/>
          <a:ext cx="0" cy="0"/>
          <a:chOff x="0" y="0"/>
          <a:chExt cx="0" cy="0"/>
        </a:xfrm>
      </p:grpSpPr>
    </p:spTree>
    <p:extLst>
      <p:ext uri="{BB962C8B-B14F-4D97-AF65-F5344CB8AC3E}">
        <p14:creationId xmlns:p14="http://schemas.microsoft.com/office/powerpoint/2010/main" val="128452404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 preserve="1">
  <p:cSld name="Title Slide_no design">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169710012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2178120"/>
            <a:ext cx="3886200" cy="416322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2178119"/>
            <a:ext cx="3886200" cy="416322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CE62F59-9C4E-4709-9842-9496C6D856C6}" type="slidenum">
              <a:rPr lang="en-US" smtClean="0"/>
              <a:pPr/>
              <a:t>‹#›</a:t>
            </a:fld>
            <a:endParaRPr lang="en-US"/>
          </a:p>
        </p:txBody>
      </p:sp>
    </p:spTree>
    <p:extLst>
      <p:ext uri="{BB962C8B-B14F-4D97-AF65-F5344CB8AC3E}">
        <p14:creationId xmlns:p14="http://schemas.microsoft.com/office/powerpoint/2010/main" val="213004949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765817"/>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2102404"/>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937339"/>
            <a:ext cx="3868340" cy="340643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2102398"/>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937327"/>
            <a:ext cx="3887391" cy="340644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9CE62F59-9C4E-4709-9842-9496C6D856C6}" type="slidenum">
              <a:rPr lang="en-US" smtClean="0"/>
              <a:pPr/>
              <a:t>‹#›</a:t>
            </a:fld>
            <a:endParaRPr lang="en-US"/>
          </a:p>
        </p:txBody>
      </p:sp>
    </p:spTree>
    <p:extLst>
      <p:ext uri="{BB962C8B-B14F-4D97-AF65-F5344CB8AC3E}">
        <p14:creationId xmlns:p14="http://schemas.microsoft.com/office/powerpoint/2010/main" val="181143413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CE62F59-9C4E-4709-9842-9496C6D856C6}" type="slidenum">
              <a:rPr lang="en-US" smtClean="0"/>
              <a:pPr/>
              <a:t>‹#›</a:t>
            </a:fld>
            <a:endParaRPr lang="en-US"/>
          </a:p>
        </p:txBody>
      </p:sp>
    </p:spTree>
    <p:extLst>
      <p:ext uri="{BB962C8B-B14F-4D97-AF65-F5344CB8AC3E}">
        <p14:creationId xmlns:p14="http://schemas.microsoft.com/office/powerpoint/2010/main" val="370691183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9CE62F59-9C4E-4709-9842-9496C6D856C6}" type="slidenum">
              <a:rPr lang="en-US" smtClean="0"/>
              <a:pPr/>
              <a:t>‹#›</a:t>
            </a:fld>
            <a:endParaRPr lang="en-US"/>
          </a:p>
        </p:txBody>
      </p:sp>
    </p:spTree>
    <p:extLst>
      <p:ext uri="{BB962C8B-B14F-4D97-AF65-F5344CB8AC3E}">
        <p14:creationId xmlns:p14="http://schemas.microsoft.com/office/powerpoint/2010/main" val="10329557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theme" Target="../theme/theme2.xml"/><Relationship Id="rId3" Type="http://schemas.openxmlformats.org/officeDocument/2006/relationships/slideLayout" Target="../slideLayouts/slideLayout15.xml"/><Relationship Id="rId7" Type="http://schemas.openxmlformats.org/officeDocument/2006/relationships/slideLayout" Target="../slideLayouts/slideLayout19.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5" Type="http://schemas.openxmlformats.org/officeDocument/2006/relationships/slideLayout" Target="../slideLayouts/slideLayout17.xml"/><Relationship Id="rId4" Type="http://schemas.openxmlformats.org/officeDocument/2006/relationships/slideLayout" Target="../slideLayouts/slideLayout16.xml"/><Relationship Id="rId9" Type="http://schemas.openxmlformats.org/officeDocument/2006/relationships/image" Target="../media/image2.jpe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C46C078-FADC-8768-DDE6-30254F3A22D2}"/>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1ACD416-FBDF-E5B2-36B0-B185923E92BB}"/>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F1A71F6-84F8-8804-18EF-9EF37E0F0E5E}"/>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904CF764-6536-4DB0-B2B5-0387957011F9}" type="datetimeFigureOut">
              <a:rPr lang="en-GB" smtClean="0"/>
              <a:t>21/09/2026</a:t>
            </a:fld>
            <a:endParaRPr lang="en-GB"/>
          </a:p>
        </p:txBody>
      </p:sp>
      <p:sp>
        <p:nvSpPr>
          <p:cNvPr id="5" name="Footer Placeholder 4">
            <a:extLst>
              <a:ext uri="{FF2B5EF4-FFF2-40B4-BE49-F238E27FC236}">
                <a16:creationId xmlns:a16="http://schemas.microsoft.com/office/drawing/2014/main" id="{9E532126-4C5C-E356-1F07-A8326CCD4652}"/>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873D5DFD-28C6-E521-6ED7-71C57E690B7C}"/>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05501F6E-FD55-48BA-AB13-579BA5A735E0}" type="slidenum">
              <a:rPr lang="en-GB" smtClean="0"/>
              <a:t>‹#›</a:t>
            </a:fld>
            <a:endParaRPr lang="en-GB"/>
          </a:p>
        </p:txBody>
      </p:sp>
    </p:spTree>
    <p:extLst>
      <p:ext uri="{BB962C8B-B14F-4D97-AF65-F5344CB8AC3E}">
        <p14:creationId xmlns:p14="http://schemas.microsoft.com/office/powerpoint/2010/main" val="1199601822"/>
      </p:ext>
    </p:extLst>
  </p:cSld>
  <p:clrMap bg1="lt1" tx1="dk1" bg2="lt2" tx2="dk2" accent1="accent1" accent2="accent2" accent3="accent3" accent4="accent4" accent5="accent5" accent6="accent6" hlink="hlink" folHlink="folHlink"/>
  <p:sldLayoutIdLst>
    <p:sldLayoutId id="2147483670" r:id="rId1"/>
    <p:sldLayoutId id="2147483671" r:id="rId2"/>
    <p:sldLayoutId id="2147483672" r:id="rId3"/>
    <p:sldLayoutId id="2147483673" r:id="rId4"/>
    <p:sldLayoutId id="2147483674" r:id="rId5"/>
    <p:sldLayoutId id="2147483675" r:id="rId6"/>
    <p:sldLayoutId id="2147483676" r:id="rId7"/>
    <p:sldLayoutId id="2147483677" r:id="rId8"/>
    <p:sldLayoutId id="2147483678" r:id="rId9"/>
    <p:sldLayoutId id="2147483679" r:id="rId10"/>
    <p:sldLayoutId id="2147483680" r:id="rId11"/>
    <p:sldLayoutId id="2147483681"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 name="Picture 8" descr="A white background with blue and black text&#10;&#10;AI-generated content may be incorrect.">
            <a:extLst>
              <a:ext uri="{FF2B5EF4-FFF2-40B4-BE49-F238E27FC236}">
                <a16:creationId xmlns:a16="http://schemas.microsoft.com/office/drawing/2014/main" id="{333356E3-EE59-4083-FFE1-52D3993B6275}"/>
              </a:ext>
            </a:extLst>
          </p:cNvPr>
          <p:cNvPicPr>
            <a:picLocks noChangeAspect="1"/>
          </p:cNvPicPr>
          <p:nvPr userDrawn="1"/>
        </p:nvPicPr>
        <p:blipFill>
          <a:blip r:embed="rId9" cstate="print">
            <a:extLst>
              <a:ext uri="{28A0092B-C50C-407E-A947-70E740481C1C}">
                <a14:useLocalDpi xmlns:a14="http://schemas.microsoft.com/office/drawing/2010/main" val="0"/>
              </a:ext>
            </a:extLst>
          </a:blip>
          <a:stretch>
            <a:fillRect/>
          </a:stretch>
        </p:blipFill>
        <p:spPr>
          <a:xfrm>
            <a:off x="0" y="22769"/>
            <a:ext cx="9144000" cy="6812462"/>
          </a:xfrm>
          <a:prstGeom prst="rect">
            <a:avLst/>
          </a:prstGeom>
        </p:spPr>
      </p:pic>
      <p:sp>
        <p:nvSpPr>
          <p:cNvPr id="2" name="Title Placeholder 1"/>
          <p:cNvSpPr>
            <a:spLocks noGrp="1"/>
          </p:cNvSpPr>
          <p:nvPr>
            <p:ph type="title"/>
          </p:nvPr>
        </p:nvSpPr>
        <p:spPr>
          <a:xfrm>
            <a:off x="628650" y="533400"/>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2057400"/>
            <a:ext cx="7886700" cy="4152952"/>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E62F59-9C4E-4709-9842-9496C6D856C6}" type="slidenum">
              <a:rPr lang="en-US" smtClean="0"/>
              <a:pPr/>
              <a:t>‹#›</a:t>
            </a:fld>
            <a:endParaRPr lang="en-US"/>
          </a:p>
        </p:txBody>
      </p:sp>
    </p:spTree>
    <p:extLst>
      <p:ext uri="{BB962C8B-B14F-4D97-AF65-F5344CB8AC3E}">
        <p14:creationId xmlns:p14="http://schemas.microsoft.com/office/powerpoint/2010/main" val="2579707673"/>
      </p:ext>
    </p:extLst>
  </p:cSld>
  <p:clrMap bg1="lt1" tx1="dk1" bg2="lt2" tx2="dk2" accent1="accent1" accent2="accent2" accent3="accent3" accent4="accent4" accent5="accent5" accent6="accent6" hlink="hlink" folHlink="folHlink"/>
  <p:sldLayoutIdLst>
    <p:sldLayoutId id="2147483663" r:id="rId1"/>
    <p:sldLayoutId id="2147483661" r:id="rId2"/>
    <p:sldLayoutId id="2147483662" r:id="rId3"/>
    <p:sldLayoutId id="2147483665" r:id="rId4"/>
    <p:sldLayoutId id="2147483666" r:id="rId5"/>
    <p:sldLayoutId id="2147483667" r:id="rId6"/>
    <p:sldLayoutId id="2147483668" r:id="rId7"/>
  </p:sldLayoutIdLst>
  <p:hf hdr="0" ftr="0" dt="0"/>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1pPr>
      <a:lvl2pPr marL="515938"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2pPr>
      <a:lvl3pPr marL="855663" indent="-279400" algn="l" defTabSz="914400" rtl="0" eaLnBrk="1" latinLnBrk="0" hangingPunct="1">
        <a:lnSpc>
          <a:spcPct val="100000"/>
        </a:lnSpc>
        <a:spcBef>
          <a:spcPts val="500"/>
        </a:spcBef>
        <a:buFont typeface="Courier New" panose="02070309020205020404" pitchFamily="49" charset="0"/>
        <a:buChar char="o"/>
        <a:defRPr sz="2200" kern="1200">
          <a:solidFill>
            <a:schemeClr val="tx1"/>
          </a:solidFill>
          <a:latin typeface="+mn-lt"/>
          <a:ea typeface="+mn-ea"/>
          <a:cs typeface="+mn-cs"/>
        </a:defRPr>
      </a:lvl3pPr>
      <a:lvl4pPr marL="1143000"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4pPr>
      <a:lvl5pPr marL="1490663" indent="-347663"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5.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5.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5.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5.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5.xml"/></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8.xml"/><Relationship Id="rId1" Type="http://schemas.openxmlformats.org/officeDocument/2006/relationships/slideLayout" Target="../slideLayouts/slideLayout15.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5.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5.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5.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5.xml"/></Relationships>
</file>

<file path=ppt/slides/_rels/slide1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3.xml"/><Relationship Id="rId1" Type="http://schemas.openxmlformats.org/officeDocument/2006/relationships/slideLayout" Target="../slideLayouts/slideLayout15.xml"/><Relationship Id="rId4" Type="http://schemas.openxmlformats.org/officeDocument/2006/relationships/image" Target="../media/image5.jpeg"/></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5.xml"/></Relationships>
</file>

<file path=ppt/slides/_rels/slide1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5.xml"/><Relationship Id="rId1" Type="http://schemas.openxmlformats.org/officeDocument/2006/relationships/slideLayout" Target="../slideLayouts/slideLayout15.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5.xml"/></Relationships>
</file>

<file path=ppt/slides/_rels/slide19.xml.rels><?xml version="1.0" encoding="UTF-8" standalone="yes"?>
<Relationships xmlns="http://schemas.openxmlformats.org/package/2006/relationships"><Relationship Id="rId3" Type="http://schemas.openxmlformats.org/officeDocument/2006/relationships/hyperlink" Target="https://globeproject.com/studies.html" TargetMode="External"/><Relationship Id="rId2" Type="http://schemas.openxmlformats.org/officeDocument/2006/relationships/notesSlide" Target="../notesSlides/notesSlide17.xml"/><Relationship Id="rId1" Type="http://schemas.openxmlformats.org/officeDocument/2006/relationships/slideLayout" Target="../slideLayouts/slideLayout1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4.xml"/></Relationships>
</file>

<file path=ppt/slides/_rels/slide2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4.xml"/></Relationships>
</file>

<file path=ppt/slides/_rels/slide23.xml.rels><?xml version="1.0" encoding="UTF-8" standalone="yes"?>
<Relationships xmlns="http://schemas.openxmlformats.org/package/2006/relationships"><Relationship Id="rId8" Type="http://schemas.openxmlformats.org/officeDocument/2006/relationships/hyperlink" Target="https://clearlycultural.com/geert-hofstede-cultural-dimensions/long-term-orientation/" TargetMode="External"/><Relationship Id="rId3" Type="http://schemas.openxmlformats.org/officeDocument/2006/relationships/hyperlink" Target="https://clearlycultural.com/geert-hofstede-cultural-dimensions/" TargetMode="External"/><Relationship Id="rId7" Type="http://schemas.openxmlformats.org/officeDocument/2006/relationships/hyperlink" Target="https://clearlycultural.com/geert-hofstede-cultural-dimensions/uncertainty-avoidance-index/" TargetMode="External"/><Relationship Id="rId2" Type="http://schemas.openxmlformats.org/officeDocument/2006/relationships/notesSlide" Target="../notesSlides/notesSlide20.xml"/><Relationship Id="rId1" Type="http://schemas.openxmlformats.org/officeDocument/2006/relationships/slideLayout" Target="../slideLayouts/slideLayout14.xml"/><Relationship Id="rId6" Type="http://schemas.openxmlformats.org/officeDocument/2006/relationships/hyperlink" Target="https://clearlycultural.com/geert-hofstede-cultural-dimensions/masculinity/" TargetMode="External"/><Relationship Id="rId5" Type="http://schemas.openxmlformats.org/officeDocument/2006/relationships/hyperlink" Target="https://clearlycultural.com/geert-hofstede-cultural-dimensions/individualism/" TargetMode="External"/><Relationship Id="rId4" Type="http://schemas.openxmlformats.org/officeDocument/2006/relationships/hyperlink" Target="https://clearlycultural.com/geert-hofstede-cultural-dimensions/power-distance-index/" TargetMode="External"/><Relationship Id="rId9" Type="http://schemas.openxmlformats.org/officeDocument/2006/relationships/image" Target="../media/image8.pn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1.xml"/><Relationship Id="rId1" Type="http://schemas.openxmlformats.org/officeDocument/2006/relationships/slideLayout" Target="../slideLayouts/slideLayout14.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4.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4.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4.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4.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14.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14.xml"/></Relationships>
</file>

<file path=ppt/slides/_rels/slide3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4.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14.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14.xml"/></Relationships>
</file>

<file path=ppt/slides/_rels/slide35.xml.rels><?xml version="1.0" encoding="UTF-8" standalone="yes"?>
<Relationships xmlns="http://schemas.openxmlformats.org/package/2006/relationships"><Relationship Id="rId3" Type="http://schemas.openxmlformats.org/officeDocument/2006/relationships/hyperlink" Target="https://www.theculturefactor.com/country-comparison-tool?countries=" TargetMode="External"/><Relationship Id="rId2" Type="http://schemas.openxmlformats.org/officeDocument/2006/relationships/notesSlide" Target="../notesSlides/notesSlide30.xml"/><Relationship Id="rId1" Type="http://schemas.openxmlformats.org/officeDocument/2006/relationships/slideLayout" Target="../slideLayouts/slideLayout14.xml"/><Relationship Id="rId4" Type="http://schemas.openxmlformats.org/officeDocument/2006/relationships/image" Target="../media/image11.png"/></Relationships>
</file>

<file path=ppt/slides/_rels/slide36.xml.rels><?xml version="1.0" encoding="UTF-8" standalone="yes"?>
<Relationships xmlns="http://schemas.openxmlformats.org/package/2006/relationships"><Relationship Id="rId3" Type="http://schemas.openxmlformats.org/officeDocument/2006/relationships/hyperlink" Target="https://www.coca-colacompany.com/" TargetMode="External"/><Relationship Id="rId2" Type="http://schemas.openxmlformats.org/officeDocument/2006/relationships/notesSlide" Target="../notesSlides/notesSlide31.xml"/><Relationship Id="rId1" Type="http://schemas.openxmlformats.org/officeDocument/2006/relationships/slideLayout" Target="../slideLayouts/slideLayout14.xml"/><Relationship Id="rId5" Type="http://schemas.openxmlformats.org/officeDocument/2006/relationships/hyperlink" Target="https://www.coca-cola.com/in/en" TargetMode="External"/><Relationship Id="rId4" Type="http://schemas.openxmlformats.org/officeDocument/2006/relationships/hyperlink" Target="https://www.coca-cola.com/jp/ja" TargetMode="Externa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8.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14.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79FEC7-1822-AE1C-8626-751136DADA6A}"/>
              </a:ext>
            </a:extLst>
          </p:cNvPr>
          <p:cNvSpPr>
            <a:spLocks noGrp="1"/>
          </p:cNvSpPr>
          <p:nvPr>
            <p:ph type="ctrTitle"/>
          </p:nvPr>
        </p:nvSpPr>
        <p:spPr/>
        <p:txBody>
          <a:bodyPr>
            <a:normAutofit fontScale="90000"/>
          </a:bodyPr>
          <a:lstStyle/>
          <a:p>
            <a:r>
              <a:rPr lang="en-GB" sz="5300" dirty="0"/>
              <a:t>International Marketing: Principles and Practices</a:t>
            </a:r>
            <a:br>
              <a:rPr lang="en-GB" dirty="0"/>
            </a:br>
            <a:r>
              <a:rPr lang="en-GB" sz="3600" dirty="0"/>
              <a:t>LCMB 7026</a:t>
            </a:r>
            <a:endParaRPr lang="en-GB" dirty="0"/>
          </a:p>
        </p:txBody>
      </p:sp>
      <p:sp>
        <p:nvSpPr>
          <p:cNvPr id="3" name="Subtitle 2">
            <a:extLst>
              <a:ext uri="{FF2B5EF4-FFF2-40B4-BE49-F238E27FC236}">
                <a16:creationId xmlns:a16="http://schemas.microsoft.com/office/drawing/2014/main" id="{34B7AD84-1DC5-3A74-362C-755C412535C2}"/>
              </a:ext>
            </a:extLst>
          </p:cNvPr>
          <p:cNvSpPr>
            <a:spLocks noGrp="1"/>
          </p:cNvSpPr>
          <p:nvPr>
            <p:ph type="subTitle" idx="1"/>
          </p:nvPr>
        </p:nvSpPr>
        <p:spPr/>
        <p:txBody>
          <a:bodyPr>
            <a:normAutofit/>
          </a:bodyPr>
          <a:lstStyle/>
          <a:p>
            <a:endParaRPr lang="en-GB" dirty="0"/>
          </a:p>
          <a:p>
            <a:r>
              <a:rPr lang="en-GB" dirty="0"/>
              <a:t>WEEK 3</a:t>
            </a:r>
          </a:p>
          <a:p>
            <a:endParaRPr lang="en-GB" dirty="0"/>
          </a:p>
        </p:txBody>
      </p:sp>
    </p:spTree>
    <p:extLst>
      <p:ext uri="{BB962C8B-B14F-4D97-AF65-F5344CB8AC3E}">
        <p14:creationId xmlns:p14="http://schemas.microsoft.com/office/powerpoint/2010/main" val="25115580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762000"/>
            <a:ext cx="7772400" cy="914400"/>
          </a:xfrm>
        </p:spPr>
        <p:txBody>
          <a:bodyPr anchor="t">
            <a:noAutofit/>
          </a:bodyPr>
          <a:lstStyle/>
          <a:p>
            <a:r>
              <a:rPr lang="en-US" sz="4800" b="1" dirty="0">
                <a:highlight>
                  <a:srgbClr val="FFFF00"/>
                </a:highlight>
              </a:rPr>
              <a:t>Week three</a:t>
            </a:r>
          </a:p>
        </p:txBody>
      </p:sp>
      <p:sp>
        <p:nvSpPr>
          <p:cNvPr id="5" name="Subtitle 4"/>
          <p:cNvSpPr>
            <a:spLocks noGrp="1"/>
          </p:cNvSpPr>
          <p:nvPr>
            <p:ph type="subTitle" idx="1"/>
          </p:nvPr>
        </p:nvSpPr>
        <p:spPr>
          <a:xfrm>
            <a:off x="1066800" y="2133600"/>
            <a:ext cx="7620000" cy="1066800"/>
          </a:xfrm>
        </p:spPr>
        <p:txBody>
          <a:bodyPr>
            <a:normAutofit fontScale="92500" lnSpcReduction="10000"/>
          </a:bodyPr>
          <a:lstStyle/>
          <a:p>
            <a:r>
              <a:rPr lang="en-US" sz="3600" b="1" dirty="0"/>
              <a:t>Socio-cultural Environments in International Marketing </a:t>
            </a:r>
          </a:p>
        </p:txBody>
      </p:sp>
    </p:spTree>
    <p:extLst>
      <p:ext uri="{BB962C8B-B14F-4D97-AF65-F5344CB8AC3E}">
        <p14:creationId xmlns:p14="http://schemas.microsoft.com/office/powerpoint/2010/main" val="27496587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6A51F7F-6DF7-DE54-0134-5ADFC26681D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F4C3BDD-AC04-29F2-0AF6-6DE3C2E43EE8}"/>
              </a:ext>
            </a:extLst>
          </p:cNvPr>
          <p:cNvSpPr>
            <a:spLocks noGrp="1"/>
          </p:cNvSpPr>
          <p:nvPr>
            <p:ph type="ctrTitle"/>
          </p:nvPr>
        </p:nvSpPr>
        <p:spPr>
          <a:xfrm>
            <a:off x="685800" y="429734"/>
            <a:ext cx="7772400" cy="914400"/>
          </a:xfrm>
        </p:spPr>
        <p:txBody>
          <a:bodyPr anchor="t">
            <a:noAutofit/>
          </a:bodyPr>
          <a:lstStyle/>
          <a:p>
            <a:r>
              <a:rPr lang="en-US" sz="4800" b="1" dirty="0">
                <a:highlight>
                  <a:srgbClr val="FFFF00"/>
                </a:highlight>
              </a:rPr>
              <a:t>Last week</a:t>
            </a:r>
          </a:p>
        </p:txBody>
      </p:sp>
      <p:sp>
        <p:nvSpPr>
          <p:cNvPr id="5" name="Subtitle 4">
            <a:extLst>
              <a:ext uri="{FF2B5EF4-FFF2-40B4-BE49-F238E27FC236}">
                <a16:creationId xmlns:a16="http://schemas.microsoft.com/office/drawing/2014/main" id="{A09CADA7-44A3-5A66-193B-3509E6245004}"/>
              </a:ext>
            </a:extLst>
          </p:cNvPr>
          <p:cNvSpPr>
            <a:spLocks noGrp="1"/>
          </p:cNvSpPr>
          <p:nvPr>
            <p:ph type="subTitle" idx="1"/>
          </p:nvPr>
        </p:nvSpPr>
        <p:spPr>
          <a:xfrm>
            <a:off x="336897" y="1311477"/>
            <a:ext cx="6858000" cy="585152"/>
          </a:xfrm>
        </p:spPr>
        <p:txBody>
          <a:bodyPr>
            <a:normAutofit/>
          </a:bodyPr>
          <a:lstStyle/>
          <a:p>
            <a:pPr algn="l"/>
            <a:r>
              <a:rPr lang="en-US" sz="2800" b="1" dirty="0"/>
              <a:t>We have covered</a:t>
            </a:r>
          </a:p>
        </p:txBody>
      </p:sp>
      <p:sp>
        <p:nvSpPr>
          <p:cNvPr id="3" name="Content Placeholder 2">
            <a:extLst>
              <a:ext uri="{FF2B5EF4-FFF2-40B4-BE49-F238E27FC236}">
                <a16:creationId xmlns:a16="http://schemas.microsoft.com/office/drawing/2014/main" id="{D4DC0839-B218-566C-2843-A374FFDADB46}"/>
              </a:ext>
            </a:extLst>
          </p:cNvPr>
          <p:cNvSpPr>
            <a:spLocks noGrp="1"/>
          </p:cNvSpPr>
          <p:nvPr/>
        </p:nvSpPr>
        <p:spPr>
          <a:xfrm>
            <a:off x="336897" y="2133600"/>
            <a:ext cx="8458200" cy="32766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216000">
              <a:spcBef>
                <a:spcPts val="0"/>
              </a:spcBef>
              <a:spcAft>
                <a:spcPts val="600"/>
              </a:spcAft>
              <a:buClr>
                <a:srgbClr val="0070C0"/>
              </a:buClr>
              <a:buFont typeface="Wingdings" panose="05000000000000000000" pitchFamily="2" charset="2"/>
              <a:buChar char="q"/>
            </a:pPr>
            <a:r>
              <a:rPr lang="en-GB" sz="2400" dirty="0"/>
              <a:t>The main types of economic systems in different regions of the world</a:t>
            </a:r>
          </a:p>
          <a:p>
            <a:pPr marL="216000">
              <a:spcBef>
                <a:spcPts val="0"/>
              </a:spcBef>
              <a:spcAft>
                <a:spcPts val="600"/>
              </a:spcAft>
              <a:buClr>
                <a:srgbClr val="0070C0"/>
              </a:buClr>
              <a:buFont typeface="Wingdings" panose="05000000000000000000" pitchFamily="2" charset="2"/>
              <a:buChar char="q"/>
            </a:pPr>
            <a:endParaRPr lang="en-GB" sz="2400" dirty="0"/>
          </a:p>
          <a:p>
            <a:pPr marL="216000">
              <a:lnSpc>
                <a:spcPct val="90000"/>
              </a:lnSpc>
              <a:spcBef>
                <a:spcPts val="0"/>
              </a:spcBef>
              <a:spcAft>
                <a:spcPts val="600"/>
              </a:spcAft>
              <a:buClr>
                <a:srgbClr val="0070C0"/>
              </a:buClr>
              <a:buFont typeface="Wingdings" panose="05000000000000000000" pitchFamily="2" charset="2"/>
              <a:buChar char="q"/>
            </a:pPr>
            <a:r>
              <a:rPr lang="en-GB" sz="2400" dirty="0"/>
              <a:t>Four main categories of preferential trade agreements </a:t>
            </a:r>
          </a:p>
          <a:p>
            <a:pPr marL="0" indent="0">
              <a:lnSpc>
                <a:spcPct val="90000"/>
              </a:lnSpc>
              <a:spcBef>
                <a:spcPts val="0"/>
              </a:spcBef>
              <a:spcAft>
                <a:spcPts val="600"/>
              </a:spcAft>
              <a:buClr>
                <a:srgbClr val="0070C0"/>
              </a:buClr>
              <a:buNone/>
            </a:pPr>
            <a:endParaRPr lang="en-GB" sz="2400" dirty="0"/>
          </a:p>
          <a:p>
            <a:pPr marL="216000">
              <a:lnSpc>
                <a:spcPct val="90000"/>
              </a:lnSpc>
              <a:spcBef>
                <a:spcPts val="0"/>
              </a:spcBef>
              <a:spcAft>
                <a:spcPts val="600"/>
              </a:spcAft>
              <a:buClr>
                <a:srgbClr val="0070C0"/>
              </a:buClr>
              <a:buFont typeface="Wingdings" panose="05000000000000000000" pitchFamily="2" charset="2"/>
              <a:buChar char="q"/>
            </a:pPr>
            <a:r>
              <a:rPr lang="en-GB" sz="2400" dirty="0"/>
              <a:t>The elements of a country’s political and legal environments that can impact international marketing activities</a:t>
            </a:r>
            <a:endParaRPr lang="en-GB" sz="3000" dirty="0"/>
          </a:p>
          <a:p>
            <a:pPr>
              <a:buClr>
                <a:srgbClr val="0070C0"/>
              </a:buClr>
              <a:buFont typeface="Wingdings" panose="05000000000000000000" pitchFamily="2" charset="2"/>
              <a:buChar char="q"/>
            </a:pPr>
            <a:endParaRPr lang="en-GB" sz="2800" i="1" dirty="0"/>
          </a:p>
          <a:p>
            <a:pPr marL="0" indent="0">
              <a:buNone/>
            </a:pPr>
            <a:endParaRPr lang="en-GB" dirty="0"/>
          </a:p>
        </p:txBody>
      </p:sp>
    </p:spTree>
    <p:extLst>
      <p:ext uri="{BB962C8B-B14F-4D97-AF65-F5344CB8AC3E}">
        <p14:creationId xmlns:p14="http://schemas.microsoft.com/office/powerpoint/2010/main" val="7624202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9E63B6B6-2308-75A2-4077-4F635D522B60}"/>
              </a:ext>
            </a:extLst>
          </p:cNvPr>
          <p:cNvSpPr>
            <a:spLocks noGrp="1"/>
          </p:cNvSpPr>
          <p:nvPr/>
        </p:nvSpPr>
        <p:spPr>
          <a:xfrm>
            <a:off x="190500" y="1143000"/>
            <a:ext cx="8763000" cy="4495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nSpc>
                <a:spcPct val="90000"/>
              </a:lnSpc>
              <a:buNone/>
            </a:pPr>
            <a:r>
              <a:rPr lang="en-GB" sz="2800" dirty="0"/>
              <a:t>After reading and studying this session, you will be able to:</a:t>
            </a:r>
          </a:p>
          <a:p>
            <a:pPr>
              <a:buClr>
                <a:srgbClr val="0070C0"/>
              </a:buClr>
              <a:buFont typeface="Wingdings" panose="05000000000000000000" pitchFamily="2" charset="2"/>
              <a:buChar char="q"/>
            </a:pPr>
            <a:r>
              <a:rPr lang="en-GB" sz="2400" dirty="0"/>
              <a:t>Gain an in-depth understanding of what socio-cultural environment is, the various elements of culture, and how they affect consumer behaviour and marketing. </a:t>
            </a:r>
          </a:p>
          <a:p>
            <a:pPr>
              <a:buClr>
                <a:srgbClr val="0070C0"/>
              </a:buClr>
              <a:buFont typeface="Wingdings" panose="05000000000000000000" pitchFamily="2" charset="2"/>
              <a:buChar char="q"/>
            </a:pPr>
            <a:r>
              <a:rPr lang="en-GB" sz="2400" dirty="0"/>
              <a:t>Compare and contrast the main models of cross-cultural differences and how they can help managers when making international marketing decisions.</a:t>
            </a:r>
          </a:p>
          <a:p>
            <a:pPr>
              <a:buClr>
                <a:srgbClr val="0070C0"/>
              </a:buClr>
              <a:buFont typeface="Wingdings" panose="05000000000000000000" pitchFamily="2" charset="2"/>
              <a:buChar char="q"/>
            </a:pPr>
            <a:r>
              <a:rPr lang="en-GB" sz="2400" dirty="0"/>
              <a:t>Understand why the marketing team should examine the social-cultural environment of a host country. </a:t>
            </a:r>
          </a:p>
          <a:p>
            <a:pPr marL="0" indent="0">
              <a:buClr>
                <a:srgbClr val="0070C0"/>
              </a:buClr>
              <a:buNone/>
            </a:pPr>
            <a:endParaRPr lang="en-GB" sz="2800" dirty="0"/>
          </a:p>
          <a:p>
            <a:pPr>
              <a:buClr>
                <a:srgbClr val="0070C0"/>
              </a:buClr>
              <a:buFont typeface="Wingdings" panose="05000000000000000000" pitchFamily="2" charset="2"/>
              <a:buChar char="q"/>
            </a:pPr>
            <a:endParaRPr lang="en-GB" sz="2400" i="1" dirty="0"/>
          </a:p>
          <a:p>
            <a:pPr marL="0" indent="0">
              <a:buNone/>
            </a:pPr>
            <a:endParaRPr lang="en-GB" sz="2800" dirty="0"/>
          </a:p>
        </p:txBody>
      </p:sp>
      <p:sp>
        <p:nvSpPr>
          <p:cNvPr id="3" name="TextBox 3">
            <a:extLst>
              <a:ext uri="{FF2B5EF4-FFF2-40B4-BE49-F238E27FC236}">
                <a16:creationId xmlns:a16="http://schemas.microsoft.com/office/drawing/2014/main" id="{A0B6E651-E7C8-6D20-D087-480AE61A779C}"/>
              </a:ext>
            </a:extLst>
          </p:cNvPr>
          <p:cNvSpPr txBox="1"/>
          <p:nvPr/>
        </p:nvSpPr>
        <p:spPr>
          <a:xfrm>
            <a:off x="0" y="78184"/>
            <a:ext cx="9144000" cy="584775"/>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buNone/>
            </a:pPr>
            <a:r>
              <a:rPr lang="en-GB" sz="3200" b="1" dirty="0">
                <a:highlight>
                  <a:srgbClr val="FFFF00"/>
                </a:highlight>
              </a:rPr>
              <a:t>In today’s session….</a:t>
            </a:r>
            <a:endParaRPr lang="en-GB" sz="3600" b="1" dirty="0">
              <a:highlight>
                <a:srgbClr val="FFFF00"/>
              </a:highlight>
            </a:endParaRPr>
          </a:p>
        </p:txBody>
      </p:sp>
    </p:spTree>
    <p:extLst>
      <p:ext uri="{BB962C8B-B14F-4D97-AF65-F5344CB8AC3E}">
        <p14:creationId xmlns:p14="http://schemas.microsoft.com/office/powerpoint/2010/main" val="345769147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E6181FC-B4F3-5CF7-90A2-1B5F1464724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7293ECF-4703-49A4-ABB3-1F521403BAD6}"/>
              </a:ext>
            </a:extLst>
          </p:cNvPr>
          <p:cNvSpPr>
            <a:spLocks noGrp="1"/>
          </p:cNvSpPr>
          <p:nvPr>
            <p:ph type="ctrTitle"/>
          </p:nvPr>
        </p:nvSpPr>
        <p:spPr>
          <a:xfrm>
            <a:off x="685800" y="429734"/>
            <a:ext cx="7772400" cy="914400"/>
          </a:xfrm>
        </p:spPr>
        <p:txBody>
          <a:bodyPr anchor="t">
            <a:noAutofit/>
          </a:bodyPr>
          <a:lstStyle/>
          <a:p>
            <a:r>
              <a:rPr lang="en-US" sz="4800" b="1" dirty="0">
                <a:highlight>
                  <a:srgbClr val="FFFF00"/>
                </a:highlight>
              </a:rPr>
              <a:t>Refresh your memory </a:t>
            </a:r>
            <a:r>
              <a:rPr lang="en-US" sz="2400" b="1" dirty="0"/>
              <a:t>1 of 5</a:t>
            </a:r>
            <a:endParaRPr lang="en-US" sz="4800" b="1" dirty="0"/>
          </a:p>
        </p:txBody>
      </p:sp>
      <p:sp>
        <p:nvSpPr>
          <p:cNvPr id="3" name="Content Placeholder 2">
            <a:extLst>
              <a:ext uri="{FF2B5EF4-FFF2-40B4-BE49-F238E27FC236}">
                <a16:creationId xmlns:a16="http://schemas.microsoft.com/office/drawing/2014/main" id="{FE6E9E31-C7D4-B711-ACC1-D4F7ACE1F936}"/>
              </a:ext>
            </a:extLst>
          </p:cNvPr>
          <p:cNvSpPr>
            <a:spLocks noGrp="1"/>
          </p:cNvSpPr>
          <p:nvPr/>
        </p:nvSpPr>
        <p:spPr>
          <a:xfrm>
            <a:off x="342900" y="1600200"/>
            <a:ext cx="8458200" cy="32766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spcBef>
                <a:spcPts val="1200"/>
              </a:spcBef>
              <a:buNone/>
            </a:pPr>
            <a:r>
              <a:rPr lang="en-GB" sz="2400" b="1" dirty="0">
                <a:effectLst/>
                <a:ea typeface="Times New Roman" panose="02020603050405020304" pitchFamily="18" charset="0"/>
              </a:rPr>
              <a:t>Businesses that operate in two or more different countries from inception are ______.</a:t>
            </a:r>
          </a:p>
          <a:p>
            <a:pPr>
              <a:buNone/>
            </a:pPr>
            <a:r>
              <a:rPr lang="en-GB" sz="2400" dirty="0">
                <a:effectLst/>
                <a:ea typeface="Times New Roman" panose="02020603050405020304" pitchFamily="18" charset="0"/>
              </a:rPr>
              <a:t>a. multinational start-ups</a:t>
            </a:r>
          </a:p>
          <a:p>
            <a:pPr>
              <a:buNone/>
            </a:pPr>
            <a:r>
              <a:rPr lang="en-GB" sz="2400" dirty="0">
                <a:effectLst/>
                <a:ea typeface="Times New Roman" panose="02020603050405020304" pitchFamily="18" charset="0"/>
              </a:rPr>
              <a:t>b. international organisations</a:t>
            </a:r>
          </a:p>
          <a:p>
            <a:pPr>
              <a:buNone/>
            </a:pPr>
            <a:r>
              <a:rPr lang="en-GB" sz="2400" dirty="0">
                <a:effectLst/>
                <a:ea typeface="Times New Roman" panose="02020603050405020304" pitchFamily="18" charset="0"/>
              </a:rPr>
              <a:t>c. born-global firms</a:t>
            </a:r>
          </a:p>
          <a:p>
            <a:pPr>
              <a:buNone/>
            </a:pPr>
            <a:r>
              <a:rPr lang="en-GB" sz="2400" dirty="0">
                <a:effectLst/>
                <a:ea typeface="Times New Roman" panose="02020603050405020304" pitchFamily="18" charset="0"/>
              </a:rPr>
              <a:t>d. global enterprises</a:t>
            </a:r>
          </a:p>
          <a:p>
            <a:pPr marL="0" indent="0">
              <a:buNone/>
            </a:pPr>
            <a:r>
              <a:rPr lang="en-GB" sz="2400" dirty="0">
                <a:effectLst/>
                <a:ea typeface="Times New Roman" panose="02020603050405020304" pitchFamily="18" charset="0"/>
              </a:rPr>
              <a:t>e. born-international firms</a:t>
            </a:r>
          </a:p>
          <a:p>
            <a:pPr>
              <a:buClr>
                <a:srgbClr val="0070C0"/>
              </a:buClr>
              <a:buFont typeface="Wingdings" panose="05000000000000000000" pitchFamily="2" charset="2"/>
              <a:buChar char="q"/>
            </a:pPr>
            <a:endParaRPr lang="en-GB" sz="2400" i="1" dirty="0"/>
          </a:p>
          <a:p>
            <a:pPr marL="0" indent="0">
              <a:buNone/>
            </a:pPr>
            <a:endParaRPr lang="en-GB" sz="2400" dirty="0"/>
          </a:p>
        </p:txBody>
      </p:sp>
    </p:spTree>
    <p:extLst>
      <p:ext uri="{BB962C8B-B14F-4D97-AF65-F5344CB8AC3E}">
        <p14:creationId xmlns:p14="http://schemas.microsoft.com/office/powerpoint/2010/main" val="14885228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958285F-6D35-D263-420A-A6C6A01273C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B9AD96C-73B5-D158-694E-2CD417E18BAB}"/>
              </a:ext>
            </a:extLst>
          </p:cNvPr>
          <p:cNvSpPr>
            <a:spLocks noGrp="1"/>
          </p:cNvSpPr>
          <p:nvPr>
            <p:ph type="ctrTitle"/>
          </p:nvPr>
        </p:nvSpPr>
        <p:spPr>
          <a:xfrm>
            <a:off x="685800" y="429734"/>
            <a:ext cx="7772400" cy="914400"/>
          </a:xfrm>
        </p:spPr>
        <p:txBody>
          <a:bodyPr anchor="t">
            <a:noAutofit/>
          </a:bodyPr>
          <a:lstStyle/>
          <a:p>
            <a:r>
              <a:rPr lang="en-US" sz="4800" b="1" dirty="0">
                <a:highlight>
                  <a:srgbClr val="FFFF00"/>
                </a:highlight>
              </a:rPr>
              <a:t>Refresh your memory </a:t>
            </a:r>
            <a:r>
              <a:rPr lang="en-US" sz="2400" b="1" dirty="0"/>
              <a:t>2 of 5</a:t>
            </a:r>
            <a:endParaRPr lang="en-US" sz="4800" b="1" dirty="0"/>
          </a:p>
        </p:txBody>
      </p:sp>
      <p:sp>
        <p:nvSpPr>
          <p:cNvPr id="3" name="Content Placeholder 2">
            <a:extLst>
              <a:ext uri="{FF2B5EF4-FFF2-40B4-BE49-F238E27FC236}">
                <a16:creationId xmlns:a16="http://schemas.microsoft.com/office/drawing/2014/main" id="{01C3F97B-70B5-7C43-05CB-3D1B3A99AE87}"/>
              </a:ext>
            </a:extLst>
          </p:cNvPr>
          <p:cNvSpPr>
            <a:spLocks noGrp="1"/>
          </p:cNvSpPr>
          <p:nvPr/>
        </p:nvSpPr>
        <p:spPr>
          <a:xfrm>
            <a:off x="342900" y="1600200"/>
            <a:ext cx="8458200" cy="3276600"/>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spcBef>
                <a:spcPts val="1200"/>
              </a:spcBef>
              <a:buNone/>
            </a:pPr>
            <a:r>
              <a:rPr lang="en-GB" sz="2400" b="1" dirty="0">
                <a:effectLst/>
                <a:ea typeface="Times New Roman" panose="02020603050405020304" pitchFamily="18" charset="0"/>
              </a:rPr>
              <a:t>Which of the following identifies the country that houses a company's headquarters the ______ country:</a:t>
            </a:r>
          </a:p>
          <a:p>
            <a:pPr>
              <a:buNone/>
            </a:pPr>
            <a:r>
              <a:rPr lang="en-GB" sz="2400" dirty="0">
                <a:effectLst/>
                <a:ea typeface="Times New Roman" panose="02020603050405020304" pitchFamily="18" charset="0"/>
              </a:rPr>
              <a:t>a. home</a:t>
            </a:r>
          </a:p>
          <a:p>
            <a:pPr>
              <a:buNone/>
            </a:pPr>
            <a:r>
              <a:rPr lang="en-GB" sz="2400" dirty="0">
                <a:effectLst/>
                <a:ea typeface="Times New Roman" panose="02020603050405020304" pitchFamily="18" charset="0"/>
              </a:rPr>
              <a:t>b. host</a:t>
            </a:r>
          </a:p>
          <a:p>
            <a:pPr>
              <a:buNone/>
            </a:pPr>
            <a:r>
              <a:rPr lang="en-GB" sz="2400" dirty="0">
                <a:effectLst/>
                <a:ea typeface="Times New Roman" panose="02020603050405020304" pitchFamily="18" charset="0"/>
              </a:rPr>
              <a:t>c. targeted</a:t>
            </a:r>
          </a:p>
          <a:p>
            <a:pPr>
              <a:buNone/>
            </a:pPr>
            <a:r>
              <a:rPr lang="en-GB" sz="2400" dirty="0">
                <a:effectLst/>
                <a:ea typeface="Times New Roman" panose="02020603050405020304" pitchFamily="18" charset="0"/>
              </a:rPr>
              <a:t>d. segmented</a:t>
            </a:r>
          </a:p>
          <a:p>
            <a:pPr marL="0" indent="0">
              <a:buNone/>
            </a:pPr>
            <a:r>
              <a:rPr lang="en-GB" sz="2400" dirty="0">
                <a:effectLst/>
                <a:ea typeface="Times New Roman" panose="02020603050405020304" pitchFamily="18" charset="0"/>
              </a:rPr>
              <a:t>e. valued</a:t>
            </a:r>
          </a:p>
          <a:p>
            <a:pPr>
              <a:buClr>
                <a:srgbClr val="0070C0"/>
              </a:buClr>
              <a:buFont typeface="Wingdings" panose="05000000000000000000" pitchFamily="2" charset="2"/>
              <a:buChar char="q"/>
            </a:pPr>
            <a:endParaRPr lang="en-GB" sz="2400" i="1" dirty="0"/>
          </a:p>
          <a:p>
            <a:pPr marL="0" indent="0">
              <a:buNone/>
            </a:pPr>
            <a:endParaRPr lang="en-GB" sz="2400" dirty="0"/>
          </a:p>
        </p:txBody>
      </p:sp>
    </p:spTree>
    <p:extLst>
      <p:ext uri="{BB962C8B-B14F-4D97-AF65-F5344CB8AC3E}">
        <p14:creationId xmlns:p14="http://schemas.microsoft.com/office/powerpoint/2010/main" val="42754943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3443C27-AA44-4AD8-E4B1-FB445A5F621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537B2C2-39B6-17D5-A256-3F1F8AA62A47}"/>
              </a:ext>
            </a:extLst>
          </p:cNvPr>
          <p:cNvSpPr>
            <a:spLocks noGrp="1"/>
          </p:cNvSpPr>
          <p:nvPr>
            <p:ph type="ctrTitle"/>
          </p:nvPr>
        </p:nvSpPr>
        <p:spPr>
          <a:xfrm>
            <a:off x="685800" y="429734"/>
            <a:ext cx="7772400" cy="914400"/>
          </a:xfrm>
        </p:spPr>
        <p:txBody>
          <a:bodyPr anchor="t">
            <a:noAutofit/>
          </a:bodyPr>
          <a:lstStyle/>
          <a:p>
            <a:r>
              <a:rPr lang="en-US" sz="4800" b="1" dirty="0">
                <a:highlight>
                  <a:srgbClr val="FFFF00"/>
                </a:highlight>
              </a:rPr>
              <a:t>Refresh your memory </a:t>
            </a:r>
            <a:r>
              <a:rPr lang="en-US" sz="2400" b="1" dirty="0"/>
              <a:t>3 of 5</a:t>
            </a:r>
            <a:endParaRPr lang="en-US" sz="4800" b="1" dirty="0"/>
          </a:p>
        </p:txBody>
      </p:sp>
      <p:sp>
        <p:nvSpPr>
          <p:cNvPr id="3" name="Content Placeholder 2">
            <a:extLst>
              <a:ext uri="{FF2B5EF4-FFF2-40B4-BE49-F238E27FC236}">
                <a16:creationId xmlns:a16="http://schemas.microsoft.com/office/drawing/2014/main" id="{D834BC39-E00F-F316-D667-91D79D40F820}"/>
              </a:ext>
            </a:extLst>
          </p:cNvPr>
          <p:cNvSpPr>
            <a:spLocks noGrp="1"/>
          </p:cNvSpPr>
          <p:nvPr/>
        </p:nvSpPr>
        <p:spPr>
          <a:xfrm>
            <a:off x="342900" y="1600200"/>
            <a:ext cx="8458200" cy="3276600"/>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spcBef>
                <a:spcPts val="1200"/>
              </a:spcBef>
              <a:buNone/>
            </a:pPr>
            <a:r>
              <a:rPr lang="en-GB" sz="2400" b="1" dirty="0">
                <a:effectLst/>
                <a:ea typeface="Times New Roman" panose="02020603050405020304" pitchFamily="18" charset="0"/>
              </a:rPr>
              <a:t>Which of the following is NOT an orientation that describes international marketing approaches?</a:t>
            </a:r>
          </a:p>
          <a:p>
            <a:pPr>
              <a:buNone/>
            </a:pPr>
            <a:r>
              <a:rPr lang="en-GB" sz="2400" dirty="0">
                <a:effectLst/>
                <a:ea typeface="Times New Roman" panose="02020603050405020304" pitchFamily="18" charset="0"/>
              </a:rPr>
              <a:t>a. ethnocentric</a:t>
            </a:r>
          </a:p>
          <a:p>
            <a:pPr>
              <a:buNone/>
            </a:pPr>
            <a:r>
              <a:rPr lang="en-GB" sz="2400" dirty="0">
                <a:effectLst/>
                <a:ea typeface="Times New Roman" panose="02020603050405020304" pitchFamily="18" charset="0"/>
              </a:rPr>
              <a:t>b. polycentric</a:t>
            </a:r>
          </a:p>
          <a:p>
            <a:pPr>
              <a:buNone/>
            </a:pPr>
            <a:r>
              <a:rPr lang="en-GB" sz="2400" dirty="0">
                <a:effectLst/>
                <a:ea typeface="Times New Roman" panose="02020603050405020304" pitchFamily="18" charset="0"/>
              </a:rPr>
              <a:t>c. </a:t>
            </a:r>
            <a:r>
              <a:rPr lang="en-GB" sz="2400" dirty="0" err="1">
                <a:effectLst/>
                <a:ea typeface="Times New Roman" panose="02020603050405020304" pitchFamily="18" charset="0"/>
              </a:rPr>
              <a:t>regiocentric</a:t>
            </a:r>
            <a:endParaRPr lang="en-GB" sz="2400" dirty="0">
              <a:effectLst/>
              <a:ea typeface="Times New Roman" panose="02020603050405020304" pitchFamily="18" charset="0"/>
            </a:endParaRPr>
          </a:p>
          <a:p>
            <a:pPr>
              <a:buNone/>
            </a:pPr>
            <a:r>
              <a:rPr lang="en-GB" sz="2400" dirty="0">
                <a:effectLst/>
                <a:ea typeface="Times New Roman" panose="02020603050405020304" pitchFamily="18" charset="0"/>
              </a:rPr>
              <a:t>d. </a:t>
            </a:r>
            <a:r>
              <a:rPr lang="en-GB" sz="2400" dirty="0" err="1">
                <a:effectLst/>
                <a:ea typeface="Times New Roman" panose="02020603050405020304" pitchFamily="18" charset="0"/>
              </a:rPr>
              <a:t>globalcentric</a:t>
            </a:r>
            <a:endParaRPr lang="en-GB" sz="2400" dirty="0">
              <a:effectLst/>
              <a:ea typeface="Times New Roman" panose="02020603050405020304" pitchFamily="18" charset="0"/>
            </a:endParaRPr>
          </a:p>
          <a:p>
            <a:pPr marL="0" indent="0">
              <a:buNone/>
            </a:pPr>
            <a:r>
              <a:rPr lang="en-GB" sz="2400" dirty="0">
                <a:effectLst/>
                <a:ea typeface="Times New Roman" panose="02020603050405020304" pitchFamily="18" charset="0"/>
              </a:rPr>
              <a:t>e. geocentric</a:t>
            </a:r>
          </a:p>
          <a:p>
            <a:pPr>
              <a:buClr>
                <a:srgbClr val="0070C0"/>
              </a:buClr>
              <a:buFont typeface="Wingdings" panose="05000000000000000000" pitchFamily="2" charset="2"/>
              <a:buChar char="q"/>
            </a:pPr>
            <a:endParaRPr lang="en-GB" sz="2400" i="1" dirty="0"/>
          </a:p>
          <a:p>
            <a:pPr marL="0" indent="0">
              <a:buNone/>
            </a:pPr>
            <a:endParaRPr lang="en-GB" sz="2400" dirty="0"/>
          </a:p>
        </p:txBody>
      </p:sp>
    </p:spTree>
    <p:extLst>
      <p:ext uri="{BB962C8B-B14F-4D97-AF65-F5344CB8AC3E}">
        <p14:creationId xmlns:p14="http://schemas.microsoft.com/office/powerpoint/2010/main" val="305453996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EB9584B-08AC-FFE8-2D33-4B11C5D04DD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92E5206-D701-E49C-EE3B-E23453E3779D}"/>
              </a:ext>
            </a:extLst>
          </p:cNvPr>
          <p:cNvSpPr>
            <a:spLocks noGrp="1"/>
          </p:cNvSpPr>
          <p:nvPr>
            <p:ph type="ctrTitle"/>
          </p:nvPr>
        </p:nvSpPr>
        <p:spPr>
          <a:xfrm>
            <a:off x="685800" y="429734"/>
            <a:ext cx="7772400" cy="914400"/>
          </a:xfrm>
        </p:spPr>
        <p:txBody>
          <a:bodyPr anchor="t">
            <a:noAutofit/>
          </a:bodyPr>
          <a:lstStyle/>
          <a:p>
            <a:r>
              <a:rPr lang="en-US" sz="4800" b="1" dirty="0">
                <a:highlight>
                  <a:srgbClr val="FFFF00"/>
                </a:highlight>
              </a:rPr>
              <a:t>Refresh your memory </a:t>
            </a:r>
            <a:r>
              <a:rPr lang="en-US" sz="2400" b="1" dirty="0"/>
              <a:t>4 of 5</a:t>
            </a:r>
            <a:endParaRPr lang="en-US" sz="4800" b="1" dirty="0"/>
          </a:p>
        </p:txBody>
      </p:sp>
      <p:sp>
        <p:nvSpPr>
          <p:cNvPr id="3" name="Content Placeholder 2">
            <a:extLst>
              <a:ext uri="{FF2B5EF4-FFF2-40B4-BE49-F238E27FC236}">
                <a16:creationId xmlns:a16="http://schemas.microsoft.com/office/drawing/2014/main" id="{85A1B400-9648-0DC4-7C84-8889CE7E73B8}"/>
              </a:ext>
            </a:extLst>
          </p:cNvPr>
          <p:cNvSpPr>
            <a:spLocks noGrp="1"/>
          </p:cNvSpPr>
          <p:nvPr/>
        </p:nvSpPr>
        <p:spPr>
          <a:xfrm>
            <a:off x="342900" y="1600200"/>
            <a:ext cx="8458200" cy="3276600"/>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spcBef>
                <a:spcPts val="1200"/>
              </a:spcBef>
              <a:buNone/>
            </a:pPr>
            <a:r>
              <a:rPr lang="en-GB" sz="2400" b="1" dirty="0">
                <a:effectLst/>
                <a:ea typeface="Times New Roman" panose="02020603050405020304" pitchFamily="18" charset="0"/>
              </a:rPr>
              <a:t>Which remove barriers to the movement of goods and services and members consent to a uniform tariff policy toward non-member countries?</a:t>
            </a:r>
          </a:p>
          <a:p>
            <a:pPr>
              <a:buNone/>
            </a:pPr>
            <a:r>
              <a:rPr lang="en-GB" sz="2400" dirty="0">
                <a:effectLst/>
                <a:ea typeface="Times New Roman" panose="02020603050405020304" pitchFamily="18" charset="0"/>
              </a:rPr>
              <a:t>a. free trade areas</a:t>
            </a:r>
          </a:p>
          <a:p>
            <a:pPr>
              <a:buNone/>
            </a:pPr>
            <a:r>
              <a:rPr lang="en-GB" sz="2400" dirty="0">
                <a:effectLst/>
                <a:ea typeface="Times New Roman" panose="02020603050405020304" pitchFamily="18" charset="0"/>
              </a:rPr>
              <a:t>b. custom union</a:t>
            </a:r>
          </a:p>
          <a:p>
            <a:pPr>
              <a:buNone/>
            </a:pPr>
            <a:r>
              <a:rPr lang="en-GB" sz="2400" dirty="0">
                <a:effectLst/>
                <a:ea typeface="Times New Roman" panose="02020603050405020304" pitchFamily="18" charset="0"/>
              </a:rPr>
              <a:t>c. common market</a:t>
            </a:r>
          </a:p>
          <a:p>
            <a:pPr>
              <a:buNone/>
            </a:pPr>
            <a:r>
              <a:rPr lang="en-GB" sz="2400" dirty="0">
                <a:effectLst/>
                <a:ea typeface="Times New Roman" panose="02020603050405020304" pitchFamily="18" charset="0"/>
              </a:rPr>
              <a:t>d. economic union</a:t>
            </a:r>
          </a:p>
          <a:p>
            <a:pPr marL="0" indent="0">
              <a:buNone/>
            </a:pPr>
            <a:r>
              <a:rPr lang="en-GB" sz="2400" dirty="0">
                <a:effectLst/>
                <a:ea typeface="Times New Roman" panose="02020603050405020304" pitchFamily="18" charset="0"/>
              </a:rPr>
              <a:t>e. political union</a:t>
            </a:r>
          </a:p>
          <a:p>
            <a:pPr marL="0" indent="0">
              <a:buClr>
                <a:srgbClr val="0070C0"/>
              </a:buClr>
              <a:buNone/>
            </a:pPr>
            <a:endParaRPr lang="en-GB" sz="2400" i="1" dirty="0"/>
          </a:p>
          <a:p>
            <a:pPr marL="0" indent="0">
              <a:buNone/>
            </a:pPr>
            <a:endParaRPr lang="en-GB" sz="2400" dirty="0"/>
          </a:p>
        </p:txBody>
      </p:sp>
    </p:spTree>
    <p:extLst>
      <p:ext uri="{BB962C8B-B14F-4D97-AF65-F5344CB8AC3E}">
        <p14:creationId xmlns:p14="http://schemas.microsoft.com/office/powerpoint/2010/main" val="244788762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D31933B-F80B-199A-E074-756FFA80A17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17FB807-238C-3BA3-9DF3-EA41712E1FE3}"/>
              </a:ext>
            </a:extLst>
          </p:cNvPr>
          <p:cNvSpPr>
            <a:spLocks noGrp="1"/>
          </p:cNvSpPr>
          <p:nvPr>
            <p:ph type="ctrTitle"/>
          </p:nvPr>
        </p:nvSpPr>
        <p:spPr>
          <a:xfrm>
            <a:off x="685800" y="429734"/>
            <a:ext cx="7772400" cy="914400"/>
          </a:xfrm>
        </p:spPr>
        <p:txBody>
          <a:bodyPr anchor="t">
            <a:noAutofit/>
          </a:bodyPr>
          <a:lstStyle/>
          <a:p>
            <a:r>
              <a:rPr lang="en-US" sz="4800" b="1" dirty="0">
                <a:highlight>
                  <a:srgbClr val="FFFF00"/>
                </a:highlight>
              </a:rPr>
              <a:t>Refresh your memory </a:t>
            </a:r>
            <a:r>
              <a:rPr lang="en-US" sz="2400" b="1" dirty="0"/>
              <a:t>5 of 5</a:t>
            </a:r>
            <a:endParaRPr lang="en-US" sz="4800" b="1" dirty="0"/>
          </a:p>
        </p:txBody>
      </p:sp>
      <p:sp>
        <p:nvSpPr>
          <p:cNvPr id="3" name="Content Placeholder 2">
            <a:extLst>
              <a:ext uri="{FF2B5EF4-FFF2-40B4-BE49-F238E27FC236}">
                <a16:creationId xmlns:a16="http://schemas.microsoft.com/office/drawing/2014/main" id="{3C3E911F-D387-D525-C8AC-4CEFB38F7F21}"/>
              </a:ext>
            </a:extLst>
          </p:cNvPr>
          <p:cNvSpPr>
            <a:spLocks noGrp="1"/>
          </p:cNvSpPr>
          <p:nvPr/>
        </p:nvSpPr>
        <p:spPr>
          <a:xfrm>
            <a:off x="342900" y="1600200"/>
            <a:ext cx="8458200" cy="3276600"/>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spcBef>
                <a:spcPts val="1200"/>
              </a:spcBef>
              <a:buNone/>
            </a:pPr>
            <a:r>
              <a:rPr lang="en-GB" sz="2400" b="1" dirty="0">
                <a:effectLst/>
                <a:ea typeface="Times New Roman" panose="02020603050405020304" pitchFamily="18" charset="0"/>
              </a:rPr>
              <a:t>Government policies limiting trade do not include </a:t>
            </a:r>
            <a:r>
              <a:rPr lang="en-US" sz="2400" b="1" dirty="0">
                <a:effectLst/>
                <a:ea typeface="Times New Roman" panose="02020603050405020304" pitchFamily="18" charset="0"/>
              </a:rPr>
              <a:t>______.</a:t>
            </a:r>
            <a:endParaRPr lang="en-GB" sz="2400" b="1" dirty="0">
              <a:effectLst/>
              <a:ea typeface="Times New Roman" panose="02020603050405020304" pitchFamily="18" charset="0"/>
            </a:endParaRPr>
          </a:p>
          <a:p>
            <a:pPr>
              <a:buNone/>
            </a:pPr>
            <a:r>
              <a:rPr lang="en-GB" sz="2400" dirty="0">
                <a:effectLst/>
                <a:ea typeface="Times New Roman" panose="02020603050405020304" pitchFamily="18" charset="0"/>
              </a:rPr>
              <a:t>a. tariffs</a:t>
            </a:r>
          </a:p>
          <a:p>
            <a:pPr>
              <a:buNone/>
            </a:pPr>
            <a:r>
              <a:rPr lang="en-GB" sz="2400" dirty="0">
                <a:effectLst/>
                <a:ea typeface="Times New Roman" panose="02020603050405020304" pitchFamily="18" charset="0"/>
              </a:rPr>
              <a:t>b. embargoes</a:t>
            </a:r>
          </a:p>
          <a:p>
            <a:pPr>
              <a:buNone/>
            </a:pPr>
            <a:r>
              <a:rPr lang="en-GB" sz="2400" dirty="0">
                <a:effectLst/>
                <a:ea typeface="Times New Roman" panose="02020603050405020304" pitchFamily="18" charset="0"/>
              </a:rPr>
              <a:t>c. quotas</a:t>
            </a:r>
          </a:p>
          <a:p>
            <a:pPr>
              <a:buNone/>
            </a:pPr>
            <a:r>
              <a:rPr lang="en-GB" sz="2400" dirty="0">
                <a:effectLst/>
                <a:ea typeface="Times New Roman" panose="02020603050405020304" pitchFamily="18" charset="0"/>
              </a:rPr>
              <a:t>d. subsidies</a:t>
            </a:r>
          </a:p>
          <a:p>
            <a:pPr marL="0" indent="0">
              <a:buNone/>
            </a:pPr>
            <a:r>
              <a:rPr lang="en-GB" sz="2400" dirty="0">
                <a:effectLst/>
                <a:ea typeface="Times New Roman" panose="02020603050405020304" pitchFamily="18" charset="0"/>
              </a:rPr>
              <a:t>e. none of the above</a:t>
            </a:r>
            <a:endParaRPr lang="en-GB" sz="2400" i="1" dirty="0"/>
          </a:p>
          <a:p>
            <a:pPr marL="0" indent="0">
              <a:buNone/>
            </a:pPr>
            <a:endParaRPr lang="en-GB" sz="2400" dirty="0"/>
          </a:p>
        </p:txBody>
      </p:sp>
    </p:spTree>
    <p:extLst>
      <p:ext uri="{BB962C8B-B14F-4D97-AF65-F5344CB8AC3E}">
        <p14:creationId xmlns:p14="http://schemas.microsoft.com/office/powerpoint/2010/main" val="305185752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E4E0876-51B4-9452-AEB8-1FA577B74BA8}"/>
            </a:ext>
          </a:extLst>
        </p:cNvPr>
        <p:cNvGrpSpPr/>
        <p:nvPr/>
      </p:nvGrpSpPr>
      <p:grpSpPr>
        <a:xfrm>
          <a:off x="0" y="0"/>
          <a:ext cx="0" cy="0"/>
          <a:chOff x="0" y="0"/>
          <a:chExt cx="0" cy="0"/>
        </a:xfrm>
      </p:grpSpPr>
      <p:pic>
        <p:nvPicPr>
          <p:cNvPr id="7" name="Picture 6">
            <a:extLst>
              <a:ext uri="{FF2B5EF4-FFF2-40B4-BE49-F238E27FC236}">
                <a16:creationId xmlns:a16="http://schemas.microsoft.com/office/drawing/2014/main" id="{58835D33-58FA-4459-702D-ED8B6B7296BE}"/>
              </a:ext>
            </a:extLst>
          </p:cNvPr>
          <p:cNvPicPr>
            <a:picLocks noChangeAspect="1"/>
          </p:cNvPicPr>
          <p:nvPr/>
        </p:nvPicPr>
        <p:blipFill>
          <a:blip r:embed="rId3"/>
          <a:stretch>
            <a:fillRect/>
          </a:stretch>
        </p:blipFill>
        <p:spPr>
          <a:xfrm>
            <a:off x="811482" y="1226185"/>
            <a:ext cx="7751221" cy="4329429"/>
          </a:xfrm>
          <a:prstGeom prst="rect">
            <a:avLst/>
          </a:prstGeom>
        </p:spPr>
      </p:pic>
      <p:sp>
        <p:nvSpPr>
          <p:cNvPr id="8" name="Title 1">
            <a:extLst>
              <a:ext uri="{FF2B5EF4-FFF2-40B4-BE49-F238E27FC236}">
                <a16:creationId xmlns:a16="http://schemas.microsoft.com/office/drawing/2014/main" id="{EF984C52-B0E6-B9D7-C3F9-DFA709ADD678}"/>
              </a:ext>
            </a:extLst>
          </p:cNvPr>
          <p:cNvSpPr txBox="1">
            <a:spLocks/>
          </p:cNvSpPr>
          <p:nvPr/>
        </p:nvSpPr>
        <p:spPr>
          <a:xfrm>
            <a:off x="685800" y="181291"/>
            <a:ext cx="7772400" cy="914400"/>
          </a:xfrm>
          <a:prstGeom prst="rect">
            <a:avLst/>
          </a:prstGeom>
        </p:spPr>
        <p:txBody>
          <a:bodyPr vert="horz" lIns="91440" tIns="45720" rIns="91440" bIns="45720" rtlCol="0" anchor="t">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3200" b="1" dirty="0">
                <a:highlight>
                  <a:srgbClr val="FFFF00"/>
                </a:highlight>
              </a:rPr>
              <a:t>The environmental influences on international marketing</a:t>
            </a:r>
            <a:endParaRPr lang="en-US" sz="3600" b="1" dirty="0">
              <a:highlight>
                <a:srgbClr val="FFFF00"/>
              </a:highlight>
            </a:endParaRPr>
          </a:p>
        </p:txBody>
      </p:sp>
      <p:sp>
        <p:nvSpPr>
          <p:cNvPr id="11" name="TextBox 10">
            <a:extLst>
              <a:ext uri="{FF2B5EF4-FFF2-40B4-BE49-F238E27FC236}">
                <a16:creationId xmlns:a16="http://schemas.microsoft.com/office/drawing/2014/main" id="{FFAD2562-AEC3-03B7-D22B-2F72F5A58287}"/>
              </a:ext>
            </a:extLst>
          </p:cNvPr>
          <p:cNvSpPr txBox="1"/>
          <p:nvPr/>
        </p:nvSpPr>
        <p:spPr>
          <a:xfrm>
            <a:off x="6248400" y="5308649"/>
            <a:ext cx="2314303" cy="369332"/>
          </a:xfrm>
          <a:prstGeom prst="rect">
            <a:avLst/>
          </a:prstGeom>
          <a:noFill/>
        </p:spPr>
        <p:txBody>
          <a:bodyPr wrap="square" rtlCol="0">
            <a:spAutoFit/>
          </a:bodyPr>
          <a:lstStyle/>
          <a:p>
            <a:r>
              <a:rPr lang="en-GB" dirty="0"/>
              <a:t>Doole &amp; Lowe, 2012</a:t>
            </a:r>
          </a:p>
        </p:txBody>
      </p:sp>
      <p:sp>
        <p:nvSpPr>
          <p:cNvPr id="5" name="Arrow: Left 4">
            <a:extLst>
              <a:ext uri="{FF2B5EF4-FFF2-40B4-BE49-F238E27FC236}">
                <a16:creationId xmlns:a16="http://schemas.microsoft.com/office/drawing/2014/main" id="{6E5A5FCF-FBB8-0F59-C3AD-CF520F5FFED0}"/>
              </a:ext>
            </a:extLst>
          </p:cNvPr>
          <p:cNvSpPr/>
          <p:nvPr/>
        </p:nvSpPr>
        <p:spPr>
          <a:xfrm rot="10800000">
            <a:off x="600051" y="1566454"/>
            <a:ext cx="533400" cy="381000"/>
          </a:xfrm>
          <a:prstGeom prst="lef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Subtitle 4">
            <a:extLst>
              <a:ext uri="{FF2B5EF4-FFF2-40B4-BE49-F238E27FC236}">
                <a16:creationId xmlns:a16="http://schemas.microsoft.com/office/drawing/2014/main" id="{28C9680D-226C-8995-8764-39C97040EC89}"/>
              </a:ext>
            </a:extLst>
          </p:cNvPr>
          <p:cNvSpPr txBox="1">
            <a:spLocks/>
          </p:cNvSpPr>
          <p:nvPr/>
        </p:nvSpPr>
        <p:spPr>
          <a:xfrm>
            <a:off x="386691" y="2012701"/>
            <a:ext cx="800100" cy="558513"/>
          </a:xfrm>
          <a:prstGeom prst="rect">
            <a:avLst/>
          </a:prstGeom>
        </p:spPr>
        <p:txBody>
          <a:bodyPr vert="horz" lIns="91440" tIns="45720" rIns="91440" bIns="45720" rtlCol="0">
            <a:normAutofit/>
          </a:bodyPr>
          <a:lstStyle>
            <a:lvl1pPr marL="228600" indent="-228600"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1pPr>
            <a:lvl2pPr marL="515938"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2pPr>
            <a:lvl3pPr marL="855663" indent="-279400" algn="l" defTabSz="914400" rtl="0" eaLnBrk="1" latinLnBrk="0" hangingPunct="1">
              <a:lnSpc>
                <a:spcPct val="100000"/>
              </a:lnSpc>
              <a:spcBef>
                <a:spcPts val="500"/>
              </a:spcBef>
              <a:buFont typeface="Courier New" panose="02070309020205020404" pitchFamily="49" charset="0"/>
              <a:buChar char="o"/>
              <a:defRPr sz="2200" kern="1200">
                <a:solidFill>
                  <a:schemeClr val="tx1"/>
                </a:solidFill>
                <a:latin typeface="+mn-lt"/>
                <a:ea typeface="+mn-ea"/>
                <a:cs typeface="+mn-cs"/>
              </a:defRPr>
            </a:lvl3pPr>
            <a:lvl4pPr marL="1143000"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4pPr>
            <a:lvl5pPr marL="1490663" indent="-347663"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1200" dirty="0"/>
              <a:t>Today’s session</a:t>
            </a:r>
          </a:p>
        </p:txBody>
      </p:sp>
    </p:spTree>
    <p:extLst>
      <p:ext uri="{BB962C8B-B14F-4D97-AF65-F5344CB8AC3E}">
        <p14:creationId xmlns:p14="http://schemas.microsoft.com/office/powerpoint/2010/main" val="416117667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9D3A89C-2055-E95B-16EC-EAF8F677D6A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C6E8A9C-08AD-34D4-98B3-590E416CD0AC}"/>
              </a:ext>
            </a:extLst>
          </p:cNvPr>
          <p:cNvSpPr>
            <a:spLocks noGrp="1"/>
          </p:cNvSpPr>
          <p:nvPr>
            <p:ph type="ctrTitle"/>
          </p:nvPr>
        </p:nvSpPr>
        <p:spPr>
          <a:xfrm>
            <a:off x="685800" y="429734"/>
            <a:ext cx="7772400" cy="914400"/>
          </a:xfrm>
        </p:spPr>
        <p:txBody>
          <a:bodyPr anchor="t">
            <a:noAutofit/>
          </a:bodyPr>
          <a:lstStyle/>
          <a:p>
            <a:r>
              <a:rPr lang="en-US" sz="3600" b="1" dirty="0">
                <a:highlight>
                  <a:srgbClr val="FFFF00"/>
                </a:highlight>
              </a:rPr>
              <a:t>Socio-cultural environment </a:t>
            </a:r>
            <a:r>
              <a:rPr lang="en-US" sz="1600" dirty="0"/>
              <a:t>1 of 2</a:t>
            </a:r>
            <a:endParaRPr lang="en-US" sz="3600" dirty="0"/>
          </a:p>
        </p:txBody>
      </p:sp>
      <p:sp>
        <p:nvSpPr>
          <p:cNvPr id="4" name="Content Placeholder 2">
            <a:extLst>
              <a:ext uri="{FF2B5EF4-FFF2-40B4-BE49-F238E27FC236}">
                <a16:creationId xmlns:a16="http://schemas.microsoft.com/office/drawing/2014/main" id="{31A9D571-5B50-80B3-0F0B-2DA14C6635D8}"/>
              </a:ext>
            </a:extLst>
          </p:cNvPr>
          <p:cNvSpPr>
            <a:spLocks noGrp="1"/>
          </p:cNvSpPr>
          <p:nvPr/>
        </p:nvSpPr>
        <p:spPr>
          <a:xfrm>
            <a:off x="411480" y="1344134"/>
            <a:ext cx="8580120" cy="3913666"/>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nSpc>
                <a:spcPct val="120000"/>
              </a:lnSpc>
              <a:spcBef>
                <a:spcPts val="0"/>
              </a:spcBef>
              <a:buFont typeface="Wingdings" panose="05000000000000000000" pitchFamily="2" charset="2"/>
              <a:buChar char="q"/>
            </a:pPr>
            <a:r>
              <a:rPr lang="en-GB" sz="2800" dirty="0">
                <a:highlight>
                  <a:srgbClr val="FFFF00"/>
                </a:highlight>
              </a:rPr>
              <a:t>The social environment</a:t>
            </a:r>
            <a:r>
              <a:rPr lang="en-GB" sz="2800" dirty="0"/>
              <a:t> refers to the aggregate of social and cultural conditions that surround and influence individuals, groups, and communities. </a:t>
            </a:r>
          </a:p>
          <a:p>
            <a:pPr>
              <a:lnSpc>
                <a:spcPct val="120000"/>
              </a:lnSpc>
              <a:spcBef>
                <a:spcPts val="0"/>
              </a:spcBef>
              <a:buFont typeface="Wingdings" panose="05000000000000000000" pitchFamily="2" charset="2"/>
              <a:buChar char="q"/>
            </a:pPr>
            <a:r>
              <a:rPr lang="en-GB" sz="2800" dirty="0"/>
              <a:t>Social environment, also known as the </a:t>
            </a:r>
            <a:r>
              <a:rPr lang="en-GB" sz="2800" b="1" dirty="0">
                <a:highlight>
                  <a:srgbClr val="FFFF00"/>
                </a:highlight>
              </a:rPr>
              <a:t>‘socio-cultural environment’</a:t>
            </a:r>
            <a:r>
              <a:rPr lang="en-GB" sz="2800" dirty="0"/>
              <a:t>, is the immediate physical and social settings in which people live or in which something happens or develops. </a:t>
            </a:r>
          </a:p>
          <a:p>
            <a:pPr>
              <a:lnSpc>
                <a:spcPct val="120000"/>
              </a:lnSpc>
              <a:spcBef>
                <a:spcPts val="0"/>
              </a:spcBef>
              <a:buFont typeface="Wingdings" panose="05000000000000000000" pitchFamily="2" charset="2"/>
              <a:buChar char="q"/>
            </a:pPr>
            <a:endParaRPr lang="en-GB" sz="2800" dirty="0"/>
          </a:p>
          <a:p>
            <a:pPr marL="0" indent="0">
              <a:lnSpc>
                <a:spcPct val="120000"/>
              </a:lnSpc>
              <a:spcBef>
                <a:spcPts val="0"/>
              </a:spcBef>
              <a:buNone/>
            </a:pPr>
            <a:endParaRPr lang="en-GB" sz="2800" dirty="0"/>
          </a:p>
          <a:p>
            <a:pPr marL="0" indent="0">
              <a:lnSpc>
                <a:spcPct val="120000"/>
              </a:lnSpc>
              <a:spcBef>
                <a:spcPts val="0"/>
              </a:spcBef>
              <a:buClr>
                <a:srgbClr val="0070C0"/>
              </a:buClr>
              <a:buNone/>
            </a:pPr>
            <a:endParaRPr lang="en-GB" sz="2800" dirty="0"/>
          </a:p>
          <a:p>
            <a:pPr>
              <a:lnSpc>
                <a:spcPct val="120000"/>
              </a:lnSpc>
              <a:spcBef>
                <a:spcPts val="0"/>
              </a:spcBef>
              <a:buClr>
                <a:srgbClr val="0070C0"/>
              </a:buClr>
              <a:buFont typeface="Wingdings" panose="05000000000000000000" pitchFamily="2" charset="2"/>
              <a:buChar char="q"/>
            </a:pPr>
            <a:endParaRPr lang="en-GB" sz="2800" i="1" dirty="0"/>
          </a:p>
          <a:p>
            <a:pPr marL="0" indent="0">
              <a:lnSpc>
                <a:spcPct val="120000"/>
              </a:lnSpc>
              <a:spcBef>
                <a:spcPts val="0"/>
              </a:spcBef>
              <a:buNone/>
            </a:pPr>
            <a:endParaRPr lang="en-GB" sz="2800" dirty="0"/>
          </a:p>
        </p:txBody>
      </p:sp>
    </p:spTree>
    <p:extLst>
      <p:ext uri="{BB962C8B-B14F-4D97-AF65-F5344CB8AC3E}">
        <p14:creationId xmlns:p14="http://schemas.microsoft.com/office/powerpoint/2010/main" val="114899002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BFFADBA-5F01-E360-C419-A54DFA96611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660EC01-072B-3501-F31B-CF3ED53C7951}"/>
              </a:ext>
            </a:extLst>
          </p:cNvPr>
          <p:cNvSpPr>
            <a:spLocks noGrp="1"/>
          </p:cNvSpPr>
          <p:nvPr>
            <p:ph type="ctrTitle"/>
          </p:nvPr>
        </p:nvSpPr>
        <p:spPr>
          <a:xfrm>
            <a:off x="685800" y="429734"/>
            <a:ext cx="7772400" cy="914400"/>
          </a:xfrm>
        </p:spPr>
        <p:txBody>
          <a:bodyPr anchor="t">
            <a:noAutofit/>
          </a:bodyPr>
          <a:lstStyle/>
          <a:p>
            <a:r>
              <a:rPr lang="en-US" sz="3600" b="1" dirty="0">
                <a:highlight>
                  <a:srgbClr val="FFFF00"/>
                </a:highlight>
              </a:rPr>
              <a:t>Socio-cultural environment </a:t>
            </a:r>
            <a:r>
              <a:rPr lang="en-US" sz="1600" dirty="0"/>
              <a:t>2 of 2</a:t>
            </a:r>
            <a:endParaRPr lang="en-US" sz="3600" dirty="0"/>
          </a:p>
        </p:txBody>
      </p:sp>
      <p:sp>
        <p:nvSpPr>
          <p:cNvPr id="4" name="Content Placeholder 2">
            <a:extLst>
              <a:ext uri="{FF2B5EF4-FFF2-40B4-BE49-F238E27FC236}">
                <a16:creationId xmlns:a16="http://schemas.microsoft.com/office/drawing/2014/main" id="{4EF41865-C5E5-C62A-5562-61C4DC680279}"/>
              </a:ext>
            </a:extLst>
          </p:cNvPr>
          <p:cNvSpPr>
            <a:spLocks noGrp="1"/>
          </p:cNvSpPr>
          <p:nvPr/>
        </p:nvSpPr>
        <p:spPr>
          <a:xfrm>
            <a:off x="358140" y="1344134"/>
            <a:ext cx="8427720" cy="3913666"/>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nSpc>
                <a:spcPct val="120000"/>
              </a:lnSpc>
              <a:spcBef>
                <a:spcPts val="0"/>
              </a:spcBef>
              <a:buNone/>
            </a:pPr>
            <a:endParaRPr lang="en-GB" sz="2400" dirty="0"/>
          </a:p>
          <a:p>
            <a:pPr>
              <a:lnSpc>
                <a:spcPct val="120000"/>
              </a:lnSpc>
              <a:spcBef>
                <a:spcPts val="0"/>
              </a:spcBef>
              <a:buFont typeface="Wingdings" panose="05000000000000000000" pitchFamily="2" charset="2"/>
              <a:buChar char="q"/>
            </a:pPr>
            <a:r>
              <a:rPr lang="en-GB" sz="2800" dirty="0"/>
              <a:t>A culture is a </a:t>
            </a:r>
            <a:r>
              <a:rPr lang="en-GB" sz="2800" b="1" dirty="0">
                <a:highlight>
                  <a:srgbClr val="FFFF00"/>
                </a:highlight>
              </a:rPr>
              <a:t>way of living </a:t>
            </a:r>
            <a:r>
              <a:rPr lang="en-GB" sz="2800" dirty="0"/>
              <a:t>in the context of </a:t>
            </a:r>
            <a:r>
              <a:rPr lang="en-GB" sz="2800" b="1" dirty="0"/>
              <a:t>social</a:t>
            </a:r>
            <a:r>
              <a:rPr lang="en-GB" sz="2800" dirty="0"/>
              <a:t> institutions such as family, educational, religious, governmental, and business institutions </a:t>
            </a:r>
          </a:p>
          <a:p>
            <a:pPr marL="0" indent="0">
              <a:lnSpc>
                <a:spcPct val="120000"/>
              </a:lnSpc>
              <a:spcBef>
                <a:spcPts val="0"/>
              </a:spcBef>
              <a:buClr>
                <a:srgbClr val="0070C0"/>
              </a:buClr>
              <a:buNone/>
            </a:pPr>
            <a:endParaRPr lang="en-GB" sz="2800" dirty="0"/>
          </a:p>
          <a:p>
            <a:pPr marL="0" indent="0">
              <a:lnSpc>
                <a:spcPct val="120000"/>
              </a:lnSpc>
              <a:spcBef>
                <a:spcPts val="0"/>
              </a:spcBef>
              <a:buClr>
                <a:srgbClr val="0070C0"/>
              </a:buClr>
              <a:buNone/>
            </a:pPr>
            <a:endParaRPr lang="en-GB" sz="2800" dirty="0"/>
          </a:p>
          <a:p>
            <a:pPr>
              <a:lnSpc>
                <a:spcPct val="120000"/>
              </a:lnSpc>
              <a:spcBef>
                <a:spcPts val="0"/>
              </a:spcBef>
              <a:buClr>
                <a:srgbClr val="0070C0"/>
              </a:buClr>
              <a:buFont typeface="Wingdings" panose="05000000000000000000" pitchFamily="2" charset="2"/>
              <a:buChar char="q"/>
            </a:pPr>
            <a:endParaRPr lang="en-GB" sz="2800" i="1" dirty="0"/>
          </a:p>
          <a:p>
            <a:pPr marL="0" indent="0">
              <a:lnSpc>
                <a:spcPct val="120000"/>
              </a:lnSpc>
              <a:spcBef>
                <a:spcPts val="0"/>
              </a:spcBef>
              <a:buNone/>
            </a:pPr>
            <a:endParaRPr lang="en-GB" sz="2800" dirty="0"/>
          </a:p>
        </p:txBody>
      </p:sp>
    </p:spTree>
    <p:extLst>
      <p:ext uri="{BB962C8B-B14F-4D97-AF65-F5344CB8AC3E}">
        <p14:creationId xmlns:p14="http://schemas.microsoft.com/office/powerpoint/2010/main" val="325025958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BB9699D-C5B0-270A-9387-52A078B6B8E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EF14355-84F8-4C78-F1CC-C772B7A3216A}"/>
              </a:ext>
            </a:extLst>
          </p:cNvPr>
          <p:cNvSpPr>
            <a:spLocks noGrp="1"/>
          </p:cNvSpPr>
          <p:nvPr>
            <p:ph type="ctrTitle"/>
          </p:nvPr>
        </p:nvSpPr>
        <p:spPr>
          <a:xfrm>
            <a:off x="685800" y="429734"/>
            <a:ext cx="7772400" cy="914400"/>
          </a:xfrm>
        </p:spPr>
        <p:txBody>
          <a:bodyPr anchor="t">
            <a:noAutofit/>
          </a:bodyPr>
          <a:lstStyle/>
          <a:p>
            <a:r>
              <a:rPr lang="en-US" sz="3600" b="1" dirty="0">
                <a:highlight>
                  <a:srgbClr val="FFFF00"/>
                </a:highlight>
              </a:rPr>
              <a:t>Culture: some definitions </a:t>
            </a:r>
          </a:p>
        </p:txBody>
      </p:sp>
      <p:sp>
        <p:nvSpPr>
          <p:cNvPr id="3" name="Content Placeholder 2">
            <a:extLst>
              <a:ext uri="{FF2B5EF4-FFF2-40B4-BE49-F238E27FC236}">
                <a16:creationId xmlns:a16="http://schemas.microsoft.com/office/drawing/2014/main" id="{3316E3F0-A99D-7850-071C-E0F241B707C9}"/>
              </a:ext>
            </a:extLst>
          </p:cNvPr>
          <p:cNvSpPr>
            <a:spLocks noGrp="1"/>
          </p:cNvSpPr>
          <p:nvPr/>
        </p:nvSpPr>
        <p:spPr>
          <a:xfrm>
            <a:off x="441960" y="1219200"/>
            <a:ext cx="8168640" cy="40386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nSpc>
                <a:spcPct val="120000"/>
              </a:lnSpc>
              <a:spcBef>
                <a:spcPts val="0"/>
              </a:spcBef>
              <a:buClr>
                <a:srgbClr val="0070C0"/>
              </a:buClr>
              <a:buFont typeface="Wingdings" panose="05000000000000000000" pitchFamily="2" charset="2"/>
              <a:buChar char="q"/>
            </a:pPr>
            <a:r>
              <a:rPr lang="en-GB" sz="3000" dirty="0"/>
              <a:t>Culture is a concept that has many descriptions: e.g., national culture, regional culture, city culture, business culture.</a:t>
            </a:r>
          </a:p>
          <a:p>
            <a:pPr>
              <a:lnSpc>
                <a:spcPct val="120000"/>
              </a:lnSpc>
              <a:spcBef>
                <a:spcPts val="0"/>
              </a:spcBef>
              <a:buClr>
                <a:srgbClr val="0070C0"/>
              </a:buClr>
              <a:buFont typeface="Wingdings" panose="05000000000000000000" pitchFamily="2" charset="2"/>
              <a:buChar char="q"/>
            </a:pPr>
            <a:r>
              <a:rPr lang="en-GB" sz="3000" dirty="0"/>
              <a:t>Culture has important implications for international marketing activities.</a:t>
            </a:r>
          </a:p>
          <a:p>
            <a:pPr marL="0" indent="0">
              <a:lnSpc>
                <a:spcPct val="120000"/>
              </a:lnSpc>
              <a:spcBef>
                <a:spcPts val="0"/>
              </a:spcBef>
              <a:buClr>
                <a:srgbClr val="0070C0"/>
              </a:buClr>
              <a:buNone/>
            </a:pPr>
            <a:endParaRPr lang="en-GB" sz="3000" dirty="0"/>
          </a:p>
          <a:p>
            <a:pPr marL="0" indent="0">
              <a:lnSpc>
                <a:spcPct val="120000"/>
              </a:lnSpc>
              <a:spcBef>
                <a:spcPts val="0"/>
              </a:spcBef>
              <a:buClr>
                <a:srgbClr val="0070C0"/>
              </a:buClr>
              <a:buNone/>
            </a:pPr>
            <a:endParaRPr lang="en-GB" sz="3000" dirty="0"/>
          </a:p>
          <a:p>
            <a:pPr>
              <a:lnSpc>
                <a:spcPct val="120000"/>
              </a:lnSpc>
              <a:spcBef>
                <a:spcPts val="0"/>
              </a:spcBef>
              <a:buClr>
                <a:srgbClr val="0070C0"/>
              </a:buClr>
              <a:buFont typeface="Wingdings" panose="05000000000000000000" pitchFamily="2" charset="2"/>
              <a:buChar char="q"/>
            </a:pPr>
            <a:endParaRPr lang="en-GB" sz="2800" i="1" dirty="0"/>
          </a:p>
          <a:p>
            <a:pPr marL="0" indent="0">
              <a:lnSpc>
                <a:spcPct val="120000"/>
              </a:lnSpc>
              <a:spcBef>
                <a:spcPts val="0"/>
              </a:spcBef>
              <a:buNone/>
            </a:pPr>
            <a:endParaRPr lang="en-GB" dirty="0"/>
          </a:p>
        </p:txBody>
      </p:sp>
    </p:spTree>
    <p:extLst>
      <p:ext uri="{BB962C8B-B14F-4D97-AF65-F5344CB8AC3E}">
        <p14:creationId xmlns:p14="http://schemas.microsoft.com/office/powerpoint/2010/main" val="205256092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3290272-1DAA-AD96-E9A0-0F79911E6A0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87A814F-57EE-83BE-6964-48903C1334B9}"/>
              </a:ext>
            </a:extLst>
          </p:cNvPr>
          <p:cNvSpPr>
            <a:spLocks noGrp="1"/>
          </p:cNvSpPr>
          <p:nvPr>
            <p:ph type="ctrTitle"/>
          </p:nvPr>
        </p:nvSpPr>
        <p:spPr>
          <a:xfrm>
            <a:off x="685800" y="429734"/>
            <a:ext cx="7772400" cy="914400"/>
          </a:xfrm>
        </p:spPr>
        <p:txBody>
          <a:bodyPr anchor="t">
            <a:noAutofit/>
          </a:bodyPr>
          <a:lstStyle/>
          <a:p>
            <a:r>
              <a:rPr lang="en-US" sz="3600" b="1" dirty="0">
                <a:highlight>
                  <a:srgbClr val="FFFF00"/>
                </a:highlight>
              </a:rPr>
              <a:t>Culture: some definitions </a:t>
            </a:r>
          </a:p>
        </p:txBody>
      </p:sp>
      <p:sp>
        <p:nvSpPr>
          <p:cNvPr id="3" name="Content Placeholder 2">
            <a:extLst>
              <a:ext uri="{FF2B5EF4-FFF2-40B4-BE49-F238E27FC236}">
                <a16:creationId xmlns:a16="http://schemas.microsoft.com/office/drawing/2014/main" id="{AAB485A0-6DEB-CF17-ADE8-2C99F2ED7DFC}"/>
              </a:ext>
            </a:extLst>
          </p:cNvPr>
          <p:cNvSpPr>
            <a:spLocks noGrp="1"/>
          </p:cNvSpPr>
          <p:nvPr/>
        </p:nvSpPr>
        <p:spPr>
          <a:xfrm>
            <a:off x="2133600" y="5334000"/>
            <a:ext cx="7181850" cy="433252"/>
          </a:xfrm>
          <a:prstGeom prst="rect">
            <a:avLst/>
          </a:prstGeom>
        </p:spPr>
        <p:txBody>
          <a:bodyPr vert="horz" lIns="91440" tIns="45720" rIns="91440" bIns="45720" rtlCol="0">
            <a:normAutofit fontScale="925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nSpc>
                <a:spcPct val="120000"/>
              </a:lnSpc>
              <a:spcBef>
                <a:spcPts val="0"/>
              </a:spcBef>
              <a:buClr>
                <a:srgbClr val="0070C0"/>
              </a:buClr>
              <a:buNone/>
            </a:pPr>
            <a:r>
              <a:rPr lang="en-GB" sz="1600" dirty="0"/>
              <a:t>Culture: accessed at: https://dictionary.cambridge.org/dictionary/english/culture</a:t>
            </a:r>
            <a:endParaRPr lang="en-GB" dirty="0"/>
          </a:p>
        </p:txBody>
      </p:sp>
      <p:graphicFrame>
        <p:nvGraphicFramePr>
          <p:cNvPr id="8" name="Content Placeholder 4">
            <a:extLst>
              <a:ext uri="{FF2B5EF4-FFF2-40B4-BE49-F238E27FC236}">
                <a16:creationId xmlns:a16="http://schemas.microsoft.com/office/drawing/2014/main" id="{579DE1F1-41D0-C24B-839D-B1995348E69A}"/>
              </a:ext>
            </a:extLst>
          </p:cNvPr>
          <p:cNvGraphicFramePr>
            <a:graphicFrameLocks/>
          </p:cNvGraphicFramePr>
          <p:nvPr>
            <p:extLst>
              <p:ext uri="{D42A27DB-BD31-4B8C-83A1-F6EECF244321}">
                <p14:modId xmlns:p14="http://schemas.microsoft.com/office/powerpoint/2010/main" val="1259547967"/>
              </p:ext>
            </p:extLst>
          </p:nvPr>
        </p:nvGraphicFramePr>
        <p:xfrm>
          <a:off x="803910" y="1110342"/>
          <a:ext cx="7391400" cy="4167053"/>
        </p:xfrm>
        <a:graphic>
          <a:graphicData uri="http://schemas.openxmlformats.org/drawingml/2006/table">
            <a:tbl>
              <a:tblPr firstRow="1" firstCol="1" bandRow="1">
                <a:tableStyleId>{5C22544A-7EE6-4342-B048-85BDC9FD1C3A}</a:tableStyleId>
              </a:tblPr>
              <a:tblGrid>
                <a:gridCol w="7391400">
                  <a:extLst>
                    <a:ext uri="{9D8B030D-6E8A-4147-A177-3AD203B41FA5}">
                      <a16:colId xmlns:a16="http://schemas.microsoft.com/office/drawing/2014/main" val="20000"/>
                    </a:ext>
                  </a:extLst>
                </a:gridCol>
              </a:tblGrid>
              <a:tr h="687556">
                <a:tc>
                  <a:txBody>
                    <a:bodyPr/>
                    <a:lstStyle/>
                    <a:p>
                      <a:pPr indent="180340" algn="just">
                        <a:lnSpc>
                          <a:spcPct val="100000"/>
                        </a:lnSpc>
                        <a:spcAft>
                          <a:spcPts val="1200"/>
                        </a:spcAft>
                      </a:pPr>
                      <a:r>
                        <a:rPr lang="en-GB" sz="1800" dirty="0">
                          <a:effectLst/>
                        </a:rPr>
                        <a:t>The arts and other manifestations of human intellectual achievement regarded collectively.</a:t>
                      </a:r>
                      <a:endParaRPr lang="en-GB" sz="1800" dirty="0">
                        <a:effectLst/>
                        <a:latin typeface="Times New Roman"/>
                        <a:ea typeface="Times New Roman"/>
                      </a:endParaRPr>
                    </a:p>
                  </a:txBody>
                  <a:tcPr marL="56575" marR="56575" marT="0" marB="0"/>
                </a:tc>
                <a:extLst>
                  <a:ext uri="{0D108BD9-81ED-4DB2-BD59-A6C34878D82A}">
                    <a16:rowId xmlns:a16="http://schemas.microsoft.com/office/drawing/2014/main" val="10000"/>
                  </a:ext>
                </a:extLst>
              </a:tr>
              <a:tr h="840346">
                <a:tc>
                  <a:txBody>
                    <a:bodyPr/>
                    <a:lstStyle/>
                    <a:p>
                      <a:pPr indent="180340" algn="just">
                        <a:lnSpc>
                          <a:spcPct val="100000"/>
                        </a:lnSpc>
                        <a:spcAft>
                          <a:spcPts val="1200"/>
                        </a:spcAft>
                      </a:pPr>
                      <a:r>
                        <a:rPr lang="en-GB" sz="1800" dirty="0">
                          <a:effectLst/>
                        </a:rPr>
                        <a:t>The way of life, especially the general customs and beliefs, of a particular group of people at a particular time</a:t>
                      </a:r>
                      <a:endParaRPr lang="en-GB" sz="1800" dirty="0">
                        <a:effectLst/>
                        <a:latin typeface="Times New Roman"/>
                        <a:ea typeface="Times New Roman"/>
                      </a:endParaRPr>
                    </a:p>
                  </a:txBody>
                  <a:tcPr marL="56575" marR="56575" marT="0" marB="0"/>
                </a:tc>
                <a:extLst>
                  <a:ext uri="{0D108BD9-81ED-4DB2-BD59-A6C34878D82A}">
                    <a16:rowId xmlns:a16="http://schemas.microsoft.com/office/drawing/2014/main" val="10001"/>
                  </a:ext>
                </a:extLst>
              </a:tr>
              <a:tr h="993136">
                <a:tc>
                  <a:txBody>
                    <a:bodyPr/>
                    <a:lstStyle/>
                    <a:p>
                      <a:pPr indent="180340" algn="just">
                        <a:lnSpc>
                          <a:spcPct val="100000"/>
                        </a:lnSpc>
                        <a:spcAft>
                          <a:spcPts val="1200"/>
                        </a:spcAft>
                      </a:pPr>
                      <a:r>
                        <a:rPr lang="en-GB" sz="1800" dirty="0">
                          <a:effectLst/>
                        </a:rPr>
                        <a:t>“Culture provides the overall framework wherein humans learn to organize their thoughts, emotions, and behaviours in relation to their environment”</a:t>
                      </a:r>
                      <a:endParaRPr lang="en-GB" sz="1800" dirty="0">
                        <a:effectLst/>
                        <a:latin typeface="Times New Roman"/>
                        <a:ea typeface="Times New Roman"/>
                      </a:endParaRPr>
                    </a:p>
                  </a:txBody>
                  <a:tcPr marL="56575" marR="56575" marT="0" marB="0"/>
                </a:tc>
                <a:extLst>
                  <a:ext uri="{0D108BD9-81ED-4DB2-BD59-A6C34878D82A}">
                    <a16:rowId xmlns:a16="http://schemas.microsoft.com/office/drawing/2014/main" val="10002"/>
                  </a:ext>
                </a:extLst>
              </a:tr>
              <a:tr h="1646015">
                <a:tc>
                  <a:txBody>
                    <a:bodyPr/>
                    <a:lstStyle/>
                    <a:p>
                      <a:pPr indent="180340" algn="just">
                        <a:lnSpc>
                          <a:spcPct val="100000"/>
                        </a:lnSpc>
                        <a:spcAft>
                          <a:spcPts val="1200"/>
                        </a:spcAft>
                      </a:pPr>
                      <a:r>
                        <a:rPr lang="en-GB" sz="1800" dirty="0">
                          <a:effectLst/>
                        </a:rPr>
                        <a:t>“Culture is a context phenomenon, a shared system of meanings. Once a culture is formed, it is transmitted from generation to generation through six agents: family, school, religion, media, leadership, and the law”</a:t>
                      </a:r>
                      <a:endParaRPr lang="en-GB" sz="1800" dirty="0">
                        <a:effectLst/>
                        <a:latin typeface="Times New Roman"/>
                        <a:ea typeface="Times New Roman"/>
                      </a:endParaRPr>
                    </a:p>
                  </a:txBody>
                  <a:tcPr marL="56575" marR="56575" marT="0" marB="0"/>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169348002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CDE2116-178B-9BA8-F6E2-97310119E27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1B2D33C-2C24-8AEF-014F-442689CF9FA3}"/>
              </a:ext>
            </a:extLst>
          </p:cNvPr>
          <p:cNvSpPr>
            <a:spLocks noGrp="1"/>
          </p:cNvSpPr>
          <p:nvPr>
            <p:ph type="ctrTitle"/>
          </p:nvPr>
        </p:nvSpPr>
        <p:spPr>
          <a:xfrm>
            <a:off x="685800" y="429734"/>
            <a:ext cx="7772400" cy="914400"/>
          </a:xfrm>
        </p:spPr>
        <p:txBody>
          <a:bodyPr anchor="t">
            <a:noAutofit/>
          </a:bodyPr>
          <a:lstStyle/>
          <a:p>
            <a:pPr algn="l"/>
            <a:r>
              <a:rPr lang="en-US" sz="3600" b="1" dirty="0">
                <a:highlight>
                  <a:srgbClr val="FFFF00"/>
                </a:highlight>
              </a:rPr>
              <a:t>Type culture </a:t>
            </a:r>
          </a:p>
        </p:txBody>
      </p:sp>
      <p:sp>
        <p:nvSpPr>
          <p:cNvPr id="3" name="Content Placeholder 2">
            <a:extLst>
              <a:ext uri="{FF2B5EF4-FFF2-40B4-BE49-F238E27FC236}">
                <a16:creationId xmlns:a16="http://schemas.microsoft.com/office/drawing/2014/main" id="{C2F6A727-7B4F-CF82-C864-90329DCCB975}"/>
              </a:ext>
            </a:extLst>
          </p:cNvPr>
          <p:cNvSpPr>
            <a:spLocks noGrp="1"/>
          </p:cNvSpPr>
          <p:nvPr/>
        </p:nvSpPr>
        <p:spPr>
          <a:xfrm>
            <a:off x="457200" y="1591617"/>
            <a:ext cx="8686800" cy="3484265"/>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nSpc>
                <a:spcPct val="120000"/>
              </a:lnSpc>
              <a:spcBef>
                <a:spcPts val="0"/>
              </a:spcBef>
            </a:pPr>
            <a:r>
              <a:rPr lang="en-GB" sz="3000" b="1" dirty="0"/>
              <a:t>Material culture</a:t>
            </a:r>
          </a:p>
          <a:p>
            <a:pPr>
              <a:lnSpc>
                <a:spcPct val="120000"/>
              </a:lnSpc>
              <a:spcBef>
                <a:spcPts val="0"/>
              </a:spcBef>
            </a:pPr>
            <a:r>
              <a:rPr lang="en-GB" sz="3000" b="1" dirty="0"/>
              <a:t>Subjective culture</a:t>
            </a:r>
            <a:endParaRPr lang="en-GB" sz="3000" dirty="0"/>
          </a:p>
          <a:p>
            <a:pPr marL="0" indent="0">
              <a:lnSpc>
                <a:spcPct val="120000"/>
              </a:lnSpc>
              <a:spcBef>
                <a:spcPts val="0"/>
              </a:spcBef>
              <a:buClr>
                <a:srgbClr val="0070C0"/>
              </a:buClr>
              <a:buNone/>
            </a:pPr>
            <a:endParaRPr lang="en-GB" sz="3000" dirty="0"/>
          </a:p>
          <a:p>
            <a:pPr>
              <a:lnSpc>
                <a:spcPct val="120000"/>
              </a:lnSpc>
              <a:spcBef>
                <a:spcPts val="0"/>
              </a:spcBef>
              <a:buClr>
                <a:srgbClr val="0070C0"/>
              </a:buClr>
              <a:buFont typeface="Wingdings" panose="05000000000000000000" pitchFamily="2" charset="2"/>
              <a:buChar char="q"/>
            </a:pPr>
            <a:endParaRPr lang="en-GB" sz="2800" i="1" dirty="0"/>
          </a:p>
          <a:p>
            <a:pPr marL="0" indent="0">
              <a:lnSpc>
                <a:spcPct val="120000"/>
              </a:lnSpc>
              <a:spcBef>
                <a:spcPts val="0"/>
              </a:spcBef>
              <a:buNone/>
            </a:pPr>
            <a:endParaRPr lang="en-GB" dirty="0"/>
          </a:p>
        </p:txBody>
      </p:sp>
      <p:pic>
        <p:nvPicPr>
          <p:cNvPr id="4" name="Picture 3" descr="Material culture | Definition &amp; Examples | Britannica">
            <a:extLst>
              <a:ext uri="{FF2B5EF4-FFF2-40B4-BE49-F238E27FC236}">
                <a16:creationId xmlns:a16="http://schemas.microsoft.com/office/drawing/2014/main" id="{6AF33D4B-B4C7-52C4-E507-08548E828BFC}"/>
              </a:ext>
            </a:extLst>
          </p:cNvPr>
          <p:cNvPicPr>
            <a:picLocks noChangeAspect="1"/>
          </p:cNvPicPr>
          <p:nvPr/>
        </p:nvPicPr>
        <p:blipFill>
          <a:blip r:embed="rId3"/>
          <a:stretch>
            <a:fillRect/>
          </a:stretch>
        </p:blipFill>
        <p:spPr>
          <a:xfrm>
            <a:off x="5548679" y="469445"/>
            <a:ext cx="3571875" cy="2381250"/>
          </a:xfrm>
          <a:prstGeom prst="rect">
            <a:avLst/>
          </a:prstGeom>
        </p:spPr>
      </p:pic>
      <p:pic>
        <p:nvPicPr>
          <p:cNvPr id="5" name="Picture 4" descr="50 Examples of Material Culture - Simplicable">
            <a:extLst>
              <a:ext uri="{FF2B5EF4-FFF2-40B4-BE49-F238E27FC236}">
                <a16:creationId xmlns:a16="http://schemas.microsoft.com/office/drawing/2014/main" id="{1AE20923-C40A-7869-69CE-291007D0E463}"/>
              </a:ext>
            </a:extLst>
          </p:cNvPr>
          <p:cNvPicPr>
            <a:picLocks noChangeAspect="1"/>
          </p:cNvPicPr>
          <p:nvPr/>
        </p:nvPicPr>
        <p:blipFill>
          <a:blip r:embed="rId4"/>
          <a:stretch>
            <a:fillRect/>
          </a:stretch>
        </p:blipFill>
        <p:spPr>
          <a:xfrm>
            <a:off x="5548678" y="2850695"/>
            <a:ext cx="3576985" cy="2381250"/>
          </a:xfrm>
          <a:prstGeom prst="rect">
            <a:avLst/>
          </a:prstGeom>
        </p:spPr>
      </p:pic>
    </p:spTree>
    <p:extLst>
      <p:ext uri="{BB962C8B-B14F-4D97-AF65-F5344CB8AC3E}">
        <p14:creationId xmlns:p14="http://schemas.microsoft.com/office/powerpoint/2010/main" val="353210504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D43623E-215C-7813-4605-07DAE53E1CC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445DB31-B5E8-0265-4AD5-29D97948776A}"/>
              </a:ext>
            </a:extLst>
          </p:cNvPr>
          <p:cNvSpPr>
            <a:spLocks noGrp="1"/>
          </p:cNvSpPr>
          <p:nvPr>
            <p:ph type="ctrTitle"/>
          </p:nvPr>
        </p:nvSpPr>
        <p:spPr>
          <a:xfrm>
            <a:off x="685800" y="429734"/>
            <a:ext cx="7772400" cy="914400"/>
          </a:xfrm>
        </p:spPr>
        <p:txBody>
          <a:bodyPr anchor="t">
            <a:noAutofit/>
          </a:bodyPr>
          <a:lstStyle/>
          <a:p>
            <a:r>
              <a:rPr lang="en-US" sz="3600" b="1" dirty="0">
                <a:highlight>
                  <a:srgbClr val="FFFF00"/>
                </a:highlight>
              </a:rPr>
              <a:t>Material culture </a:t>
            </a:r>
          </a:p>
        </p:txBody>
      </p:sp>
      <p:sp>
        <p:nvSpPr>
          <p:cNvPr id="3" name="Content Placeholder 2">
            <a:extLst>
              <a:ext uri="{FF2B5EF4-FFF2-40B4-BE49-F238E27FC236}">
                <a16:creationId xmlns:a16="http://schemas.microsoft.com/office/drawing/2014/main" id="{19E9C98D-95B0-A7DB-B522-7885B70F1A86}"/>
              </a:ext>
            </a:extLst>
          </p:cNvPr>
          <p:cNvSpPr>
            <a:spLocks noGrp="1"/>
          </p:cNvSpPr>
          <p:nvPr/>
        </p:nvSpPr>
        <p:spPr>
          <a:xfrm>
            <a:off x="228600" y="1350665"/>
            <a:ext cx="8686800" cy="4191000"/>
          </a:xfrm>
          <a:prstGeom prst="rect">
            <a:avLst/>
          </a:prstGeom>
        </p:spPr>
        <p:txBody>
          <a:bodyPr vert="horz" lIns="91440" tIns="45720" rIns="91440" bIns="45720" rtlCol="0">
            <a:normAutofit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nSpc>
                <a:spcPct val="120000"/>
              </a:lnSpc>
              <a:spcBef>
                <a:spcPts val="0"/>
              </a:spcBef>
            </a:pPr>
            <a:r>
              <a:rPr lang="en-GB" sz="3000" b="1" dirty="0"/>
              <a:t>Material culture</a:t>
            </a:r>
            <a:r>
              <a:rPr lang="en-GB" sz="3000" dirty="0"/>
              <a:t>: Physical elements (something you can touch/see) of a culture, such as clothing,  food,  houses,  tools and machines, works of art, and buildings. </a:t>
            </a:r>
          </a:p>
          <a:p>
            <a:pPr>
              <a:lnSpc>
                <a:spcPct val="120000"/>
              </a:lnSpc>
              <a:spcBef>
                <a:spcPts val="0"/>
              </a:spcBef>
            </a:pPr>
            <a:endParaRPr lang="en-GB" sz="3000" dirty="0"/>
          </a:p>
          <a:p>
            <a:pPr>
              <a:lnSpc>
                <a:spcPct val="120000"/>
              </a:lnSpc>
              <a:spcBef>
                <a:spcPts val="0"/>
              </a:spcBef>
            </a:pPr>
            <a:r>
              <a:rPr lang="en-GB" sz="3000" dirty="0"/>
              <a:t>A study on material culture focuses on how consumers relate to material objects, how they use them, and what value they place on them.</a:t>
            </a:r>
          </a:p>
          <a:p>
            <a:pPr marL="0" indent="0">
              <a:lnSpc>
                <a:spcPct val="120000"/>
              </a:lnSpc>
              <a:spcBef>
                <a:spcPts val="0"/>
              </a:spcBef>
              <a:buClr>
                <a:srgbClr val="0070C0"/>
              </a:buClr>
              <a:buNone/>
            </a:pPr>
            <a:endParaRPr lang="en-GB" sz="3000" dirty="0"/>
          </a:p>
          <a:p>
            <a:pPr marL="0" indent="0">
              <a:lnSpc>
                <a:spcPct val="120000"/>
              </a:lnSpc>
              <a:spcBef>
                <a:spcPts val="0"/>
              </a:spcBef>
              <a:buClr>
                <a:srgbClr val="0070C0"/>
              </a:buClr>
              <a:buNone/>
            </a:pPr>
            <a:endParaRPr lang="en-GB" sz="3000" dirty="0"/>
          </a:p>
          <a:p>
            <a:pPr>
              <a:lnSpc>
                <a:spcPct val="120000"/>
              </a:lnSpc>
              <a:spcBef>
                <a:spcPts val="0"/>
              </a:spcBef>
              <a:buClr>
                <a:srgbClr val="0070C0"/>
              </a:buClr>
              <a:buFont typeface="Wingdings" panose="05000000000000000000" pitchFamily="2" charset="2"/>
              <a:buChar char="q"/>
            </a:pPr>
            <a:endParaRPr lang="en-GB" sz="2800" i="1" dirty="0"/>
          </a:p>
          <a:p>
            <a:pPr marL="0" indent="0">
              <a:lnSpc>
                <a:spcPct val="120000"/>
              </a:lnSpc>
              <a:spcBef>
                <a:spcPts val="0"/>
              </a:spcBef>
              <a:buNone/>
            </a:pPr>
            <a:endParaRPr lang="en-GB" dirty="0"/>
          </a:p>
        </p:txBody>
      </p:sp>
    </p:spTree>
    <p:extLst>
      <p:ext uri="{BB962C8B-B14F-4D97-AF65-F5344CB8AC3E}">
        <p14:creationId xmlns:p14="http://schemas.microsoft.com/office/powerpoint/2010/main" val="37830188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B87F9BB-E31A-BFF3-1737-CDA1DEC4F3B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EA2B780-45E8-0E40-3C9C-205447E4D288}"/>
              </a:ext>
            </a:extLst>
          </p:cNvPr>
          <p:cNvSpPr>
            <a:spLocks noGrp="1"/>
          </p:cNvSpPr>
          <p:nvPr>
            <p:ph type="ctrTitle"/>
          </p:nvPr>
        </p:nvSpPr>
        <p:spPr>
          <a:xfrm>
            <a:off x="685800" y="429734"/>
            <a:ext cx="7772400" cy="914400"/>
          </a:xfrm>
        </p:spPr>
        <p:txBody>
          <a:bodyPr anchor="t">
            <a:noAutofit/>
          </a:bodyPr>
          <a:lstStyle/>
          <a:p>
            <a:r>
              <a:rPr lang="en-US" sz="3600" b="1" dirty="0">
                <a:highlight>
                  <a:srgbClr val="FFFF00"/>
                </a:highlight>
              </a:rPr>
              <a:t>Subjective culture </a:t>
            </a:r>
          </a:p>
        </p:txBody>
      </p:sp>
      <p:sp>
        <p:nvSpPr>
          <p:cNvPr id="3" name="Content Placeholder 2">
            <a:extLst>
              <a:ext uri="{FF2B5EF4-FFF2-40B4-BE49-F238E27FC236}">
                <a16:creationId xmlns:a16="http://schemas.microsoft.com/office/drawing/2014/main" id="{27D48C16-ECB6-8998-1EA3-F4F836ADA526}"/>
              </a:ext>
            </a:extLst>
          </p:cNvPr>
          <p:cNvSpPr>
            <a:spLocks noGrp="1"/>
          </p:cNvSpPr>
          <p:nvPr/>
        </p:nvSpPr>
        <p:spPr>
          <a:xfrm>
            <a:off x="685800" y="1205467"/>
            <a:ext cx="8229600" cy="2680733"/>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nSpc>
                <a:spcPct val="120000"/>
              </a:lnSpc>
              <a:spcBef>
                <a:spcPts val="0"/>
              </a:spcBef>
            </a:pPr>
            <a:r>
              <a:rPr lang="en-GB" b="1" dirty="0"/>
              <a:t>Subjective culture</a:t>
            </a:r>
            <a:r>
              <a:rPr lang="en-GB" dirty="0"/>
              <a:t>: Non-material elements of a culture, such as ideas, values, and beliefs. </a:t>
            </a:r>
          </a:p>
          <a:p>
            <a:pPr>
              <a:lnSpc>
                <a:spcPct val="120000"/>
              </a:lnSpc>
              <a:spcBef>
                <a:spcPts val="0"/>
              </a:spcBef>
            </a:pPr>
            <a:endParaRPr lang="en-GB" dirty="0"/>
          </a:p>
        </p:txBody>
      </p:sp>
      <p:pic>
        <p:nvPicPr>
          <p:cNvPr id="4" name="Picture 3" descr="What is Subjective Culture ? – International Events and Law Conferences">
            <a:extLst>
              <a:ext uri="{FF2B5EF4-FFF2-40B4-BE49-F238E27FC236}">
                <a16:creationId xmlns:a16="http://schemas.microsoft.com/office/drawing/2014/main" id="{4EC02507-7CD4-0AE3-20D6-7A5B0D1EBB1B}"/>
              </a:ext>
            </a:extLst>
          </p:cNvPr>
          <p:cNvPicPr>
            <a:picLocks noChangeAspect="1"/>
          </p:cNvPicPr>
          <p:nvPr/>
        </p:nvPicPr>
        <p:blipFill>
          <a:blip r:embed="rId3"/>
          <a:stretch>
            <a:fillRect/>
          </a:stretch>
        </p:blipFill>
        <p:spPr>
          <a:xfrm>
            <a:off x="726831" y="3461971"/>
            <a:ext cx="3810000" cy="2000250"/>
          </a:xfrm>
          <a:prstGeom prst="rect">
            <a:avLst/>
          </a:prstGeom>
        </p:spPr>
      </p:pic>
      <p:pic>
        <p:nvPicPr>
          <p:cNvPr id="6" name="Picture 5" descr="What is Subjective Culture ? – International Events and Law Conferences">
            <a:extLst>
              <a:ext uri="{FF2B5EF4-FFF2-40B4-BE49-F238E27FC236}">
                <a16:creationId xmlns:a16="http://schemas.microsoft.com/office/drawing/2014/main" id="{2D3BC16F-6345-1A90-7207-F44BA31F208F}"/>
              </a:ext>
            </a:extLst>
          </p:cNvPr>
          <p:cNvPicPr>
            <a:picLocks noChangeAspect="1"/>
          </p:cNvPicPr>
          <p:nvPr/>
        </p:nvPicPr>
        <p:blipFill>
          <a:blip r:embed="rId3"/>
          <a:stretch>
            <a:fillRect/>
          </a:stretch>
        </p:blipFill>
        <p:spPr>
          <a:xfrm>
            <a:off x="4683369" y="3505200"/>
            <a:ext cx="3810000" cy="2000250"/>
          </a:xfrm>
          <a:prstGeom prst="rect">
            <a:avLst/>
          </a:prstGeom>
        </p:spPr>
      </p:pic>
    </p:spTree>
    <p:extLst>
      <p:ext uri="{BB962C8B-B14F-4D97-AF65-F5344CB8AC3E}">
        <p14:creationId xmlns:p14="http://schemas.microsoft.com/office/powerpoint/2010/main" val="227434994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7B0C598-1F9C-7767-30B1-BE045EA9130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529DC33-4E4E-84CD-84BB-84F5721EECBE}"/>
              </a:ext>
            </a:extLst>
          </p:cNvPr>
          <p:cNvSpPr>
            <a:spLocks noGrp="1"/>
          </p:cNvSpPr>
          <p:nvPr>
            <p:ph type="ctrTitle"/>
          </p:nvPr>
        </p:nvSpPr>
        <p:spPr>
          <a:xfrm>
            <a:off x="685800" y="429734"/>
            <a:ext cx="7772400" cy="914400"/>
          </a:xfrm>
        </p:spPr>
        <p:txBody>
          <a:bodyPr anchor="t">
            <a:noAutofit/>
          </a:bodyPr>
          <a:lstStyle/>
          <a:p>
            <a:r>
              <a:rPr lang="en-US" sz="3600" b="1" dirty="0">
                <a:highlight>
                  <a:srgbClr val="FFFF00"/>
                </a:highlight>
              </a:rPr>
              <a:t>Elements of Subjective culture </a:t>
            </a:r>
          </a:p>
        </p:txBody>
      </p:sp>
      <p:graphicFrame>
        <p:nvGraphicFramePr>
          <p:cNvPr id="4" name="Content Placeholder 4">
            <a:extLst>
              <a:ext uri="{FF2B5EF4-FFF2-40B4-BE49-F238E27FC236}">
                <a16:creationId xmlns:a16="http://schemas.microsoft.com/office/drawing/2014/main" id="{93D72AF5-63D4-9ACD-D1BE-232705C8AAA4}"/>
              </a:ext>
            </a:extLst>
          </p:cNvPr>
          <p:cNvGraphicFramePr>
            <a:graphicFrameLocks/>
          </p:cNvGraphicFramePr>
          <p:nvPr>
            <p:extLst>
              <p:ext uri="{D42A27DB-BD31-4B8C-83A1-F6EECF244321}">
                <p14:modId xmlns:p14="http://schemas.microsoft.com/office/powerpoint/2010/main" val="3284053640"/>
              </p:ext>
            </p:extLst>
          </p:nvPr>
        </p:nvGraphicFramePr>
        <p:xfrm>
          <a:off x="648789" y="1322363"/>
          <a:ext cx="8267700" cy="3657600"/>
        </p:xfrm>
        <a:graphic>
          <a:graphicData uri="http://schemas.openxmlformats.org/drawingml/2006/table">
            <a:tbl>
              <a:tblPr/>
              <a:tblGrid>
                <a:gridCol w="2863931">
                  <a:extLst>
                    <a:ext uri="{9D8B030D-6E8A-4147-A177-3AD203B41FA5}">
                      <a16:colId xmlns:a16="http://schemas.microsoft.com/office/drawing/2014/main" val="20000"/>
                    </a:ext>
                  </a:extLst>
                </a:gridCol>
                <a:gridCol w="5403769">
                  <a:extLst>
                    <a:ext uri="{9D8B030D-6E8A-4147-A177-3AD203B41FA5}">
                      <a16:colId xmlns:a16="http://schemas.microsoft.com/office/drawing/2014/main" val="20001"/>
                    </a:ext>
                  </a:extLst>
                </a:gridCol>
              </a:tblGrid>
              <a:tr h="548640">
                <a:tc>
                  <a:txBody>
                    <a:bodyPr/>
                    <a:lstStyle/>
                    <a:p>
                      <a:pPr>
                        <a:lnSpc>
                          <a:spcPct val="100000"/>
                        </a:lnSpc>
                        <a:spcAft>
                          <a:spcPts val="0"/>
                        </a:spcAft>
                      </a:pPr>
                      <a:r>
                        <a:rPr lang="en-US" sz="2000" dirty="0">
                          <a:effectLst/>
                          <a:latin typeface="+mj-lt"/>
                          <a:ea typeface="Times New Roman"/>
                        </a:rPr>
                        <a:t>Language </a:t>
                      </a:r>
                      <a:endParaRPr lang="en-GB" sz="2000" dirty="0">
                        <a:effectLst/>
                        <a:latin typeface="+mj-lt"/>
                        <a:ea typeface="Times New Roman"/>
                      </a:endParaRPr>
                    </a:p>
                  </a:txBody>
                  <a:tcPr marL="64135" marR="641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0000"/>
                        </a:lnSpc>
                        <a:spcAft>
                          <a:spcPts val="0"/>
                        </a:spcAft>
                      </a:pPr>
                      <a:r>
                        <a:rPr lang="en-US" sz="2000" dirty="0">
                          <a:effectLst/>
                          <a:latin typeface="+mj-lt"/>
                          <a:ea typeface="Times New Roman"/>
                        </a:rPr>
                        <a:t>Official languages and local dialects </a:t>
                      </a:r>
                      <a:endParaRPr lang="en-GB" sz="2000" dirty="0">
                        <a:effectLst/>
                        <a:latin typeface="+mj-lt"/>
                        <a:ea typeface="Times New Roman"/>
                      </a:endParaRPr>
                    </a:p>
                  </a:txBody>
                  <a:tcPr marL="64135" marR="641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0"/>
                  </a:ext>
                </a:extLst>
              </a:tr>
              <a:tr h="731520">
                <a:tc>
                  <a:txBody>
                    <a:bodyPr/>
                    <a:lstStyle/>
                    <a:p>
                      <a:pPr>
                        <a:lnSpc>
                          <a:spcPct val="100000"/>
                        </a:lnSpc>
                        <a:spcAft>
                          <a:spcPts val="0"/>
                        </a:spcAft>
                      </a:pPr>
                      <a:r>
                        <a:rPr lang="en-US" sz="2000" dirty="0">
                          <a:effectLst/>
                          <a:latin typeface="+mj-lt"/>
                          <a:ea typeface="Times New Roman"/>
                        </a:rPr>
                        <a:t>Values</a:t>
                      </a:r>
                      <a:endParaRPr lang="en-GB" sz="2000" dirty="0">
                        <a:effectLst/>
                        <a:latin typeface="+mj-lt"/>
                        <a:ea typeface="Times New Roman"/>
                      </a:endParaRPr>
                    </a:p>
                  </a:txBody>
                  <a:tcPr marL="64135" marR="641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0000"/>
                        </a:lnSpc>
                        <a:spcAft>
                          <a:spcPts val="0"/>
                        </a:spcAft>
                      </a:pPr>
                      <a:r>
                        <a:rPr lang="en-US" sz="2000" dirty="0">
                          <a:effectLst/>
                          <a:latin typeface="+mj-lt"/>
                          <a:ea typeface="Times New Roman"/>
                        </a:rPr>
                        <a:t>Strongly held concepts that are present in a cultural group</a:t>
                      </a:r>
                      <a:endParaRPr lang="en-GB" sz="2000" dirty="0">
                        <a:effectLst/>
                        <a:latin typeface="+mj-lt"/>
                        <a:ea typeface="Times New Roman"/>
                      </a:endParaRPr>
                    </a:p>
                  </a:txBody>
                  <a:tcPr marL="64135" marR="641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1"/>
                  </a:ext>
                </a:extLst>
              </a:tr>
              <a:tr h="731520">
                <a:tc>
                  <a:txBody>
                    <a:bodyPr/>
                    <a:lstStyle/>
                    <a:p>
                      <a:pPr>
                        <a:lnSpc>
                          <a:spcPct val="100000"/>
                        </a:lnSpc>
                        <a:spcAft>
                          <a:spcPts val="0"/>
                        </a:spcAft>
                      </a:pPr>
                      <a:r>
                        <a:rPr lang="en-US" sz="2000" dirty="0">
                          <a:effectLst/>
                          <a:latin typeface="+mj-lt"/>
                          <a:ea typeface="Times New Roman"/>
                        </a:rPr>
                        <a:t>Norms</a:t>
                      </a:r>
                      <a:endParaRPr lang="en-GB" sz="2000" dirty="0">
                        <a:effectLst/>
                        <a:latin typeface="+mj-lt"/>
                        <a:ea typeface="Times New Roman"/>
                      </a:endParaRPr>
                    </a:p>
                  </a:txBody>
                  <a:tcPr marL="64135" marR="641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0000"/>
                        </a:lnSpc>
                        <a:spcAft>
                          <a:spcPts val="0"/>
                        </a:spcAft>
                      </a:pPr>
                      <a:r>
                        <a:rPr lang="en-US" sz="2000" dirty="0">
                          <a:effectLst/>
                          <a:latin typeface="+mj-lt"/>
                          <a:ea typeface="Times New Roman"/>
                        </a:rPr>
                        <a:t>Social rules that affect behaviors and actions and reflect cultural values</a:t>
                      </a:r>
                      <a:endParaRPr lang="en-GB" sz="2000" dirty="0">
                        <a:effectLst/>
                        <a:latin typeface="+mj-lt"/>
                        <a:ea typeface="Times New Roman"/>
                      </a:endParaRPr>
                    </a:p>
                  </a:txBody>
                  <a:tcPr marL="64135" marR="641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2"/>
                  </a:ext>
                </a:extLst>
              </a:tr>
              <a:tr h="731520">
                <a:tc>
                  <a:txBody>
                    <a:bodyPr/>
                    <a:lstStyle/>
                    <a:p>
                      <a:pPr>
                        <a:lnSpc>
                          <a:spcPct val="100000"/>
                        </a:lnSpc>
                        <a:spcAft>
                          <a:spcPts val="0"/>
                        </a:spcAft>
                      </a:pPr>
                      <a:r>
                        <a:rPr lang="en-US" sz="2000" dirty="0">
                          <a:effectLst/>
                          <a:latin typeface="+mj-lt"/>
                          <a:ea typeface="Times New Roman"/>
                        </a:rPr>
                        <a:t>Folkways and Mores</a:t>
                      </a:r>
                      <a:endParaRPr lang="en-GB" sz="2000" dirty="0">
                        <a:effectLst/>
                        <a:latin typeface="+mj-lt"/>
                        <a:ea typeface="Times New Roman"/>
                      </a:endParaRPr>
                    </a:p>
                  </a:txBody>
                  <a:tcPr marL="64135" marR="641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0000"/>
                        </a:lnSpc>
                        <a:spcAft>
                          <a:spcPts val="0"/>
                        </a:spcAft>
                      </a:pPr>
                      <a:r>
                        <a:rPr lang="en-US" sz="2000" dirty="0">
                          <a:effectLst/>
                          <a:latin typeface="+mj-lt"/>
                          <a:ea typeface="Times New Roman"/>
                        </a:rPr>
                        <a:t>Cultural customs that dictate how people act socially</a:t>
                      </a:r>
                      <a:endParaRPr lang="en-GB" sz="2000" dirty="0">
                        <a:effectLst/>
                        <a:latin typeface="+mj-lt"/>
                        <a:ea typeface="Times New Roman"/>
                      </a:endParaRPr>
                    </a:p>
                  </a:txBody>
                  <a:tcPr marL="64135" marR="641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3"/>
                  </a:ext>
                </a:extLst>
              </a:tr>
              <a:tr h="0">
                <a:tc>
                  <a:txBody>
                    <a:bodyPr/>
                    <a:lstStyle/>
                    <a:p>
                      <a:pPr>
                        <a:lnSpc>
                          <a:spcPct val="100000"/>
                        </a:lnSpc>
                        <a:spcAft>
                          <a:spcPts val="0"/>
                        </a:spcAft>
                      </a:pPr>
                      <a:r>
                        <a:rPr lang="en-US" sz="2000" dirty="0">
                          <a:effectLst/>
                          <a:latin typeface="+mj-lt"/>
                          <a:ea typeface="Times New Roman"/>
                        </a:rPr>
                        <a:t>Roles and Schemas</a:t>
                      </a:r>
                      <a:endParaRPr lang="en-GB" sz="2000" dirty="0">
                        <a:effectLst/>
                        <a:latin typeface="+mj-lt"/>
                        <a:ea typeface="Times New Roman"/>
                      </a:endParaRPr>
                    </a:p>
                  </a:txBody>
                  <a:tcPr marL="64135" marR="641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0000"/>
                        </a:lnSpc>
                        <a:spcAft>
                          <a:spcPts val="0"/>
                        </a:spcAft>
                      </a:pPr>
                      <a:r>
                        <a:rPr lang="en-US" sz="2000" dirty="0">
                          <a:effectLst/>
                          <a:latin typeface="+mj-lt"/>
                          <a:ea typeface="Times New Roman"/>
                        </a:rPr>
                        <a:t>The enacted “parts” and “scripts” that members of a society play and follow in everyday interactions</a:t>
                      </a:r>
                      <a:endParaRPr lang="en-GB" sz="2000" dirty="0">
                        <a:effectLst/>
                        <a:latin typeface="+mj-lt"/>
                        <a:ea typeface="Times New Roman"/>
                      </a:endParaRPr>
                    </a:p>
                  </a:txBody>
                  <a:tcPr marL="64135" marR="641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4"/>
                  </a:ext>
                </a:extLst>
              </a:tr>
            </a:tbl>
          </a:graphicData>
        </a:graphic>
      </p:graphicFrame>
    </p:spTree>
    <p:extLst>
      <p:ext uri="{BB962C8B-B14F-4D97-AF65-F5344CB8AC3E}">
        <p14:creationId xmlns:p14="http://schemas.microsoft.com/office/powerpoint/2010/main" val="302554571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7480926-B481-8559-588B-1B511E83E60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DB0485D-07E7-4A86-D558-FDD65C5D944A}"/>
              </a:ext>
            </a:extLst>
          </p:cNvPr>
          <p:cNvSpPr txBox="1">
            <a:spLocks/>
          </p:cNvSpPr>
          <p:nvPr/>
        </p:nvSpPr>
        <p:spPr>
          <a:xfrm>
            <a:off x="609600" y="318770"/>
            <a:ext cx="8254573" cy="914400"/>
          </a:xfrm>
          <a:prstGeom prst="rect">
            <a:avLst/>
          </a:prstGeom>
        </p:spPr>
        <p:txBody>
          <a:bodyPr vert="horz" lIns="91440" tIns="45720" rIns="91440" bIns="45720" rtlCol="0" anchor="t">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3600" b="1" dirty="0">
                <a:highlight>
                  <a:srgbClr val="FFFF00"/>
                </a:highlight>
              </a:rPr>
              <a:t>Models of cross-cultural differences</a:t>
            </a:r>
            <a:endParaRPr lang="en-US" sz="4000" b="1" dirty="0"/>
          </a:p>
        </p:txBody>
      </p:sp>
      <p:sp>
        <p:nvSpPr>
          <p:cNvPr id="3" name="Content Placeholder 2">
            <a:extLst>
              <a:ext uri="{FF2B5EF4-FFF2-40B4-BE49-F238E27FC236}">
                <a16:creationId xmlns:a16="http://schemas.microsoft.com/office/drawing/2014/main" id="{10F99081-C656-5080-DD58-D2DBA180FF7C}"/>
              </a:ext>
            </a:extLst>
          </p:cNvPr>
          <p:cNvSpPr>
            <a:spLocks noGrp="1"/>
          </p:cNvSpPr>
          <p:nvPr/>
        </p:nvSpPr>
        <p:spPr>
          <a:xfrm>
            <a:off x="629194" y="1254941"/>
            <a:ext cx="8686800" cy="4038600"/>
          </a:xfrm>
          <a:prstGeom prst="rect">
            <a:avLst/>
          </a:prstGeom>
        </p:spPr>
        <p:txBody>
          <a:bodyPr vert="horz" lIns="91440" tIns="45720" rIns="91440" bIns="45720" rtlCol="0">
            <a:normAutofit fontScale="850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627063" indent="-534988">
              <a:lnSpc>
                <a:spcPct val="120000"/>
              </a:lnSpc>
              <a:spcBef>
                <a:spcPts val="0"/>
              </a:spcBef>
              <a:buClr>
                <a:srgbClr val="0070C0"/>
              </a:buClr>
              <a:buFont typeface="Wingdings" panose="05000000000000000000" pitchFamily="2" charset="2"/>
              <a:buChar char="q"/>
            </a:pPr>
            <a:r>
              <a:rPr lang="en-GB" sz="2800" b="1" dirty="0"/>
              <a:t>Hofstede</a:t>
            </a:r>
            <a:r>
              <a:rPr lang="en-GB" sz="2800" dirty="0"/>
              <a:t> (5 dimensions) – will be discussed in this module</a:t>
            </a:r>
          </a:p>
          <a:p>
            <a:pPr marL="627063" indent="-534988">
              <a:lnSpc>
                <a:spcPct val="120000"/>
              </a:lnSpc>
              <a:spcBef>
                <a:spcPts val="0"/>
              </a:spcBef>
              <a:buClr>
                <a:srgbClr val="0070C0"/>
              </a:buClr>
              <a:buFont typeface="Wingdings" panose="05000000000000000000" pitchFamily="2" charset="2"/>
              <a:buChar char="q"/>
            </a:pPr>
            <a:r>
              <a:rPr lang="en-GB" sz="2800" b="1" dirty="0"/>
              <a:t>GLOBE</a:t>
            </a:r>
            <a:r>
              <a:rPr lang="en-GB" sz="2800" dirty="0"/>
              <a:t> (9 dimensions of organisational and societal culture)- extra reading </a:t>
            </a:r>
            <a:r>
              <a:rPr lang="en-GB" sz="2800" dirty="0">
                <a:hlinkClick r:id="rId3"/>
              </a:rPr>
              <a:t>https://globeproject.com/studies.html </a:t>
            </a:r>
            <a:r>
              <a:rPr lang="en-GB" sz="2800" dirty="0"/>
              <a:t>and 2 papers on Moodle week 3</a:t>
            </a:r>
          </a:p>
          <a:p>
            <a:pPr marL="627063" indent="-534988">
              <a:lnSpc>
                <a:spcPct val="120000"/>
              </a:lnSpc>
              <a:spcBef>
                <a:spcPts val="0"/>
              </a:spcBef>
              <a:buClr>
                <a:srgbClr val="0070C0"/>
              </a:buClr>
              <a:buFont typeface="Wingdings" panose="05000000000000000000" pitchFamily="2" charset="2"/>
              <a:buChar char="q"/>
            </a:pPr>
            <a:r>
              <a:rPr lang="en-GB" sz="2800" b="1" dirty="0"/>
              <a:t>Schwartz – </a:t>
            </a:r>
            <a:r>
              <a:rPr lang="en-GB" sz="2800" dirty="0"/>
              <a:t>extra reading – paper on Moodle week 1 </a:t>
            </a:r>
          </a:p>
          <a:p>
            <a:pPr>
              <a:lnSpc>
                <a:spcPct val="120000"/>
              </a:lnSpc>
              <a:spcBef>
                <a:spcPts val="0"/>
              </a:spcBef>
              <a:buClr>
                <a:srgbClr val="0070C0"/>
              </a:buClr>
              <a:buFont typeface="Wingdings" panose="05000000000000000000" pitchFamily="2" charset="2"/>
              <a:buChar char="q"/>
            </a:pPr>
            <a:endParaRPr lang="en-GB" sz="3000" dirty="0"/>
          </a:p>
          <a:p>
            <a:pPr marL="0" indent="0">
              <a:lnSpc>
                <a:spcPct val="120000"/>
              </a:lnSpc>
              <a:spcBef>
                <a:spcPts val="0"/>
              </a:spcBef>
              <a:buClr>
                <a:srgbClr val="0070C0"/>
              </a:buClr>
              <a:buNone/>
            </a:pPr>
            <a:r>
              <a:rPr lang="en-GB" sz="3000" dirty="0"/>
              <a:t>These models group national cultures based on the importance of values </a:t>
            </a:r>
          </a:p>
          <a:p>
            <a:pPr marL="0" indent="0">
              <a:lnSpc>
                <a:spcPct val="120000"/>
              </a:lnSpc>
              <a:spcBef>
                <a:spcPts val="0"/>
              </a:spcBef>
              <a:buClr>
                <a:srgbClr val="0070C0"/>
              </a:buClr>
              <a:buNone/>
            </a:pPr>
            <a:endParaRPr lang="en-GB" sz="3000" dirty="0"/>
          </a:p>
          <a:p>
            <a:pPr marL="0" indent="0">
              <a:lnSpc>
                <a:spcPct val="120000"/>
              </a:lnSpc>
              <a:spcBef>
                <a:spcPts val="0"/>
              </a:spcBef>
              <a:buClr>
                <a:srgbClr val="0070C0"/>
              </a:buClr>
              <a:buNone/>
            </a:pPr>
            <a:endParaRPr lang="en-GB" sz="3000" dirty="0"/>
          </a:p>
          <a:p>
            <a:pPr>
              <a:lnSpc>
                <a:spcPct val="120000"/>
              </a:lnSpc>
              <a:spcBef>
                <a:spcPts val="0"/>
              </a:spcBef>
              <a:buClr>
                <a:srgbClr val="0070C0"/>
              </a:buClr>
              <a:buFont typeface="Wingdings" panose="05000000000000000000" pitchFamily="2" charset="2"/>
              <a:buChar char="q"/>
            </a:pPr>
            <a:endParaRPr lang="en-GB" sz="2800" i="1" dirty="0"/>
          </a:p>
          <a:p>
            <a:pPr marL="0" indent="0">
              <a:lnSpc>
                <a:spcPct val="120000"/>
              </a:lnSpc>
              <a:spcBef>
                <a:spcPts val="0"/>
              </a:spcBef>
              <a:buNone/>
            </a:pPr>
            <a:endParaRPr lang="en-GB" dirty="0"/>
          </a:p>
        </p:txBody>
      </p:sp>
    </p:spTree>
    <p:extLst>
      <p:ext uri="{BB962C8B-B14F-4D97-AF65-F5344CB8AC3E}">
        <p14:creationId xmlns:p14="http://schemas.microsoft.com/office/powerpoint/2010/main" val="103115983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4860FB4-2A47-C6DF-32AB-6B00AA5BBA78}"/>
            </a:ext>
          </a:extLst>
        </p:cNvPr>
        <p:cNvGrpSpPr/>
        <p:nvPr/>
      </p:nvGrpSpPr>
      <p:grpSpPr>
        <a:xfrm>
          <a:off x="0" y="0"/>
          <a:ext cx="0" cy="0"/>
          <a:chOff x="0" y="0"/>
          <a:chExt cx="0" cy="0"/>
        </a:xfrm>
      </p:grpSpPr>
      <p:sp>
        <p:nvSpPr>
          <p:cNvPr id="5" name="Content Placeholder 2">
            <a:extLst>
              <a:ext uri="{FF2B5EF4-FFF2-40B4-BE49-F238E27FC236}">
                <a16:creationId xmlns:a16="http://schemas.microsoft.com/office/drawing/2014/main" id="{CA81E863-6C0A-E8D5-9701-76670681ECD2}"/>
              </a:ext>
            </a:extLst>
          </p:cNvPr>
          <p:cNvSpPr>
            <a:spLocks noGrp="1"/>
          </p:cNvSpPr>
          <p:nvPr/>
        </p:nvSpPr>
        <p:spPr>
          <a:xfrm>
            <a:off x="254213" y="1295400"/>
            <a:ext cx="8635573" cy="25146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buClr>
                <a:srgbClr val="0070C0"/>
              </a:buClr>
              <a:buFont typeface="Wingdings" panose="05000000000000000000" pitchFamily="2" charset="2"/>
              <a:buChar char="q"/>
            </a:pPr>
            <a:r>
              <a:rPr lang="en-GB" sz="2800" dirty="0"/>
              <a:t>Hofstede and Project GLOBE concentrate on the </a:t>
            </a:r>
            <a:r>
              <a:rPr lang="en-GB" sz="2800" b="1" dirty="0"/>
              <a:t>national level value</a:t>
            </a:r>
          </a:p>
          <a:p>
            <a:pPr>
              <a:buClr>
                <a:srgbClr val="0070C0"/>
              </a:buClr>
              <a:buFont typeface="Wingdings" panose="05000000000000000000" pitchFamily="2" charset="2"/>
              <a:buChar char="q"/>
            </a:pPr>
            <a:r>
              <a:rPr lang="en-GB" sz="2800" dirty="0"/>
              <a:t>Other scholars argue that cultural values have the most impact at the </a:t>
            </a:r>
            <a:r>
              <a:rPr lang="en-GB" sz="2800" b="1" dirty="0"/>
              <a:t>individual level</a:t>
            </a:r>
            <a:r>
              <a:rPr lang="en-GB" sz="2800" dirty="0"/>
              <a:t>. For example, research by Schwartz (1990) </a:t>
            </a:r>
            <a:endParaRPr lang="en-GB" sz="2400" dirty="0"/>
          </a:p>
          <a:p>
            <a:pPr marL="0" indent="0">
              <a:buClr>
                <a:srgbClr val="0070C0"/>
              </a:buClr>
              <a:buNone/>
            </a:pPr>
            <a:endParaRPr lang="en-GB" sz="2400" dirty="0"/>
          </a:p>
        </p:txBody>
      </p:sp>
      <p:sp>
        <p:nvSpPr>
          <p:cNvPr id="2" name="Title 1">
            <a:extLst>
              <a:ext uri="{FF2B5EF4-FFF2-40B4-BE49-F238E27FC236}">
                <a16:creationId xmlns:a16="http://schemas.microsoft.com/office/drawing/2014/main" id="{E846CDBA-B74D-DBB6-1FEB-131B010482C2}"/>
              </a:ext>
            </a:extLst>
          </p:cNvPr>
          <p:cNvSpPr txBox="1">
            <a:spLocks/>
          </p:cNvSpPr>
          <p:nvPr/>
        </p:nvSpPr>
        <p:spPr>
          <a:xfrm>
            <a:off x="609600" y="311785"/>
            <a:ext cx="7772400" cy="914400"/>
          </a:xfrm>
          <a:prstGeom prst="rect">
            <a:avLst/>
          </a:prstGeom>
        </p:spPr>
        <p:txBody>
          <a:bodyPr vert="horz" lIns="91440" tIns="45720" rIns="91440" bIns="45720" rtlCol="0" anchor="t">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3600" b="1" dirty="0">
                <a:highlight>
                  <a:srgbClr val="FFFF00"/>
                </a:highlight>
              </a:rPr>
              <a:t>Value level</a:t>
            </a:r>
            <a:endParaRPr lang="en-US" sz="4000" b="1" dirty="0"/>
          </a:p>
        </p:txBody>
      </p:sp>
    </p:spTree>
    <p:extLst>
      <p:ext uri="{BB962C8B-B14F-4D97-AF65-F5344CB8AC3E}">
        <p14:creationId xmlns:p14="http://schemas.microsoft.com/office/powerpoint/2010/main" val="268936865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72CBF17-8046-1B9C-E8B3-6DED45AB52B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1FBC207-3D50-A8C0-B3FA-9B32E8933D4E}"/>
              </a:ext>
            </a:extLst>
          </p:cNvPr>
          <p:cNvSpPr txBox="1">
            <a:spLocks/>
          </p:cNvSpPr>
          <p:nvPr/>
        </p:nvSpPr>
        <p:spPr>
          <a:xfrm>
            <a:off x="609600" y="311785"/>
            <a:ext cx="7772400" cy="914400"/>
          </a:xfrm>
          <a:prstGeom prst="rect">
            <a:avLst/>
          </a:prstGeom>
        </p:spPr>
        <p:txBody>
          <a:bodyPr vert="horz" lIns="91440" tIns="45720" rIns="91440" bIns="45720" rtlCol="0" anchor="t">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3600" b="1" dirty="0">
                <a:highlight>
                  <a:srgbClr val="FFFF00"/>
                </a:highlight>
              </a:rPr>
              <a:t>Hofstede’s dimensions of culture</a:t>
            </a:r>
            <a:endParaRPr lang="en-US" sz="4000" b="1" dirty="0"/>
          </a:p>
        </p:txBody>
      </p:sp>
      <p:graphicFrame>
        <p:nvGraphicFramePr>
          <p:cNvPr id="4" name="Table 3">
            <a:extLst>
              <a:ext uri="{FF2B5EF4-FFF2-40B4-BE49-F238E27FC236}">
                <a16:creationId xmlns:a16="http://schemas.microsoft.com/office/drawing/2014/main" id="{E78A06AD-221D-6BAA-9745-25960FE0E5DD}"/>
              </a:ext>
            </a:extLst>
          </p:cNvPr>
          <p:cNvGraphicFramePr>
            <a:graphicFrameLocks noGrp="1"/>
          </p:cNvGraphicFramePr>
          <p:nvPr>
            <p:extLst>
              <p:ext uri="{D42A27DB-BD31-4B8C-83A1-F6EECF244321}">
                <p14:modId xmlns:p14="http://schemas.microsoft.com/office/powerpoint/2010/main" val="2168670484"/>
              </p:ext>
            </p:extLst>
          </p:nvPr>
        </p:nvGraphicFramePr>
        <p:xfrm>
          <a:off x="380999" y="1424897"/>
          <a:ext cx="8382001" cy="4008206"/>
        </p:xfrm>
        <a:graphic>
          <a:graphicData uri="http://schemas.openxmlformats.org/drawingml/2006/table">
            <a:tbl>
              <a:tblPr/>
              <a:tblGrid>
                <a:gridCol w="3128164">
                  <a:extLst>
                    <a:ext uri="{9D8B030D-6E8A-4147-A177-3AD203B41FA5}">
                      <a16:colId xmlns:a16="http://schemas.microsoft.com/office/drawing/2014/main" val="20000"/>
                    </a:ext>
                  </a:extLst>
                </a:gridCol>
                <a:gridCol w="5253837">
                  <a:extLst>
                    <a:ext uri="{9D8B030D-6E8A-4147-A177-3AD203B41FA5}">
                      <a16:colId xmlns:a16="http://schemas.microsoft.com/office/drawing/2014/main" val="20001"/>
                    </a:ext>
                  </a:extLst>
                </a:gridCol>
              </a:tblGrid>
              <a:tr h="945009">
                <a:tc>
                  <a:txBody>
                    <a:bodyPr/>
                    <a:lstStyle/>
                    <a:p>
                      <a:pPr>
                        <a:lnSpc>
                          <a:spcPct val="150000"/>
                        </a:lnSpc>
                        <a:spcAft>
                          <a:spcPts val="0"/>
                        </a:spcAft>
                      </a:pPr>
                      <a:r>
                        <a:rPr lang="en-US" sz="1800" dirty="0">
                          <a:effectLst/>
                          <a:latin typeface="+mj-lt"/>
                          <a:ea typeface="Times New Roman"/>
                        </a:rPr>
                        <a:t>Power Distance</a:t>
                      </a:r>
                      <a:endParaRPr lang="en-GB" sz="1800" dirty="0">
                        <a:effectLst/>
                        <a:latin typeface="+mj-lt"/>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800" dirty="0">
                          <a:effectLst/>
                          <a:latin typeface="+mj-lt"/>
                          <a:ea typeface="Times New Roman"/>
                        </a:rPr>
                        <a:t>Distance between leaders and followers; authoritarian versus collaborative relationships</a:t>
                      </a:r>
                      <a:endParaRPr lang="en-GB" sz="1800" dirty="0">
                        <a:effectLst/>
                        <a:latin typeface="+mj-lt"/>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0"/>
                  </a:ext>
                </a:extLst>
              </a:tr>
              <a:tr h="853397">
                <a:tc>
                  <a:txBody>
                    <a:bodyPr/>
                    <a:lstStyle/>
                    <a:p>
                      <a:pPr>
                        <a:lnSpc>
                          <a:spcPct val="150000"/>
                        </a:lnSpc>
                        <a:spcAft>
                          <a:spcPts val="0"/>
                        </a:spcAft>
                      </a:pPr>
                      <a:r>
                        <a:rPr lang="en-US" sz="1800" dirty="0">
                          <a:effectLst/>
                          <a:latin typeface="+mj-lt"/>
                          <a:ea typeface="Times New Roman"/>
                        </a:rPr>
                        <a:t>Individualism-Collectivism </a:t>
                      </a:r>
                      <a:endParaRPr lang="en-GB" sz="1800" dirty="0">
                        <a:effectLst/>
                        <a:latin typeface="+mj-lt"/>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800" dirty="0">
                          <a:effectLst/>
                          <a:latin typeface="+mj-lt"/>
                          <a:ea typeface="Times New Roman"/>
                        </a:rPr>
                        <a:t>Personal needs are more important than  groups’ needs </a:t>
                      </a:r>
                      <a:endParaRPr lang="en-GB" sz="1800" dirty="0">
                        <a:effectLst/>
                        <a:latin typeface="+mj-lt"/>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1"/>
                  </a:ext>
                </a:extLst>
              </a:tr>
              <a:tr h="853397">
                <a:tc>
                  <a:txBody>
                    <a:bodyPr/>
                    <a:lstStyle/>
                    <a:p>
                      <a:pPr>
                        <a:lnSpc>
                          <a:spcPct val="150000"/>
                        </a:lnSpc>
                        <a:spcAft>
                          <a:spcPts val="0"/>
                        </a:spcAft>
                      </a:pPr>
                      <a:r>
                        <a:rPr lang="en-US" sz="1800" dirty="0">
                          <a:effectLst/>
                          <a:latin typeface="+mj-lt"/>
                          <a:ea typeface="Times New Roman"/>
                        </a:rPr>
                        <a:t>Masculinity-Femininity</a:t>
                      </a:r>
                      <a:endParaRPr lang="en-GB" sz="1800" dirty="0">
                        <a:effectLst/>
                        <a:latin typeface="+mj-lt"/>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800" dirty="0">
                          <a:effectLst/>
                          <a:latin typeface="+mj-lt"/>
                          <a:ea typeface="Times New Roman"/>
                        </a:rPr>
                        <a:t>Importance of competition, achievement versus values of harmony and quality of life </a:t>
                      </a:r>
                      <a:endParaRPr lang="en-GB" sz="1800" dirty="0">
                        <a:effectLst/>
                        <a:latin typeface="+mj-lt"/>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2"/>
                  </a:ext>
                </a:extLst>
              </a:tr>
              <a:tr h="503006">
                <a:tc>
                  <a:txBody>
                    <a:bodyPr/>
                    <a:lstStyle/>
                    <a:p>
                      <a:pPr>
                        <a:lnSpc>
                          <a:spcPct val="150000"/>
                        </a:lnSpc>
                        <a:spcAft>
                          <a:spcPts val="0"/>
                        </a:spcAft>
                      </a:pPr>
                      <a:r>
                        <a:rPr lang="en-US" sz="1800" dirty="0">
                          <a:effectLst/>
                          <a:latin typeface="+mj-lt"/>
                          <a:ea typeface="Times New Roman"/>
                        </a:rPr>
                        <a:t>Uncertainty Avoidance</a:t>
                      </a:r>
                      <a:endParaRPr lang="en-GB" sz="1800" dirty="0">
                        <a:effectLst/>
                        <a:latin typeface="+mj-lt"/>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800" dirty="0">
                          <a:effectLst/>
                          <a:latin typeface="+mj-lt"/>
                          <a:ea typeface="Times New Roman"/>
                        </a:rPr>
                        <a:t>Risk-taking versus risk-avoidance societies</a:t>
                      </a:r>
                      <a:endParaRPr lang="en-GB" sz="1800" dirty="0">
                        <a:effectLst/>
                        <a:latin typeface="+mj-lt"/>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3"/>
                  </a:ext>
                </a:extLst>
              </a:tr>
              <a:tr h="853397">
                <a:tc>
                  <a:txBody>
                    <a:bodyPr/>
                    <a:lstStyle/>
                    <a:p>
                      <a:pPr>
                        <a:lnSpc>
                          <a:spcPct val="150000"/>
                        </a:lnSpc>
                        <a:spcAft>
                          <a:spcPts val="0"/>
                        </a:spcAft>
                      </a:pPr>
                      <a:r>
                        <a:rPr lang="en-US" sz="1800" dirty="0">
                          <a:effectLst/>
                          <a:latin typeface="+mj-lt"/>
                          <a:ea typeface="Times New Roman"/>
                        </a:rPr>
                        <a:t>Short- or Long-Term Orientation </a:t>
                      </a:r>
                      <a:endParaRPr lang="en-GB" sz="1800" dirty="0">
                        <a:effectLst/>
                        <a:latin typeface="+mj-lt"/>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800" dirty="0">
                          <a:effectLst/>
                          <a:latin typeface="+mj-lt"/>
                          <a:ea typeface="Times New Roman"/>
                        </a:rPr>
                        <a:t>Emphasis on immediate- versus distant; strategic outcomes </a:t>
                      </a:r>
                      <a:endParaRPr lang="en-GB" sz="1800" dirty="0">
                        <a:effectLst/>
                        <a:latin typeface="+mj-lt"/>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4"/>
                  </a:ext>
                </a:extLst>
              </a:tr>
            </a:tbl>
          </a:graphicData>
        </a:graphic>
      </p:graphicFrame>
    </p:spTree>
    <p:extLst>
      <p:ext uri="{BB962C8B-B14F-4D97-AF65-F5344CB8AC3E}">
        <p14:creationId xmlns:p14="http://schemas.microsoft.com/office/powerpoint/2010/main" val="305339504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C6D1C3F5-7DFA-0482-19AE-CF8A150E6BB2}"/>
              </a:ext>
            </a:extLst>
          </p:cNvPr>
          <p:cNvPicPr>
            <a:picLocks noChangeAspect="1"/>
          </p:cNvPicPr>
          <p:nvPr/>
        </p:nvPicPr>
        <p:blipFill>
          <a:blip r:embed="rId2"/>
          <a:stretch>
            <a:fillRect/>
          </a:stretch>
        </p:blipFill>
        <p:spPr>
          <a:xfrm>
            <a:off x="255859" y="228600"/>
            <a:ext cx="8632281" cy="5141726"/>
          </a:xfrm>
          <a:prstGeom prst="rect">
            <a:avLst/>
          </a:prstGeom>
        </p:spPr>
      </p:pic>
    </p:spTree>
    <p:extLst>
      <p:ext uri="{BB962C8B-B14F-4D97-AF65-F5344CB8AC3E}">
        <p14:creationId xmlns:p14="http://schemas.microsoft.com/office/powerpoint/2010/main" val="90038550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3737DC5-B215-D7A4-92B0-00DA61D1CD54}"/>
            </a:ext>
          </a:extLst>
        </p:cNvPr>
        <p:cNvGrpSpPr/>
        <p:nvPr/>
      </p:nvGrpSpPr>
      <p:grpSpPr>
        <a:xfrm>
          <a:off x="0" y="0"/>
          <a:ext cx="0" cy="0"/>
          <a:chOff x="0" y="0"/>
          <a:chExt cx="0" cy="0"/>
        </a:xfrm>
      </p:grpSpPr>
      <p:sp>
        <p:nvSpPr>
          <p:cNvPr id="5" name="Content Placeholder 2">
            <a:extLst>
              <a:ext uri="{FF2B5EF4-FFF2-40B4-BE49-F238E27FC236}">
                <a16:creationId xmlns:a16="http://schemas.microsoft.com/office/drawing/2014/main" id="{45BE0845-06B8-AA17-AA17-5CACA398AF11}"/>
              </a:ext>
            </a:extLst>
          </p:cNvPr>
          <p:cNvSpPr>
            <a:spLocks noGrp="1"/>
          </p:cNvSpPr>
          <p:nvPr/>
        </p:nvSpPr>
        <p:spPr>
          <a:xfrm>
            <a:off x="254213" y="1295400"/>
            <a:ext cx="8635573" cy="42672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buClr>
                <a:srgbClr val="0070C0"/>
              </a:buClr>
              <a:buFont typeface="Wingdings" panose="05000000000000000000" pitchFamily="2" charset="2"/>
              <a:buChar char="q"/>
            </a:pPr>
            <a:r>
              <a:rPr lang="en-GB" sz="2800" dirty="0"/>
              <a:t>Go to </a:t>
            </a:r>
            <a:r>
              <a:rPr lang="en-GB" sz="2800" b="1" dirty="0">
                <a:hlinkClick r:id="rId3"/>
              </a:rPr>
              <a:t>Hofstede cultural dimension's website</a:t>
            </a:r>
            <a:endParaRPr lang="en-GB" sz="2800" dirty="0"/>
          </a:p>
          <a:p>
            <a:pPr>
              <a:buClr>
                <a:srgbClr val="0070C0"/>
              </a:buClr>
              <a:buFont typeface="Wingdings" panose="05000000000000000000" pitchFamily="2" charset="2"/>
              <a:buChar char="q"/>
            </a:pPr>
            <a:r>
              <a:rPr lang="en-GB" sz="2800" dirty="0"/>
              <a:t>From the website, identify the country with the highest and lowest Hofstede’s score on (click the link):</a:t>
            </a:r>
          </a:p>
          <a:p>
            <a:pPr lvl="1">
              <a:buClr>
                <a:srgbClr val="0070C0"/>
              </a:buClr>
              <a:buFont typeface="Wingdings" panose="05000000000000000000" pitchFamily="2" charset="2"/>
              <a:buChar char="q"/>
            </a:pPr>
            <a:r>
              <a:rPr lang="en-GB" sz="2400" dirty="0"/>
              <a:t>Power distance </a:t>
            </a:r>
            <a:r>
              <a:rPr lang="en-GB" sz="2400" dirty="0">
                <a:hlinkClick r:id="rId4"/>
              </a:rPr>
              <a:t>Power distance</a:t>
            </a:r>
            <a:endParaRPr lang="en-GB" sz="2400" dirty="0"/>
          </a:p>
          <a:p>
            <a:pPr lvl="1">
              <a:buClr>
                <a:srgbClr val="0070C0"/>
              </a:buClr>
              <a:buFont typeface="Wingdings" panose="05000000000000000000" pitchFamily="2" charset="2"/>
              <a:buChar char="q"/>
            </a:pPr>
            <a:r>
              <a:rPr lang="en-GB" sz="2400" dirty="0"/>
              <a:t>Individualism </a:t>
            </a:r>
            <a:r>
              <a:rPr lang="en-GB" sz="2400" dirty="0" err="1">
                <a:hlinkClick r:id="rId5"/>
              </a:rPr>
              <a:t>Individualism</a:t>
            </a:r>
            <a:endParaRPr lang="en-GB" sz="2400" dirty="0"/>
          </a:p>
          <a:p>
            <a:pPr lvl="1">
              <a:buClr>
                <a:srgbClr val="0070C0"/>
              </a:buClr>
              <a:buFont typeface="Wingdings" panose="05000000000000000000" pitchFamily="2" charset="2"/>
              <a:buChar char="q"/>
            </a:pPr>
            <a:r>
              <a:rPr lang="en-GB" sz="2400" dirty="0"/>
              <a:t>Masculinity </a:t>
            </a:r>
            <a:r>
              <a:rPr lang="en-GB" sz="2400" dirty="0" err="1">
                <a:hlinkClick r:id="rId6"/>
              </a:rPr>
              <a:t>Masculinity</a:t>
            </a:r>
            <a:endParaRPr lang="en-GB" sz="2400" dirty="0"/>
          </a:p>
          <a:p>
            <a:pPr lvl="1">
              <a:buClr>
                <a:srgbClr val="0070C0"/>
              </a:buClr>
              <a:buFont typeface="Wingdings" panose="05000000000000000000" pitchFamily="2" charset="2"/>
              <a:buChar char="q"/>
            </a:pPr>
            <a:r>
              <a:rPr lang="en-GB" sz="2400" dirty="0"/>
              <a:t>Uncertainty Avoidance </a:t>
            </a:r>
            <a:r>
              <a:rPr lang="en-GB" sz="2400" dirty="0">
                <a:hlinkClick r:id="rId7"/>
              </a:rPr>
              <a:t>Uncertainty avoidance</a:t>
            </a:r>
            <a:endParaRPr lang="en-GB" sz="2400" dirty="0"/>
          </a:p>
          <a:p>
            <a:pPr lvl="1">
              <a:buClr>
                <a:srgbClr val="0070C0"/>
              </a:buClr>
              <a:buFont typeface="Wingdings" panose="05000000000000000000" pitchFamily="2" charset="2"/>
              <a:buChar char="q"/>
            </a:pPr>
            <a:r>
              <a:rPr lang="en-GB" sz="2400" dirty="0"/>
              <a:t>Long-term orientation </a:t>
            </a:r>
            <a:r>
              <a:rPr lang="en-GB" sz="2400" dirty="0">
                <a:hlinkClick r:id="rId8"/>
              </a:rPr>
              <a:t>Long term orientation</a:t>
            </a:r>
            <a:endParaRPr lang="en-GB" sz="2400" dirty="0"/>
          </a:p>
          <a:p>
            <a:pPr marL="0" indent="0">
              <a:buClr>
                <a:srgbClr val="0070C0"/>
              </a:buClr>
              <a:buNone/>
            </a:pPr>
            <a:endParaRPr lang="en-GB" sz="2400" dirty="0"/>
          </a:p>
        </p:txBody>
      </p:sp>
      <p:sp>
        <p:nvSpPr>
          <p:cNvPr id="2" name="Title 1">
            <a:extLst>
              <a:ext uri="{FF2B5EF4-FFF2-40B4-BE49-F238E27FC236}">
                <a16:creationId xmlns:a16="http://schemas.microsoft.com/office/drawing/2014/main" id="{75B714BC-A97F-AF48-47A9-48078A09DF43}"/>
              </a:ext>
            </a:extLst>
          </p:cNvPr>
          <p:cNvSpPr txBox="1">
            <a:spLocks/>
          </p:cNvSpPr>
          <p:nvPr/>
        </p:nvSpPr>
        <p:spPr>
          <a:xfrm>
            <a:off x="609600" y="311785"/>
            <a:ext cx="7772400" cy="914400"/>
          </a:xfrm>
          <a:prstGeom prst="rect">
            <a:avLst/>
          </a:prstGeom>
        </p:spPr>
        <p:txBody>
          <a:bodyPr vert="horz" lIns="91440" tIns="45720" rIns="91440" bIns="45720" rtlCol="0" anchor="t">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3200" b="1" dirty="0">
                <a:highlight>
                  <a:srgbClr val="FFFF00"/>
                </a:highlight>
              </a:rPr>
              <a:t>In Pair Activity </a:t>
            </a:r>
            <a:r>
              <a:rPr lang="en-US" sz="1600" dirty="0"/>
              <a:t>– </a:t>
            </a:r>
            <a:r>
              <a:rPr lang="en-US" sz="2400" dirty="0"/>
              <a:t>20 Minutes</a:t>
            </a:r>
            <a:r>
              <a:rPr lang="en-US" sz="2400" dirty="0">
                <a:highlight>
                  <a:srgbClr val="FFFF00"/>
                </a:highlight>
              </a:rPr>
              <a:t> </a:t>
            </a:r>
            <a:endParaRPr lang="en-US" sz="3600" b="1" dirty="0"/>
          </a:p>
        </p:txBody>
      </p:sp>
      <p:pic>
        <p:nvPicPr>
          <p:cNvPr id="4" name="Picture 3" descr="A qr code with black dots&#10;&#10;AI-generated content may be incorrect.">
            <a:extLst>
              <a:ext uri="{FF2B5EF4-FFF2-40B4-BE49-F238E27FC236}">
                <a16:creationId xmlns:a16="http://schemas.microsoft.com/office/drawing/2014/main" id="{6A6D506A-1D85-52F3-7E64-288CEC5A0053}"/>
              </a:ext>
            </a:extLst>
          </p:cNvPr>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6696075" y="2819400"/>
            <a:ext cx="1685925" cy="1685925"/>
          </a:xfrm>
          <a:prstGeom prst="rect">
            <a:avLst/>
          </a:prstGeom>
        </p:spPr>
      </p:pic>
    </p:spTree>
    <p:extLst>
      <p:ext uri="{BB962C8B-B14F-4D97-AF65-F5344CB8AC3E}">
        <p14:creationId xmlns:p14="http://schemas.microsoft.com/office/powerpoint/2010/main" val="133012472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74100C5-8EEA-3847-0FEA-723CF203F035}"/>
            </a:ext>
          </a:extLst>
        </p:cNvPr>
        <p:cNvGrpSpPr/>
        <p:nvPr/>
      </p:nvGrpSpPr>
      <p:grpSpPr>
        <a:xfrm>
          <a:off x="0" y="0"/>
          <a:ext cx="0" cy="0"/>
          <a:chOff x="0" y="0"/>
          <a:chExt cx="0" cy="0"/>
        </a:xfrm>
      </p:grpSpPr>
      <p:sp>
        <p:nvSpPr>
          <p:cNvPr id="2" name="Content Placeholder 2">
            <a:extLst>
              <a:ext uri="{FF2B5EF4-FFF2-40B4-BE49-F238E27FC236}">
                <a16:creationId xmlns:a16="http://schemas.microsoft.com/office/drawing/2014/main" id="{C98EF94C-C5D8-3A44-7B16-4781D715A8BC}"/>
              </a:ext>
            </a:extLst>
          </p:cNvPr>
          <p:cNvSpPr txBox="1">
            <a:spLocks/>
          </p:cNvSpPr>
          <p:nvPr/>
        </p:nvSpPr>
        <p:spPr>
          <a:xfrm>
            <a:off x="659130" y="2945130"/>
            <a:ext cx="7886700" cy="1905000"/>
          </a:xfrm>
          <a:prstGeom prst="rect">
            <a:avLst/>
          </a:prstGeom>
        </p:spPr>
        <p:txBody>
          <a:bodyPr vert="horz" lIns="91440" tIns="45720" rIns="91440" bIns="45720" rtlCol="0">
            <a:normAutofit/>
          </a:bodyPr>
          <a:lstStyle>
            <a:lvl1pPr marL="228600" indent="-228600"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1pPr>
            <a:lvl2pPr marL="515938"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2pPr>
            <a:lvl3pPr marL="855663" indent="-279400" algn="l" defTabSz="914400" rtl="0" eaLnBrk="1" latinLnBrk="0" hangingPunct="1">
              <a:lnSpc>
                <a:spcPct val="100000"/>
              </a:lnSpc>
              <a:spcBef>
                <a:spcPts val="500"/>
              </a:spcBef>
              <a:buFont typeface="Courier New" panose="02070309020205020404" pitchFamily="49" charset="0"/>
              <a:buChar char="o"/>
              <a:defRPr sz="2200" kern="1200">
                <a:solidFill>
                  <a:schemeClr val="tx1"/>
                </a:solidFill>
                <a:latin typeface="+mn-lt"/>
                <a:ea typeface="+mn-ea"/>
                <a:cs typeface="+mn-cs"/>
              </a:defRPr>
            </a:lvl3pPr>
            <a:lvl4pPr marL="1143000"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4pPr>
            <a:lvl5pPr marL="1490663" indent="-347663"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US" sz="6000" b="1" dirty="0">
                <a:highlight>
                  <a:srgbClr val="FFFF00"/>
                </a:highlight>
              </a:rPr>
              <a:t>BREAK</a:t>
            </a:r>
            <a:endParaRPr lang="en-US" sz="6000" dirty="0">
              <a:highlight>
                <a:srgbClr val="FFFF00"/>
              </a:highlight>
            </a:endParaRPr>
          </a:p>
        </p:txBody>
      </p:sp>
    </p:spTree>
    <p:extLst>
      <p:ext uri="{BB962C8B-B14F-4D97-AF65-F5344CB8AC3E}">
        <p14:creationId xmlns:p14="http://schemas.microsoft.com/office/powerpoint/2010/main" val="104070585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8A80175-D9E9-B341-F0DB-F22F1AB640C6}"/>
            </a:ext>
          </a:extLst>
        </p:cNvPr>
        <p:cNvGrpSpPr/>
        <p:nvPr/>
      </p:nvGrpSpPr>
      <p:grpSpPr>
        <a:xfrm>
          <a:off x="0" y="0"/>
          <a:ext cx="0" cy="0"/>
          <a:chOff x="0" y="0"/>
          <a:chExt cx="0" cy="0"/>
        </a:xfrm>
      </p:grpSpPr>
      <p:pic>
        <p:nvPicPr>
          <p:cNvPr id="4" name="Picture 3">
            <a:extLst>
              <a:ext uri="{FF2B5EF4-FFF2-40B4-BE49-F238E27FC236}">
                <a16:creationId xmlns:a16="http://schemas.microsoft.com/office/drawing/2014/main" id="{F5295535-4BFC-D9D7-49F5-05189CC8E585}"/>
              </a:ext>
            </a:extLst>
          </p:cNvPr>
          <p:cNvPicPr>
            <a:picLocks noChangeAspect="1"/>
          </p:cNvPicPr>
          <p:nvPr/>
        </p:nvPicPr>
        <p:blipFill>
          <a:blip r:embed="rId3"/>
          <a:stretch>
            <a:fillRect/>
          </a:stretch>
        </p:blipFill>
        <p:spPr>
          <a:xfrm>
            <a:off x="326396" y="381000"/>
            <a:ext cx="8491207" cy="6096000"/>
          </a:xfrm>
          <a:prstGeom prst="rect">
            <a:avLst/>
          </a:prstGeom>
        </p:spPr>
      </p:pic>
    </p:spTree>
    <p:extLst>
      <p:ext uri="{BB962C8B-B14F-4D97-AF65-F5344CB8AC3E}">
        <p14:creationId xmlns:p14="http://schemas.microsoft.com/office/powerpoint/2010/main" val="153228599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show="0">
  <p:cSld>
    <p:spTree>
      <p:nvGrpSpPr>
        <p:cNvPr id="1" name="">
          <a:extLst>
            <a:ext uri="{FF2B5EF4-FFF2-40B4-BE49-F238E27FC236}">
              <a16:creationId xmlns:a16="http://schemas.microsoft.com/office/drawing/2014/main" id="{2B6F0CD1-BE4A-018C-AE82-832E349E1D3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6142A48-8BB9-DFCA-4197-9DCD9FF51D66}"/>
              </a:ext>
            </a:extLst>
          </p:cNvPr>
          <p:cNvSpPr txBox="1">
            <a:spLocks/>
          </p:cNvSpPr>
          <p:nvPr/>
        </p:nvSpPr>
        <p:spPr>
          <a:xfrm>
            <a:off x="609600" y="311785"/>
            <a:ext cx="7772400" cy="914400"/>
          </a:xfrm>
          <a:prstGeom prst="rect">
            <a:avLst/>
          </a:prstGeom>
        </p:spPr>
        <p:txBody>
          <a:bodyPr vert="horz" lIns="91440" tIns="45720" rIns="91440" bIns="45720" rtlCol="0" anchor="t">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3600" b="1" dirty="0">
                <a:highlight>
                  <a:srgbClr val="FFFF00"/>
                </a:highlight>
              </a:rPr>
              <a:t>Culture Construct Developed in Project GLOBE </a:t>
            </a:r>
            <a:r>
              <a:rPr lang="en-US" sz="1800" dirty="0"/>
              <a:t>1 of 2</a:t>
            </a:r>
            <a:endParaRPr lang="en-US" sz="4000" dirty="0"/>
          </a:p>
        </p:txBody>
      </p:sp>
      <p:graphicFrame>
        <p:nvGraphicFramePr>
          <p:cNvPr id="3" name="Content Placeholder 4">
            <a:extLst>
              <a:ext uri="{FF2B5EF4-FFF2-40B4-BE49-F238E27FC236}">
                <a16:creationId xmlns:a16="http://schemas.microsoft.com/office/drawing/2014/main" id="{C3E268A2-32E1-806E-42A1-900188A7B92D}"/>
              </a:ext>
            </a:extLst>
          </p:cNvPr>
          <p:cNvGraphicFramePr>
            <a:graphicFrameLocks/>
          </p:cNvGraphicFramePr>
          <p:nvPr>
            <p:extLst>
              <p:ext uri="{D42A27DB-BD31-4B8C-83A1-F6EECF244321}">
                <p14:modId xmlns:p14="http://schemas.microsoft.com/office/powerpoint/2010/main" val="1938443085"/>
              </p:ext>
            </p:extLst>
          </p:nvPr>
        </p:nvGraphicFramePr>
        <p:xfrm>
          <a:off x="685800" y="1981200"/>
          <a:ext cx="7620000" cy="3476752"/>
        </p:xfrm>
        <a:graphic>
          <a:graphicData uri="http://schemas.openxmlformats.org/drawingml/2006/table">
            <a:tbl>
              <a:tblPr/>
              <a:tblGrid>
                <a:gridCol w="2228850">
                  <a:extLst>
                    <a:ext uri="{9D8B030D-6E8A-4147-A177-3AD203B41FA5}">
                      <a16:colId xmlns:a16="http://schemas.microsoft.com/office/drawing/2014/main" val="20000"/>
                    </a:ext>
                  </a:extLst>
                </a:gridCol>
                <a:gridCol w="5391150">
                  <a:extLst>
                    <a:ext uri="{9D8B030D-6E8A-4147-A177-3AD203B41FA5}">
                      <a16:colId xmlns:a16="http://schemas.microsoft.com/office/drawing/2014/main" val="20001"/>
                    </a:ext>
                  </a:extLst>
                </a:gridCol>
              </a:tblGrid>
              <a:tr h="537011">
                <a:tc>
                  <a:txBody>
                    <a:bodyPr/>
                    <a:lstStyle/>
                    <a:p>
                      <a:pPr>
                        <a:lnSpc>
                          <a:spcPct val="150000"/>
                        </a:lnSpc>
                        <a:spcAft>
                          <a:spcPts val="0"/>
                        </a:spcAft>
                      </a:pPr>
                      <a:r>
                        <a:rPr lang="en-US" sz="1600" dirty="0">
                          <a:effectLst/>
                          <a:latin typeface="+mj-lt"/>
                          <a:ea typeface="Times New Roman"/>
                        </a:rPr>
                        <a:t>Power Distance</a:t>
                      </a:r>
                      <a:endParaRPr lang="en-GB" sz="1600" dirty="0">
                        <a:effectLst/>
                        <a:latin typeface="+mj-lt"/>
                        <a:ea typeface="Times New Roman"/>
                      </a:endParaRPr>
                    </a:p>
                  </a:txBody>
                  <a:tcPr marL="64135" marR="641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600" dirty="0">
                          <a:effectLst/>
                          <a:latin typeface="+mj-lt"/>
                          <a:ea typeface="Times New Roman"/>
                        </a:rPr>
                        <a:t>The degree to which members of a collective express comfort with power and differences in status</a:t>
                      </a:r>
                      <a:endParaRPr lang="en-GB" sz="1600" dirty="0">
                        <a:effectLst/>
                        <a:latin typeface="+mj-lt"/>
                        <a:ea typeface="Times New Roman"/>
                      </a:endParaRPr>
                    </a:p>
                  </a:txBody>
                  <a:tcPr marL="64135" marR="641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0"/>
                  </a:ext>
                </a:extLst>
              </a:tr>
              <a:tr h="723704">
                <a:tc>
                  <a:txBody>
                    <a:bodyPr/>
                    <a:lstStyle/>
                    <a:p>
                      <a:pPr>
                        <a:lnSpc>
                          <a:spcPct val="150000"/>
                        </a:lnSpc>
                        <a:spcAft>
                          <a:spcPts val="0"/>
                        </a:spcAft>
                      </a:pPr>
                      <a:r>
                        <a:rPr lang="en-US" sz="1600" dirty="0">
                          <a:effectLst/>
                          <a:latin typeface="+mj-lt"/>
                          <a:ea typeface="Times New Roman"/>
                        </a:rPr>
                        <a:t>Uncertainty Avoidance</a:t>
                      </a:r>
                      <a:endParaRPr lang="en-GB" sz="1600" dirty="0">
                        <a:effectLst/>
                        <a:latin typeface="+mj-lt"/>
                        <a:ea typeface="Times New Roman"/>
                      </a:endParaRPr>
                    </a:p>
                  </a:txBody>
                  <a:tcPr marL="64135" marR="641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600" dirty="0">
                          <a:effectLst/>
                          <a:latin typeface="+mj-lt"/>
                          <a:ea typeface="Times New Roman"/>
                        </a:rPr>
                        <a:t>The extent to which there is an expectation that social norms, rules, and procedures will alleviate future event unpredictability</a:t>
                      </a:r>
                      <a:endParaRPr lang="en-GB" sz="1600" dirty="0">
                        <a:effectLst/>
                        <a:latin typeface="+mj-lt"/>
                        <a:ea typeface="Times New Roman"/>
                      </a:endParaRPr>
                    </a:p>
                  </a:txBody>
                  <a:tcPr marL="64135" marR="641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1"/>
                  </a:ext>
                </a:extLst>
              </a:tr>
              <a:tr h="537011">
                <a:tc>
                  <a:txBody>
                    <a:bodyPr/>
                    <a:lstStyle/>
                    <a:p>
                      <a:pPr>
                        <a:lnSpc>
                          <a:spcPct val="150000"/>
                        </a:lnSpc>
                        <a:spcAft>
                          <a:spcPts val="0"/>
                        </a:spcAft>
                      </a:pPr>
                      <a:r>
                        <a:rPr lang="en-US" sz="1600" dirty="0">
                          <a:effectLst/>
                          <a:latin typeface="+mj-lt"/>
                          <a:ea typeface="Times New Roman"/>
                        </a:rPr>
                        <a:t>Humane Orientation</a:t>
                      </a:r>
                      <a:endParaRPr lang="en-GB" sz="1600" dirty="0">
                        <a:effectLst/>
                        <a:latin typeface="+mj-lt"/>
                        <a:ea typeface="Times New Roman"/>
                      </a:endParaRPr>
                    </a:p>
                  </a:txBody>
                  <a:tcPr marL="64135" marR="641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600" dirty="0">
                          <a:effectLst/>
                          <a:latin typeface="+mj-lt"/>
                          <a:ea typeface="Times New Roman"/>
                        </a:rPr>
                        <a:t>The degree to which individuals are rewarded for being fair, altruistic, generous, caring, and kind to others</a:t>
                      </a:r>
                      <a:endParaRPr lang="en-GB" sz="1600" dirty="0">
                        <a:effectLst/>
                        <a:latin typeface="+mj-lt"/>
                        <a:ea typeface="Times New Roman"/>
                      </a:endParaRPr>
                    </a:p>
                  </a:txBody>
                  <a:tcPr marL="64135" marR="641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2"/>
                  </a:ext>
                </a:extLst>
              </a:tr>
              <a:tr h="723704">
                <a:tc>
                  <a:txBody>
                    <a:bodyPr/>
                    <a:lstStyle/>
                    <a:p>
                      <a:pPr>
                        <a:lnSpc>
                          <a:spcPct val="150000"/>
                        </a:lnSpc>
                        <a:spcAft>
                          <a:spcPts val="0"/>
                        </a:spcAft>
                      </a:pPr>
                      <a:r>
                        <a:rPr lang="en-US" sz="1600" dirty="0">
                          <a:effectLst/>
                          <a:latin typeface="+mj-lt"/>
                          <a:ea typeface="Times New Roman"/>
                        </a:rPr>
                        <a:t>Institutional Collectivism</a:t>
                      </a:r>
                      <a:endParaRPr lang="en-GB" sz="1600" dirty="0">
                        <a:effectLst/>
                        <a:latin typeface="+mj-lt"/>
                        <a:ea typeface="Times New Roman"/>
                      </a:endParaRPr>
                    </a:p>
                  </a:txBody>
                  <a:tcPr marL="64135" marR="641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600" dirty="0">
                          <a:effectLst/>
                          <a:latin typeface="+mj-lt"/>
                          <a:ea typeface="Times New Roman"/>
                        </a:rPr>
                        <a:t>The extent to which institutional practices encourage and reward the collective distribution of resources and collective action </a:t>
                      </a:r>
                      <a:endParaRPr lang="en-GB" sz="1600" dirty="0">
                        <a:effectLst/>
                        <a:latin typeface="+mj-lt"/>
                        <a:ea typeface="Times New Roman"/>
                      </a:endParaRPr>
                    </a:p>
                  </a:txBody>
                  <a:tcPr marL="64135" marR="641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3"/>
                  </a:ext>
                </a:extLst>
              </a:tr>
            </a:tbl>
          </a:graphicData>
        </a:graphic>
      </p:graphicFrame>
      <p:sp>
        <p:nvSpPr>
          <p:cNvPr id="4" name="Content Placeholder 2">
            <a:extLst>
              <a:ext uri="{FF2B5EF4-FFF2-40B4-BE49-F238E27FC236}">
                <a16:creationId xmlns:a16="http://schemas.microsoft.com/office/drawing/2014/main" id="{8B71E830-0EAA-9FA5-5F8F-5B6F7BF32410}"/>
              </a:ext>
            </a:extLst>
          </p:cNvPr>
          <p:cNvSpPr>
            <a:spLocks noGrp="1"/>
          </p:cNvSpPr>
          <p:nvPr/>
        </p:nvSpPr>
        <p:spPr>
          <a:xfrm>
            <a:off x="254213" y="1400048"/>
            <a:ext cx="8635573" cy="685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buClr>
                <a:srgbClr val="0070C0"/>
              </a:buClr>
              <a:buFont typeface="Wingdings" panose="05000000000000000000" pitchFamily="2" charset="2"/>
              <a:buChar char="q"/>
            </a:pPr>
            <a:r>
              <a:rPr lang="en-GB" sz="2000" b="1" dirty="0"/>
              <a:t>It expanded Hofstede’s research</a:t>
            </a:r>
            <a:endParaRPr lang="en-GB" sz="1800" b="1" dirty="0"/>
          </a:p>
          <a:p>
            <a:pPr marL="0" indent="0">
              <a:buClr>
                <a:srgbClr val="0070C0"/>
              </a:buClr>
              <a:buNone/>
            </a:pPr>
            <a:endParaRPr lang="en-GB" sz="1800" b="1" dirty="0"/>
          </a:p>
        </p:txBody>
      </p:sp>
    </p:spTree>
    <p:extLst>
      <p:ext uri="{BB962C8B-B14F-4D97-AF65-F5344CB8AC3E}">
        <p14:creationId xmlns:p14="http://schemas.microsoft.com/office/powerpoint/2010/main" val="375802124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show="0">
  <p:cSld>
    <p:spTree>
      <p:nvGrpSpPr>
        <p:cNvPr id="1" name="">
          <a:extLst>
            <a:ext uri="{FF2B5EF4-FFF2-40B4-BE49-F238E27FC236}">
              <a16:creationId xmlns:a16="http://schemas.microsoft.com/office/drawing/2014/main" id="{C4B454A8-9DCB-37AD-9C48-EAAF784BFB4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3B21A67-F511-1C7F-103E-39D31B9BFE4A}"/>
              </a:ext>
            </a:extLst>
          </p:cNvPr>
          <p:cNvSpPr txBox="1">
            <a:spLocks/>
          </p:cNvSpPr>
          <p:nvPr/>
        </p:nvSpPr>
        <p:spPr>
          <a:xfrm>
            <a:off x="609600" y="311785"/>
            <a:ext cx="7772400" cy="914400"/>
          </a:xfrm>
          <a:prstGeom prst="rect">
            <a:avLst/>
          </a:prstGeom>
        </p:spPr>
        <p:txBody>
          <a:bodyPr vert="horz" lIns="91440" tIns="45720" rIns="91440" bIns="45720" rtlCol="0" anchor="t">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3600" b="1" dirty="0">
                <a:highlight>
                  <a:srgbClr val="FFFF00"/>
                </a:highlight>
              </a:rPr>
              <a:t>Culture Construct Developed in Project GLOBE </a:t>
            </a:r>
            <a:r>
              <a:rPr lang="en-US" sz="1800" dirty="0"/>
              <a:t>2 of 2</a:t>
            </a:r>
            <a:endParaRPr lang="en-US" sz="4000" dirty="0"/>
          </a:p>
        </p:txBody>
      </p:sp>
      <p:graphicFrame>
        <p:nvGraphicFramePr>
          <p:cNvPr id="4" name="Content Placeholder 4">
            <a:extLst>
              <a:ext uri="{FF2B5EF4-FFF2-40B4-BE49-F238E27FC236}">
                <a16:creationId xmlns:a16="http://schemas.microsoft.com/office/drawing/2014/main" id="{1759D0C4-2C54-379B-1425-803414D5270D}"/>
              </a:ext>
            </a:extLst>
          </p:cNvPr>
          <p:cNvGraphicFramePr>
            <a:graphicFrameLocks/>
          </p:cNvGraphicFramePr>
          <p:nvPr>
            <p:extLst>
              <p:ext uri="{D42A27DB-BD31-4B8C-83A1-F6EECF244321}">
                <p14:modId xmlns:p14="http://schemas.microsoft.com/office/powerpoint/2010/main" val="856419604"/>
              </p:ext>
            </p:extLst>
          </p:nvPr>
        </p:nvGraphicFramePr>
        <p:xfrm>
          <a:off x="695325" y="1530350"/>
          <a:ext cx="7753350" cy="3797300"/>
        </p:xfrm>
        <a:graphic>
          <a:graphicData uri="http://schemas.openxmlformats.org/drawingml/2006/table">
            <a:tbl>
              <a:tblPr/>
              <a:tblGrid>
                <a:gridCol w="1881880">
                  <a:extLst>
                    <a:ext uri="{9D8B030D-6E8A-4147-A177-3AD203B41FA5}">
                      <a16:colId xmlns:a16="http://schemas.microsoft.com/office/drawing/2014/main" val="20000"/>
                    </a:ext>
                  </a:extLst>
                </a:gridCol>
                <a:gridCol w="5871470">
                  <a:extLst>
                    <a:ext uri="{9D8B030D-6E8A-4147-A177-3AD203B41FA5}">
                      <a16:colId xmlns:a16="http://schemas.microsoft.com/office/drawing/2014/main" val="20001"/>
                    </a:ext>
                  </a:extLst>
                </a:gridCol>
              </a:tblGrid>
              <a:tr h="537011">
                <a:tc>
                  <a:txBody>
                    <a:bodyPr/>
                    <a:lstStyle/>
                    <a:p>
                      <a:pPr>
                        <a:lnSpc>
                          <a:spcPct val="150000"/>
                        </a:lnSpc>
                        <a:spcAft>
                          <a:spcPts val="0"/>
                        </a:spcAft>
                      </a:pPr>
                      <a:r>
                        <a:rPr lang="en-US" sz="1600" dirty="0">
                          <a:effectLst/>
                          <a:latin typeface="+mj-lt"/>
                          <a:ea typeface="Times New Roman"/>
                        </a:rPr>
                        <a:t>In-Group Collectivism</a:t>
                      </a:r>
                      <a:endParaRPr lang="en-GB" sz="1600" dirty="0">
                        <a:effectLst/>
                        <a:latin typeface="+mj-lt"/>
                        <a:ea typeface="Times New Roman"/>
                      </a:endParaRPr>
                    </a:p>
                  </a:txBody>
                  <a:tcPr marL="64135" marR="641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600" dirty="0">
                          <a:effectLst/>
                          <a:latin typeface="+mj-lt"/>
                          <a:ea typeface="Times New Roman"/>
                        </a:rPr>
                        <a:t>The extent of pride, loyalty, and in-group cohesiveness individuals have for their organizations and families</a:t>
                      </a:r>
                      <a:endParaRPr lang="en-GB" sz="1600" dirty="0">
                        <a:effectLst/>
                        <a:latin typeface="+mj-lt"/>
                        <a:ea typeface="Times New Roman"/>
                      </a:endParaRPr>
                    </a:p>
                  </a:txBody>
                  <a:tcPr marL="64135" marR="641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4"/>
                  </a:ext>
                </a:extLst>
              </a:tr>
              <a:tr h="361850">
                <a:tc>
                  <a:txBody>
                    <a:bodyPr/>
                    <a:lstStyle/>
                    <a:p>
                      <a:pPr>
                        <a:lnSpc>
                          <a:spcPct val="150000"/>
                        </a:lnSpc>
                        <a:spcAft>
                          <a:spcPts val="0"/>
                        </a:spcAft>
                      </a:pPr>
                      <a:r>
                        <a:rPr lang="en-US" sz="1600" dirty="0">
                          <a:effectLst/>
                          <a:latin typeface="+mj-lt"/>
                          <a:ea typeface="Times New Roman"/>
                        </a:rPr>
                        <a:t>Assertiveness</a:t>
                      </a:r>
                      <a:endParaRPr lang="en-GB" sz="1600" dirty="0">
                        <a:effectLst/>
                        <a:latin typeface="+mj-lt"/>
                        <a:ea typeface="Times New Roman"/>
                      </a:endParaRPr>
                    </a:p>
                  </a:txBody>
                  <a:tcPr marL="64135" marR="641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600" dirty="0">
                          <a:effectLst/>
                          <a:latin typeface="+mj-lt"/>
                          <a:ea typeface="Times New Roman"/>
                        </a:rPr>
                        <a:t>The preference for individual behaviors that are assertive, dominant, and demanding</a:t>
                      </a:r>
                      <a:endParaRPr lang="en-GB" sz="1600" dirty="0">
                        <a:effectLst/>
                        <a:latin typeface="+mj-lt"/>
                        <a:ea typeface="Times New Roman"/>
                      </a:endParaRPr>
                    </a:p>
                  </a:txBody>
                  <a:tcPr marL="64135" marR="641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5"/>
                  </a:ext>
                </a:extLst>
              </a:tr>
              <a:tr h="361850">
                <a:tc>
                  <a:txBody>
                    <a:bodyPr/>
                    <a:lstStyle/>
                    <a:p>
                      <a:pPr>
                        <a:lnSpc>
                          <a:spcPct val="150000"/>
                        </a:lnSpc>
                        <a:spcAft>
                          <a:spcPts val="0"/>
                        </a:spcAft>
                      </a:pPr>
                      <a:r>
                        <a:rPr lang="en-US" sz="1600" dirty="0">
                          <a:effectLst/>
                          <a:latin typeface="+mj-lt"/>
                          <a:ea typeface="Times New Roman"/>
                        </a:rPr>
                        <a:t>Gender Egalitarianism</a:t>
                      </a:r>
                      <a:endParaRPr lang="en-GB" sz="1600" dirty="0">
                        <a:effectLst/>
                        <a:latin typeface="+mj-lt"/>
                        <a:ea typeface="Times New Roman"/>
                      </a:endParaRPr>
                    </a:p>
                  </a:txBody>
                  <a:tcPr marL="64135" marR="641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600" dirty="0">
                          <a:effectLst/>
                          <a:latin typeface="+mj-lt"/>
                          <a:ea typeface="Times New Roman"/>
                        </a:rPr>
                        <a:t>The degree to which a group works to limit gender inequality</a:t>
                      </a:r>
                      <a:endParaRPr lang="en-GB" sz="1600" dirty="0">
                        <a:effectLst/>
                        <a:latin typeface="+mj-lt"/>
                        <a:ea typeface="Times New Roman"/>
                      </a:endParaRPr>
                    </a:p>
                  </a:txBody>
                  <a:tcPr marL="64135" marR="641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6"/>
                  </a:ext>
                </a:extLst>
              </a:tr>
              <a:tr h="723704">
                <a:tc>
                  <a:txBody>
                    <a:bodyPr/>
                    <a:lstStyle/>
                    <a:p>
                      <a:pPr>
                        <a:lnSpc>
                          <a:spcPct val="150000"/>
                        </a:lnSpc>
                        <a:spcAft>
                          <a:spcPts val="0"/>
                        </a:spcAft>
                      </a:pPr>
                      <a:r>
                        <a:rPr lang="en-US" sz="1600">
                          <a:effectLst/>
                          <a:latin typeface="+mj-lt"/>
                          <a:ea typeface="Times New Roman"/>
                        </a:rPr>
                        <a:t>Future Orientation</a:t>
                      </a:r>
                      <a:endParaRPr lang="en-GB" sz="1600">
                        <a:effectLst/>
                        <a:latin typeface="+mj-lt"/>
                        <a:ea typeface="Times New Roman"/>
                      </a:endParaRPr>
                    </a:p>
                  </a:txBody>
                  <a:tcPr marL="64135" marR="641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600" dirty="0">
                          <a:effectLst/>
                          <a:latin typeface="+mj-lt"/>
                          <a:ea typeface="Times New Roman"/>
                        </a:rPr>
                        <a:t>The extent to which future-oriented behaviors such as delaying gratification, planning, and investing in the future are encouraged</a:t>
                      </a:r>
                      <a:endParaRPr lang="en-GB" sz="1600" dirty="0">
                        <a:effectLst/>
                        <a:latin typeface="+mj-lt"/>
                        <a:ea typeface="Times New Roman"/>
                      </a:endParaRPr>
                    </a:p>
                  </a:txBody>
                  <a:tcPr marL="64135" marR="641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7"/>
                  </a:ext>
                </a:extLst>
              </a:tr>
              <a:tr h="537011">
                <a:tc>
                  <a:txBody>
                    <a:bodyPr/>
                    <a:lstStyle/>
                    <a:p>
                      <a:pPr>
                        <a:lnSpc>
                          <a:spcPct val="150000"/>
                        </a:lnSpc>
                        <a:spcAft>
                          <a:spcPts val="0"/>
                        </a:spcAft>
                      </a:pPr>
                      <a:r>
                        <a:rPr lang="en-US" sz="1600" dirty="0">
                          <a:effectLst/>
                          <a:latin typeface="+mj-lt"/>
                          <a:ea typeface="Times New Roman"/>
                        </a:rPr>
                        <a:t>Performance Orientation</a:t>
                      </a:r>
                      <a:endParaRPr lang="en-GB" sz="1600" dirty="0">
                        <a:effectLst/>
                        <a:latin typeface="+mj-lt"/>
                        <a:ea typeface="Times New Roman"/>
                      </a:endParaRPr>
                    </a:p>
                  </a:txBody>
                  <a:tcPr marL="64135" marR="641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600" dirty="0">
                          <a:effectLst/>
                          <a:latin typeface="+mj-lt"/>
                          <a:ea typeface="Times New Roman"/>
                        </a:rPr>
                        <a:t>The degree to which a collective encourages and rewards group members for performance and excellence</a:t>
                      </a:r>
                      <a:endParaRPr lang="en-GB" sz="1600" dirty="0">
                        <a:effectLst/>
                        <a:latin typeface="+mj-lt"/>
                        <a:ea typeface="Times New Roman"/>
                      </a:endParaRPr>
                    </a:p>
                  </a:txBody>
                  <a:tcPr marL="64135" marR="641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8"/>
                  </a:ext>
                </a:extLst>
              </a:tr>
            </a:tbl>
          </a:graphicData>
        </a:graphic>
      </p:graphicFrame>
    </p:spTree>
    <p:extLst>
      <p:ext uri="{BB962C8B-B14F-4D97-AF65-F5344CB8AC3E}">
        <p14:creationId xmlns:p14="http://schemas.microsoft.com/office/powerpoint/2010/main" val="378463479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show="0">
  <p:cSld>
    <p:spTree>
      <p:nvGrpSpPr>
        <p:cNvPr id="1" name="">
          <a:extLst>
            <a:ext uri="{FF2B5EF4-FFF2-40B4-BE49-F238E27FC236}">
              <a16:creationId xmlns:a16="http://schemas.microsoft.com/office/drawing/2014/main" id="{3E374305-D943-CF68-6046-F588C5D6CA1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FF96281-3C35-4DA5-2967-1C44928FBB5E}"/>
              </a:ext>
            </a:extLst>
          </p:cNvPr>
          <p:cNvSpPr txBox="1">
            <a:spLocks/>
          </p:cNvSpPr>
          <p:nvPr/>
        </p:nvSpPr>
        <p:spPr>
          <a:xfrm>
            <a:off x="381000" y="311785"/>
            <a:ext cx="8229600" cy="914400"/>
          </a:xfrm>
          <a:prstGeom prst="rect">
            <a:avLst/>
          </a:prstGeom>
        </p:spPr>
        <p:txBody>
          <a:bodyPr vert="horz" lIns="91440" tIns="45720" rIns="91440" bIns="45720" rtlCol="0" anchor="t">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3600" b="1" dirty="0">
                <a:highlight>
                  <a:srgbClr val="FFFF00"/>
                </a:highlight>
              </a:rPr>
              <a:t>Individual-level values (Schwartz) </a:t>
            </a:r>
            <a:r>
              <a:rPr lang="en-US" sz="1600" dirty="0"/>
              <a:t>1 of 2</a:t>
            </a:r>
            <a:r>
              <a:rPr lang="en-US" sz="1600" dirty="0">
                <a:highlight>
                  <a:srgbClr val="FFFF00"/>
                </a:highlight>
              </a:rPr>
              <a:t> </a:t>
            </a:r>
            <a:endParaRPr lang="en-US" sz="4000" dirty="0"/>
          </a:p>
        </p:txBody>
      </p:sp>
      <p:graphicFrame>
        <p:nvGraphicFramePr>
          <p:cNvPr id="3" name="Content Placeholder 4">
            <a:extLst>
              <a:ext uri="{FF2B5EF4-FFF2-40B4-BE49-F238E27FC236}">
                <a16:creationId xmlns:a16="http://schemas.microsoft.com/office/drawing/2014/main" id="{DDA94A84-BB85-D0BC-4423-6C07C410862C}"/>
              </a:ext>
            </a:extLst>
          </p:cNvPr>
          <p:cNvGraphicFramePr>
            <a:graphicFrameLocks/>
          </p:cNvGraphicFramePr>
          <p:nvPr>
            <p:extLst>
              <p:ext uri="{D42A27DB-BD31-4B8C-83A1-F6EECF244321}">
                <p14:modId xmlns:p14="http://schemas.microsoft.com/office/powerpoint/2010/main" val="3449601682"/>
              </p:ext>
            </p:extLst>
          </p:nvPr>
        </p:nvGraphicFramePr>
        <p:xfrm>
          <a:off x="609600" y="1447800"/>
          <a:ext cx="7924800" cy="3164102"/>
        </p:xfrm>
        <a:graphic>
          <a:graphicData uri="http://schemas.openxmlformats.org/drawingml/2006/table">
            <a:tbl>
              <a:tblPr/>
              <a:tblGrid>
                <a:gridCol w="1806855">
                  <a:extLst>
                    <a:ext uri="{9D8B030D-6E8A-4147-A177-3AD203B41FA5}">
                      <a16:colId xmlns:a16="http://schemas.microsoft.com/office/drawing/2014/main" val="20000"/>
                    </a:ext>
                  </a:extLst>
                </a:gridCol>
                <a:gridCol w="6117945">
                  <a:extLst>
                    <a:ext uri="{9D8B030D-6E8A-4147-A177-3AD203B41FA5}">
                      <a16:colId xmlns:a16="http://schemas.microsoft.com/office/drawing/2014/main" val="20001"/>
                    </a:ext>
                  </a:extLst>
                </a:gridCol>
              </a:tblGrid>
              <a:tr h="791025">
                <a:tc>
                  <a:txBody>
                    <a:bodyPr/>
                    <a:lstStyle/>
                    <a:p>
                      <a:pPr>
                        <a:lnSpc>
                          <a:spcPct val="150000"/>
                        </a:lnSpc>
                        <a:spcAft>
                          <a:spcPts val="0"/>
                        </a:spcAft>
                      </a:pPr>
                      <a:r>
                        <a:rPr lang="en-US" sz="1600" dirty="0">
                          <a:effectLst/>
                          <a:latin typeface="+mj-lt"/>
                          <a:ea typeface="Times New Roman"/>
                        </a:rPr>
                        <a:t> Power</a:t>
                      </a:r>
                      <a:endParaRPr lang="en-GB" sz="1600" dirty="0">
                        <a:effectLst/>
                        <a:latin typeface="+mj-lt"/>
                        <a:ea typeface="Times New Roman"/>
                      </a:endParaRPr>
                    </a:p>
                  </a:txBody>
                  <a:tcPr marL="64135" marR="641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600" dirty="0">
                          <a:effectLst/>
                          <a:latin typeface="+mj-lt"/>
                          <a:ea typeface="Times New Roman"/>
                        </a:rPr>
                        <a:t>Focusing on attainment of social status, prestige, and dominance over people and resources</a:t>
                      </a:r>
                      <a:endParaRPr lang="en-GB" sz="1600" dirty="0">
                        <a:effectLst/>
                        <a:latin typeface="+mj-lt"/>
                        <a:ea typeface="Times New Roman"/>
                      </a:endParaRPr>
                    </a:p>
                  </a:txBody>
                  <a:tcPr marL="64135" marR="641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0"/>
                  </a:ext>
                </a:extLst>
              </a:tr>
              <a:tr h="395513">
                <a:tc>
                  <a:txBody>
                    <a:bodyPr/>
                    <a:lstStyle/>
                    <a:p>
                      <a:pPr>
                        <a:lnSpc>
                          <a:spcPct val="150000"/>
                        </a:lnSpc>
                        <a:spcAft>
                          <a:spcPts val="0"/>
                        </a:spcAft>
                      </a:pPr>
                      <a:r>
                        <a:rPr lang="en-US" sz="1600" dirty="0">
                          <a:effectLst/>
                          <a:latin typeface="+mj-lt"/>
                          <a:ea typeface="Times New Roman"/>
                        </a:rPr>
                        <a:t> Achievement</a:t>
                      </a:r>
                      <a:endParaRPr lang="en-GB" sz="1600" dirty="0">
                        <a:effectLst/>
                        <a:latin typeface="+mj-lt"/>
                        <a:ea typeface="Times New Roman"/>
                      </a:endParaRPr>
                    </a:p>
                  </a:txBody>
                  <a:tcPr marL="64135" marR="641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600" dirty="0">
                          <a:effectLst/>
                          <a:latin typeface="+mj-lt"/>
                          <a:ea typeface="Times New Roman"/>
                        </a:rPr>
                        <a:t>Seeking personal success and proficiency</a:t>
                      </a:r>
                      <a:endParaRPr lang="en-GB" sz="1600" dirty="0">
                        <a:effectLst/>
                        <a:latin typeface="+mj-lt"/>
                        <a:ea typeface="Times New Roman"/>
                      </a:endParaRPr>
                    </a:p>
                  </a:txBody>
                  <a:tcPr marL="64135" marR="641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1"/>
                  </a:ext>
                </a:extLst>
              </a:tr>
              <a:tr h="395513">
                <a:tc>
                  <a:txBody>
                    <a:bodyPr/>
                    <a:lstStyle/>
                    <a:p>
                      <a:pPr>
                        <a:lnSpc>
                          <a:spcPct val="150000"/>
                        </a:lnSpc>
                        <a:spcAft>
                          <a:spcPts val="0"/>
                        </a:spcAft>
                      </a:pPr>
                      <a:r>
                        <a:rPr lang="en-US" sz="1600" dirty="0">
                          <a:effectLst/>
                          <a:latin typeface="+mj-lt"/>
                          <a:ea typeface="Times New Roman"/>
                        </a:rPr>
                        <a:t> Hedonism</a:t>
                      </a:r>
                      <a:endParaRPr lang="en-GB" sz="1600" dirty="0">
                        <a:effectLst/>
                        <a:latin typeface="+mj-lt"/>
                        <a:ea typeface="Times New Roman"/>
                      </a:endParaRPr>
                    </a:p>
                  </a:txBody>
                  <a:tcPr marL="64135" marR="641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600">
                          <a:effectLst/>
                          <a:latin typeface="+mj-lt"/>
                          <a:ea typeface="Times New Roman"/>
                        </a:rPr>
                        <a:t>Seeking personal pleasure, particularly physical pleasure</a:t>
                      </a:r>
                      <a:endParaRPr lang="en-GB" sz="1600">
                        <a:effectLst/>
                        <a:latin typeface="+mj-lt"/>
                        <a:ea typeface="Times New Roman"/>
                      </a:endParaRPr>
                    </a:p>
                  </a:txBody>
                  <a:tcPr marL="64135" marR="641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2"/>
                  </a:ext>
                </a:extLst>
              </a:tr>
              <a:tr h="395513">
                <a:tc>
                  <a:txBody>
                    <a:bodyPr/>
                    <a:lstStyle/>
                    <a:p>
                      <a:pPr>
                        <a:lnSpc>
                          <a:spcPct val="150000"/>
                        </a:lnSpc>
                        <a:spcAft>
                          <a:spcPts val="0"/>
                        </a:spcAft>
                      </a:pPr>
                      <a:r>
                        <a:rPr lang="en-US" sz="1600" dirty="0">
                          <a:effectLst/>
                          <a:latin typeface="+mj-lt"/>
                          <a:ea typeface="Times New Roman"/>
                        </a:rPr>
                        <a:t> Stimulation</a:t>
                      </a:r>
                      <a:endParaRPr lang="en-GB" sz="1600" dirty="0">
                        <a:effectLst/>
                        <a:latin typeface="+mj-lt"/>
                        <a:ea typeface="Times New Roman"/>
                      </a:endParaRPr>
                    </a:p>
                  </a:txBody>
                  <a:tcPr marL="64135" marR="641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600" dirty="0">
                          <a:effectLst/>
                          <a:latin typeface="+mj-lt"/>
                          <a:ea typeface="Times New Roman"/>
                        </a:rPr>
                        <a:t>Focusing on excitement, adventure, or challenges</a:t>
                      </a:r>
                      <a:endParaRPr lang="en-GB" sz="1600" dirty="0">
                        <a:effectLst/>
                        <a:latin typeface="+mj-lt"/>
                        <a:ea typeface="Times New Roman"/>
                      </a:endParaRPr>
                    </a:p>
                  </a:txBody>
                  <a:tcPr marL="64135" marR="641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3"/>
                  </a:ext>
                </a:extLst>
              </a:tr>
              <a:tr h="395513">
                <a:tc>
                  <a:txBody>
                    <a:bodyPr/>
                    <a:lstStyle/>
                    <a:p>
                      <a:pPr>
                        <a:lnSpc>
                          <a:spcPct val="150000"/>
                        </a:lnSpc>
                        <a:spcAft>
                          <a:spcPts val="0"/>
                        </a:spcAft>
                      </a:pPr>
                      <a:r>
                        <a:rPr lang="en-US" sz="1600" dirty="0">
                          <a:effectLst/>
                          <a:latin typeface="+mj-lt"/>
                          <a:ea typeface="Times New Roman"/>
                        </a:rPr>
                        <a:t> Self-Direction</a:t>
                      </a:r>
                      <a:endParaRPr lang="en-GB" sz="1600" dirty="0">
                        <a:effectLst/>
                        <a:latin typeface="+mj-lt"/>
                        <a:ea typeface="Times New Roman"/>
                      </a:endParaRPr>
                    </a:p>
                  </a:txBody>
                  <a:tcPr marL="64135" marR="641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600" dirty="0">
                          <a:effectLst/>
                          <a:latin typeface="+mj-lt"/>
                          <a:ea typeface="Times New Roman"/>
                        </a:rPr>
                        <a:t>Valuing independence in thought and action</a:t>
                      </a:r>
                      <a:endParaRPr lang="en-GB" sz="1600" dirty="0">
                        <a:effectLst/>
                        <a:latin typeface="+mj-lt"/>
                        <a:ea typeface="Times New Roman"/>
                      </a:endParaRPr>
                    </a:p>
                  </a:txBody>
                  <a:tcPr marL="64135" marR="641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4"/>
                  </a:ext>
                </a:extLst>
              </a:tr>
              <a:tr h="791025">
                <a:tc>
                  <a:txBody>
                    <a:bodyPr/>
                    <a:lstStyle/>
                    <a:p>
                      <a:pPr>
                        <a:lnSpc>
                          <a:spcPct val="150000"/>
                        </a:lnSpc>
                        <a:spcAft>
                          <a:spcPts val="0"/>
                        </a:spcAft>
                      </a:pPr>
                      <a:r>
                        <a:rPr lang="en-US" sz="1600" dirty="0">
                          <a:effectLst/>
                          <a:latin typeface="+mj-lt"/>
                          <a:ea typeface="Times New Roman"/>
                        </a:rPr>
                        <a:t> Universalism</a:t>
                      </a:r>
                      <a:endParaRPr lang="en-GB" sz="1600" dirty="0">
                        <a:effectLst/>
                        <a:latin typeface="+mj-lt"/>
                        <a:ea typeface="Times New Roman"/>
                      </a:endParaRPr>
                    </a:p>
                  </a:txBody>
                  <a:tcPr marL="64135" marR="641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600" dirty="0">
                          <a:effectLst/>
                          <a:latin typeface="+mj-lt"/>
                          <a:ea typeface="Times New Roman"/>
                        </a:rPr>
                        <a:t>Being concerned with understanding and protecting all people and natural resources</a:t>
                      </a:r>
                      <a:endParaRPr lang="en-GB" sz="1600" dirty="0">
                        <a:effectLst/>
                        <a:latin typeface="+mj-lt"/>
                        <a:ea typeface="Times New Roman"/>
                      </a:endParaRPr>
                    </a:p>
                  </a:txBody>
                  <a:tcPr marL="64135" marR="641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5"/>
                  </a:ext>
                </a:extLst>
              </a:tr>
            </a:tbl>
          </a:graphicData>
        </a:graphic>
      </p:graphicFrame>
      <p:sp>
        <p:nvSpPr>
          <p:cNvPr id="4" name="TextBox 3">
            <a:extLst>
              <a:ext uri="{FF2B5EF4-FFF2-40B4-BE49-F238E27FC236}">
                <a16:creationId xmlns:a16="http://schemas.microsoft.com/office/drawing/2014/main" id="{64A28926-D593-C8F7-55BB-16625D102199}"/>
              </a:ext>
            </a:extLst>
          </p:cNvPr>
          <p:cNvSpPr txBox="1"/>
          <p:nvPr/>
        </p:nvSpPr>
        <p:spPr>
          <a:xfrm>
            <a:off x="6019800" y="5225534"/>
            <a:ext cx="2941831" cy="369332"/>
          </a:xfrm>
          <a:prstGeom prst="rect">
            <a:avLst/>
          </a:prstGeom>
          <a:noFill/>
        </p:spPr>
        <p:txBody>
          <a:bodyPr wrap="none" rtlCol="0">
            <a:spAutoFit/>
          </a:bodyPr>
          <a:lstStyle/>
          <a:p>
            <a:r>
              <a:rPr lang="en-GB" dirty="0"/>
              <a:t>Bilsky and </a:t>
            </a:r>
            <a:r>
              <a:rPr lang="en-GB" dirty="0" err="1"/>
              <a:t>schwartz</a:t>
            </a:r>
            <a:r>
              <a:rPr lang="en-GB" dirty="0"/>
              <a:t> (1994)</a:t>
            </a:r>
          </a:p>
        </p:txBody>
      </p:sp>
    </p:spTree>
    <p:extLst>
      <p:ext uri="{BB962C8B-B14F-4D97-AF65-F5344CB8AC3E}">
        <p14:creationId xmlns:p14="http://schemas.microsoft.com/office/powerpoint/2010/main" val="323087952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show="0">
  <p:cSld>
    <p:spTree>
      <p:nvGrpSpPr>
        <p:cNvPr id="1" name="">
          <a:extLst>
            <a:ext uri="{FF2B5EF4-FFF2-40B4-BE49-F238E27FC236}">
              <a16:creationId xmlns:a16="http://schemas.microsoft.com/office/drawing/2014/main" id="{E18EE2B2-D9B2-02CA-B874-AF739A0C01F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FF4A029-63F4-ECA8-FEC3-A3751165F58D}"/>
              </a:ext>
            </a:extLst>
          </p:cNvPr>
          <p:cNvSpPr txBox="1">
            <a:spLocks/>
          </p:cNvSpPr>
          <p:nvPr/>
        </p:nvSpPr>
        <p:spPr>
          <a:xfrm>
            <a:off x="381000" y="311785"/>
            <a:ext cx="8229600" cy="914400"/>
          </a:xfrm>
          <a:prstGeom prst="rect">
            <a:avLst/>
          </a:prstGeom>
        </p:spPr>
        <p:txBody>
          <a:bodyPr vert="horz" lIns="91440" tIns="45720" rIns="91440" bIns="45720" rtlCol="0" anchor="t">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3600" b="1" dirty="0">
                <a:highlight>
                  <a:srgbClr val="FFFF00"/>
                </a:highlight>
              </a:rPr>
              <a:t>Individual-level values (Schwartz) </a:t>
            </a:r>
            <a:r>
              <a:rPr lang="en-US" sz="1600" dirty="0"/>
              <a:t>2 of 2</a:t>
            </a:r>
            <a:r>
              <a:rPr lang="en-US" sz="1600" dirty="0">
                <a:highlight>
                  <a:srgbClr val="FFFF00"/>
                </a:highlight>
              </a:rPr>
              <a:t> </a:t>
            </a:r>
            <a:endParaRPr lang="en-US" sz="4000" dirty="0"/>
          </a:p>
        </p:txBody>
      </p:sp>
      <p:graphicFrame>
        <p:nvGraphicFramePr>
          <p:cNvPr id="4" name="Content Placeholder 4">
            <a:extLst>
              <a:ext uri="{FF2B5EF4-FFF2-40B4-BE49-F238E27FC236}">
                <a16:creationId xmlns:a16="http://schemas.microsoft.com/office/drawing/2014/main" id="{13446C4D-8529-EA9E-E820-CF516E51F6A9}"/>
              </a:ext>
            </a:extLst>
          </p:cNvPr>
          <p:cNvGraphicFramePr>
            <a:graphicFrameLocks/>
          </p:cNvGraphicFramePr>
          <p:nvPr>
            <p:extLst>
              <p:ext uri="{D42A27DB-BD31-4B8C-83A1-F6EECF244321}">
                <p14:modId xmlns:p14="http://schemas.microsoft.com/office/powerpoint/2010/main" val="1372230348"/>
              </p:ext>
            </p:extLst>
          </p:nvPr>
        </p:nvGraphicFramePr>
        <p:xfrm>
          <a:off x="466725" y="2030678"/>
          <a:ext cx="8210550" cy="2796643"/>
        </p:xfrm>
        <a:graphic>
          <a:graphicData uri="http://schemas.openxmlformats.org/drawingml/2006/table">
            <a:tbl>
              <a:tblPr/>
              <a:tblGrid>
                <a:gridCol w="1872006">
                  <a:extLst>
                    <a:ext uri="{9D8B030D-6E8A-4147-A177-3AD203B41FA5}">
                      <a16:colId xmlns:a16="http://schemas.microsoft.com/office/drawing/2014/main" val="20000"/>
                    </a:ext>
                  </a:extLst>
                </a:gridCol>
                <a:gridCol w="6338544">
                  <a:extLst>
                    <a:ext uri="{9D8B030D-6E8A-4147-A177-3AD203B41FA5}">
                      <a16:colId xmlns:a16="http://schemas.microsoft.com/office/drawing/2014/main" val="20001"/>
                    </a:ext>
                  </a:extLst>
                </a:gridCol>
              </a:tblGrid>
              <a:tr h="563133">
                <a:tc>
                  <a:txBody>
                    <a:bodyPr/>
                    <a:lstStyle/>
                    <a:p>
                      <a:pPr>
                        <a:lnSpc>
                          <a:spcPct val="150000"/>
                        </a:lnSpc>
                        <a:spcAft>
                          <a:spcPts val="0"/>
                        </a:spcAft>
                      </a:pPr>
                      <a:r>
                        <a:rPr lang="en-US" sz="1600" dirty="0">
                          <a:effectLst/>
                          <a:latin typeface="+mj-lt"/>
                          <a:ea typeface="Times New Roman"/>
                        </a:rPr>
                        <a:t> Benevolence</a:t>
                      </a:r>
                      <a:endParaRPr lang="en-GB" sz="1600" dirty="0">
                        <a:effectLst/>
                        <a:latin typeface="+mj-lt"/>
                        <a:ea typeface="Times New Roman"/>
                      </a:endParaRPr>
                    </a:p>
                  </a:txBody>
                  <a:tcPr marL="64135" marR="641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600" dirty="0">
                          <a:effectLst/>
                          <a:latin typeface="+mj-lt"/>
                          <a:ea typeface="Times New Roman"/>
                        </a:rPr>
                        <a:t>Focusing on improving or maintaining the welfare of people, but only those people one is directly in contact with</a:t>
                      </a:r>
                      <a:endParaRPr lang="en-GB" sz="1600" dirty="0">
                        <a:effectLst/>
                        <a:latin typeface="+mj-lt"/>
                        <a:ea typeface="Times New Roman"/>
                      </a:endParaRPr>
                    </a:p>
                  </a:txBody>
                  <a:tcPr marL="64135" marR="641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6"/>
                  </a:ext>
                </a:extLst>
              </a:tr>
              <a:tr h="455295">
                <a:tc>
                  <a:txBody>
                    <a:bodyPr/>
                    <a:lstStyle/>
                    <a:p>
                      <a:pPr>
                        <a:lnSpc>
                          <a:spcPct val="150000"/>
                        </a:lnSpc>
                        <a:spcAft>
                          <a:spcPts val="0"/>
                        </a:spcAft>
                      </a:pPr>
                      <a:r>
                        <a:rPr lang="en-US" sz="1600" dirty="0">
                          <a:effectLst/>
                          <a:latin typeface="+mj-lt"/>
                          <a:ea typeface="Times New Roman"/>
                        </a:rPr>
                        <a:t> Tradition</a:t>
                      </a:r>
                      <a:endParaRPr lang="en-GB" sz="1600" dirty="0">
                        <a:effectLst/>
                        <a:latin typeface="+mj-lt"/>
                        <a:ea typeface="Times New Roman"/>
                      </a:endParaRPr>
                    </a:p>
                  </a:txBody>
                  <a:tcPr marL="64135" marR="641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600">
                          <a:effectLst/>
                          <a:latin typeface="+mj-lt"/>
                          <a:ea typeface="Times New Roman"/>
                        </a:rPr>
                        <a:t>Seeking respect and preservation of the core components of one’s culture</a:t>
                      </a:r>
                      <a:endParaRPr lang="en-GB" sz="1600">
                        <a:effectLst/>
                        <a:latin typeface="+mj-lt"/>
                        <a:ea typeface="Times New Roman"/>
                      </a:endParaRPr>
                    </a:p>
                  </a:txBody>
                  <a:tcPr marL="64135" marR="641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7"/>
                  </a:ext>
                </a:extLst>
              </a:tr>
              <a:tr h="563133">
                <a:tc>
                  <a:txBody>
                    <a:bodyPr/>
                    <a:lstStyle/>
                    <a:p>
                      <a:pPr>
                        <a:lnSpc>
                          <a:spcPct val="150000"/>
                        </a:lnSpc>
                        <a:spcAft>
                          <a:spcPts val="0"/>
                        </a:spcAft>
                      </a:pPr>
                      <a:r>
                        <a:rPr lang="en-US" sz="1600" dirty="0">
                          <a:effectLst/>
                          <a:latin typeface="+mj-lt"/>
                          <a:ea typeface="Times New Roman"/>
                        </a:rPr>
                        <a:t> Conformity</a:t>
                      </a:r>
                      <a:endParaRPr lang="en-GB" sz="1600" dirty="0">
                        <a:effectLst/>
                        <a:latin typeface="+mj-lt"/>
                        <a:ea typeface="Times New Roman"/>
                      </a:endParaRPr>
                    </a:p>
                  </a:txBody>
                  <a:tcPr marL="64135" marR="641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600" dirty="0">
                          <a:effectLst/>
                          <a:latin typeface="+mj-lt"/>
                          <a:ea typeface="Times New Roman"/>
                        </a:rPr>
                        <a:t>Focusing on maintaining order and stable social interactions through observation of social norms</a:t>
                      </a:r>
                      <a:endParaRPr lang="en-GB" sz="1600" dirty="0">
                        <a:effectLst/>
                        <a:latin typeface="+mj-lt"/>
                        <a:ea typeface="Times New Roman"/>
                      </a:endParaRPr>
                    </a:p>
                  </a:txBody>
                  <a:tcPr marL="64135" marR="641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8"/>
                  </a:ext>
                </a:extLst>
              </a:tr>
              <a:tr h="737719">
                <a:tc>
                  <a:txBody>
                    <a:bodyPr/>
                    <a:lstStyle/>
                    <a:p>
                      <a:pPr>
                        <a:lnSpc>
                          <a:spcPct val="150000"/>
                        </a:lnSpc>
                        <a:spcAft>
                          <a:spcPts val="0"/>
                        </a:spcAft>
                      </a:pPr>
                      <a:r>
                        <a:rPr lang="en-US" sz="1600" dirty="0">
                          <a:effectLst/>
                          <a:latin typeface="+mj-lt"/>
                          <a:ea typeface="Times New Roman"/>
                        </a:rPr>
                        <a:t>Security</a:t>
                      </a:r>
                      <a:endParaRPr lang="en-GB" sz="1600" dirty="0">
                        <a:effectLst/>
                        <a:latin typeface="+mj-lt"/>
                        <a:ea typeface="Times New Roman"/>
                      </a:endParaRPr>
                    </a:p>
                  </a:txBody>
                  <a:tcPr marL="64135" marR="641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600" dirty="0">
                          <a:effectLst/>
                          <a:latin typeface="+mj-lt"/>
                          <a:ea typeface="Times New Roman"/>
                        </a:rPr>
                        <a:t>Valuing safety, harmony, and stability of society or relationships</a:t>
                      </a:r>
                      <a:endParaRPr lang="en-GB" sz="1600" dirty="0">
                        <a:effectLst/>
                        <a:latin typeface="+mj-lt"/>
                        <a:ea typeface="Times New Roman"/>
                      </a:endParaRPr>
                    </a:p>
                  </a:txBody>
                  <a:tcPr marL="64135" marR="641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9"/>
                  </a:ext>
                </a:extLst>
              </a:tr>
            </a:tbl>
          </a:graphicData>
        </a:graphic>
      </p:graphicFrame>
      <p:sp>
        <p:nvSpPr>
          <p:cNvPr id="3" name="TextBox 2">
            <a:extLst>
              <a:ext uri="{FF2B5EF4-FFF2-40B4-BE49-F238E27FC236}">
                <a16:creationId xmlns:a16="http://schemas.microsoft.com/office/drawing/2014/main" id="{C1FEE616-B316-7CB2-8250-FD324307477D}"/>
              </a:ext>
            </a:extLst>
          </p:cNvPr>
          <p:cNvSpPr txBox="1"/>
          <p:nvPr/>
        </p:nvSpPr>
        <p:spPr>
          <a:xfrm>
            <a:off x="6019800" y="5225534"/>
            <a:ext cx="2980303" cy="369332"/>
          </a:xfrm>
          <a:prstGeom prst="rect">
            <a:avLst/>
          </a:prstGeom>
          <a:noFill/>
        </p:spPr>
        <p:txBody>
          <a:bodyPr wrap="none" rtlCol="0">
            <a:spAutoFit/>
          </a:bodyPr>
          <a:lstStyle/>
          <a:p>
            <a:r>
              <a:rPr lang="en-GB" dirty="0"/>
              <a:t>Bilsky and Schwartz (1994)</a:t>
            </a:r>
          </a:p>
        </p:txBody>
      </p:sp>
    </p:spTree>
    <p:extLst>
      <p:ext uri="{BB962C8B-B14F-4D97-AF65-F5344CB8AC3E}">
        <p14:creationId xmlns:p14="http://schemas.microsoft.com/office/powerpoint/2010/main" val="359720805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show="0">
  <p:cSld>
    <p:spTree>
      <p:nvGrpSpPr>
        <p:cNvPr id="1" name="">
          <a:extLst>
            <a:ext uri="{FF2B5EF4-FFF2-40B4-BE49-F238E27FC236}">
              <a16:creationId xmlns:a16="http://schemas.microsoft.com/office/drawing/2014/main" id="{8CA54229-376C-1D95-1DF3-97F6147751B7}"/>
            </a:ext>
          </a:extLst>
        </p:cNvPr>
        <p:cNvGrpSpPr/>
        <p:nvPr/>
      </p:nvGrpSpPr>
      <p:grpSpPr>
        <a:xfrm>
          <a:off x="0" y="0"/>
          <a:ext cx="0" cy="0"/>
          <a:chOff x="0" y="0"/>
          <a:chExt cx="0" cy="0"/>
        </a:xfrm>
      </p:grpSpPr>
      <p:sp>
        <p:nvSpPr>
          <p:cNvPr id="5" name="Content Placeholder 2">
            <a:extLst>
              <a:ext uri="{FF2B5EF4-FFF2-40B4-BE49-F238E27FC236}">
                <a16:creationId xmlns:a16="http://schemas.microsoft.com/office/drawing/2014/main" id="{66436533-DBDB-28F9-C781-8A29BEDC258B}"/>
              </a:ext>
            </a:extLst>
          </p:cNvPr>
          <p:cNvSpPr>
            <a:spLocks noGrp="1"/>
          </p:cNvSpPr>
          <p:nvPr/>
        </p:nvSpPr>
        <p:spPr>
          <a:xfrm>
            <a:off x="457200" y="938656"/>
            <a:ext cx="8077200" cy="1995986"/>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buClr>
                <a:srgbClr val="0070C0"/>
              </a:buClr>
              <a:buFont typeface="Wingdings" panose="05000000000000000000" pitchFamily="2" charset="2"/>
              <a:buChar char="q"/>
            </a:pPr>
            <a:r>
              <a:rPr lang="en-GB" sz="2000" dirty="0"/>
              <a:t>In a consumer culture, people place importance on consumption as the primary source of meaning in life. </a:t>
            </a:r>
          </a:p>
          <a:p>
            <a:pPr>
              <a:buClr>
                <a:srgbClr val="0070C0"/>
              </a:buClr>
              <a:buFont typeface="Wingdings" panose="05000000000000000000" pitchFamily="2" charset="2"/>
              <a:buChar char="q"/>
            </a:pPr>
            <a:r>
              <a:rPr lang="en-GB" sz="2000" dirty="0"/>
              <a:t>Material culture is important</a:t>
            </a:r>
          </a:p>
          <a:p>
            <a:pPr>
              <a:buClr>
                <a:srgbClr val="0070C0"/>
              </a:buClr>
              <a:buFont typeface="Wingdings" panose="05000000000000000000" pitchFamily="2" charset="2"/>
              <a:buChar char="q"/>
            </a:pPr>
            <a:r>
              <a:rPr lang="en-GB" sz="2000" dirty="0"/>
              <a:t>Consumerism and materialism</a:t>
            </a:r>
          </a:p>
          <a:p>
            <a:pPr>
              <a:buClr>
                <a:srgbClr val="0070C0"/>
              </a:buClr>
              <a:buFont typeface="Wingdings" panose="05000000000000000000" pitchFamily="2" charset="2"/>
              <a:buChar char="q"/>
            </a:pPr>
            <a:r>
              <a:rPr lang="en-GB" sz="2000" dirty="0"/>
              <a:t>Brands are drivers of consumer culture </a:t>
            </a:r>
          </a:p>
        </p:txBody>
      </p:sp>
      <p:sp>
        <p:nvSpPr>
          <p:cNvPr id="2" name="Title 1">
            <a:extLst>
              <a:ext uri="{FF2B5EF4-FFF2-40B4-BE49-F238E27FC236}">
                <a16:creationId xmlns:a16="http://schemas.microsoft.com/office/drawing/2014/main" id="{C2C2A4CB-6EFF-723A-1FCF-2AF798A4B6D4}"/>
              </a:ext>
            </a:extLst>
          </p:cNvPr>
          <p:cNvSpPr txBox="1">
            <a:spLocks/>
          </p:cNvSpPr>
          <p:nvPr/>
        </p:nvSpPr>
        <p:spPr>
          <a:xfrm>
            <a:off x="609600" y="338592"/>
            <a:ext cx="7772400" cy="678815"/>
          </a:xfrm>
          <a:prstGeom prst="rect">
            <a:avLst/>
          </a:prstGeom>
        </p:spPr>
        <p:txBody>
          <a:bodyPr vert="horz" lIns="91440" tIns="45720" rIns="91440" bIns="45720" rtlCol="0" anchor="t">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3200" b="1" dirty="0">
                <a:highlight>
                  <a:srgbClr val="FFFF00"/>
                </a:highlight>
              </a:rPr>
              <a:t>Consumer culture </a:t>
            </a:r>
            <a:endParaRPr lang="en-US" sz="3600" b="1" dirty="0"/>
          </a:p>
        </p:txBody>
      </p:sp>
      <p:sp>
        <p:nvSpPr>
          <p:cNvPr id="3" name="Title 1">
            <a:extLst>
              <a:ext uri="{FF2B5EF4-FFF2-40B4-BE49-F238E27FC236}">
                <a16:creationId xmlns:a16="http://schemas.microsoft.com/office/drawing/2014/main" id="{5C99B79C-F681-F89D-6261-D4BEF87D620A}"/>
              </a:ext>
            </a:extLst>
          </p:cNvPr>
          <p:cNvSpPr txBox="1">
            <a:spLocks/>
          </p:cNvSpPr>
          <p:nvPr/>
        </p:nvSpPr>
        <p:spPr>
          <a:xfrm>
            <a:off x="762000" y="3089592"/>
            <a:ext cx="7772400" cy="678815"/>
          </a:xfrm>
          <a:prstGeom prst="rect">
            <a:avLst/>
          </a:prstGeom>
        </p:spPr>
        <p:txBody>
          <a:bodyPr vert="horz" lIns="91440" tIns="45720" rIns="91440" bIns="45720" rtlCol="0" anchor="t">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3200" b="1" dirty="0">
                <a:highlight>
                  <a:srgbClr val="FFFF00"/>
                </a:highlight>
              </a:rPr>
              <a:t>Global Consumer culture </a:t>
            </a:r>
            <a:endParaRPr lang="en-US" sz="3600" b="1" dirty="0"/>
          </a:p>
        </p:txBody>
      </p:sp>
      <p:sp>
        <p:nvSpPr>
          <p:cNvPr id="4" name="Content Placeholder 2">
            <a:extLst>
              <a:ext uri="{FF2B5EF4-FFF2-40B4-BE49-F238E27FC236}">
                <a16:creationId xmlns:a16="http://schemas.microsoft.com/office/drawing/2014/main" id="{7487EBBC-C228-2976-F01A-B05CD7C76B83}"/>
              </a:ext>
            </a:extLst>
          </p:cNvPr>
          <p:cNvSpPr>
            <a:spLocks noGrp="1"/>
          </p:cNvSpPr>
          <p:nvPr/>
        </p:nvSpPr>
        <p:spPr>
          <a:xfrm>
            <a:off x="457200" y="3716610"/>
            <a:ext cx="8077200" cy="1995986"/>
          </a:xfrm>
          <a:prstGeom prst="rect">
            <a:avLst/>
          </a:prstGeom>
        </p:spPr>
        <p:txBody>
          <a:bodyPr vert="horz" lIns="91440" tIns="45720" rIns="91440" bIns="45720" rtlCol="0">
            <a:normAutofit fontScale="92500"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buClr>
                <a:srgbClr val="0070C0"/>
              </a:buClr>
              <a:buFont typeface="Wingdings" panose="05000000000000000000" pitchFamily="2" charset="2"/>
              <a:buChar char="q"/>
            </a:pPr>
            <a:r>
              <a:rPr lang="en-GB" sz="2000" dirty="0"/>
              <a:t>Global brands play crucial role in creating consumer culture; marketing is partly responsible for the spread of global consumer culture. </a:t>
            </a:r>
          </a:p>
          <a:p>
            <a:pPr>
              <a:buClr>
                <a:srgbClr val="0070C0"/>
              </a:buClr>
              <a:buFont typeface="Wingdings" panose="05000000000000000000" pitchFamily="2" charset="2"/>
              <a:buChar char="q"/>
            </a:pPr>
            <a:r>
              <a:rPr lang="en-GB" sz="2000" dirty="0"/>
              <a:t>Global brands distort competition, create unrealistic consumer aspirations, contribute to serious health problems, encourage irresponsible consumer behaviours and are not good for the environment</a:t>
            </a:r>
          </a:p>
        </p:txBody>
      </p:sp>
    </p:spTree>
    <p:extLst>
      <p:ext uri="{BB962C8B-B14F-4D97-AF65-F5344CB8AC3E}">
        <p14:creationId xmlns:p14="http://schemas.microsoft.com/office/powerpoint/2010/main" val="417434853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04F969D-CD9B-8EA7-09A8-F7FCD28EF4C2}"/>
            </a:ext>
          </a:extLst>
        </p:cNvPr>
        <p:cNvGrpSpPr/>
        <p:nvPr/>
      </p:nvGrpSpPr>
      <p:grpSpPr>
        <a:xfrm>
          <a:off x="0" y="0"/>
          <a:ext cx="0" cy="0"/>
          <a:chOff x="0" y="0"/>
          <a:chExt cx="0" cy="0"/>
        </a:xfrm>
      </p:grpSpPr>
      <p:sp>
        <p:nvSpPr>
          <p:cNvPr id="5" name="Content Placeholder 2">
            <a:extLst>
              <a:ext uri="{FF2B5EF4-FFF2-40B4-BE49-F238E27FC236}">
                <a16:creationId xmlns:a16="http://schemas.microsoft.com/office/drawing/2014/main" id="{A88543BD-54FB-BDAD-3EA1-54CFF5A96F7D}"/>
              </a:ext>
            </a:extLst>
          </p:cNvPr>
          <p:cNvSpPr>
            <a:spLocks noGrp="1"/>
          </p:cNvSpPr>
          <p:nvPr/>
        </p:nvSpPr>
        <p:spPr>
          <a:xfrm>
            <a:off x="533400" y="1600200"/>
            <a:ext cx="8077200" cy="3429000"/>
          </a:xfrm>
          <a:prstGeom prst="rect">
            <a:avLst/>
          </a:prstGeom>
        </p:spPr>
        <p:txBody>
          <a:bodyPr vert="horz" lIns="91440" tIns="45720" rIns="91440" bIns="45720" rtlCol="0">
            <a:normAutofit fontScale="925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buClr>
                <a:srgbClr val="0070C0"/>
              </a:buClr>
              <a:buFont typeface="Wingdings" panose="05000000000000000000" pitchFamily="2" charset="2"/>
              <a:buChar char="q"/>
            </a:pPr>
            <a:r>
              <a:rPr lang="en-GB" sz="2600" b="1" dirty="0">
                <a:highlight>
                  <a:srgbClr val="FFFF00"/>
                </a:highlight>
              </a:rPr>
              <a:t>Cultural distance</a:t>
            </a:r>
            <a:r>
              <a:rPr lang="en-GB" sz="2600" dirty="0"/>
              <a:t> is the degree to which cultural values, norms and beliefs in one  country are different from those in another country. </a:t>
            </a:r>
          </a:p>
          <a:p>
            <a:pPr>
              <a:buClr>
                <a:srgbClr val="0070C0"/>
              </a:buClr>
              <a:buFont typeface="Wingdings" panose="05000000000000000000" pitchFamily="2" charset="2"/>
              <a:buChar char="q"/>
            </a:pPr>
            <a:r>
              <a:rPr lang="en-GB" sz="2600" dirty="0"/>
              <a:t>Cultural distance is usually measured by differences in economic development, level of education,  language, cultural dimensions and other indicators of culture. </a:t>
            </a:r>
          </a:p>
          <a:p>
            <a:pPr>
              <a:buClr>
                <a:srgbClr val="0070C0"/>
              </a:buClr>
              <a:buFont typeface="Wingdings" panose="05000000000000000000" pitchFamily="2" charset="2"/>
              <a:buChar char="q"/>
            </a:pPr>
            <a:r>
              <a:rPr lang="en-GB" sz="2600" dirty="0"/>
              <a:t>One way of measuring cultural distance is to compare countries’ scores on cultural dimensions</a:t>
            </a:r>
          </a:p>
        </p:txBody>
      </p:sp>
      <p:sp>
        <p:nvSpPr>
          <p:cNvPr id="2" name="Title 1">
            <a:extLst>
              <a:ext uri="{FF2B5EF4-FFF2-40B4-BE49-F238E27FC236}">
                <a16:creationId xmlns:a16="http://schemas.microsoft.com/office/drawing/2014/main" id="{6B6ABA8D-6E04-ED7C-EB2E-7DA4CABAC23E}"/>
              </a:ext>
            </a:extLst>
          </p:cNvPr>
          <p:cNvSpPr txBox="1">
            <a:spLocks/>
          </p:cNvSpPr>
          <p:nvPr/>
        </p:nvSpPr>
        <p:spPr>
          <a:xfrm>
            <a:off x="609600" y="311785"/>
            <a:ext cx="7772400" cy="678815"/>
          </a:xfrm>
          <a:prstGeom prst="rect">
            <a:avLst/>
          </a:prstGeom>
        </p:spPr>
        <p:txBody>
          <a:bodyPr vert="horz" lIns="91440" tIns="45720" rIns="91440" bIns="45720" rtlCol="0" anchor="t">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3600" b="1" dirty="0">
                <a:highlight>
                  <a:srgbClr val="FFFF00"/>
                </a:highlight>
              </a:rPr>
              <a:t>Cultural distance </a:t>
            </a:r>
            <a:endParaRPr lang="en-US" sz="4000" b="1" dirty="0"/>
          </a:p>
        </p:txBody>
      </p:sp>
    </p:spTree>
    <p:extLst>
      <p:ext uri="{BB962C8B-B14F-4D97-AF65-F5344CB8AC3E}">
        <p14:creationId xmlns:p14="http://schemas.microsoft.com/office/powerpoint/2010/main" val="345574625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BA9E15E-1805-D577-1B60-BDF0F909B58F}"/>
              </a:ext>
            </a:extLst>
          </p:cNvPr>
          <p:cNvPicPr>
            <a:picLocks noChangeAspect="1"/>
          </p:cNvPicPr>
          <p:nvPr/>
        </p:nvPicPr>
        <p:blipFill>
          <a:blip r:embed="rId2"/>
          <a:stretch>
            <a:fillRect/>
          </a:stretch>
        </p:blipFill>
        <p:spPr>
          <a:xfrm>
            <a:off x="114300" y="838200"/>
            <a:ext cx="8763000" cy="4327496"/>
          </a:xfrm>
          <a:prstGeom prst="rect">
            <a:avLst/>
          </a:prstGeom>
        </p:spPr>
      </p:pic>
      <p:sp>
        <p:nvSpPr>
          <p:cNvPr id="4" name="Title 1">
            <a:extLst>
              <a:ext uri="{FF2B5EF4-FFF2-40B4-BE49-F238E27FC236}">
                <a16:creationId xmlns:a16="http://schemas.microsoft.com/office/drawing/2014/main" id="{F2ACC6B9-22E7-E08B-E609-110FC6C81791}"/>
              </a:ext>
            </a:extLst>
          </p:cNvPr>
          <p:cNvSpPr txBox="1">
            <a:spLocks/>
          </p:cNvSpPr>
          <p:nvPr/>
        </p:nvSpPr>
        <p:spPr>
          <a:xfrm>
            <a:off x="609600" y="311785"/>
            <a:ext cx="7772400" cy="678815"/>
          </a:xfrm>
          <a:prstGeom prst="rect">
            <a:avLst/>
          </a:prstGeom>
        </p:spPr>
        <p:txBody>
          <a:bodyPr vert="horz" lIns="91440" tIns="45720" rIns="91440" bIns="45720" rtlCol="0" anchor="t">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3600" b="1" dirty="0">
                <a:highlight>
                  <a:srgbClr val="FFFF00"/>
                </a:highlight>
              </a:rPr>
              <a:t>Cultural distance </a:t>
            </a:r>
            <a:endParaRPr lang="en-US" sz="4000" b="1" dirty="0"/>
          </a:p>
        </p:txBody>
      </p:sp>
      <p:sp>
        <p:nvSpPr>
          <p:cNvPr id="2" name="TextBox 1">
            <a:extLst>
              <a:ext uri="{FF2B5EF4-FFF2-40B4-BE49-F238E27FC236}">
                <a16:creationId xmlns:a16="http://schemas.microsoft.com/office/drawing/2014/main" id="{A88D2E13-C901-212E-006F-3E39E8679D2B}"/>
              </a:ext>
            </a:extLst>
          </p:cNvPr>
          <p:cNvSpPr txBox="1"/>
          <p:nvPr/>
        </p:nvSpPr>
        <p:spPr>
          <a:xfrm>
            <a:off x="5181600" y="5165696"/>
            <a:ext cx="3570336" cy="369332"/>
          </a:xfrm>
          <a:prstGeom prst="rect">
            <a:avLst/>
          </a:prstGeom>
          <a:noFill/>
        </p:spPr>
        <p:txBody>
          <a:bodyPr wrap="none" rtlCol="0">
            <a:spAutoFit/>
          </a:bodyPr>
          <a:lstStyle/>
          <a:p>
            <a:r>
              <a:rPr lang="en-GB" dirty="0"/>
              <a:t>https://www.theculturefactor.com/</a:t>
            </a:r>
          </a:p>
        </p:txBody>
      </p:sp>
    </p:spTree>
    <p:extLst>
      <p:ext uri="{BB962C8B-B14F-4D97-AF65-F5344CB8AC3E}">
        <p14:creationId xmlns:p14="http://schemas.microsoft.com/office/powerpoint/2010/main" val="46123577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08C7A38-5289-42E6-18C7-B4FBA6902EB8}"/>
            </a:ext>
          </a:extLst>
        </p:cNvPr>
        <p:cNvGrpSpPr/>
        <p:nvPr/>
      </p:nvGrpSpPr>
      <p:grpSpPr>
        <a:xfrm>
          <a:off x="0" y="0"/>
          <a:ext cx="0" cy="0"/>
          <a:chOff x="0" y="0"/>
          <a:chExt cx="0" cy="0"/>
        </a:xfrm>
      </p:grpSpPr>
      <p:sp>
        <p:nvSpPr>
          <p:cNvPr id="5" name="Content Placeholder 2">
            <a:extLst>
              <a:ext uri="{FF2B5EF4-FFF2-40B4-BE49-F238E27FC236}">
                <a16:creationId xmlns:a16="http://schemas.microsoft.com/office/drawing/2014/main" id="{D3268591-C01E-BC12-E335-9BFA84E1AD8F}"/>
              </a:ext>
            </a:extLst>
          </p:cNvPr>
          <p:cNvSpPr>
            <a:spLocks noGrp="1"/>
          </p:cNvSpPr>
          <p:nvPr/>
        </p:nvSpPr>
        <p:spPr>
          <a:xfrm>
            <a:off x="533400" y="1600200"/>
            <a:ext cx="8077200" cy="34290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buClr>
                <a:srgbClr val="0070C0"/>
              </a:buClr>
              <a:buFont typeface="Wingdings" panose="05000000000000000000" pitchFamily="2" charset="2"/>
              <a:buChar char="q"/>
            </a:pPr>
            <a:r>
              <a:rPr lang="en-GB" sz="2600" b="1" dirty="0">
                <a:highlight>
                  <a:srgbClr val="FFFF00"/>
                </a:highlight>
              </a:rPr>
              <a:t>Psychic distance</a:t>
            </a:r>
            <a:r>
              <a:rPr lang="en-GB" sz="2600" dirty="0"/>
              <a:t> is the individual’s subjective perception of the differences between the home country and the foreign country. </a:t>
            </a:r>
          </a:p>
          <a:p>
            <a:pPr>
              <a:buClr>
                <a:srgbClr val="0070C0"/>
              </a:buClr>
              <a:buFont typeface="Wingdings" panose="05000000000000000000" pitchFamily="2" charset="2"/>
              <a:buChar char="q"/>
            </a:pPr>
            <a:r>
              <a:rPr lang="en-GB" sz="2600" dirty="0"/>
              <a:t>The perceptions of cultural distance between the home market and the host market affect managers’ decisions in the process of foreign market selection, or deciding what products and services would work in a foreign market</a:t>
            </a:r>
          </a:p>
        </p:txBody>
      </p:sp>
      <p:sp>
        <p:nvSpPr>
          <p:cNvPr id="2" name="Title 1">
            <a:extLst>
              <a:ext uri="{FF2B5EF4-FFF2-40B4-BE49-F238E27FC236}">
                <a16:creationId xmlns:a16="http://schemas.microsoft.com/office/drawing/2014/main" id="{F3BC45D7-19EA-F6CD-DE52-257FDD22D6B6}"/>
              </a:ext>
            </a:extLst>
          </p:cNvPr>
          <p:cNvSpPr txBox="1">
            <a:spLocks/>
          </p:cNvSpPr>
          <p:nvPr/>
        </p:nvSpPr>
        <p:spPr>
          <a:xfrm>
            <a:off x="609600" y="311785"/>
            <a:ext cx="7772400" cy="678815"/>
          </a:xfrm>
          <a:prstGeom prst="rect">
            <a:avLst/>
          </a:prstGeom>
        </p:spPr>
        <p:txBody>
          <a:bodyPr vert="horz" lIns="91440" tIns="45720" rIns="91440" bIns="45720" rtlCol="0" anchor="t">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3600" b="1" dirty="0">
                <a:highlight>
                  <a:srgbClr val="FFFF00"/>
                </a:highlight>
              </a:rPr>
              <a:t>Psychic distance </a:t>
            </a:r>
            <a:endParaRPr lang="en-US" sz="4000" b="1" dirty="0"/>
          </a:p>
        </p:txBody>
      </p:sp>
    </p:spTree>
    <p:extLst>
      <p:ext uri="{BB962C8B-B14F-4D97-AF65-F5344CB8AC3E}">
        <p14:creationId xmlns:p14="http://schemas.microsoft.com/office/powerpoint/2010/main" val="269478067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D2CDEE3-F8B0-BE9D-918B-FE2836DDC055}"/>
            </a:ext>
          </a:extLst>
        </p:cNvPr>
        <p:cNvGrpSpPr/>
        <p:nvPr/>
      </p:nvGrpSpPr>
      <p:grpSpPr>
        <a:xfrm>
          <a:off x="0" y="0"/>
          <a:ext cx="0" cy="0"/>
          <a:chOff x="0" y="0"/>
          <a:chExt cx="0" cy="0"/>
        </a:xfrm>
      </p:grpSpPr>
      <p:sp>
        <p:nvSpPr>
          <p:cNvPr id="5" name="Content Placeholder 2">
            <a:extLst>
              <a:ext uri="{FF2B5EF4-FFF2-40B4-BE49-F238E27FC236}">
                <a16:creationId xmlns:a16="http://schemas.microsoft.com/office/drawing/2014/main" id="{3CADEE6F-70B3-6A58-82E4-366602C33C76}"/>
              </a:ext>
            </a:extLst>
          </p:cNvPr>
          <p:cNvSpPr>
            <a:spLocks noGrp="1"/>
          </p:cNvSpPr>
          <p:nvPr/>
        </p:nvSpPr>
        <p:spPr>
          <a:xfrm>
            <a:off x="533400" y="1219200"/>
            <a:ext cx="8077200" cy="3886200"/>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buClr>
                <a:srgbClr val="0070C0"/>
              </a:buClr>
              <a:buFont typeface="Wingdings" panose="05000000000000000000" pitchFamily="2" charset="2"/>
              <a:buChar char="q"/>
            </a:pPr>
            <a:r>
              <a:rPr lang="en-GB" sz="2000" dirty="0"/>
              <a:t>Both differences and similarities characterise the world’s culture. Meaning that the task of the global marketers is (1) to study and understand the host country’s culture, (2) to incorporate this understanding into the marketing planning process.</a:t>
            </a:r>
          </a:p>
          <a:p>
            <a:pPr>
              <a:buClr>
                <a:srgbClr val="0070C0"/>
              </a:buClr>
              <a:buFont typeface="Wingdings" panose="05000000000000000000" pitchFamily="2" charset="2"/>
              <a:buChar char="q"/>
            </a:pPr>
            <a:r>
              <a:rPr lang="en-GB" sz="2000" dirty="0"/>
              <a:t>Build local ties at various stages of market development</a:t>
            </a:r>
          </a:p>
          <a:p>
            <a:pPr>
              <a:buClr>
                <a:srgbClr val="0070C0"/>
              </a:buClr>
              <a:buFont typeface="Wingdings" panose="05000000000000000000" pitchFamily="2" charset="2"/>
              <a:buChar char="q"/>
            </a:pPr>
            <a:r>
              <a:rPr lang="en-GB" sz="2000" dirty="0"/>
              <a:t>Understand the cultural dimensions to understand the host country’s purchasing behaviour  </a:t>
            </a:r>
          </a:p>
          <a:p>
            <a:pPr>
              <a:buClr>
                <a:srgbClr val="0070C0"/>
              </a:buClr>
              <a:buFont typeface="Wingdings" panose="05000000000000000000" pitchFamily="2" charset="2"/>
              <a:buChar char="q"/>
            </a:pPr>
            <a:r>
              <a:rPr lang="en-GB" sz="2000" dirty="0"/>
              <a:t>Embrace local culture </a:t>
            </a:r>
          </a:p>
          <a:p>
            <a:pPr>
              <a:buClr>
                <a:srgbClr val="0070C0"/>
              </a:buClr>
              <a:buFont typeface="Wingdings" panose="05000000000000000000" pitchFamily="2" charset="2"/>
              <a:buChar char="q"/>
            </a:pPr>
            <a:r>
              <a:rPr lang="en-GB" sz="2000" dirty="0"/>
              <a:t>Employ locals to gain cultural knowledge</a:t>
            </a:r>
          </a:p>
          <a:p>
            <a:pPr>
              <a:buClr>
                <a:srgbClr val="0070C0"/>
              </a:buClr>
              <a:buFont typeface="Wingdings" panose="05000000000000000000" pitchFamily="2" charset="2"/>
              <a:buChar char="q"/>
            </a:pPr>
            <a:r>
              <a:rPr lang="en-GB" sz="2000" dirty="0"/>
              <a:t>Adapt product and process to the local market</a:t>
            </a:r>
          </a:p>
          <a:p>
            <a:pPr>
              <a:buClr>
                <a:srgbClr val="0070C0"/>
              </a:buClr>
              <a:buFont typeface="Wingdings" panose="05000000000000000000" pitchFamily="2" charset="2"/>
              <a:buChar char="q"/>
            </a:pPr>
            <a:r>
              <a:rPr lang="en-GB" sz="2000" dirty="0"/>
              <a:t>Coordinate by region</a:t>
            </a:r>
          </a:p>
          <a:p>
            <a:pPr>
              <a:buClr>
                <a:srgbClr val="0070C0"/>
              </a:buClr>
              <a:buFont typeface="Wingdings" panose="05000000000000000000" pitchFamily="2" charset="2"/>
              <a:buChar char="q"/>
            </a:pPr>
            <a:endParaRPr lang="en-GB" sz="2000" dirty="0"/>
          </a:p>
          <a:p>
            <a:pPr>
              <a:buClr>
                <a:srgbClr val="0070C0"/>
              </a:buClr>
              <a:buFont typeface="Wingdings" panose="05000000000000000000" pitchFamily="2" charset="2"/>
              <a:buChar char="q"/>
            </a:pPr>
            <a:endParaRPr lang="en-GB" sz="2000" dirty="0"/>
          </a:p>
          <a:p>
            <a:pPr>
              <a:buClr>
                <a:srgbClr val="0070C0"/>
              </a:buClr>
              <a:buFont typeface="Wingdings" panose="05000000000000000000" pitchFamily="2" charset="2"/>
              <a:buChar char="q"/>
            </a:pPr>
            <a:endParaRPr lang="en-GB" sz="2000" dirty="0"/>
          </a:p>
        </p:txBody>
      </p:sp>
      <p:sp>
        <p:nvSpPr>
          <p:cNvPr id="2" name="Title 1">
            <a:extLst>
              <a:ext uri="{FF2B5EF4-FFF2-40B4-BE49-F238E27FC236}">
                <a16:creationId xmlns:a16="http://schemas.microsoft.com/office/drawing/2014/main" id="{5A0F4A53-7F3B-DCED-519B-7FAD02DB9A3B}"/>
              </a:ext>
            </a:extLst>
          </p:cNvPr>
          <p:cNvSpPr txBox="1">
            <a:spLocks/>
          </p:cNvSpPr>
          <p:nvPr/>
        </p:nvSpPr>
        <p:spPr>
          <a:xfrm>
            <a:off x="609600" y="311785"/>
            <a:ext cx="7772400" cy="678815"/>
          </a:xfrm>
          <a:prstGeom prst="rect">
            <a:avLst/>
          </a:prstGeom>
        </p:spPr>
        <p:txBody>
          <a:bodyPr vert="horz" lIns="91440" tIns="45720" rIns="91440" bIns="45720" rtlCol="0" anchor="t">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3600" b="1" dirty="0">
                <a:highlight>
                  <a:srgbClr val="FFFF00"/>
                </a:highlight>
              </a:rPr>
              <a:t>Implications</a:t>
            </a:r>
            <a:endParaRPr lang="en-US" sz="4000" b="1" dirty="0"/>
          </a:p>
        </p:txBody>
      </p:sp>
    </p:spTree>
    <p:extLst>
      <p:ext uri="{BB962C8B-B14F-4D97-AF65-F5344CB8AC3E}">
        <p14:creationId xmlns:p14="http://schemas.microsoft.com/office/powerpoint/2010/main" val="311629481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B405733-997C-8922-CFBA-3438B1154855}"/>
            </a:ext>
          </a:extLst>
        </p:cNvPr>
        <p:cNvGrpSpPr/>
        <p:nvPr/>
      </p:nvGrpSpPr>
      <p:grpSpPr>
        <a:xfrm>
          <a:off x="0" y="0"/>
          <a:ext cx="0" cy="0"/>
          <a:chOff x="0" y="0"/>
          <a:chExt cx="0" cy="0"/>
        </a:xfrm>
      </p:grpSpPr>
      <p:sp>
        <p:nvSpPr>
          <p:cNvPr id="5" name="Content Placeholder 2">
            <a:extLst>
              <a:ext uri="{FF2B5EF4-FFF2-40B4-BE49-F238E27FC236}">
                <a16:creationId xmlns:a16="http://schemas.microsoft.com/office/drawing/2014/main" id="{EAC863AC-0DDB-FAD2-75DF-C16E79404BDA}"/>
              </a:ext>
            </a:extLst>
          </p:cNvPr>
          <p:cNvSpPr>
            <a:spLocks noGrp="1"/>
          </p:cNvSpPr>
          <p:nvPr/>
        </p:nvSpPr>
        <p:spPr>
          <a:xfrm>
            <a:off x="304799" y="1375092"/>
            <a:ext cx="7772400" cy="4107815"/>
          </a:xfrm>
          <a:prstGeom prst="rect">
            <a:avLst/>
          </a:prstGeom>
        </p:spPr>
        <p:txBody>
          <a:bodyPr vert="horz" lIns="91440" tIns="45720" rIns="91440" bIns="45720" rtlCol="0">
            <a:normAutofit fontScale="925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buClr>
                <a:srgbClr val="0070C0"/>
              </a:buClr>
              <a:buFont typeface="Wingdings" panose="05000000000000000000" pitchFamily="2" charset="2"/>
              <a:buChar char="q"/>
            </a:pPr>
            <a:r>
              <a:rPr lang="en-GB" sz="2400" dirty="0"/>
              <a:t>Go to </a:t>
            </a:r>
            <a:r>
              <a:rPr lang="en-GB" sz="2400" b="1" dirty="0">
                <a:hlinkClick r:id="rId3"/>
              </a:rPr>
              <a:t>The country comparison tools website</a:t>
            </a:r>
            <a:endParaRPr lang="en-GB" sz="2400" b="1" dirty="0"/>
          </a:p>
          <a:p>
            <a:pPr>
              <a:buClr>
                <a:srgbClr val="0070C0"/>
              </a:buClr>
              <a:buFont typeface="Wingdings" panose="05000000000000000000" pitchFamily="2" charset="2"/>
              <a:buChar char="q"/>
            </a:pPr>
            <a:r>
              <a:rPr lang="en-GB" sz="2400" dirty="0"/>
              <a:t>Choose three countries that you are interested in comparing (except the UK)</a:t>
            </a:r>
          </a:p>
          <a:p>
            <a:pPr>
              <a:buClr>
                <a:srgbClr val="0070C0"/>
              </a:buClr>
              <a:buFont typeface="Wingdings" panose="05000000000000000000" pitchFamily="2" charset="2"/>
              <a:buChar char="q"/>
            </a:pPr>
            <a:r>
              <a:rPr lang="en-GB" sz="2400" dirty="0"/>
              <a:t>What insight can you get from the obtained data/ graph?</a:t>
            </a:r>
          </a:p>
          <a:p>
            <a:pPr>
              <a:buClr>
                <a:srgbClr val="0070C0"/>
              </a:buClr>
              <a:buFont typeface="Wingdings" panose="05000000000000000000" pitchFamily="2" charset="2"/>
              <a:buChar char="q"/>
            </a:pPr>
            <a:r>
              <a:rPr lang="en-GB" sz="2400" dirty="0"/>
              <a:t>Add one more country to your search: </a:t>
            </a:r>
          </a:p>
          <a:p>
            <a:pPr marL="0" indent="0">
              <a:buClr>
                <a:srgbClr val="0070C0"/>
              </a:buClr>
              <a:buNone/>
            </a:pPr>
            <a:r>
              <a:rPr lang="en-GB" sz="2400" dirty="0"/>
              <a:t>	</a:t>
            </a:r>
            <a:r>
              <a:rPr lang="en-GB" sz="2400" b="1" dirty="0"/>
              <a:t>United Kingdom</a:t>
            </a:r>
          </a:p>
          <a:p>
            <a:pPr>
              <a:buClr>
                <a:srgbClr val="0070C0"/>
              </a:buClr>
              <a:buFont typeface="Wingdings" panose="05000000000000000000" pitchFamily="2" charset="2"/>
              <a:buChar char="q"/>
            </a:pPr>
            <a:r>
              <a:rPr lang="en-GB" sz="2400" dirty="0"/>
              <a:t>Now you have four countries to compare (including the United Kingdom)</a:t>
            </a:r>
          </a:p>
          <a:p>
            <a:pPr>
              <a:buClr>
                <a:srgbClr val="0070C0"/>
              </a:buClr>
              <a:buFont typeface="Wingdings" panose="05000000000000000000" pitchFamily="2" charset="2"/>
              <a:buChar char="q"/>
            </a:pPr>
            <a:r>
              <a:rPr lang="en-GB" sz="2400" dirty="0"/>
              <a:t>If you are a marketing manager of a company in the UK, based on the comparison you have made, which country would you enter? Why?</a:t>
            </a:r>
          </a:p>
          <a:p>
            <a:pPr>
              <a:buClr>
                <a:srgbClr val="0070C0"/>
              </a:buClr>
              <a:buFont typeface="Wingdings" panose="05000000000000000000" pitchFamily="2" charset="2"/>
              <a:buChar char="q"/>
            </a:pPr>
            <a:r>
              <a:rPr lang="en-GB" sz="2400" dirty="0"/>
              <a:t>Add the comparison graphic to your Flipchart/PPT to support your decision </a:t>
            </a:r>
          </a:p>
          <a:p>
            <a:pPr>
              <a:buClr>
                <a:srgbClr val="0070C0"/>
              </a:buClr>
              <a:buFont typeface="Wingdings" panose="05000000000000000000" pitchFamily="2" charset="2"/>
              <a:buChar char="q"/>
            </a:pPr>
            <a:endParaRPr lang="en-GB" sz="2400" dirty="0"/>
          </a:p>
          <a:p>
            <a:pPr>
              <a:buClr>
                <a:srgbClr val="0070C0"/>
              </a:buClr>
              <a:buFont typeface="Wingdings" panose="05000000000000000000" pitchFamily="2" charset="2"/>
              <a:buChar char="q"/>
            </a:pPr>
            <a:endParaRPr lang="en-GB" sz="700" dirty="0"/>
          </a:p>
          <a:p>
            <a:pPr>
              <a:buClr>
                <a:srgbClr val="0070C0"/>
              </a:buClr>
              <a:buFont typeface="Wingdings" panose="05000000000000000000" pitchFamily="2" charset="2"/>
              <a:buChar char="q"/>
            </a:pPr>
            <a:endParaRPr lang="en-GB" sz="600" dirty="0"/>
          </a:p>
          <a:p>
            <a:pPr marL="0" indent="0">
              <a:buClr>
                <a:srgbClr val="0070C0"/>
              </a:buClr>
              <a:buNone/>
            </a:pPr>
            <a:endParaRPr lang="en-GB" sz="600" dirty="0"/>
          </a:p>
        </p:txBody>
      </p:sp>
      <p:sp>
        <p:nvSpPr>
          <p:cNvPr id="2" name="Title 1">
            <a:extLst>
              <a:ext uri="{FF2B5EF4-FFF2-40B4-BE49-F238E27FC236}">
                <a16:creationId xmlns:a16="http://schemas.microsoft.com/office/drawing/2014/main" id="{F61978C1-C115-BA50-B998-192F20ED28E2}"/>
              </a:ext>
            </a:extLst>
          </p:cNvPr>
          <p:cNvSpPr txBox="1">
            <a:spLocks/>
          </p:cNvSpPr>
          <p:nvPr/>
        </p:nvSpPr>
        <p:spPr>
          <a:xfrm>
            <a:off x="609600" y="311785"/>
            <a:ext cx="7772400" cy="914400"/>
          </a:xfrm>
          <a:prstGeom prst="rect">
            <a:avLst/>
          </a:prstGeom>
        </p:spPr>
        <p:txBody>
          <a:bodyPr vert="horz" lIns="91440" tIns="45720" rIns="91440" bIns="45720" rtlCol="0" anchor="t">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3200" b="1" dirty="0">
                <a:highlight>
                  <a:srgbClr val="FFFF00"/>
                </a:highlight>
              </a:rPr>
              <a:t>Group Activity </a:t>
            </a:r>
            <a:r>
              <a:rPr lang="en-US" sz="1600" dirty="0"/>
              <a:t>– </a:t>
            </a:r>
            <a:r>
              <a:rPr lang="en-US" sz="2400" dirty="0"/>
              <a:t>20 Minutes</a:t>
            </a:r>
            <a:r>
              <a:rPr lang="en-US" sz="2400" dirty="0">
                <a:highlight>
                  <a:srgbClr val="FFFF00"/>
                </a:highlight>
              </a:rPr>
              <a:t> </a:t>
            </a:r>
            <a:endParaRPr lang="en-US" sz="3600" b="1" dirty="0"/>
          </a:p>
        </p:txBody>
      </p:sp>
      <p:pic>
        <p:nvPicPr>
          <p:cNvPr id="4" name="Picture 3" descr="A qr code with black dots&#10;&#10;AI-generated content may be incorrect.">
            <a:extLst>
              <a:ext uri="{FF2B5EF4-FFF2-40B4-BE49-F238E27FC236}">
                <a16:creationId xmlns:a16="http://schemas.microsoft.com/office/drawing/2014/main" id="{428DCF2E-1AAB-C50D-EDFA-5A2DB85C3D77}"/>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162801" y="503555"/>
            <a:ext cx="1676400" cy="1676400"/>
          </a:xfrm>
          <a:prstGeom prst="rect">
            <a:avLst/>
          </a:prstGeom>
        </p:spPr>
      </p:pic>
    </p:spTree>
    <p:extLst>
      <p:ext uri="{BB962C8B-B14F-4D97-AF65-F5344CB8AC3E}">
        <p14:creationId xmlns:p14="http://schemas.microsoft.com/office/powerpoint/2010/main" val="421953286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B9E6257-99B8-7260-CDC3-683C8EFA965E}"/>
            </a:ext>
          </a:extLst>
        </p:cNvPr>
        <p:cNvGrpSpPr/>
        <p:nvPr/>
      </p:nvGrpSpPr>
      <p:grpSpPr>
        <a:xfrm>
          <a:off x="0" y="0"/>
          <a:ext cx="0" cy="0"/>
          <a:chOff x="0" y="0"/>
          <a:chExt cx="0" cy="0"/>
        </a:xfrm>
      </p:grpSpPr>
      <p:sp>
        <p:nvSpPr>
          <p:cNvPr id="5" name="Content Placeholder 2">
            <a:extLst>
              <a:ext uri="{FF2B5EF4-FFF2-40B4-BE49-F238E27FC236}">
                <a16:creationId xmlns:a16="http://schemas.microsoft.com/office/drawing/2014/main" id="{378044AB-8496-A00B-61F9-B895E5961C00}"/>
              </a:ext>
            </a:extLst>
          </p:cNvPr>
          <p:cNvSpPr>
            <a:spLocks noGrp="1"/>
          </p:cNvSpPr>
          <p:nvPr/>
        </p:nvSpPr>
        <p:spPr>
          <a:xfrm>
            <a:off x="254213" y="1066800"/>
            <a:ext cx="8635573" cy="4419600"/>
          </a:xfrm>
          <a:prstGeom prst="rect">
            <a:avLst/>
          </a:prstGeom>
        </p:spPr>
        <p:txBody>
          <a:bodyPr vert="horz" lIns="91440" tIns="45720" rIns="91440" bIns="45720" rtlCol="0">
            <a:normAutofit fontScale="925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buClr>
                <a:srgbClr val="0070C0"/>
              </a:buClr>
              <a:buFont typeface="Wingdings" panose="05000000000000000000" pitchFamily="2" charset="2"/>
              <a:buChar char="q"/>
            </a:pPr>
            <a:r>
              <a:rPr lang="en-GB" sz="2400" dirty="0"/>
              <a:t>Choose one international brand that exists in at least 3 countries.</a:t>
            </a:r>
          </a:p>
          <a:p>
            <a:pPr>
              <a:buClr>
                <a:srgbClr val="0070C0"/>
              </a:buClr>
              <a:buFont typeface="Wingdings" panose="05000000000000000000" pitchFamily="2" charset="2"/>
              <a:buChar char="q"/>
            </a:pPr>
            <a:r>
              <a:rPr lang="en-GB" sz="2400" dirty="0"/>
              <a:t>Compare and contrast your chosen brand’s home pages (website) for presentation and content; for example, Coca-Cola </a:t>
            </a:r>
            <a:r>
              <a:rPr lang="en-GB" sz="2400" dirty="0">
                <a:hlinkClick r:id="rId3"/>
              </a:rPr>
              <a:t>https://www.coca-colacompany.com/</a:t>
            </a:r>
            <a:r>
              <a:rPr lang="en-GB" sz="2400" dirty="0"/>
              <a:t> and its Japanese version </a:t>
            </a:r>
            <a:r>
              <a:rPr lang="en-GB" sz="2400" dirty="0">
                <a:hlinkClick r:id="rId4"/>
              </a:rPr>
              <a:t>https://www.coca-cola.com/jp/ja</a:t>
            </a:r>
            <a:r>
              <a:rPr lang="en-GB" sz="2400" dirty="0"/>
              <a:t> and its Indian version </a:t>
            </a:r>
            <a:r>
              <a:rPr lang="en-GB" sz="2400" dirty="0">
                <a:hlinkClick r:id="rId5"/>
              </a:rPr>
              <a:t>https://www.coca-cola.com/in/en</a:t>
            </a:r>
            <a:r>
              <a:rPr lang="en-GB" sz="2400" dirty="0"/>
              <a:t> </a:t>
            </a:r>
          </a:p>
          <a:p>
            <a:pPr>
              <a:buClr>
                <a:srgbClr val="0070C0"/>
              </a:buClr>
              <a:buFont typeface="Wingdings" panose="05000000000000000000" pitchFamily="2" charset="2"/>
              <a:buChar char="q"/>
            </a:pPr>
            <a:r>
              <a:rPr lang="en-GB" sz="2400" dirty="0"/>
              <a:t>Answer these questions: </a:t>
            </a:r>
          </a:p>
          <a:p>
            <a:pPr lvl="1">
              <a:buClr>
                <a:srgbClr val="0070C0"/>
              </a:buClr>
              <a:buFont typeface="Arial" panose="020B0604020202020204" pitchFamily="34" charset="0"/>
              <a:buChar char="•"/>
            </a:pPr>
            <a:r>
              <a:rPr lang="en-GB" sz="1800" dirty="0"/>
              <a:t>Are there cultural differences on those websites?</a:t>
            </a:r>
          </a:p>
          <a:p>
            <a:pPr lvl="1">
              <a:buClr>
                <a:srgbClr val="0070C0"/>
              </a:buClr>
              <a:buFont typeface="Arial" panose="020B0604020202020204" pitchFamily="34" charset="0"/>
              <a:buChar char="•"/>
            </a:pPr>
            <a:r>
              <a:rPr lang="en-GB" sz="1800" dirty="0"/>
              <a:t>What cultural elements are different on those websites? (e.g. languages, values, norms, folkways, roles, etc.; see slides 18)</a:t>
            </a:r>
            <a:endParaRPr lang="en-GB" sz="1600" dirty="0"/>
          </a:p>
          <a:p>
            <a:pPr>
              <a:buClr>
                <a:srgbClr val="0070C0"/>
              </a:buClr>
              <a:buFont typeface="Wingdings" panose="05000000000000000000" pitchFamily="2" charset="2"/>
              <a:buChar char="q"/>
            </a:pPr>
            <a:r>
              <a:rPr lang="en-GB" sz="2400" dirty="0"/>
              <a:t>Write your answer on PowerPoint slides</a:t>
            </a:r>
          </a:p>
          <a:p>
            <a:pPr>
              <a:buClr>
                <a:srgbClr val="0070C0"/>
              </a:buClr>
              <a:buFont typeface="Wingdings" panose="05000000000000000000" pitchFamily="2" charset="2"/>
              <a:buChar char="q"/>
            </a:pPr>
            <a:r>
              <a:rPr lang="en-GB" sz="2400" dirty="0"/>
              <a:t>Add evidence to support your answers (e.g., add a screenshot of the website)</a:t>
            </a:r>
          </a:p>
          <a:p>
            <a:pPr>
              <a:buClr>
                <a:srgbClr val="0070C0"/>
              </a:buClr>
              <a:buFont typeface="Wingdings" panose="05000000000000000000" pitchFamily="2" charset="2"/>
              <a:buChar char="q"/>
            </a:pPr>
            <a:r>
              <a:rPr lang="en-GB" sz="2400" dirty="0"/>
              <a:t>Present your report in front of the class – maximum 5 min talk/group</a:t>
            </a:r>
          </a:p>
        </p:txBody>
      </p:sp>
      <p:sp>
        <p:nvSpPr>
          <p:cNvPr id="2" name="Title 1">
            <a:extLst>
              <a:ext uri="{FF2B5EF4-FFF2-40B4-BE49-F238E27FC236}">
                <a16:creationId xmlns:a16="http://schemas.microsoft.com/office/drawing/2014/main" id="{1E5D2CFB-52C1-C164-A2EA-F36EED37EDB3}"/>
              </a:ext>
            </a:extLst>
          </p:cNvPr>
          <p:cNvSpPr txBox="1">
            <a:spLocks/>
          </p:cNvSpPr>
          <p:nvPr/>
        </p:nvSpPr>
        <p:spPr>
          <a:xfrm>
            <a:off x="609600" y="311785"/>
            <a:ext cx="7772400" cy="914400"/>
          </a:xfrm>
          <a:prstGeom prst="rect">
            <a:avLst/>
          </a:prstGeom>
        </p:spPr>
        <p:txBody>
          <a:bodyPr vert="horz" lIns="91440" tIns="45720" rIns="91440" bIns="45720" rtlCol="0" anchor="t">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3200" b="1" dirty="0">
                <a:highlight>
                  <a:srgbClr val="FFFF00"/>
                </a:highlight>
              </a:rPr>
              <a:t>Group Activity </a:t>
            </a:r>
            <a:r>
              <a:rPr lang="en-US" sz="1600" dirty="0"/>
              <a:t>– </a:t>
            </a:r>
            <a:r>
              <a:rPr lang="en-US" sz="2400" dirty="0"/>
              <a:t>20 Minutes Research</a:t>
            </a:r>
            <a:endParaRPr lang="en-US" sz="3600" b="1" dirty="0"/>
          </a:p>
        </p:txBody>
      </p:sp>
    </p:spTree>
    <p:extLst>
      <p:ext uri="{BB962C8B-B14F-4D97-AF65-F5344CB8AC3E}">
        <p14:creationId xmlns:p14="http://schemas.microsoft.com/office/powerpoint/2010/main" val="200192455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F39B7CE-3609-3597-BC4E-58A12F2794FC}"/>
            </a:ext>
          </a:extLst>
        </p:cNvPr>
        <p:cNvGrpSpPr/>
        <p:nvPr/>
      </p:nvGrpSpPr>
      <p:grpSpPr>
        <a:xfrm>
          <a:off x="0" y="0"/>
          <a:ext cx="0" cy="0"/>
          <a:chOff x="0" y="0"/>
          <a:chExt cx="0" cy="0"/>
        </a:xfrm>
      </p:grpSpPr>
      <p:sp>
        <p:nvSpPr>
          <p:cNvPr id="2" name="Content Placeholder 2">
            <a:extLst>
              <a:ext uri="{FF2B5EF4-FFF2-40B4-BE49-F238E27FC236}">
                <a16:creationId xmlns:a16="http://schemas.microsoft.com/office/drawing/2014/main" id="{B961CEB0-4FFD-17A1-EEFD-852702B71570}"/>
              </a:ext>
            </a:extLst>
          </p:cNvPr>
          <p:cNvSpPr>
            <a:spLocks noGrp="1"/>
          </p:cNvSpPr>
          <p:nvPr/>
        </p:nvSpPr>
        <p:spPr>
          <a:xfrm>
            <a:off x="381000" y="1219200"/>
            <a:ext cx="78486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216000">
              <a:spcBef>
                <a:spcPts val="0"/>
              </a:spcBef>
              <a:spcAft>
                <a:spcPts val="600"/>
              </a:spcAft>
              <a:buClr>
                <a:srgbClr val="0070C0"/>
              </a:buClr>
              <a:buFont typeface="Wingdings" panose="05000000000000000000" pitchFamily="2" charset="2"/>
              <a:buChar char="q"/>
            </a:pPr>
            <a:r>
              <a:rPr lang="en-GB" sz="2600" dirty="0"/>
              <a:t>What socio-cultural environment is, the various elements of culture, and how they affect consumer </a:t>
            </a:r>
            <a:r>
              <a:rPr lang="en-GB" sz="2600" dirty="0" err="1"/>
              <a:t>behavior</a:t>
            </a:r>
            <a:r>
              <a:rPr lang="en-GB" sz="2600" dirty="0"/>
              <a:t> and marketing. </a:t>
            </a:r>
          </a:p>
          <a:p>
            <a:pPr marL="216000">
              <a:spcBef>
                <a:spcPts val="0"/>
              </a:spcBef>
              <a:spcAft>
                <a:spcPts val="600"/>
              </a:spcAft>
              <a:buClr>
                <a:srgbClr val="0070C0"/>
              </a:buClr>
              <a:buFont typeface="Wingdings" panose="05000000000000000000" pitchFamily="2" charset="2"/>
              <a:buChar char="q"/>
            </a:pPr>
            <a:r>
              <a:rPr lang="en-GB" sz="2600" dirty="0"/>
              <a:t>Compare and contrast the main models of cross-cultural differences and how they can help managers when making international marketing decisions.</a:t>
            </a:r>
          </a:p>
          <a:p>
            <a:pPr marL="216000">
              <a:spcBef>
                <a:spcPts val="0"/>
              </a:spcBef>
              <a:spcAft>
                <a:spcPts val="600"/>
              </a:spcAft>
              <a:buClr>
                <a:srgbClr val="0070C0"/>
              </a:buClr>
              <a:buFont typeface="Wingdings" panose="05000000000000000000" pitchFamily="2" charset="2"/>
              <a:buChar char="q"/>
            </a:pPr>
            <a:r>
              <a:rPr lang="en-GB" sz="2600" dirty="0"/>
              <a:t>Understand why the marketing team should examine the cultural dimensions of a host country. </a:t>
            </a:r>
          </a:p>
          <a:p>
            <a:pPr marL="0" indent="0">
              <a:buClr>
                <a:srgbClr val="0070C0"/>
              </a:buClr>
              <a:buNone/>
            </a:pPr>
            <a:endParaRPr lang="en-GB" sz="2600" dirty="0"/>
          </a:p>
          <a:p>
            <a:pPr>
              <a:buClr>
                <a:srgbClr val="0070C0"/>
              </a:buClr>
              <a:buFont typeface="Wingdings" panose="05000000000000000000" pitchFamily="2" charset="2"/>
              <a:buChar char="q"/>
            </a:pPr>
            <a:endParaRPr lang="en-GB" sz="2600" i="1" dirty="0"/>
          </a:p>
          <a:p>
            <a:pPr marL="0" indent="0">
              <a:buNone/>
            </a:pPr>
            <a:endParaRPr lang="en-GB" sz="2600" dirty="0"/>
          </a:p>
        </p:txBody>
      </p:sp>
      <p:sp>
        <p:nvSpPr>
          <p:cNvPr id="3" name="TextBox 3">
            <a:extLst>
              <a:ext uri="{FF2B5EF4-FFF2-40B4-BE49-F238E27FC236}">
                <a16:creationId xmlns:a16="http://schemas.microsoft.com/office/drawing/2014/main" id="{BAD9C39D-4285-C6F3-6565-15536B5739CA}"/>
              </a:ext>
            </a:extLst>
          </p:cNvPr>
          <p:cNvSpPr txBox="1"/>
          <p:nvPr/>
        </p:nvSpPr>
        <p:spPr>
          <a:xfrm>
            <a:off x="0" y="78184"/>
            <a:ext cx="9144000" cy="584775"/>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buNone/>
            </a:pPr>
            <a:r>
              <a:rPr lang="en-GB" sz="3200" b="1" dirty="0">
                <a:highlight>
                  <a:srgbClr val="FFFF00"/>
                </a:highlight>
              </a:rPr>
              <a:t>Today we covered</a:t>
            </a:r>
            <a:endParaRPr lang="en-GB" sz="3600" b="1" dirty="0">
              <a:highlight>
                <a:srgbClr val="FFFF00"/>
              </a:highlight>
            </a:endParaRPr>
          </a:p>
        </p:txBody>
      </p:sp>
    </p:spTree>
    <p:extLst>
      <p:ext uri="{BB962C8B-B14F-4D97-AF65-F5344CB8AC3E}">
        <p14:creationId xmlns:p14="http://schemas.microsoft.com/office/powerpoint/2010/main" val="98820773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2AA0257-8615-1ED0-1A83-1CA7674F23EF}"/>
            </a:ext>
          </a:extLst>
        </p:cNvPr>
        <p:cNvGrpSpPr/>
        <p:nvPr/>
      </p:nvGrpSpPr>
      <p:grpSpPr>
        <a:xfrm>
          <a:off x="0" y="0"/>
          <a:ext cx="0" cy="0"/>
          <a:chOff x="0" y="0"/>
          <a:chExt cx="0" cy="0"/>
        </a:xfrm>
      </p:grpSpPr>
      <p:sp>
        <p:nvSpPr>
          <p:cNvPr id="2" name="Content Placeholder 2">
            <a:extLst>
              <a:ext uri="{FF2B5EF4-FFF2-40B4-BE49-F238E27FC236}">
                <a16:creationId xmlns:a16="http://schemas.microsoft.com/office/drawing/2014/main" id="{052875F1-6CAB-7F65-9041-0DBD6DE9E63F}"/>
              </a:ext>
            </a:extLst>
          </p:cNvPr>
          <p:cNvSpPr>
            <a:spLocks noGrp="1"/>
          </p:cNvSpPr>
          <p:nvPr/>
        </p:nvSpPr>
        <p:spPr>
          <a:xfrm>
            <a:off x="2971800" y="3810000"/>
            <a:ext cx="5806988" cy="1405515"/>
          </a:xfrm>
          <a:prstGeom prst="rect">
            <a:avLst/>
          </a:prstGeom>
        </p:spPr>
        <p:txBody>
          <a:bodyPr vert="horz" lIns="91440" tIns="45720" rIns="91440" bIns="45720" rtlCol="0">
            <a:normAutofit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None/>
            </a:pPr>
            <a:r>
              <a:rPr lang="en-GB" sz="2800" dirty="0"/>
              <a:t>Next week we will study</a:t>
            </a:r>
          </a:p>
          <a:p>
            <a:pPr marL="0" indent="0" algn="ctr">
              <a:buNone/>
            </a:pPr>
            <a:r>
              <a:rPr lang="en-GB" sz="2800" b="1" dirty="0"/>
              <a:t>Organisational Structure and Market Entry</a:t>
            </a:r>
          </a:p>
          <a:p>
            <a:pPr algn="ctr">
              <a:buFont typeface="Wingdings" pitchFamily="2" charset="2"/>
              <a:buChar char="v"/>
            </a:pPr>
            <a:endParaRPr lang="en-GB" dirty="0"/>
          </a:p>
          <a:p>
            <a:pPr algn="ctr">
              <a:buFont typeface="Wingdings" pitchFamily="2" charset="2"/>
              <a:buChar char="v"/>
            </a:pPr>
            <a:endParaRPr lang="en-GB" dirty="0"/>
          </a:p>
          <a:p>
            <a:pPr algn="ctr"/>
            <a:endParaRPr lang="en-GB" dirty="0"/>
          </a:p>
        </p:txBody>
      </p:sp>
      <p:sp>
        <p:nvSpPr>
          <p:cNvPr id="3" name="TextBox 4">
            <a:extLst>
              <a:ext uri="{FF2B5EF4-FFF2-40B4-BE49-F238E27FC236}">
                <a16:creationId xmlns:a16="http://schemas.microsoft.com/office/drawing/2014/main" id="{5120C0F2-0D23-0ED8-9D89-4B66AD19E2BC}"/>
              </a:ext>
            </a:extLst>
          </p:cNvPr>
          <p:cNvSpPr txBox="1"/>
          <p:nvPr/>
        </p:nvSpPr>
        <p:spPr>
          <a:xfrm>
            <a:off x="76200" y="457200"/>
            <a:ext cx="4112213" cy="584775"/>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buNone/>
            </a:pPr>
            <a:r>
              <a:rPr lang="en-GB" sz="3200" b="1" dirty="0">
                <a:highlight>
                  <a:srgbClr val="FFFF00"/>
                </a:highlight>
              </a:rPr>
              <a:t>Any questions?</a:t>
            </a:r>
            <a:endParaRPr lang="en-GB" sz="3600" b="1" dirty="0">
              <a:highlight>
                <a:srgbClr val="FFFF00"/>
              </a:highlight>
            </a:endParaRPr>
          </a:p>
        </p:txBody>
      </p:sp>
      <p:pic>
        <p:nvPicPr>
          <p:cNvPr id="4" name="Picture 3" descr="Image result for any questions gif">
            <a:extLst>
              <a:ext uri="{FF2B5EF4-FFF2-40B4-BE49-F238E27FC236}">
                <a16:creationId xmlns:a16="http://schemas.microsoft.com/office/drawing/2014/main" id="{73F1C5A4-488F-D9AA-47DC-B20F8A7F713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8387" y="1075346"/>
            <a:ext cx="3500026" cy="21181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71507107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3F09BC-F1AB-3DBA-E0C8-F4028AE8E5BD}"/>
              </a:ext>
            </a:extLst>
          </p:cNvPr>
          <p:cNvSpPr txBox="1">
            <a:spLocks/>
          </p:cNvSpPr>
          <p:nvPr/>
        </p:nvSpPr>
        <p:spPr>
          <a:xfrm>
            <a:off x="628650" y="533400"/>
            <a:ext cx="7886700" cy="1325563"/>
          </a:xfrm>
          <a:prstGeom prst="rect">
            <a:avLst/>
          </a:prstGeom>
        </p:spPr>
        <p:txBody>
          <a:bodyPr/>
          <a:lstStyle>
            <a:lvl1pPr algn="l" defTabSz="914400" rtl="0" eaLnBrk="1" latinLnBrk="0" hangingPunct="1">
              <a:lnSpc>
                <a:spcPct val="90000"/>
              </a:lnSpc>
              <a:spcBef>
                <a:spcPct val="0"/>
              </a:spcBef>
              <a:buNone/>
              <a:defRPr sz="3600" kern="1200">
                <a:solidFill>
                  <a:schemeClr val="tx1"/>
                </a:solidFill>
                <a:latin typeface="+mj-lt"/>
                <a:ea typeface="+mj-ea"/>
                <a:cs typeface="+mj-cs"/>
              </a:defRPr>
            </a:lvl1pPr>
          </a:lstStyle>
          <a:p>
            <a:r>
              <a:rPr lang="en-US" dirty="0"/>
              <a:t>References</a:t>
            </a:r>
          </a:p>
        </p:txBody>
      </p:sp>
      <p:sp>
        <p:nvSpPr>
          <p:cNvPr id="3" name="Content Placeholder 2">
            <a:extLst>
              <a:ext uri="{FF2B5EF4-FFF2-40B4-BE49-F238E27FC236}">
                <a16:creationId xmlns:a16="http://schemas.microsoft.com/office/drawing/2014/main" id="{1C3DF2C6-A3C3-EDAD-D110-1452F43595EE}"/>
              </a:ext>
            </a:extLst>
          </p:cNvPr>
          <p:cNvSpPr txBox="1">
            <a:spLocks/>
          </p:cNvSpPr>
          <p:nvPr/>
        </p:nvSpPr>
        <p:spPr>
          <a:xfrm>
            <a:off x="628650" y="1352524"/>
            <a:ext cx="7886700" cy="4152952"/>
          </a:xfrm>
          <a:prstGeom prst="rect">
            <a:avLst/>
          </a:prstGeom>
        </p:spPr>
        <p:txBody>
          <a:bodyPr>
            <a:normAutofit lnSpcReduction="10000"/>
          </a:bodyPr>
          <a:lstStyle>
            <a:lvl1pPr marL="228600" indent="-228600"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1pPr>
            <a:lvl2pPr marL="515938"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2pPr>
            <a:lvl3pPr marL="855663" indent="-279400" algn="l" defTabSz="914400" rtl="0" eaLnBrk="1" latinLnBrk="0" hangingPunct="1">
              <a:lnSpc>
                <a:spcPct val="100000"/>
              </a:lnSpc>
              <a:spcBef>
                <a:spcPts val="500"/>
              </a:spcBef>
              <a:buFont typeface="Courier New" panose="02070309020205020404" pitchFamily="49" charset="0"/>
              <a:buChar char="o"/>
              <a:defRPr sz="2200" kern="1200">
                <a:solidFill>
                  <a:schemeClr val="tx1"/>
                </a:solidFill>
                <a:latin typeface="+mn-lt"/>
                <a:ea typeface="+mn-ea"/>
                <a:cs typeface="+mn-cs"/>
              </a:defRPr>
            </a:lvl3pPr>
            <a:lvl4pPr marL="1143000"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4pPr>
            <a:lvl5pPr marL="1490663" indent="-347663"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spcBef>
                <a:spcPts val="0"/>
              </a:spcBef>
              <a:spcAft>
                <a:spcPts val="600"/>
              </a:spcAft>
              <a:buFont typeface="Arial" panose="020B0604020202020204" pitchFamily="34" charset="0"/>
              <a:buNone/>
            </a:pPr>
            <a:endParaRPr lang="en-GB" sz="1400" b="0" i="0" dirty="0">
              <a:effectLst/>
              <a:latin typeface="Aptos" panose="020B0004020202020204" pitchFamily="34" charset="0"/>
            </a:endParaRPr>
          </a:p>
          <a:p>
            <a:pPr>
              <a:spcBef>
                <a:spcPts val="0"/>
              </a:spcBef>
              <a:spcAft>
                <a:spcPts val="600"/>
              </a:spcAft>
            </a:pPr>
            <a:r>
              <a:rPr lang="en-GB" sz="1400" b="0" i="0" dirty="0">
                <a:effectLst/>
                <a:latin typeface="Aptos" panose="020B0004020202020204" pitchFamily="34" charset="0"/>
              </a:rPr>
              <a:t>Baack, D. G. (2018). </a:t>
            </a:r>
            <a:r>
              <a:rPr lang="en-GB" sz="1400" b="0" i="1" dirty="0">
                <a:effectLst/>
                <a:latin typeface="Aptos" panose="020B0004020202020204" pitchFamily="34" charset="0"/>
              </a:rPr>
              <a:t>International marketing</a:t>
            </a:r>
            <a:r>
              <a:rPr lang="en-GB" sz="1400" b="0" i="0" dirty="0">
                <a:effectLst/>
                <a:latin typeface="Aptos" panose="020B0004020202020204" pitchFamily="34" charset="0"/>
              </a:rPr>
              <a:t>., 2nd edition. London: SAGE Publications.</a:t>
            </a:r>
          </a:p>
          <a:p>
            <a:pPr>
              <a:spcBef>
                <a:spcPts val="0"/>
              </a:spcBef>
              <a:spcAft>
                <a:spcPts val="600"/>
              </a:spcAft>
            </a:pPr>
            <a:r>
              <a:rPr lang="en-GB" sz="1400" b="0" i="0" dirty="0">
                <a:effectLst/>
                <a:latin typeface="Aptos" panose="020B0004020202020204" pitchFamily="34" charset="0"/>
              </a:rPr>
              <a:t>Bilsky, W. and S. H. Schwartz, “Values and Personality,” European Journal of Personality 8 (1994): 163–181.0</a:t>
            </a:r>
          </a:p>
          <a:p>
            <a:pPr>
              <a:spcBef>
                <a:spcPts val="0"/>
              </a:spcBef>
              <a:spcAft>
                <a:spcPts val="600"/>
              </a:spcAft>
            </a:pPr>
            <a:r>
              <a:rPr lang="en-GB" sz="1400" dirty="0" err="1">
                <a:latin typeface="Aptos" panose="020B0004020202020204" pitchFamily="34" charset="0"/>
              </a:rPr>
              <a:t>Czinkota</a:t>
            </a:r>
            <a:r>
              <a:rPr lang="en-GB" sz="1400" dirty="0">
                <a:latin typeface="Aptos" panose="020B0004020202020204" pitchFamily="34" charset="0"/>
              </a:rPr>
              <a:t>, M.R. (2011) </a:t>
            </a:r>
            <a:r>
              <a:rPr lang="en-GB" sz="1400" i="1" dirty="0">
                <a:latin typeface="Aptos" panose="020B0004020202020204" pitchFamily="34" charset="0"/>
              </a:rPr>
              <a:t>International Marketing</a:t>
            </a:r>
            <a:r>
              <a:rPr lang="en-GB" sz="1400" dirty="0">
                <a:latin typeface="Aptos" panose="020B0004020202020204" pitchFamily="34" charset="0"/>
              </a:rPr>
              <a:t>. </a:t>
            </a:r>
            <a:r>
              <a:rPr lang="en-GB" sz="1400" dirty="0" err="1">
                <a:latin typeface="Aptos" panose="020B0004020202020204" pitchFamily="34" charset="0"/>
              </a:rPr>
              <a:t>Hampsire</a:t>
            </a:r>
            <a:r>
              <a:rPr lang="en-GB" sz="1400" dirty="0">
                <a:latin typeface="Aptos" panose="020B0004020202020204" pitchFamily="34" charset="0"/>
              </a:rPr>
              <a:t>: Cengage Learning.</a:t>
            </a:r>
          </a:p>
          <a:p>
            <a:pPr>
              <a:spcBef>
                <a:spcPts val="0"/>
              </a:spcBef>
              <a:spcAft>
                <a:spcPts val="600"/>
              </a:spcAft>
            </a:pPr>
            <a:r>
              <a:rPr lang="en-GB" sz="1400" b="0" i="0" dirty="0">
                <a:solidFill>
                  <a:srgbClr val="3A3A3A"/>
                </a:solidFill>
                <a:effectLst/>
                <a:latin typeface="Aptos" panose="020B0004020202020204" pitchFamily="34" charset="0"/>
              </a:rPr>
              <a:t>De </a:t>
            </a:r>
            <a:r>
              <a:rPr lang="en-GB" sz="1400" b="0" i="0" dirty="0" err="1">
                <a:solidFill>
                  <a:srgbClr val="3A3A3A"/>
                </a:solidFill>
                <a:effectLst/>
                <a:latin typeface="Aptos" panose="020B0004020202020204" pitchFamily="34" charset="0"/>
              </a:rPr>
              <a:t>Búrca</a:t>
            </a:r>
            <a:r>
              <a:rPr lang="en-GB" sz="1400" b="0" i="0" dirty="0">
                <a:solidFill>
                  <a:srgbClr val="3A3A3A"/>
                </a:solidFill>
                <a:effectLst/>
                <a:latin typeface="Aptos" panose="020B0004020202020204" pitchFamily="34" charset="0"/>
              </a:rPr>
              <a:t>, S., Fletcher, R. and Brown, L. (2004) </a:t>
            </a:r>
            <a:r>
              <a:rPr lang="en-GB" sz="1400" b="0" i="1" dirty="0">
                <a:solidFill>
                  <a:srgbClr val="3A3A3A"/>
                </a:solidFill>
                <a:effectLst/>
                <a:latin typeface="Aptos" panose="020B0004020202020204" pitchFamily="34" charset="0"/>
              </a:rPr>
              <a:t>International marketing : an SME perspective</a:t>
            </a:r>
            <a:r>
              <a:rPr lang="en-GB" sz="1400" b="0" i="0" dirty="0">
                <a:solidFill>
                  <a:srgbClr val="3A3A3A"/>
                </a:solidFill>
                <a:effectLst/>
                <a:latin typeface="Aptos" panose="020B0004020202020204" pitchFamily="34" charset="0"/>
              </a:rPr>
              <a:t>. 1st ed. Harlow, England: FT Prentice Hall.</a:t>
            </a:r>
            <a:endParaRPr lang="en-GB" sz="1400" dirty="0">
              <a:latin typeface="Aptos" panose="020B0004020202020204" pitchFamily="34" charset="0"/>
            </a:endParaRPr>
          </a:p>
          <a:p>
            <a:pPr>
              <a:spcBef>
                <a:spcPts val="0"/>
              </a:spcBef>
              <a:spcAft>
                <a:spcPts val="600"/>
              </a:spcAft>
            </a:pPr>
            <a:r>
              <a:rPr lang="en-GB" sz="1400" dirty="0">
                <a:latin typeface="Aptos" panose="020B0004020202020204" pitchFamily="34" charset="0"/>
              </a:rPr>
              <a:t>Doole, I. and Lowe, R. (2012) </a:t>
            </a:r>
            <a:r>
              <a:rPr lang="en-GB" sz="1400" i="1" dirty="0">
                <a:latin typeface="Aptos" panose="020B0004020202020204" pitchFamily="34" charset="0"/>
              </a:rPr>
              <a:t>International marketing strategy : analysis, development and implementation</a:t>
            </a:r>
            <a:r>
              <a:rPr lang="en-GB" sz="1400" dirty="0">
                <a:latin typeface="Aptos" panose="020B0004020202020204" pitchFamily="34" charset="0"/>
              </a:rPr>
              <a:t>. Cengage Learning.</a:t>
            </a:r>
          </a:p>
          <a:p>
            <a:pPr>
              <a:spcBef>
                <a:spcPts val="0"/>
              </a:spcBef>
              <a:spcAft>
                <a:spcPts val="600"/>
              </a:spcAft>
            </a:pPr>
            <a:r>
              <a:rPr lang="en-GB" sz="1400" dirty="0">
                <a:latin typeface="Aptos" panose="020B0004020202020204" pitchFamily="34" charset="0"/>
              </a:rPr>
              <a:t>Hofstede, Geert (2001). Culture's Consequences: Comparing Values, </a:t>
            </a:r>
            <a:r>
              <a:rPr lang="en-GB" sz="1400" dirty="0" err="1">
                <a:latin typeface="Aptos" panose="020B0004020202020204" pitchFamily="34" charset="0"/>
              </a:rPr>
              <a:t>Behaviors</a:t>
            </a:r>
            <a:r>
              <a:rPr lang="en-GB" sz="1400" dirty="0">
                <a:latin typeface="Aptos" panose="020B0004020202020204" pitchFamily="34" charset="0"/>
              </a:rPr>
              <a:t>, Institutions and Organizations Across Nations. SAGE Publications</a:t>
            </a:r>
          </a:p>
          <a:p>
            <a:pPr>
              <a:spcBef>
                <a:spcPts val="0"/>
              </a:spcBef>
              <a:spcAft>
                <a:spcPts val="600"/>
              </a:spcAft>
            </a:pPr>
            <a:r>
              <a:rPr lang="en-GB" sz="1400" dirty="0">
                <a:latin typeface="Aptos" panose="020B0004020202020204" pitchFamily="34" charset="0"/>
              </a:rPr>
              <a:t> Kale, S.H. (1995) ‘Grouping </a:t>
            </a:r>
            <a:r>
              <a:rPr lang="en-GB" sz="1400" dirty="0" err="1">
                <a:latin typeface="Aptos" panose="020B0004020202020204" pitchFamily="34" charset="0"/>
              </a:rPr>
              <a:t>Euroconsumers</a:t>
            </a:r>
            <a:r>
              <a:rPr lang="en-GB" sz="1400" dirty="0">
                <a:latin typeface="Aptos" panose="020B0004020202020204" pitchFamily="34" charset="0"/>
              </a:rPr>
              <a:t>: A Culture-Based Clustering Approach’, Journal of international marketing (East Lansing, Mich.), 3(3), pp. 35–48</a:t>
            </a:r>
            <a:r>
              <a:rPr lang="en-GB" sz="1400">
                <a:latin typeface="Aptos" panose="020B0004020202020204" pitchFamily="34" charset="0"/>
              </a:rPr>
              <a:t>. </a:t>
            </a:r>
            <a:endParaRPr lang="en-GB" sz="1400" dirty="0">
              <a:latin typeface="Aptos" panose="020B0004020202020204" pitchFamily="34" charset="0"/>
            </a:endParaRPr>
          </a:p>
          <a:p>
            <a:pPr>
              <a:spcBef>
                <a:spcPts val="0"/>
              </a:spcBef>
              <a:spcAft>
                <a:spcPts val="600"/>
              </a:spcAft>
            </a:pPr>
            <a:r>
              <a:rPr lang="en-GB" sz="1400" dirty="0">
                <a:latin typeface="Aptos" panose="020B0004020202020204" pitchFamily="34" charset="0"/>
              </a:rPr>
              <a:t>Keegan, W.J. and Green, M.C. (2013) </a:t>
            </a:r>
            <a:r>
              <a:rPr lang="en-GB" sz="1400" i="1" dirty="0">
                <a:latin typeface="Aptos" panose="020B0004020202020204" pitchFamily="34" charset="0"/>
              </a:rPr>
              <a:t>Global marketing</a:t>
            </a:r>
            <a:r>
              <a:rPr lang="en-GB" sz="1400" dirty="0">
                <a:latin typeface="Aptos" panose="020B0004020202020204" pitchFamily="34" charset="0"/>
              </a:rPr>
              <a:t>. 7th ed., global ed. Boston, Mass. ; London: Pearson.</a:t>
            </a:r>
          </a:p>
          <a:p>
            <a:pPr>
              <a:spcBef>
                <a:spcPts val="0"/>
              </a:spcBef>
              <a:spcAft>
                <a:spcPts val="600"/>
              </a:spcAft>
            </a:pPr>
            <a:r>
              <a:rPr lang="en-GB" sz="1400" dirty="0">
                <a:latin typeface="Aptos" panose="020B0004020202020204" pitchFamily="34" charset="0"/>
              </a:rPr>
              <a:t>Mathur, U. C. (2008). </a:t>
            </a:r>
            <a:r>
              <a:rPr lang="en-GB" sz="1400" i="1" dirty="0">
                <a:latin typeface="Aptos" panose="020B0004020202020204" pitchFamily="34" charset="0"/>
              </a:rPr>
              <a:t>International marketing management : text and cases</a:t>
            </a:r>
            <a:r>
              <a:rPr lang="en-GB" sz="1400" dirty="0">
                <a:latin typeface="Aptos" panose="020B0004020202020204" pitchFamily="34" charset="0"/>
              </a:rPr>
              <a:t>. SAGE.</a:t>
            </a:r>
          </a:p>
          <a:p>
            <a:pPr marL="0" indent="0">
              <a:spcBef>
                <a:spcPts val="0"/>
              </a:spcBef>
              <a:spcAft>
                <a:spcPts val="600"/>
              </a:spcAft>
              <a:buNone/>
            </a:pPr>
            <a:endParaRPr lang="en-GB" sz="1400" dirty="0">
              <a:latin typeface="Aptos" panose="020B0004020202020204" pitchFamily="34" charset="0"/>
            </a:endParaRPr>
          </a:p>
        </p:txBody>
      </p:sp>
    </p:spTree>
    <p:extLst>
      <p:ext uri="{BB962C8B-B14F-4D97-AF65-F5344CB8AC3E}">
        <p14:creationId xmlns:p14="http://schemas.microsoft.com/office/powerpoint/2010/main" val="2216678865"/>
      </p:ext>
    </p:extLst>
  </p:cSld>
  <p:clrMapOvr>
    <a:masterClrMapping/>
  </p:clrMapOvr>
</p:sld>
</file>

<file path=ppt/theme/theme1.xml><?xml version="1.0" encoding="utf-8"?>
<a:theme xmlns:a="http://schemas.openxmlformats.org/drawingml/2006/main" name="Custom Design">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CDC PPT master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Arial">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DC PPT master theme" id="{54717623-23ED-4358-9C73-6518671C19EC}" vid="{8348790F-27F1-4F39-885D-2376FA45C8DD}"/>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CW_TEMPLATE_PPTX</Template>
  <TotalTime>1974</TotalTime>
  <Words>2405</Words>
  <Application>Microsoft Office PowerPoint</Application>
  <PresentationFormat>On-screen Show (4:3)</PresentationFormat>
  <Paragraphs>299</Paragraphs>
  <Slides>39</Slides>
  <Notes>31</Notes>
  <HiddenSlides>5</HiddenSlides>
  <MMClips>0</MMClips>
  <ScaleCrop>false</ScaleCrop>
  <HeadingPairs>
    <vt:vector size="6" baseType="variant">
      <vt:variant>
        <vt:lpstr>Fonts Used</vt:lpstr>
      </vt:variant>
      <vt:variant>
        <vt:i4>7</vt:i4>
      </vt:variant>
      <vt:variant>
        <vt:lpstr>Theme</vt:lpstr>
      </vt:variant>
      <vt:variant>
        <vt:i4>2</vt:i4>
      </vt:variant>
      <vt:variant>
        <vt:lpstr>Slide Titles</vt:lpstr>
      </vt:variant>
      <vt:variant>
        <vt:i4>39</vt:i4>
      </vt:variant>
    </vt:vector>
  </HeadingPairs>
  <TitlesOfParts>
    <vt:vector size="48" baseType="lpstr">
      <vt:lpstr>Aptos</vt:lpstr>
      <vt:lpstr>Aptos Display</vt:lpstr>
      <vt:lpstr>Arial</vt:lpstr>
      <vt:lpstr>Calibri</vt:lpstr>
      <vt:lpstr>Courier New</vt:lpstr>
      <vt:lpstr>Times New Roman</vt:lpstr>
      <vt:lpstr>Wingdings</vt:lpstr>
      <vt:lpstr>Custom Design</vt:lpstr>
      <vt:lpstr>CDC PPT master theme</vt:lpstr>
      <vt:lpstr>International Marketing: Principles and Practices LCMB 7026</vt:lpstr>
      <vt:lpstr>Week three</vt:lpstr>
      <vt:lpstr>Last week</vt:lpstr>
      <vt:lpstr>PowerPoint Presentation</vt:lpstr>
      <vt:lpstr>Refresh your memory 1 of 5</vt:lpstr>
      <vt:lpstr>Refresh your memory 2 of 5</vt:lpstr>
      <vt:lpstr>Refresh your memory 3 of 5</vt:lpstr>
      <vt:lpstr>Refresh your memory 4 of 5</vt:lpstr>
      <vt:lpstr>Refresh your memory 5 of 5</vt:lpstr>
      <vt:lpstr>PowerPoint Presentation</vt:lpstr>
      <vt:lpstr>Socio-cultural environment 1 of 2</vt:lpstr>
      <vt:lpstr>Socio-cultural environment 2 of 2</vt:lpstr>
      <vt:lpstr>Culture: some definitions </vt:lpstr>
      <vt:lpstr>Culture: some definitions </vt:lpstr>
      <vt:lpstr>Type culture </vt:lpstr>
      <vt:lpstr>Material culture </vt:lpstr>
      <vt:lpstr>Subjective culture </vt:lpstr>
      <vt:lpstr>Elements of Subjective culture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Part One Essentials of International Marketing   Chapter One Introduction to International Marketing</dc:title>
  <dc:creator>Dan Baack</dc:creator>
  <cp:lastModifiedBy>Dian Mayasari</cp:lastModifiedBy>
  <cp:revision>707</cp:revision>
  <dcterms:created xsi:type="dcterms:W3CDTF">2011-10-11T02:36:14Z</dcterms:created>
  <dcterms:modified xsi:type="dcterms:W3CDTF">2026-09-21T10:59:37Z</dcterms:modified>
</cp:coreProperties>
</file>