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5"/>
  </p:notesMasterIdLst>
  <p:sldIdLst>
    <p:sldId id="258" r:id="rId2"/>
    <p:sldId id="315" r:id="rId3"/>
    <p:sldId id="291" r:id="rId4"/>
    <p:sldId id="289" r:id="rId5"/>
    <p:sldId id="292" r:id="rId6"/>
    <p:sldId id="296" r:id="rId7"/>
    <p:sldId id="290" r:id="rId8"/>
    <p:sldId id="311" r:id="rId9"/>
    <p:sldId id="294" r:id="rId10"/>
    <p:sldId id="295" r:id="rId11"/>
    <p:sldId id="299" r:id="rId12"/>
    <p:sldId id="300" r:id="rId13"/>
    <p:sldId id="313" r:id="rId14"/>
    <p:sldId id="312" r:id="rId15"/>
    <p:sldId id="284" r:id="rId16"/>
    <p:sldId id="301" r:id="rId17"/>
    <p:sldId id="298" r:id="rId18"/>
    <p:sldId id="314" r:id="rId19"/>
    <p:sldId id="316" r:id="rId20"/>
    <p:sldId id="317" r:id="rId21"/>
    <p:sldId id="302" r:id="rId22"/>
    <p:sldId id="303" r:id="rId23"/>
    <p:sldId id="28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80" autoAdjust="0"/>
    <p:restoredTop sz="94660"/>
  </p:normalViewPr>
  <p:slideViewPr>
    <p:cSldViewPr>
      <p:cViewPr varScale="1">
        <p:scale>
          <a:sx n="108" d="100"/>
          <a:sy n="108" d="100"/>
        </p:scale>
        <p:origin x="84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98C75A-1DC4-4850-B75C-3874F83E1276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5ACD0C-C36B-4214-80D7-EF7633A8B0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53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B6D1FB8-3B8B-49BA-9CE6-37251AE6DC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1590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E661A-849B-4763-9AE8-36C76D8F37DB}" type="datetimeFigureOut">
              <a:rPr lang="en-GB" smtClean="0"/>
              <a:t>18/10/2022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942E8-2BDA-4B0A-B1FB-EEDBBCE1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65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C99E222-6358-4B9C-83F2-DFBAED252524}" type="datetimeFigureOut">
              <a:rPr lang="en-GB" smtClean="0"/>
              <a:pPr/>
              <a:t>18/10/2022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01A1B2E-2394-41F3-ACD9-E99506FEABF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o.uk/url?sa=i&amp;rct=j&amp;q=&amp;esrc=s&amp;source=images&amp;cd=&amp;cad=rja&amp;uact=8&amp;ved=0CAcQjRxqFQoTCMfatefB0cgCFUPNFAodMRwLWg&amp;url=http://science.nationalgeographic.com/science/archaeology/photos/gobekli-tepe/&amp;bvm=bv.105454873,d.d24&amp;psig=AFQjCNEd0oUYlm9I0RaV60ZwrBrnUUPHkg&amp;ust=1445446453460512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e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emf"/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35" y="764704"/>
            <a:ext cx="8800245" cy="5844939"/>
          </a:xfrm>
          <a:prstGeom prst="rect">
            <a:avLst/>
          </a:prstGeom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60648"/>
            <a:ext cx="8424936" cy="1440160"/>
          </a:xfrm>
        </p:spPr>
        <p:txBody>
          <a:bodyPr>
            <a:normAutofit/>
          </a:bodyPr>
          <a:lstStyle/>
          <a:p>
            <a:r>
              <a:rPr lang="en-GB" sz="55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AHAR7003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339752" y="4714298"/>
            <a:ext cx="6400800" cy="2160240"/>
          </a:xfrm>
        </p:spPr>
        <p:txBody>
          <a:bodyPr>
            <a:normAutofit/>
          </a:bodyPr>
          <a:lstStyle/>
          <a:p>
            <a:pPr algn="r">
              <a:spcBef>
                <a:spcPts val="0"/>
              </a:spcBef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Place &amp; Space:</a:t>
            </a:r>
          </a:p>
          <a:p>
            <a:pPr algn="r">
              <a:spcBef>
                <a:spcPts val="0"/>
              </a:spcBef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Creating Sacred Spaces in Neolithic Anatolia</a:t>
            </a:r>
          </a:p>
        </p:txBody>
      </p:sp>
    </p:spTree>
    <p:extLst>
      <p:ext uri="{BB962C8B-B14F-4D97-AF65-F5344CB8AC3E}">
        <p14:creationId xmlns:p14="http://schemas.microsoft.com/office/powerpoint/2010/main" val="3687605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DFE35-F0DF-4325-A6D0-7DCA9A815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60648"/>
            <a:ext cx="7315200" cy="1154097"/>
          </a:xfrm>
        </p:spPr>
        <p:txBody>
          <a:bodyPr/>
          <a:lstStyle/>
          <a:p>
            <a:r>
              <a:rPr lang="en-GB" b="1" dirty="0"/>
              <a:t>Pre-Pottery Neolithic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67662-F221-4C5D-9119-D59BEE00940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5536" y="1988840"/>
            <a:ext cx="3816424" cy="4464496"/>
          </a:xfrm>
        </p:spPr>
        <p:txBody>
          <a:bodyPr/>
          <a:lstStyle/>
          <a:p>
            <a:r>
              <a:rPr lang="en-GB" dirty="0"/>
              <a:t>Pre-Pottery Neolithic A (PPNA), </a:t>
            </a:r>
          </a:p>
          <a:p>
            <a:pPr lvl="1"/>
            <a:r>
              <a:rPr lang="en-GB" dirty="0"/>
              <a:t>c</a:t>
            </a:r>
            <a:r>
              <a:rPr lang="en-GB" sz="2000" dirty="0"/>
              <a:t>.10,000–8,800 BC</a:t>
            </a:r>
          </a:p>
          <a:p>
            <a:pPr lvl="1"/>
            <a:r>
              <a:rPr lang="en-GB" dirty="0"/>
              <a:t>Associated with the initial domestication of plants</a:t>
            </a:r>
          </a:p>
          <a:p>
            <a:r>
              <a:rPr lang="en-GB" dirty="0"/>
              <a:t>Pre-Pottery Neolithic B (PPNB) </a:t>
            </a:r>
          </a:p>
          <a:p>
            <a:pPr lvl="1"/>
            <a:r>
              <a:rPr lang="en-GB" dirty="0"/>
              <a:t>c.8,800–6,500 BC</a:t>
            </a:r>
          </a:p>
          <a:p>
            <a:pPr lvl="1"/>
            <a:r>
              <a:rPr lang="en-GB" dirty="0"/>
              <a:t>Associated with domestication of animals</a:t>
            </a:r>
          </a:p>
        </p:txBody>
      </p:sp>
      <p:pic>
        <p:nvPicPr>
          <p:cNvPr id="1026" name="Picture 2" descr="Image result for Pre Pottery neolithic levant dates">
            <a:extLst>
              <a:ext uri="{FF2B5EF4-FFF2-40B4-BE49-F238E27FC236}">
                <a16:creationId xmlns:a16="http://schemas.microsoft.com/office/drawing/2014/main" id="{2E89E56F-4FAD-40EA-90D4-CC72A995B608}"/>
              </a:ext>
            </a:extLst>
          </p:cNvPr>
          <p:cNvPicPr>
            <a:picLocks noGrp="1" noChangeAspect="1" noChangeArrowheads="1"/>
          </p:cNvPicPr>
          <p:nvPr>
            <p:ph sz="quarter" idx="1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" b="1887"/>
          <a:stretch/>
        </p:blipFill>
        <p:spPr bwMode="auto">
          <a:xfrm>
            <a:off x="4427984" y="1844824"/>
            <a:ext cx="450321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D80E48-CFAF-43A1-95C2-00EFA467914D}"/>
              </a:ext>
            </a:extLst>
          </p:cNvPr>
          <p:cNvSpPr txBox="1"/>
          <p:nvPr/>
        </p:nvSpPr>
        <p:spPr>
          <a:xfrm>
            <a:off x="6425154" y="5733256"/>
            <a:ext cx="2287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PPN sites in Levant </a:t>
            </a:r>
          </a:p>
        </p:txBody>
      </p:sp>
    </p:spTree>
    <p:extLst>
      <p:ext uri="{BB962C8B-B14F-4D97-AF65-F5344CB8AC3E}">
        <p14:creationId xmlns:p14="http://schemas.microsoft.com/office/powerpoint/2010/main" val="119592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116632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Creating Religious Spaces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484784"/>
            <a:ext cx="5040560" cy="5184576"/>
          </a:xfrm>
        </p:spPr>
        <p:txBody>
          <a:bodyPr>
            <a:noAutofit/>
          </a:bodyPr>
          <a:lstStyle/>
          <a:p>
            <a:r>
              <a:rPr lang="en-GB" sz="2800" dirty="0"/>
              <a:t>Exploring early creation of religious spaces</a:t>
            </a:r>
          </a:p>
          <a:p>
            <a:r>
              <a:rPr lang="en-GB" sz="2800" dirty="0"/>
              <a:t>Transition between hunter-gatherer lifestyles &amp; early farming communities</a:t>
            </a:r>
          </a:p>
          <a:p>
            <a:pPr lvl="1"/>
            <a:r>
              <a:rPr lang="en-GB" sz="2400" dirty="0"/>
              <a:t>How natural spaces in landscape become significant places of memory</a:t>
            </a:r>
          </a:p>
          <a:p>
            <a:pPr lvl="1"/>
            <a:r>
              <a:rPr lang="en-GB" sz="2400" dirty="0"/>
              <a:t>Location of communal interaction &amp; ritual performance</a:t>
            </a:r>
          </a:p>
          <a:p>
            <a:pPr lvl="1"/>
            <a:r>
              <a:rPr lang="en-GB" sz="2400" dirty="0" err="1"/>
              <a:t>Monumentalisation</a:t>
            </a:r>
            <a:r>
              <a:rPr lang="en-GB" sz="2400" dirty="0"/>
              <a:t> of landscapes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47440" y="2060848"/>
            <a:ext cx="3562350" cy="2619375"/>
          </a:xfrm>
        </p:spPr>
      </p:pic>
      <p:sp>
        <p:nvSpPr>
          <p:cNvPr id="6" name="TextBox 5"/>
          <p:cNvSpPr txBox="1"/>
          <p:nvPr/>
        </p:nvSpPr>
        <p:spPr>
          <a:xfrm>
            <a:off x="6228184" y="4869160"/>
            <a:ext cx="24375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Detail of </a:t>
            </a:r>
            <a:r>
              <a:rPr lang="en-GB" dirty="0" err="1"/>
              <a:t>Göbekli</a:t>
            </a:r>
            <a:r>
              <a:rPr lang="en-GB" dirty="0"/>
              <a:t> </a:t>
            </a:r>
            <a:r>
              <a:rPr lang="en-GB" dirty="0" err="1"/>
              <a:t>Tepe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101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408" y="188640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Monumentality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552" y="1628800"/>
            <a:ext cx="8208912" cy="4968551"/>
          </a:xfrm>
        </p:spPr>
        <p:txBody>
          <a:bodyPr>
            <a:normAutofit/>
          </a:bodyPr>
          <a:lstStyle/>
          <a:p>
            <a:r>
              <a:rPr lang="en-GB" sz="2400" dirty="0"/>
              <a:t>Organisation &amp; co-ordination: ability to mobilise labour force</a:t>
            </a:r>
          </a:p>
          <a:p>
            <a:r>
              <a:rPr lang="en-GB" sz="2400" dirty="0"/>
              <a:t>Strong symbolic connotations of monumental architecture:</a:t>
            </a:r>
          </a:p>
          <a:p>
            <a:pPr lvl="1"/>
            <a:r>
              <a:rPr lang="en-GB" sz="2000" dirty="0"/>
              <a:t>Collective interaction</a:t>
            </a:r>
          </a:p>
          <a:p>
            <a:pPr lvl="1"/>
            <a:r>
              <a:rPr lang="en-GB" sz="2000" dirty="0"/>
              <a:t>Social memory</a:t>
            </a:r>
          </a:p>
          <a:p>
            <a:pPr lvl="1"/>
            <a:r>
              <a:rPr lang="en-GB" sz="2000" dirty="0"/>
              <a:t>Communication &amp; reification of group identity</a:t>
            </a:r>
          </a:p>
          <a:p>
            <a:r>
              <a:rPr lang="en-GB" sz="2400" dirty="0"/>
              <a:t>Typically viewed as evidence for hierarchical structures of society, elites &amp; political control</a:t>
            </a:r>
          </a:p>
          <a:p>
            <a:r>
              <a:rPr lang="en-GB" sz="2400" dirty="0"/>
              <a:t>Monumentality in the Neolithic:</a:t>
            </a:r>
          </a:p>
          <a:p>
            <a:pPr lvl="1"/>
            <a:r>
              <a:rPr lang="en-GB" sz="2000" dirty="0"/>
              <a:t>Creating places in the landscape for communal (inter)action &amp; performance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965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186671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 err="1"/>
              <a:t>Göbekli</a:t>
            </a:r>
            <a:r>
              <a:rPr lang="en-GB" sz="4400" b="1" dirty="0"/>
              <a:t> </a:t>
            </a:r>
            <a:r>
              <a:rPr lang="en-GB" sz="4400" b="1" dirty="0" err="1"/>
              <a:t>Tepe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23528" y="1628800"/>
            <a:ext cx="4824536" cy="5040560"/>
          </a:xfrm>
        </p:spPr>
        <p:txBody>
          <a:bodyPr>
            <a:normAutofit/>
          </a:bodyPr>
          <a:lstStyle/>
          <a:p>
            <a:r>
              <a:rPr lang="en-GB" sz="2400" dirty="0"/>
              <a:t>Pre-Pottery Neolithic :</a:t>
            </a:r>
          </a:p>
          <a:p>
            <a:pPr lvl="1"/>
            <a:r>
              <a:rPr lang="en-GB" sz="2000" dirty="0"/>
              <a:t>Hunter-gatherers</a:t>
            </a:r>
          </a:p>
          <a:p>
            <a:pPr lvl="1"/>
            <a:r>
              <a:rPr lang="en-GB" sz="2000" dirty="0"/>
              <a:t>High degree of mobility throughout landscape</a:t>
            </a:r>
          </a:p>
          <a:p>
            <a:r>
              <a:rPr lang="en-GB" sz="2400" dirty="0"/>
              <a:t>Location: highest point of </a:t>
            </a:r>
            <a:r>
              <a:rPr lang="en-GB" sz="2400" dirty="0" err="1"/>
              <a:t>Germuş</a:t>
            </a:r>
            <a:r>
              <a:rPr lang="en-GB" sz="2400" dirty="0"/>
              <a:t> Mountains</a:t>
            </a:r>
          </a:p>
          <a:p>
            <a:r>
              <a:rPr lang="en-GB" sz="2400" dirty="0"/>
              <a:t>Open forest-steppe (pistachio &amp; almond trees)</a:t>
            </a:r>
          </a:p>
          <a:p>
            <a:r>
              <a:rPr lang="en-GB" sz="2400" dirty="0"/>
              <a:t>Not suited for farming settlement</a:t>
            </a:r>
          </a:p>
          <a:p>
            <a:r>
              <a:rPr lang="en-GB" sz="2400" dirty="0"/>
              <a:t>Why does the site become a significant point in the landscape?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0" name="Picture 2" descr="Image result for Pre Pottery neolithic levant dates">
            <a:extLst>
              <a:ext uri="{FF2B5EF4-FFF2-40B4-BE49-F238E27FC236}">
                <a16:creationId xmlns:a16="http://schemas.microsoft.com/office/drawing/2014/main" id="{A8C5E4FC-1900-48B0-993B-B105FEADAF35}"/>
              </a:ext>
            </a:extLst>
          </p:cNvPr>
          <p:cNvPicPr>
            <a:picLocks noGrp="1" noChangeAspect="1" noChangeArrowheads="1"/>
          </p:cNvPicPr>
          <p:nvPr>
            <p:ph sz="quarter" idx="1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" b="1887"/>
          <a:stretch/>
        </p:blipFill>
        <p:spPr bwMode="auto">
          <a:xfrm>
            <a:off x="5436096" y="1973972"/>
            <a:ext cx="3567112" cy="2910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43A18B9-B77B-4BC7-97BB-F21F176FEFB3}"/>
              </a:ext>
            </a:extLst>
          </p:cNvPr>
          <p:cNvSpPr txBox="1"/>
          <p:nvPr/>
        </p:nvSpPr>
        <p:spPr>
          <a:xfrm>
            <a:off x="6100753" y="5120533"/>
            <a:ext cx="2719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Location of </a:t>
            </a:r>
            <a:r>
              <a:rPr lang="en-GB" sz="1800" dirty="0" err="1"/>
              <a:t>Göbekli</a:t>
            </a:r>
            <a:r>
              <a:rPr lang="en-GB" sz="1800" dirty="0"/>
              <a:t> </a:t>
            </a:r>
            <a:r>
              <a:rPr lang="en-GB" sz="1800" dirty="0" err="1"/>
              <a:t>Tepe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315200" cy="1154097"/>
          </a:xfrm>
        </p:spPr>
        <p:txBody>
          <a:bodyPr/>
          <a:lstStyle/>
          <a:p>
            <a:r>
              <a:rPr lang="en-GB" b="1" dirty="0" err="1"/>
              <a:t>Göbekli</a:t>
            </a:r>
            <a:r>
              <a:rPr lang="en-GB" b="1" dirty="0"/>
              <a:t> </a:t>
            </a:r>
            <a:r>
              <a:rPr lang="en-GB" b="1" dirty="0" err="1"/>
              <a:t>Tepe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79512" y="1556792"/>
            <a:ext cx="4248472" cy="4968552"/>
          </a:xfrm>
        </p:spPr>
        <p:txBody>
          <a:bodyPr>
            <a:noAutofit/>
          </a:bodyPr>
          <a:lstStyle/>
          <a:p>
            <a:r>
              <a:rPr lang="en-GB" sz="2800" dirty="0"/>
              <a:t>Three phases:</a:t>
            </a:r>
          </a:p>
          <a:p>
            <a:pPr lvl="1"/>
            <a:r>
              <a:rPr lang="en-GB" sz="2400" dirty="0">
                <a:solidFill>
                  <a:schemeClr val="tx2"/>
                </a:solidFill>
              </a:rPr>
              <a:t>III: PPNA (10</a:t>
            </a:r>
            <a:r>
              <a:rPr lang="en-GB" sz="2400" baseline="30000" dirty="0">
                <a:solidFill>
                  <a:schemeClr val="tx2"/>
                </a:solidFill>
              </a:rPr>
              <a:t>th</a:t>
            </a:r>
            <a:r>
              <a:rPr lang="en-GB" sz="2400" dirty="0">
                <a:solidFill>
                  <a:schemeClr val="tx2"/>
                </a:solidFill>
              </a:rPr>
              <a:t> millennium BC); </a:t>
            </a:r>
            <a:r>
              <a:rPr lang="en-GB" sz="2400" dirty="0" err="1">
                <a:solidFill>
                  <a:schemeClr val="tx2"/>
                </a:solidFill>
              </a:rPr>
              <a:t>monumentalisation</a:t>
            </a:r>
            <a:r>
              <a:rPr lang="en-GB" sz="2400" dirty="0">
                <a:solidFill>
                  <a:schemeClr val="tx2"/>
                </a:solidFill>
              </a:rPr>
              <a:t> of place</a:t>
            </a:r>
          </a:p>
          <a:p>
            <a:pPr lvl="1"/>
            <a:r>
              <a:rPr lang="en-GB" sz="2400" dirty="0"/>
              <a:t>II: PPNB (9</a:t>
            </a:r>
            <a:r>
              <a:rPr lang="en-GB" sz="2400" baseline="30000" dirty="0"/>
              <a:t>th</a:t>
            </a:r>
            <a:r>
              <a:rPr lang="en-GB" sz="2400" dirty="0"/>
              <a:t> millennium BC);Small structures – continuity of activity at reduced scale</a:t>
            </a:r>
          </a:p>
          <a:p>
            <a:pPr lvl="1"/>
            <a:r>
              <a:rPr lang="en-GB" sz="2400" dirty="0"/>
              <a:t>I: abandonment &amp; site intentionally backfilled (creating mound) / killed or closed?</a:t>
            </a:r>
          </a:p>
          <a:p>
            <a:endParaRPr lang="en-GB" sz="3200" dirty="0"/>
          </a:p>
          <a:p>
            <a:endParaRPr lang="en-GB" sz="3200" dirty="0"/>
          </a:p>
        </p:txBody>
      </p:sp>
      <p:sp>
        <p:nvSpPr>
          <p:cNvPr id="6" name="Rectangle 5"/>
          <p:cNvSpPr/>
          <p:nvPr/>
        </p:nvSpPr>
        <p:spPr>
          <a:xfrm>
            <a:off x="6228184" y="4653136"/>
            <a:ext cx="23093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Plan of </a:t>
            </a:r>
            <a:r>
              <a:rPr lang="en-GB" dirty="0" err="1"/>
              <a:t>Göbekli</a:t>
            </a:r>
            <a:r>
              <a:rPr lang="en-GB" dirty="0"/>
              <a:t> </a:t>
            </a:r>
            <a:r>
              <a:rPr lang="en-GB" dirty="0" err="1"/>
              <a:t>Tepe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92051" y="2060848"/>
            <a:ext cx="4403619" cy="2376264"/>
          </a:xfrm>
        </p:spPr>
      </p:pic>
    </p:spTree>
    <p:extLst>
      <p:ext uri="{BB962C8B-B14F-4D97-AF65-F5344CB8AC3E}">
        <p14:creationId xmlns:p14="http://schemas.microsoft.com/office/powerpoint/2010/main" val="2847533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112395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PPNA: Creating Places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323528" y="1484784"/>
            <a:ext cx="4608512" cy="5112568"/>
          </a:xfrm>
        </p:spPr>
        <p:txBody>
          <a:bodyPr>
            <a:noAutofit/>
          </a:bodyPr>
          <a:lstStyle/>
          <a:p>
            <a:r>
              <a:rPr lang="en-GB" sz="2200" dirty="0"/>
              <a:t>Groups of circles of monolithic T-shaped pillars surrounding central pair of larger pillars</a:t>
            </a:r>
          </a:p>
          <a:p>
            <a:pPr lvl="1"/>
            <a:r>
              <a:rPr lang="en-GB" sz="2000" dirty="0"/>
              <a:t>Walls &amp; benches creating enclosures</a:t>
            </a:r>
          </a:p>
          <a:p>
            <a:r>
              <a:rPr lang="en-GB" sz="2400" dirty="0"/>
              <a:t>Interpreted as special places in the landscapes for specific actions</a:t>
            </a:r>
          </a:p>
          <a:p>
            <a:pPr lvl="1"/>
            <a:r>
              <a:rPr lang="en-GB" sz="2000" dirty="0"/>
              <a:t>Early temples/sanctuaries</a:t>
            </a:r>
          </a:p>
          <a:p>
            <a:pPr lvl="1"/>
            <a:r>
              <a:rPr lang="en-GB" sz="2000" dirty="0"/>
              <a:t>Special buildings for focus of ritual action</a:t>
            </a:r>
          </a:p>
          <a:p>
            <a:r>
              <a:rPr lang="en-GB" sz="2200" dirty="0"/>
              <a:t>Radical transformation of the landscape</a:t>
            </a:r>
          </a:p>
        </p:txBody>
      </p:sp>
      <p:pic>
        <p:nvPicPr>
          <p:cNvPr id="2052" name="Picture 4" descr="http://images.nationalgeographic.com/wpf/media-live/photos/000/354/cache/gobekli-full_35417_600x450.jpg">
            <a:hlinkClick r:id="rId2"/>
          </p:cNvPr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15808" y="2060848"/>
            <a:ext cx="3567112" cy="2675334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5327640" y="4941168"/>
            <a:ext cx="33865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Reconstruction of </a:t>
            </a:r>
            <a:r>
              <a:rPr lang="en-GB" dirty="0" err="1"/>
              <a:t>Göbekli</a:t>
            </a:r>
            <a:r>
              <a:rPr lang="en-GB" dirty="0"/>
              <a:t> </a:t>
            </a:r>
            <a:r>
              <a:rPr lang="en-GB" dirty="0" err="1"/>
              <a:t>Tepe</a:t>
            </a:r>
            <a:endParaRPr lang="en-GB" dirty="0"/>
          </a:p>
          <a:p>
            <a:r>
              <a:rPr lang="en-GB" dirty="0"/>
              <a:t>(National Geographic)</a:t>
            </a:r>
          </a:p>
        </p:txBody>
      </p:sp>
    </p:spTree>
    <p:extLst>
      <p:ext uri="{BB962C8B-B14F-4D97-AF65-F5344CB8AC3E}">
        <p14:creationId xmlns:p14="http://schemas.microsoft.com/office/powerpoint/2010/main" val="6268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 err="1"/>
              <a:t>Göbekli</a:t>
            </a:r>
            <a:r>
              <a:rPr lang="en-GB" sz="4400" b="1" dirty="0"/>
              <a:t> </a:t>
            </a:r>
            <a:r>
              <a:rPr lang="en-GB" sz="4400" b="1" dirty="0" err="1"/>
              <a:t>Tepe</a:t>
            </a:r>
            <a:endParaRPr lang="en-GB" sz="44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251520" y="1270729"/>
            <a:ext cx="4752528" cy="5256584"/>
          </a:xfrm>
        </p:spPr>
        <p:txBody>
          <a:bodyPr>
            <a:noAutofit/>
          </a:bodyPr>
          <a:lstStyle/>
          <a:p>
            <a:r>
              <a:rPr lang="en-GB" sz="2800" dirty="0"/>
              <a:t>Covers extensive area, some 300m </a:t>
            </a:r>
            <a:r>
              <a:rPr lang="en-GB" sz="2800" dirty="0" err="1"/>
              <a:t>sq</a:t>
            </a:r>
            <a:endParaRPr lang="en-GB" sz="2800" dirty="0"/>
          </a:p>
          <a:p>
            <a:r>
              <a:rPr lang="en-GB" sz="2800" dirty="0"/>
              <a:t>Elaboration of architecture:</a:t>
            </a:r>
          </a:p>
          <a:p>
            <a:pPr lvl="1"/>
            <a:r>
              <a:rPr lang="en-GB" sz="2400" dirty="0"/>
              <a:t>Dry-stone rings, 10-30m in diameter</a:t>
            </a:r>
          </a:p>
          <a:p>
            <a:pPr lvl="1"/>
            <a:r>
              <a:rPr lang="en-GB" sz="2400" dirty="0"/>
              <a:t>T-shaped limestone pillars inset into the walls at regular intervals </a:t>
            </a:r>
          </a:p>
          <a:p>
            <a:pPr lvl="1"/>
            <a:r>
              <a:rPr lang="en-GB" sz="2400" dirty="0"/>
              <a:t>Pair free-standing in the centre</a:t>
            </a:r>
          </a:p>
          <a:p>
            <a:pPr lvl="1"/>
            <a:r>
              <a:rPr lang="en-GB" sz="2400" dirty="0"/>
              <a:t>Entered via a walled passageway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732240" y="5137631"/>
            <a:ext cx="1527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Göbekli</a:t>
            </a:r>
            <a:r>
              <a:rPr lang="en-GB" dirty="0"/>
              <a:t> </a:t>
            </a:r>
            <a:r>
              <a:rPr lang="en-GB" dirty="0" err="1"/>
              <a:t>Tepe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1844824"/>
            <a:ext cx="3567112" cy="3088044"/>
          </a:xfrm>
        </p:spPr>
      </p:pic>
    </p:spTree>
    <p:extLst>
      <p:ext uri="{BB962C8B-B14F-4D97-AF65-F5344CB8AC3E}">
        <p14:creationId xmlns:p14="http://schemas.microsoft.com/office/powerpoint/2010/main" val="1878756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258679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Phenomenology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251520" y="1556792"/>
            <a:ext cx="4680520" cy="4968552"/>
          </a:xfrm>
        </p:spPr>
        <p:txBody>
          <a:bodyPr>
            <a:noAutofit/>
          </a:bodyPr>
          <a:lstStyle/>
          <a:p>
            <a:r>
              <a:rPr lang="en-GB" sz="2400" dirty="0"/>
              <a:t>Constructed landscape unique in human experience (Heidegger’s </a:t>
            </a:r>
            <a:r>
              <a:rPr lang="en-GB" sz="2400" i="1" dirty="0" err="1"/>
              <a:t>dasein</a:t>
            </a:r>
            <a:r>
              <a:rPr lang="en-GB" sz="2400" dirty="0"/>
              <a:t>)</a:t>
            </a:r>
          </a:p>
          <a:p>
            <a:r>
              <a:rPr lang="en-GB" sz="2400" dirty="0"/>
              <a:t>Imposing conveying specific messages(of power/the cosmos)?</a:t>
            </a:r>
          </a:p>
          <a:p>
            <a:r>
              <a:rPr lang="en-GB" sz="2400" dirty="0"/>
              <a:t>Manipulation of experience: </a:t>
            </a:r>
          </a:p>
          <a:p>
            <a:pPr lvl="1"/>
            <a:r>
              <a:rPr lang="en-GB" sz="2200" dirty="0"/>
              <a:t>Controlling access to internal spaces</a:t>
            </a:r>
          </a:p>
          <a:p>
            <a:pPr lvl="1"/>
            <a:r>
              <a:rPr lang="en-GB" sz="2200" dirty="0"/>
              <a:t>How these internal and external spaces are viewed, felt, experienced</a:t>
            </a:r>
          </a:p>
          <a:p>
            <a:pPr lvl="1"/>
            <a:r>
              <a:rPr lang="en-GB" sz="2200" dirty="0"/>
              <a:t>Esoteric/revealed knowledge?</a:t>
            </a:r>
          </a:p>
          <a:p>
            <a:pPr lvl="1"/>
            <a:endParaRPr lang="en-GB" sz="2200" dirty="0"/>
          </a:p>
        </p:txBody>
      </p:sp>
      <p:sp>
        <p:nvSpPr>
          <p:cNvPr id="9" name="TextBox 8"/>
          <p:cNvSpPr txBox="1"/>
          <p:nvPr/>
        </p:nvSpPr>
        <p:spPr>
          <a:xfrm>
            <a:off x="5951700" y="5301208"/>
            <a:ext cx="2963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Aerial view of </a:t>
            </a:r>
            <a:r>
              <a:rPr lang="en-GB" dirty="0" err="1"/>
              <a:t>Göbekli</a:t>
            </a:r>
            <a:r>
              <a:rPr lang="en-GB" dirty="0"/>
              <a:t> </a:t>
            </a:r>
            <a:r>
              <a:rPr lang="en-GB" dirty="0" err="1"/>
              <a:t>Tepe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44982" y="1988840"/>
            <a:ext cx="4002306" cy="3194109"/>
          </a:xfrm>
        </p:spPr>
      </p:pic>
    </p:spTree>
    <p:extLst>
      <p:ext uri="{BB962C8B-B14F-4D97-AF65-F5344CB8AC3E}">
        <p14:creationId xmlns:p14="http://schemas.microsoft.com/office/powerpoint/2010/main" val="227674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63581" y="1482726"/>
            <a:ext cx="2376264" cy="388843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Internal Furnishings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1844824"/>
            <a:ext cx="4104456" cy="4608512"/>
          </a:xfrm>
        </p:spPr>
        <p:txBody>
          <a:bodyPr>
            <a:noAutofit/>
          </a:bodyPr>
          <a:lstStyle/>
          <a:p>
            <a:r>
              <a:rPr lang="en-GB" sz="2800" dirty="0"/>
              <a:t>Ring of limestone pillars stand up to 4m high</a:t>
            </a:r>
          </a:p>
          <a:p>
            <a:r>
              <a:rPr lang="en-GB" sz="2800" dirty="0"/>
              <a:t>Carefully shaped</a:t>
            </a:r>
          </a:p>
          <a:p>
            <a:r>
              <a:rPr lang="en-GB" sz="2800" dirty="0"/>
              <a:t>Carved with images of animals &amp; insects:</a:t>
            </a:r>
          </a:p>
          <a:p>
            <a:pPr lvl="1"/>
            <a:r>
              <a:rPr lang="en-GB" sz="2400" dirty="0"/>
              <a:t>Snakes, foxes, boars, scorpions &amp; gazelles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66241" y="5600720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Carved pillars</a:t>
            </a:r>
          </a:p>
        </p:txBody>
      </p:sp>
      <p:pic>
        <p:nvPicPr>
          <p:cNvPr id="8" name="Content Placeholder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80880" y="2996952"/>
            <a:ext cx="2407067" cy="297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47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624" y="4155830"/>
            <a:ext cx="2624153" cy="20162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62317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Sculptures</a:t>
            </a:r>
            <a:endParaRPr lang="en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15167" y="1608946"/>
            <a:ext cx="4174121" cy="3980294"/>
          </a:xfrm>
        </p:spPr>
        <p:txBody>
          <a:bodyPr>
            <a:normAutofit/>
          </a:bodyPr>
          <a:lstStyle/>
          <a:p>
            <a:r>
              <a:rPr lang="en-GB" sz="2400" dirty="0"/>
              <a:t>Preference for different species in different enclosures:</a:t>
            </a:r>
          </a:p>
          <a:p>
            <a:pPr lvl="1"/>
            <a:r>
              <a:rPr lang="en-GB" sz="2000" dirty="0"/>
              <a:t>A: snakes</a:t>
            </a:r>
          </a:p>
          <a:p>
            <a:pPr lvl="1"/>
            <a:r>
              <a:rPr lang="en-GB" sz="2000" dirty="0"/>
              <a:t>B: foxes</a:t>
            </a:r>
          </a:p>
          <a:p>
            <a:pPr lvl="1"/>
            <a:r>
              <a:rPr lang="en-GB" sz="2000" dirty="0"/>
              <a:t>C: boars</a:t>
            </a:r>
          </a:p>
          <a:p>
            <a:pPr lvl="1"/>
            <a:r>
              <a:rPr lang="en-GB" sz="2000" dirty="0"/>
              <a:t>D: more varied – birds</a:t>
            </a:r>
          </a:p>
          <a:p>
            <a:r>
              <a:rPr lang="en-GB" sz="2400" dirty="0"/>
              <a:t>Emphasis on dangerous animals </a:t>
            </a:r>
          </a:p>
          <a:p>
            <a:r>
              <a:rPr lang="en-GB" sz="2400" dirty="0"/>
              <a:t>Sometimes with prey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4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4395" y="690344"/>
            <a:ext cx="2036208" cy="3223549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091458"/>
            <a:ext cx="2008565" cy="267808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92351" y="1015070"/>
            <a:ext cx="2156524" cy="257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786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8640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Sculptures</a:t>
            </a:r>
            <a:endParaRPr lang="en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467544" y="1700808"/>
            <a:ext cx="4320480" cy="4824535"/>
          </a:xfrm>
        </p:spPr>
        <p:txBody>
          <a:bodyPr>
            <a:normAutofit/>
          </a:bodyPr>
          <a:lstStyle/>
          <a:p>
            <a:r>
              <a:rPr lang="en-GB" sz="2400" dirty="0"/>
              <a:t>Atmosphere of death (&amp; fear?) in imagery:</a:t>
            </a:r>
          </a:p>
          <a:p>
            <a:pPr lvl="1"/>
            <a:r>
              <a:rPr lang="en-GB" sz="2000" dirty="0"/>
              <a:t>Headless man &amp; vultures Animals with ribs sticking out</a:t>
            </a:r>
          </a:p>
          <a:p>
            <a:r>
              <a:rPr lang="en-GB" sz="2400" dirty="0"/>
              <a:t>Symbolism of life &amp; death: boundary zone between this world &amp; next?</a:t>
            </a:r>
          </a:p>
          <a:p>
            <a:r>
              <a:rPr lang="en-GB" sz="2400" dirty="0"/>
              <a:t>Symbolism: communication &amp; shared ideology of social groups using </a:t>
            </a:r>
            <a:r>
              <a:rPr lang="en-GB" sz="2400" dirty="0" err="1"/>
              <a:t>Göbekli</a:t>
            </a:r>
            <a:r>
              <a:rPr lang="en-GB" sz="2400" dirty="0"/>
              <a:t> </a:t>
            </a:r>
            <a:r>
              <a:rPr lang="en-GB" sz="2400" dirty="0" err="1"/>
              <a:t>Tepe</a:t>
            </a:r>
            <a:endParaRPr lang="en-GB" sz="2400" dirty="0"/>
          </a:p>
        </p:txBody>
      </p:sp>
      <p:pic>
        <p:nvPicPr>
          <p:cNvPr id="9" name="Content Placeholder 6"/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950943" y="188640"/>
            <a:ext cx="208823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564903"/>
            <a:ext cx="2687748" cy="4075925"/>
          </a:xfrm>
          <a:prstGeom prst="rect">
            <a:avLst/>
          </a:prstGeom>
        </p:spPr>
      </p:pic>
      <p:sp>
        <p:nvSpPr>
          <p:cNvPr id="11" name="Oval 10"/>
          <p:cNvSpPr/>
          <p:nvPr/>
        </p:nvSpPr>
        <p:spPr>
          <a:xfrm>
            <a:off x="6518895" y="5733256"/>
            <a:ext cx="864096" cy="1052736"/>
          </a:xfrm>
          <a:prstGeom prst="ellipse">
            <a:avLst/>
          </a:prstGeom>
          <a:noFill/>
          <a:ln w="571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802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2688" y="332656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Central Pillar Statues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772816"/>
            <a:ext cx="4085024" cy="4563976"/>
          </a:xfrm>
        </p:spPr>
        <p:txBody>
          <a:bodyPr>
            <a:normAutofit/>
          </a:bodyPr>
          <a:lstStyle/>
          <a:p>
            <a:r>
              <a:rPr lang="en-GB" sz="2400" dirty="0"/>
              <a:t>Larger than surrounding pillars (up to 5.5/6m high)</a:t>
            </a:r>
          </a:p>
          <a:p>
            <a:r>
              <a:rPr lang="en-GB" sz="2400" dirty="0"/>
              <a:t>Anthropomorphic aspect:</a:t>
            </a:r>
          </a:p>
          <a:p>
            <a:pPr lvl="1"/>
            <a:r>
              <a:rPr lang="en-GB" sz="2200" dirty="0"/>
              <a:t>Arms carved down sides with hands folded over “abdomen”</a:t>
            </a:r>
          </a:p>
          <a:p>
            <a:pPr lvl="1"/>
            <a:r>
              <a:rPr lang="en-GB" sz="2200" dirty="0"/>
              <a:t>“Ceremonial”(?) clothing – elaborate belt &amp; loin cloth</a:t>
            </a:r>
          </a:p>
          <a:p>
            <a:pPr lvl="1"/>
            <a:r>
              <a:rPr lang="en-GB" sz="2200" dirty="0"/>
              <a:t>Male clothing? Analogy with clay figurines from contemporary </a:t>
            </a:r>
            <a:r>
              <a:rPr lang="en-GB" sz="2200" dirty="0" err="1"/>
              <a:t>Nevalı</a:t>
            </a:r>
            <a:r>
              <a:rPr lang="en-GB" sz="2200" dirty="0"/>
              <a:t> </a:t>
            </a:r>
            <a:r>
              <a:rPr lang="en-GB" sz="2200" dirty="0" err="1"/>
              <a:t>Çori</a:t>
            </a:r>
            <a:endParaRPr lang="en-GB" sz="22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4088" y="1486753"/>
            <a:ext cx="3096343" cy="4705479"/>
          </a:xfrm>
        </p:spPr>
      </p:pic>
    </p:spTree>
    <p:extLst>
      <p:ext uri="{BB962C8B-B14F-4D97-AF65-F5344CB8AC3E}">
        <p14:creationId xmlns:p14="http://schemas.microsoft.com/office/powerpoint/2010/main" val="2184343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62317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Male Iconography</a:t>
            </a:r>
            <a:endParaRPr lang="en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827584" y="1628801"/>
            <a:ext cx="4680520" cy="4894752"/>
          </a:xfrm>
        </p:spPr>
        <p:txBody>
          <a:bodyPr>
            <a:normAutofit/>
          </a:bodyPr>
          <a:lstStyle/>
          <a:p>
            <a:r>
              <a:rPr lang="en-GB" sz="2400" dirty="0"/>
              <a:t>Emphasis on masculinity</a:t>
            </a:r>
          </a:p>
          <a:p>
            <a:pPr lvl="1"/>
            <a:r>
              <a:rPr lang="en-GB" sz="2200" dirty="0"/>
              <a:t>Where indicated animals are male</a:t>
            </a:r>
          </a:p>
          <a:p>
            <a:pPr lvl="1"/>
            <a:r>
              <a:rPr lang="en-GB" sz="2200" dirty="0"/>
              <a:t>Ithyphallic male sculptures</a:t>
            </a:r>
          </a:p>
          <a:p>
            <a:r>
              <a:rPr lang="en-GB" sz="2400" dirty="0"/>
              <a:t>No female representations</a:t>
            </a:r>
          </a:p>
          <a:p>
            <a:r>
              <a:rPr lang="en-GB" sz="2400" dirty="0"/>
              <a:t>Interpreted by excavators as a place for male hunters</a:t>
            </a:r>
          </a:p>
          <a:p>
            <a:pPr lvl="1"/>
            <a:r>
              <a:rPr lang="en-GB" sz="2200" dirty="0"/>
              <a:t>Deliberate engendering of past</a:t>
            </a:r>
          </a:p>
          <a:p>
            <a:r>
              <a:rPr lang="en-GB" sz="2400" dirty="0"/>
              <a:t>Male theme possibly evident at other contemporary sites?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36736" y="6154221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Male figure</a:t>
            </a:r>
          </a:p>
        </p:txBody>
      </p:sp>
      <p:pic>
        <p:nvPicPr>
          <p:cNvPr id="9" name="Content Placeholder 6"/>
          <p:cNvPicPr>
            <a:picLocks noGrp="1" noChangeAspect="1"/>
          </p:cNvPicPr>
          <p:nvPr>
            <p:ph sz="quarter" idx="14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84168" y="1509249"/>
            <a:ext cx="2325393" cy="445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869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1CE1A-40FF-49DA-9755-3DCB2D7E9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45" y="222122"/>
            <a:ext cx="7315200" cy="1154097"/>
          </a:xfrm>
        </p:spPr>
        <p:txBody>
          <a:bodyPr/>
          <a:lstStyle/>
          <a:p>
            <a:r>
              <a:rPr lang="en-GB" b="1" dirty="0"/>
              <a:t>Skulls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31E43-D808-440C-8ACE-8F5F041377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368" y="1828400"/>
            <a:ext cx="4653406" cy="4768952"/>
          </a:xfrm>
        </p:spPr>
        <p:txBody>
          <a:bodyPr>
            <a:normAutofit/>
          </a:bodyPr>
          <a:lstStyle/>
          <a:p>
            <a:r>
              <a:rPr lang="en-GB" sz="2400" dirty="0"/>
              <a:t>No complete burials but some fragmented bones:</a:t>
            </a:r>
          </a:p>
          <a:p>
            <a:pPr lvl="1"/>
            <a:r>
              <a:rPr lang="en-GB" sz="2000" dirty="0"/>
              <a:t>3 skulls with cut marks</a:t>
            </a:r>
          </a:p>
          <a:p>
            <a:pPr lvl="1"/>
            <a:r>
              <a:rPr lang="en-GB" sz="2000" dirty="0"/>
              <a:t>Deep incisions and one perforation (suspension of skull)</a:t>
            </a:r>
          </a:p>
          <a:p>
            <a:pPr lvl="1"/>
            <a:r>
              <a:rPr lang="en-GB" sz="2000" dirty="0"/>
              <a:t>Also evidence of </a:t>
            </a:r>
            <a:r>
              <a:rPr lang="en-GB" sz="2000" dirty="0" err="1"/>
              <a:t>defleshing</a:t>
            </a:r>
            <a:endParaRPr lang="en-GB" sz="2000" dirty="0"/>
          </a:p>
          <a:p>
            <a:pPr lvl="1"/>
            <a:r>
              <a:rPr lang="en-GB" sz="2000" dirty="0"/>
              <a:t>Application of ochre</a:t>
            </a:r>
          </a:p>
          <a:p>
            <a:r>
              <a:rPr lang="en-GB" sz="2400" dirty="0"/>
              <a:t>Interpretations</a:t>
            </a:r>
          </a:p>
          <a:p>
            <a:pPr lvl="1"/>
            <a:r>
              <a:rPr lang="en-GB" sz="2000" dirty="0"/>
              <a:t>Ancestor veneration?</a:t>
            </a:r>
          </a:p>
          <a:p>
            <a:pPr lvl="1"/>
            <a:r>
              <a:rPr lang="en-GB" sz="2000" dirty="0"/>
              <a:t>Display of dispatched enemies: active “branding” of individuals &amp; or functional modification of skull?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DBCBC45-8EFD-4C65-80D3-8B27B3A503C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0648"/>
            <a:ext cx="3822576" cy="247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4EE24F-3626-4EAC-9F25-E5FA6C0DE067}"/>
              </a:ext>
            </a:extLst>
          </p:cNvPr>
          <p:cNvSpPr txBox="1"/>
          <p:nvPr/>
        </p:nvSpPr>
        <p:spPr>
          <a:xfrm>
            <a:off x="5220072" y="2967335"/>
            <a:ext cx="3822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0" dirty="0">
                <a:effectLst/>
                <a:latin typeface="Roboto"/>
              </a:rPr>
              <a:t>Macroscopic details of artificial skull modifications (</a:t>
            </a:r>
            <a:r>
              <a:rPr lang="en-GB" i="1" dirty="0">
                <a:effectLst/>
                <a:latin typeface="Roboto"/>
              </a:rPr>
              <a:t>Science Advances </a:t>
            </a:r>
            <a:r>
              <a:rPr lang="en-GB" dirty="0">
                <a:effectLst/>
                <a:latin typeface="Roboto"/>
              </a:rPr>
              <a:t>2017</a:t>
            </a:r>
            <a:r>
              <a:rPr lang="en-GB" i="0" dirty="0">
                <a:effectLst/>
                <a:latin typeface="Roboto"/>
              </a:rPr>
              <a:t>)</a:t>
            </a:r>
            <a:endParaRPr lang="en-GB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9CEBD246-58CB-40F1-BFF4-C825171A21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132" y="3744416"/>
            <a:ext cx="1806859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338C09-A305-403A-9DF8-D870D5CC66DA}"/>
              </a:ext>
            </a:extLst>
          </p:cNvPr>
          <p:cNvSpPr txBox="1"/>
          <p:nvPr/>
        </p:nvSpPr>
        <p:spPr>
          <a:xfrm>
            <a:off x="5274514" y="6412686"/>
            <a:ext cx="1674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Reconstruction </a:t>
            </a:r>
          </a:p>
        </p:txBody>
      </p:sp>
    </p:spTree>
    <p:extLst>
      <p:ext uri="{BB962C8B-B14F-4D97-AF65-F5344CB8AC3E}">
        <p14:creationId xmlns:p14="http://schemas.microsoft.com/office/powerpoint/2010/main" val="3603703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Praxis at </a:t>
            </a:r>
            <a:r>
              <a:rPr lang="en-GB" sz="4400" b="1" dirty="0" err="1"/>
              <a:t>Göbekli</a:t>
            </a:r>
            <a:r>
              <a:rPr lang="en-GB" sz="4400" b="1" dirty="0"/>
              <a:t> </a:t>
            </a:r>
            <a:r>
              <a:rPr lang="en-GB" sz="4400" b="1" dirty="0" err="1"/>
              <a:t>Tepe</a:t>
            </a:r>
            <a:endParaRPr lang="en-GB" sz="4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251520" y="1628800"/>
            <a:ext cx="4392488" cy="4968552"/>
          </a:xfrm>
        </p:spPr>
        <p:txBody>
          <a:bodyPr>
            <a:normAutofit/>
          </a:bodyPr>
          <a:lstStyle/>
          <a:p>
            <a:r>
              <a:rPr lang="en-GB" sz="2400" dirty="0"/>
              <a:t>Is this a domestic settlement (Banning) or a special site?</a:t>
            </a:r>
          </a:p>
          <a:p>
            <a:r>
              <a:rPr lang="en-GB" sz="2400" dirty="0"/>
              <a:t>Does not look domestic:</a:t>
            </a:r>
          </a:p>
          <a:p>
            <a:pPr lvl="1"/>
            <a:r>
              <a:rPr lang="en-GB" sz="2000" dirty="0"/>
              <a:t>Distinct from house architecture in earliest settled communities</a:t>
            </a:r>
          </a:p>
          <a:p>
            <a:pPr lvl="1"/>
            <a:r>
              <a:rPr lang="en-GB" sz="2000" dirty="0"/>
              <a:t>Lack of domestic portable objects: figurines, awls, bone points</a:t>
            </a:r>
          </a:p>
          <a:p>
            <a:pPr lvl="1"/>
            <a:r>
              <a:rPr lang="en-GB" sz="2000" dirty="0"/>
              <a:t>No hearths/fire pits</a:t>
            </a:r>
          </a:p>
          <a:p>
            <a:r>
              <a:rPr lang="en-GB" sz="2400" dirty="0"/>
              <a:t>Investment in architecture:  scale &amp; symbolism</a:t>
            </a:r>
          </a:p>
          <a:p>
            <a:r>
              <a:rPr lang="en-GB" sz="2400" dirty="0"/>
              <a:t>Abundant attention focusing devices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80312" y="4375262"/>
            <a:ext cx="1210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Enclosure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950"/>
          <a:stretch/>
        </p:blipFill>
        <p:spPr>
          <a:xfrm>
            <a:off x="4932040" y="2236441"/>
            <a:ext cx="3761488" cy="2138821"/>
          </a:xfrm>
        </p:spPr>
      </p:pic>
    </p:spTree>
    <p:extLst>
      <p:ext uri="{BB962C8B-B14F-4D97-AF65-F5344CB8AC3E}">
        <p14:creationId xmlns:p14="http://schemas.microsoft.com/office/powerpoint/2010/main" val="322307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67544" y="1700808"/>
            <a:ext cx="4248472" cy="4824536"/>
          </a:xfrm>
        </p:spPr>
        <p:txBody>
          <a:bodyPr>
            <a:noAutofit/>
          </a:bodyPr>
          <a:lstStyle/>
          <a:p>
            <a:r>
              <a:rPr lang="en-GB" sz="2400" dirty="0"/>
              <a:t>Conspicuous public display or hidden exclusive mysteries?</a:t>
            </a:r>
          </a:p>
          <a:p>
            <a:r>
              <a:rPr lang="en-GB" sz="2400" dirty="0"/>
              <a:t>Benches suggest communal gatherings:</a:t>
            </a:r>
          </a:p>
          <a:p>
            <a:pPr lvl="1"/>
            <a:r>
              <a:rPr lang="en-GB" sz="2000" dirty="0"/>
              <a:t>Who would be admitted to the interior of these structures?</a:t>
            </a:r>
          </a:p>
          <a:p>
            <a:pPr lvl="1"/>
            <a:r>
              <a:rPr lang="en-GB" sz="2000" dirty="0"/>
              <a:t>Specialist knowledge for elders?</a:t>
            </a:r>
          </a:p>
          <a:p>
            <a:r>
              <a:rPr lang="en-GB" sz="2400" dirty="0"/>
              <a:t>Place for wider gathering of tribes/clans within focal point in the landscape?</a:t>
            </a:r>
          </a:p>
        </p:txBody>
      </p:sp>
      <p:sp>
        <p:nvSpPr>
          <p:cNvPr id="6" name="Rectangle 5"/>
          <p:cNvSpPr/>
          <p:nvPr/>
        </p:nvSpPr>
        <p:spPr>
          <a:xfrm>
            <a:off x="6779870" y="5651956"/>
            <a:ext cx="15270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Göbekli</a:t>
            </a:r>
            <a:r>
              <a:rPr lang="en-GB" dirty="0"/>
              <a:t> </a:t>
            </a:r>
            <a:r>
              <a:rPr lang="en-GB" dirty="0" err="1"/>
              <a:t>Tepe</a:t>
            </a:r>
            <a:endParaRPr lang="en-GB" dirty="0"/>
          </a:p>
        </p:txBody>
      </p:sp>
      <p:pic>
        <p:nvPicPr>
          <p:cNvPr id="12" name="Content Placeholder 11"/>
          <p:cNvPicPr>
            <a:picLocks noGrp="1" noChangeAspect="1"/>
          </p:cNvPicPr>
          <p:nvPr>
            <p:ph sz="quarter" idx="14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220072" y="2020369"/>
            <a:ext cx="3565525" cy="348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755576" y="260648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400" b="1"/>
              <a:t>Praxis at Göbekli Tepe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1971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7315200" cy="1154097"/>
          </a:xfrm>
        </p:spPr>
        <p:txBody>
          <a:bodyPr>
            <a:normAutofit/>
          </a:bodyPr>
          <a:lstStyle/>
          <a:p>
            <a:r>
              <a:rPr lang="en-GB" sz="4400" b="1" dirty="0"/>
              <a:t>Contemporary Parallels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395536" y="1700808"/>
            <a:ext cx="4536504" cy="4392488"/>
          </a:xfrm>
        </p:spPr>
        <p:txBody>
          <a:bodyPr>
            <a:normAutofit/>
          </a:bodyPr>
          <a:lstStyle/>
          <a:p>
            <a:r>
              <a:rPr lang="en-GB" sz="2400" dirty="0" err="1"/>
              <a:t>Nevalı</a:t>
            </a:r>
            <a:r>
              <a:rPr lang="en-GB" sz="2400" dirty="0"/>
              <a:t> </a:t>
            </a:r>
            <a:r>
              <a:rPr lang="en-GB" sz="2400" dirty="0" err="1"/>
              <a:t>Çori</a:t>
            </a:r>
            <a:r>
              <a:rPr lang="en-GB" sz="2400" dirty="0"/>
              <a:t> = appears largely domestic</a:t>
            </a:r>
          </a:p>
          <a:p>
            <a:r>
              <a:rPr lang="en-GB" sz="2400" dirty="0"/>
              <a:t>Also some special purpose / cult buildings</a:t>
            </a:r>
          </a:p>
          <a:p>
            <a:pPr lvl="1"/>
            <a:r>
              <a:rPr lang="en-GB" sz="2200" dirty="0"/>
              <a:t>Benches for communal gathering</a:t>
            </a:r>
          </a:p>
          <a:p>
            <a:pPr lvl="1"/>
            <a:r>
              <a:rPr lang="en-GB" sz="2200" dirty="0"/>
              <a:t>T-shaped pillars, clay figurines &amp; stone sculptures</a:t>
            </a:r>
          </a:p>
          <a:p>
            <a:r>
              <a:rPr lang="en-GB" sz="2400" dirty="0"/>
              <a:t>Similar practices &amp; </a:t>
            </a:r>
            <a:r>
              <a:rPr lang="en-GB" sz="2400" dirty="0" err="1"/>
              <a:t>monumentalisation</a:t>
            </a:r>
            <a:r>
              <a:rPr lang="en-GB" sz="2400" dirty="0"/>
              <a:t> of cult widespread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1666" y="4221088"/>
            <a:ext cx="3616622" cy="2376264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1047" y="1628800"/>
            <a:ext cx="1683101" cy="223224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613924" y="6181515"/>
            <a:ext cx="13901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Nevalı</a:t>
            </a:r>
            <a:r>
              <a:rPr lang="en-GB" dirty="0"/>
              <a:t> </a:t>
            </a:r>
            <a:r>
              <a:rPr lang="en-GB" dirty="0" err="1"/>
              <a:t>Çori</a:t>
            </a:r>
            <a:r>
              <a:rPr lang="en-GB" dirty="0"/>
              <a:t> </a:t>
            </a:r>
          </a:p>
        </p:txBody>
      </p:sp>
      <p:sp>
        <p:nvSpPr>
          <p:cNvPr id="8" name="Rectangle 7"/>
          <p:cNvSpPr/>
          <p:nvPr/>
        </p:nvSpPr>
        <p:spPr>
          <a:xfrm>
            <a:off x="5343378" y="3316140"/>
            <a:ext cx="17876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Stone sculpture</a:t>
            </a:r>
          </a:p>
        </p:txBody>
      </p:sp>
    </p:spTree>
    <p:extLst>
      <p:ext uri="{BB962C8B-B14F-4D97-AF65-F5344CB8AC3E}">
        <p14:creationId xmlns:p14="http://schemas.microsoft.com/office/powerpoint/2010/main" val="341239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FE54A-068C-AF1A-8918-1343E00E0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741" y="324056"/>
            <a:ext cx="7315200" cy="1154097"/>
          </a:xfrm>
        </p:spPr>
        <p:txBody>
          <a:bodyPr/>
          <a:lstStyle/>
          <a:p>
            <a:r>
              <a:rPr lang="en-GB" b="1" dirty="0"/>
              <a:t>Karahan </a:t>
            </a:r>
            <a:r>
              <a:rPr lang="en-GB" b="1" dirty="0" err="1"/>
              <a:t>Tepe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597D5-5F39-11AC-83BB-B1BB0541D1B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52247" y="2140972"/>
            <a:ext cx="4287192" cy="4347952"/>
          </a:xfrm>
        </p:spPr>
        <p:txBody>
          <a:bodyPr>
            <a:normAutofit/>
          </a:bodyPr>
          <a:lstStyle/>
          <a:p>
            <a:r>
              <a:rPr lang="en-GB" sz="2400" dirty="0"/>
              <a:t>PPNA site (back-filled in PPNB), carved into side of slope</a:t>
            </a:r>
          </a:p>
          <a:p>
            <a:r>
              <a:rPr lang="en-GB" sz="2400" dirty="0"/>
              <a:t>Sunken structure AB: 11 limestone monoliths and a bearded head carved into wall</a:t>
            </a:r>
          </a:p>
          <a:p>
            <a:r>
              <a:rPr lang="en-GB" sz="2400" dirty="0"/>
              <a:t>Structure AA: bench with relief snake carved into backrest</a:t>
            </a:r>
          </a:p>
        </p:txBody>
      </p:sp>
      <p:pic>
        <p:nvPicPr>
          <p:cNvPr id="1026" name="Picture 2" descr="shutterstock 2181373663">
            <a:extLst>
              <a:ext uri="{FF2B5EF4-FFF2-40B4-BE49-F238E27FC236}">
                <a16:creationId xmlns:a16="http://schemas.microsoft.com/office/drawing/2014/main" id="{AB39DF37-35D0-3D9D-9687-C751523E7054}"/>
              </a:ext>
            </a:extLst>
          </p:cNvPr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201" y="3663386"/>
            <a:ext cx="3567112" cy="2377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0B61EC-1A21-455A-6937-649EDF40213A}"/>
              </a:ext>
            </a:extLst>
          </p:cNvPr>
          <p:cNvSpPr txBox="1"/>
          <p:nvPr/>
        </p:nvSpPr>
        <p:spPr>
          <a:xfrm>
            <a:off x="5724128" y="6119592"/>
            <a:ext cx="26476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Structure AB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D9B0A03-6AD2-9733-784E-645AAFB6690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875" r="6337"/>
          <a:stretch/>
        </p:blipFill>
        <p:spPr>
          <a:xfrm>
            <a:off x="4860032" y="369076"/>
            <a:ext cx="3983450" cy="26278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1465E6-B592-FD74-1651-AC7E97B768F4}"/>
              </a:ext>
            </a:extLst>
          </p:cNvPr>
          <p:cNvSpPr txBox="1"/>
          <p:nvPr/>
        </p:nvSpPr>
        <p:spPr>
          <a:xfrm>
            <a:off x="7064721" y="3069106"/>
            <a:ext cx="19979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Karahan </a:t>
            </a:r>
            <a:r>
              <a:rPr lang="en-GB" dirty="0" err="1"/>
              <a:t>Tepe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128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AB7B2-ED1E-2CCB-B484-5B724D7D3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257" y="404664"/>
            <a:ext cx="7315200" cy="1154097"/>
          </a:xfrm>
        </p:spPr>
        <p:txBody>
          <a:bodyPr/>
          <a:lstStyle/>
          <a:p>
            <a:r>
              <a:rPr lang="en-GB" b="1" dirty="0"/>
              <a:t>Karahan </a:t>
            </a:r>
            <a:r>
              <a:rPr lang="en-GB" b="1" dirty="0" err="1"/>
              <a:t>Tepe</a:t>
            </a:r>
            <a:endParaRPr lang="en-GB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CF1E64F-0389-650A-C071-7B309EAB245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62976" y="2094745"/>
            <a:ext cx="4626312" cy="2668510"/>
          </a:xfrm>
        </p:spPr>
      </p:pic>
      <p:pic>
        <p:nvPicPr>
          <p:cNvPr id="12" name="Content Placeholder 7">
            <a:extLst>
              <a:ext uri="{FF2B5EF4-FFF2-40B4-BE49-F238E27FC236}">
                <a16:creationId xmlns:a16="http://schemas.microsoft.com/office/drawing/2014/main" id="{166A8DA6-772A-07C6-081B-4E06628F6D2A}"/>
              </a:ext>
            </a:extLst>
          </p:cNvPr>
          <p:cNvPicPr>
            <a:picLocks noGrp="1" noChangeAspect="1"/>
          </p:cNvPicPr>
          <p:nvPr>
            <p:ph sz="quarter" idx="14"/>
          </p:nvPr>
        </p:nvPicPr>
        <p:blipFill>
          <a:blip r:embed="rId3"/>
          <a:stretch>
            <a:fillRect/>
          </a:stretch>
        </p:blipFill>
        <p:spPr>
          <a:xfrm>
            <a:off x="5207003" y="4437112"/>
            <a:ext cx="3567112" cy="1736620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AD1B4E7-FF54-C286-13DA-5D5AF021A23E}"/>
              </a:ext>
            </a:extLst>
          </p:cNvPr>
          <p:cNvSpPr txBox="1">
            <a:spLocks/>
          </p:cNvSpPr>
          <p:nvPr/>
        </p:nvSpPr>
        <p:spPr>
          <a:xfrm>
            <a:off x="5292080" y="2094745"/>
            <a:ext cx="3121995" cy="2154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Some suggestion that water flow, or collecting wate was important</a:t>
            </a:r>
          </a:p>
        </p:txBody>
      </p:sp>
    </p:spTree>
    <p:extLst>
      <p:ext uri="{BB962C8B-B14F-4D97-AF65-F5344CB8AC3E}">
        <p14:creationId xmlns:p14="http://schemas.microsoft.com/office/powerpoint/2010/main" val="4020287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1216" y="260648"/>
            <a:ext cx="7315200" cy="1154097"/>
          </a:xfrm>
        </p:spPr>
        <p:txBody>
          <a:bodyPr/>
          <a:lstStyle/>
          <a:p>
            <a:r>
              <a:rPr lang="en-GB" b="1" dirty="0"/>
              <a:t>Community Interaction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39552" y="1558760"/>
            <a:ext cx="7776864" cy="4822567"/>
          </a:xfrm>
        </p:spPr>
        <p:txBody>
          <a:bodyPr>
            <a:noAutofit/>
          </a:bodyPr>
          <a:lstStyle/>
          <a:p>
            <a:r>
              <a:rPr lang="en-GB" sz="2400" dirty="0"/>
              <a:t>Ethnographies of hunter-gatherer communities &amp; large-scale monumentality:</a:t>
            </a:r>
          </a:p>
          <a:p>
            <a:r>
              <a:rPr lang="en-GB" sz="2400" dirty="0" err="1"/>
              <a:t>Göbekli</a:t>
            </a:r>
            <a:r>
              <a:rPr lang="en-GB" sz="2400" dirty="0"/>
              <a:t> </a:t>
            </a:r>
            <a:r>
              <a:rPr lang="en-GB" sz="2400" dirty="0" err="1"/>
              <a:t>Tepe</a:t>
            </a:r>
            <a:r>
              <a:rPr lang="en-GB" sz="2400" dirty="0"/>
              <a:t> served as nodal point for community interaction within a wider landscape: </a:t>
            </a:r>
            <a:r>
              <a:rPr lang="en-GB" sz="2400" dirty="0" err="1"/>
              <a:t>perhapschosen</a:t>
            </a:r>
            <a:r>
              <a:rPr lang="en-GB" sz="2400" dirty="0"/>
              <a:t> for its significance in social memories</a:t>
            </a:r>
          </a:p>
          <a:p>
            <a:pPr lvl="1"/>
            <a:r>
              <a:rPr lang="en-GB" sz="2000" dirty="0"/>
              <a:t>Individual smaller groupings estimated at between 25-50 people</a:t>
            </a:r>
          </a:p>
          <a:p>
            <a:pPr lvl="1"/>
            <a:r>
              <a:rPr lang="en-GB" sz="2000" dirty="0"/>
              <a:t>Shared common identity of 10-20 such bands resulted in community of around 250-1000 people</a:t>
            </a:r>
          </a:p>
          <a:p>
            <a:r>
              <a:rPr lang="en-GB" sz="2400" dirty="0" err="1"/>
              <a:t>Monumentalisation</a:t>
            </a:r>
            <a:r>
              <a:rPr lang="en-GB" sz="2400" dirty="0"/>
              <a:t> of </a:t>
            </a:r>
            <a:r>
              <a:rPr lang="en-GB" sz="2400" dirty="0" err="1"/>
              <a:t>Göbekli</a:t>
            </a:r>
            <a:r>
              <a:rPr lang="en-GB" sz="2400" dirty="0"/>
              <a:t> </a:t>
            </a:r>
            <a:r>
              <a:rPr lang="en-GB" sz="2400" dirty="0" err="1"/>
              <a:t>Tepe</a:t>
            </a:r>
            <a:r>
              <a:rPr lang="en-GB" sz="2400" dirty="0"/>
              <a:t> achieved through cooperation between these groups: mobilised through feasting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20647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001216" y="260648"/>
            <a:ext cx="7315200" cy="1154097"/>
          </a:xfrm>
        </p:spPr>
        <p:txBody>
          <a:bodyPr/>
          <a:lstStyle/>
          <a:p>
            <a:r>
              <a:rPr lang="en-GB" b="1" dirty="0"/>
              <a:t>Community Interaction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39552" y="1700808"/>
            <a:ext cx="7776864" cy="4822567"/>
          </a:xfrm>
        </p:spPr>
        <p:txBody>
          <a:bodyPr>
            <a:noAutofit/>
          </a:bodyPr>
          <a:lstStyle/>
          <a:p>
            <a:r>
              <a:rPr lang="en-GB" sz="2400" dirty="0"/>
              <a:t>Feasting (commensality, hospitality, gifting)</a:t>
            </a:r>
          </a:p>
          <a:p>
            <a:r>
              <a:rPr lang="en-GB" sz="2400" dirty="0"/>
              <a:t>There is material evidence for this at </a:t>
            </a:r>
            <a:r>
              <a:rPr lang="en-GB" sz="2400" dirty="0" err="1"/>
              <a:t>Göbekli</a:t>
            </a:r>
            <a:r>
              <a:rPr lang="en-GB" sz="2400" dirty="0"/>
              <a:t> </a:t>
            </a:r>
            <a:r>
              <a:rPr lang="en-GB" sz="2400" dirty="0" err="1"/>
              <a:t>Tepe</a:t>
            </a:r>
            <a:r>
              <a:rPr lang="en-GB" sz="2400" dirty="0"/>
              <a:t>:</a:t>
            </a:r>
          </a:p>
          <a:p>
            <a:pPr lvl="1"/>
            <a:r>
              <a:rPr lang="en-GB" sz="2200" dirty="0"/>
              <a:t>Ground stone tools (grinding grain for bread &amp; beer?)</a:t>
            </a:r>
          </a:p>
          <a:p>
            <a:pPr lvl="1"/>
            <a:r>
              <a:rPr lang="en-GB" sz="2200" dirty="0"/>
              <a:t>Animal bones: cattle &amp; gazelle (hunting ideology supporting community feasting)</a:t>
            </a:r>
          </a:p>
          <a:p>
            <a:r>
              <a:rPr lang="en-GB" sz="2400" dirty="0" err="1"/>
              <a:t>Göbekli</a:t>
            </a:r>
            <a:r>
              <a:rPr lang="en-GB" sz="2400" dirty="0"/>
              <a:t> </a:t>
            </a:r>
            <a:r>
              <a:rPr lang="en-GB" sz="2400" dirty="0" err="1"/>
              <a:t>Tepe</a:t>
            </a:r>
            <a:r>
              <a:rPr lang="en-GB" sz="2400" dirty="0"/>
              <a:t> provided focal point for communal interaction, bring wider community together at a special place in the landscape:</a:t>
            </a:r>
          </a:p>
          <a:p>
            <a:pPr lvl="1"/>
            <a:r>
              <a:rPr lang="en-GB" sz="2200" dirty="0"/>
              <a:t>Exchanges</a:t>
            </a:r>
          </a:p>
          <a:p>
            <a:pPr lvl="1"/>
            <a:r>
              <a:rPr lang="en-GB" sz="2200" dirty="0"/>
              <a:t>Exogamic relations</a:t>
            </a:r>
          </a:p>
          <a:p>
            <a:pPr lvl="1"/>
            <a:r>
              <a:rPr lang="en-GB" sz="2200" dirty="0"/>
              <a:t>Reiterating shared ideologies &amp; identities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2526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48145" y="260648"/>
            <a:ext cx="7647709" cy="1188041"/>
          </a:xfrm>
        </p:spPr>
        <p:txBody>
          <a:bodyPr>
            <a:normAutofit/>
          </a:bodyPr>
          <a:lstStyle/>
          <a:p>
            <a:r>
              <a:rPr lang="en-GB" sz="4400" b="1" dirty="0"/>
              <a:t>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1700808"/>
            <a:ext cx="8352928" cy="4896544"/>
          </a:xfrm>
        </p:spPr>
        <p:txBody>
          <a:bodyPr>
            <a:noAutofit/>
          </a:bodyPr>
          <a:lstStyle/>
          <a:p>
            <a:r>
              <a:rPr lang="en-GB" sz="2800" dirty="0"/>
              <a:t>Neolithic Near East: example of how space becomes imbued with symbolic meaning &amp; the focus for ritualised actions</a:t>
            </a:r>
          </a:p>
          <a:p>
            <a:r>
              <a:rPr lang="en-GB" sz="2800" dirty="0"/>
              <a:t>Earliest attested transformation/modification of the natural landscape</a:t>
            </a:r>
          </a:p>
          <a:p>
            <a:pPr lvl="1"/>
            <a:r>
              <a:rPr lang="en-GB" sz="2400" dirty="0"/>
              <a:t>A sense of space</a:t>
            </a:r>
          </a:p>
          <a:p>
            <a:pPr lvl="1"/>
            <a:r>
              <a:rPr lang="en-GB" sz="2400" dirty="0"/>
              <a:t>Communal action, social memory &amp; shared identity/ideologies</a:t>
            </a:r>
          </a:p>
          <a:p>
            <a:pPr lvl="1"/>
            <a:r>
              <a:rPr lang="en-GB" sz="2400" dirty="0"/>
              <a:t>Monumentality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1503</TotalTime>
  <Words>1047</Words>
  <Application>Microsoft Office PowerPoint</Application>
  <PresentationFormat>On-screen Show (4:3)</PresentationFormat>
  <Paragraphs>165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Roboto</vt:lpstr>
      <vt:lpstr>Wingdings</vt:lpstr>
      <vt:lpstr>Perspective</vt:lpstr>
      <vt:lpstr>AHAR7003</vt:lpstr>
      <vt:lpstr>Pre-Pottery Neolithic</vt:lpstr>
      <vt:lpstr>Creating Religious Spaces</vt:lpstr>
      <vt:lpstr>Monumentality</vt:lpstr>
      <vt:lpstr>Göbekli Tepe</vt:lpstr>
      <vt:lpstr>Göbekli Tepe</vt:lpstr>
      <vt:lpstr>PPNA: Creating Places</vt:lpstr>
      <vt:lpstr>Göbekli Tepe</vt:lpstr>
      <vt:lpstr>Phenomenology</vt:lpstr>
      <vt:lpstr>Internal Furnishings</vt:lpstr>
      <vt:lpstr>Sculptures</vt:lpstr>
      <vt:lpstr>Sculptures</vt:lpstr>
      <vt:lpstr>Central Pillar Statues</vt:lpstr>
      <vt:lpstr>Male Iconography</vt:lpstr>
      <vt:lpstr>Skulls</vt:lpstr>
      <vt:lpstr>Praxis at Göbekli Tepe</vt:lpstr>
      <vt:lpstr>PowerPoint Presentation</vt:lpstr>
      <vt:lpstr>Contemporary Parallels</vt:lpstr>
      <vt:lpstr>Karahan Tepe</vt:lpstr>
      <vt:lpstr>Karahan Tepe</vt:lpstr>
      <vt:lpstr>Community Interaction</vt:lpstr>
      <vt:lpstr>Community Interaction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Louise Steel</dc:creator>
  <cp:lastModifiedBy>Louise Steel</cp:lastModifiedBy>
  <cp:revision>171</cp:revision>
  <dcterms:created xsi:type="dcterms:W3CDTF">2013-10-21T14:58:16Z</dcterms:created>
  <dcterms:modified xsi:type="dcterms:W3CDTF">2022-10-18T12:02:59Z</dcterms:modified>
</cp:coreProperties>
</file>