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2.xml" ContentType="application/vnd.openxmlformats-officedocument.presentationml.tags+xml"/>
  <Override PartName="/ppt/notesSlides/notesSlide10.xml" ContentType="application/vnd.openxmlformats-officedocument.presentationml.notesSlide+xml"/>
  <Override PartName="/ppt/tags/tag3.xml" ContentType="application/vnd.openxmlformats-officedocument.presentationml.tags+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notesMasterIdLst>
    <p:notesMasterId r:id="rId54"/>
  </p:notesMasterIdLst>
  <p:handoutMasterIdLst>
    <p:handoutMasterId r:id="rId55"/>
  </p:handoutMasterIdLst>
  <p:sldIdLst>
    <p:sldId id="256" r:id="rId2"/>
    <p:sldId id="258" r:id="rId3"/>
    <p:sldId id="267" r:id="rId4"/>
    <p:sldId id="259" r:id="rId5"/>
    <p:sldId id="288" r:id="rId6"/>
    <p:sldId id="289" r:id="rId7"/>
    <p:sldId id="287" r:id="rId8"/>
    <p:sldId id="261" r:id="rId9"/>
    <p:sldId id="268" r:id="rId10"/>
    <p:sldId id="269" r:id="rId11"/>
    <p:sldId id="270" r:id="rId12"/>
    <p:sldId id="282" r:id="rId13"/>
    <p:sldId id="262" r:id="rId14"/>
    <p:sldId id="260" r:id="rId15"/>
    <p:sldId id="271" r:id="rId16"/>
    <p:sldId id="272" r:id="rId17"/>
    <p:sldId id="319" r:id="rId18"/>
    <p:sldId id="263" r:id="rId19"/>
    <p:sldId id="264" r:id="rId20"/>
    <p:sldId id="265" r:id="rId21"/>
    <p:sldId id="266" r:id="rId22"/>
    <p:sldId id="274" r:id="rId23"/>
    <p:sldId id="275" r:id="rId24"/>
    <p:sldId id="276" r:id="rId25"/>
    <p:sldId id="283" r:id="rId26"/>
    <p:sldId id="277" r:id="rId27"/>
    <p:sldId id="278" r:id="rId28"/>
    <p:sldId id="280" r:id="rId29"/>
    <p:sldId id="281" r:id="rId30"/>
    <p:sldId id="320" r:id="rId31"/>
    <p:sldId id="296" r:id="rId32"/>
    <p:sldId id="297" r:id="rId33"/>
    <p:sldId id="298" r:id="rId34"/>
    <p:sldId id="299" r:id="rId35"/>
    <p:sldId id="318" r:id="rId36"/>
    <p:sldId id="300" r:id="rId37"/>
    <p:sldId id="301" r:id="rId38"/>
    <p:sldId id="302" r:id="rId39"/>
    <p:sldId id="303" r:id="rId40"/>
    <p:sldId id="304" r:id="rId41"/>
    <p:sldId id="305" r:id="rId42"/>
    <p:sldId id="308" r:id="rId43"/>
    <p:sldId id="309" r:id="rId44"/>
    <p:sldId id="310" r:id="rId45"/>
    <p:sldId id="311" r:id="rId46"/>
    <p:sldId id="312" r:id="rId47"/>
    <p:sldId id="313" r:id="rId48"/>
    <p:sldId id="314" r:id="rId49"/>
    <p:sldId id="315" r:id="rId50"/>
    <p:sldId id="316" r:id="rId51"/>
    <p:sldId id="317" r:id="rId52"/>
    <p:sldId id="279" r:id="rId5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4EF85A-0DA9-50DA-B7ED-35726367A019}" v="38" dt="2020-07-27T11:05:53.406"/>
    <p1510:client id="{B7E1847A-DE76-A53B-53F1-4F022584A533}" v="6" dt="2019-10-13T15:06:24.659"/>
    <p1510:client id="{E7C94B71-366A-C788-EBDB-4F298073BF5D}" v="171" dt="2020-07-27T11:14:27.9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slide" Target="slides/slide38.xml" Id="rId39" /><Relationship Type="http://schemas.openxmlformats.org/officeDocument/2006/relationships/slide" Target="slides/slide20.xml" Id="rId21" /><Relationship Type="http://schemas.openxmlformats.org/officeDocument/2006/relationships/slide" Target="slides/slide33.xml" Id="rId34" /><Relationship Type="http://schemas.openxmlformats.org/officeDocument/2006/relationships/slide" Target="slides/slide41.xml" Id="rId42" /><Relationship Type="http://schemas.openxmlformats.org/officeDocument/2006/relationships/slide" Target="slides/slide46.xml" Id="rId47" /><Relationship Type="http://schemas.openxmlformats.org/officeDocument/2006/relationships/slide" Target="slides/slide49.xml" Id="rId50" /><Relationship Type="http://schemas.openxmlformats.org/officeDocument/2006/relationships/handoutMaster" Target="handoutMasters/handoutMaster1.xml" Id="rId55" /><Relationship Type="http://schemas.openxmlformats.org/officeDocument/2006/relationships/slide" Target="slides/slide6.xml" Id="rId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28.xml" Id="rId29"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slide" Target="slides/slide31.xml" Id="rId32" /><Relationship Type="http://schemas.openxmlformats.org/officeDocument/2006/relationships/slide" Target="slides/slide36.xml" Id="rId37" /><Relationship Type="http://schemas.openxmlformats.org/officeDocument/2006/relationships/slide" Target="slides/slide39.xml" Id="rId40" /><Relationship Type="http://schemas.openxmlformats.org/officeDocument/2006/relationships/slide" Target="slides/slide44.xml" Id="rId45" /><Relationship Type="http://schemas.openxmlformats.org/officeDocument/2006/relationships/slide" Target="slides/slide52.xml" Id="rId53" /><Relationship Type="http://schemas.openxmlformats.org/officeDocument/2006/relationships/theme" Target="theme/theme1.xml" Id="rId58" /><Relationship Type="http://schemas.openxmlformats.org/officeDocument/2006/relationships/slide" Target="slides/slide4.xml" Id="rId5" /><Relationship Type="http://schemas.microsoft.com/office/2015/10/relationships/revisionInfo" Target="revisionInfo.xml" Id="rId61" /><Relationship Type="http://schemas.openxmlformats.org/officeDocument/2006/relationships/slide" Target="slides/slide18.xml" Id="rId1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slide" Target="slides/slide29.xml" Id="rId30" /><Relationship Type="http://schemas.openxmlformats.org/officeDocument/2006/relationships/slide" Target="slides/slide34.xml" Id="rId35" /><Relationship Type="http://schemas.openxmlformats.org/officeDocument/2006/relationships/slide" Target="slides/slide42.xml" Id="rId43" /><Relationship Type="http://schemas.openxmlformats.org/officeDocument/2006/relationships/slide" Target="slides/slide47.xml" Id="rId48" /><Relationship Type="http://schemas.openxmlformats.org/officeDocument/2006/relationships/presProps" Target="presProps.xml" Id="rId56" /><Relationship Type="http://schemas.openxmlformats.org/officeDocument/2006/relationships/slide" Target="slides/slide7.xml" Id="rId8" /><Relationship Type="http://schemas.openxmlformats.org/officeDocument/2006/relationships/slide" Target="slides/slide50.xml" Id="rId51" /><Relationship Type="http://schemas.openxmlformats.org/officeDocument/2006/relationships/slide" Target="slides/slide2.xml" Id="rId3"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slide" Target="slides/slide32.xml" Id="rId33" /><Relationship Type="http://schemas.openxmlformats.org/officeDocument/2006/relationships/slide" Target="slides/slide37.xml" Id="rId38" /><Relationship Type="http://schemas.openxmlformats.org/officeDocument/2006/relationships/slide" Target="slides/slide45.xml" Id="rId46" /><Relationship Type="http://schemas.openxmlformats.org/officeDocument/2006/relationships/tableStyles" Target="tableStyles.xml" Id="rId59" /><Relationship Type="http://schemas.openxmlformats.org/officeDocument/2006/relationships/slide" Target="slides/slide19.xml" Id="rId20" /><Relationship Type="http://schemas.openxmlformats.org/officeDocument/2006/relationships/slide" Target="slides/slide40.xml" Id="rId41" /><Relationship Type="http://schemas.openxmlformats.org/officeDocument/2006/relationships/notesMaster" Target="notesMasters/notesMaster1.xml" Id="rId54"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openxmlformats.org/officeDocument/2006/relationships/slide" Target="slides/slide35.xml" Id="rId36" /><Relationship Type="http://schemas.openxmlformats.org/officeDocument/2006/relationships/slide" Target="slides/slide48.xml" Id="rId49" /><Relationship Type="http://schemas.openxmlformats.org/officeDocument/2006/relationships/viewProps" Target="viewProps.xml" Id="rId57" /><Relationship Type="http://schemas.openxmlformats.org/officeDocument/2006/relationships/slide" Target="slides/slide9.xml" Id="rId10" /><Relationship Type="http://schemas.openxmlformats.org/officeDocument/2006/relationships/slide" Target="slides/slide30.xml" Id="rId31" /><Relationship Type="http://schemas.openxmlformats.org/officeDocument/2006/relationships/slide" Target="slides/slide43.xml" Id="rId44" /><Relationship Type="http://schemas.openxmlformats.org/officeDocument/2006/relationships/slide" Target="slides/slide51.xml" Id="rId52" /><Relationship Type="http://schemas.openxmlformats.org/officeDocument/2006/relationships/slide" Target="slides/slide3.xml" Id="rId4" /><Relationship Type="http://schemas.openxmlformats.org/officeDocument/2006/relationships/slide" Target="slides/slide8.xml" Id="rId9"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2C7F39F0-0336-4EDB-9E0E-1A0F4FFB738A}" type="datetimeFigureOut">
              <a:rPr lang="en-GB" smtClean="0"/>
              <a:t>27/07/2020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E41C5A7F-AC27-4ABE-A42E-3BF800528F79}" type="slidenum">
              <a:rPr lang="en-GB" smtClean="0"/>
              <a:t>‹#›</a:t>
            </a:fld>
            <a:endParaRPr lang="en-GB"/>
          </a:p>
        </p:txBody>
      </p:sp>
    </p:spTree>
    <p:extLst>
      <p:ext uri="{BB962C8B-B14F-4D97-AF65-F5344CB8AC3E}">
        <p14:creationId xmlns:p14="http://schemas.microsoft.com/office/powerpoint/2010/main" val="12266190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47C8D03-E723-4361-B020-784E71A011CB}" type="datetimeFigureOut">
              <a:rPr lang="en-GB" smtClean="0"/>
              <a:t>27/07/2020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5D1EE614-F9C0-4718-8252-BB7ED0B44A1D}" type="slidenum">
              <a:rPr lang="en-GB" smtClean="0"/>
              <a:t>‹#›</a:t>
            </a:fld>
            <a:endParaRPr lang="en-GB"/>
          </a:p>
        </p:txBody>
      </p:sp>
    </p:spTree>
    <p:extLst>
      <p:ext uri="{BB962C8B-B14F-4D97-AF65-F5344CB8AC3E}">
        <p14:creationId xmlns:p14="http://schemas.microsoft.com/office/powerpoint/2010/main" val="1126246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1"/>
          <p:cNvSpPr>
            <a:spLocks noGrp="1" noRot="1" noChangeAspect="1" noChangeArrowheads="1" noTextEdit="1"/>
          </p:cNvSpPr>
          <p:nvPr>
            <p:ph type="sldImg"/>
          </p:nvPr>
        </p:nvSpPr>
        <p:spPr>
          <a:solidFill>
            <a:srgbClr val="FFFFFF"/>
          </a:solidFill>
          <a:ln/>
        </p:spPr>
      </p:sp>
      <p:sp>
        <p:nvSpPr>
          <p:cNvPr id="128003"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Lucida Grande" pitchFamily="-112" charset="0"/>
              <a:ea typeface="ＭＳ Ｐゴシック" panose="020B0600070205080204" pitchFamily="34" charset="-128"/>
              <a:sym typeface="Lucida Grande" pitchFamily="-112" charset="0"/>
            </a:endParaRPr>
          </a:p>
          <a:p>
            <a:pPr eaLnBrk="1" hangingPunct="1"/>
            <a:endParaRPr lang="en-US" altLang="en-US" sz="2200">
              <a:latin typeface="Lucida Grande" pitchFamily="-112" charset="0"/>
              <a:ea typeface="ＭＳ Ｐゴシック" panose="020B0600070205080204" pitchFamily="34" charset="-128"/>
              <a:sym typeface="Lucida Grande" pitchFamily="-112" charset="0"/>
            </a:endParaRPr>
          </a:p>
          <a:p>
            <a:pPr eaLnBrk="1" hangingPunct="1"/>
            <a:endParaRPr lang="en-US" altLang="en-US" sz="2200">
              <a:latin typeface="Lucida Grande" pitchFamily="-112" charset="0"/>
              <a:ea typeface="ＭＳ Ｐゴシック" panose="020B0600070205080204" pitchFamily="34" charset="-128"/>
              <a:sym typeface="Lucida Grande" pitchFamily="-112" charset="0"/>
            </a:endParaRPr>
          </a:p>
        </p:txBody>
      </p:sp>
    </p:spTree>
    <p:extLst>
      <p:ext uri="{BB962C8B-B14F-4D97-AF65-F5344CB8AC3E}">
        <p14:creationId xmlns:p14="http://schemas.microsoft.com/office/powerpoint/2010/main" val="798980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1"/>
          <p:cNvSpPr>
            <a:spLocks noGrp="1" noRot="1" noChangeAspect="1" noChangeArrowheads="1" noTextEdit="1"/>
          </p:cNvSpPr>
          <p:nvPr>
            <p:ph type="sldImg"/>
          </p:nvPr>
        </p:nvSpPr>
        <p:spPr>
          <a:solidFill>
            <a:srgbClr val="FFFFFF"/>
          </a:solidFill>
          <a:ln/>
        </p:spPr>
      </p:sp>
      <p:sp>
        <p:nvSpPr>
          <p:cNvPr id="128003"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Lucida Grande" pitchFamily="-112" charset="0"/>
              <a:ea typeface="ＭＳ Ｐゴシック" panose="020B0600070205080204" pitchFamily="34" charset="-128"/>
              <a:sym typeface="Lucida Grande" pitchFamily="-112" charset="0"/>
            </a:endParaRPr>
          </a:p>
          <a:p>
            <a:pPr eaLnBrk="1" hangingPunct="1"/>
            <a:endParaRPr lang="en-US" altLang="en-US" sz="2200">
              <a:latin typeface="Lucida Grande" pitchFamily="-112" charset="0"/>
              <a:ea typeface="ＭＳ Ｐゴシック" panose="020B0600070205080204" pitchFamily="34" charset="-128"/>
              <a:sym typeface="Lucida Grande" pitchFamily="-112" charset="0"/>
            </a:endParaRPr>
          </a:p>
          <a:p>
            <a:pPr eaLnBrk="1" hangingPunct="1"/>
            <a:endParaRPr lang="en-US" altLang="en-US" sz="2200">
              <a:latin typeface="Lucida Grande" pitchFamily="-112" charset="0"/>
              <a:ea typeface="ＭＳ Ｐゴシック" panose="020B0600070205080204" pitchFamily="34" charset="-128"/>
              <a:sym typeface="Lucida Grande" pitchFamily="-112" charset="0"/>
            </a:endParaRPr>
          </a:p>
        </p:txBody>
      </p:sp>
    </p:spTree>
    <p:extLst>
      <p:ext uri="{BB962C8B-B14F-4D97-AF65-F5344CB8AC3E}">
        <p14:creationId xmlns:p14="http://schemas.microsoft.com/office/powerpoint/2010/main" val="4039066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1"/>
          <p:cNvSpPr>
            <a:spLocks noGrp="1" noRot="1" noChangeAspect="1" noChangeArrowheads="1" noTextEdit="1"/>
          </p:cNvSpPr>
          <p:nvPr>
            <p:ph type="sldImg"/>
          </p:nvPr>
        </p:nvSpPr>
        <p:spPr>
          <a:solidFill>
            <a:srgbClr val="FFFFFF"/>
          </a:solidFill>
          <a:ln/>
        </p:spPr>
      </p:sp>
      <p:sp>
        <p:nvSpPr>
          <p:cNvPr id="129027"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Lucida Grande" pitchFamily="-112" charset="0"/>
              <a:ea typeface="ＭＳ Ｐゴシック" panose="020B0600070205080204" pitchFamily="34" charset="-128"/>
              <a:sym typeface="Lucida Grande" pitchFamily="-112" charset="0"/>
            </a:endParaRPr>
          </a:p>
        </p:txBody>
      </p:sp>
    </p:spTree>
    <p:extLst>
      <p:ext uri="{BB962C8B-B14F-4D97-AF65-F5344CB8AC3E}">
        <p14:creationId xmlns:p14="http://schemas.microsoft.com/office/powerpoint/2010/main" val="4200675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1"/>
          <p:cNvSpPr>
            <a:spLocks noGrp="1" noRot="1" noChangeAspect="1" noChangeArrowheads="1" noTextEdit="1"/>
          </p:cNvSpPr>
          <p:nvPr>
            <p:ph type="sldImg"/>
          </p:nvPr>
        </p:nvSpPr>
        <p:spPr>
          <a:solidFill>
            <a:srgbClr val="FFFFFF"/>
          </a:solidFill>
          <a:ln/>
        </p:spPr>
      </p:sp>
      <p:sp>
        <p:nvSpPr>
          <p:cNvPr id="130051"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Lucida Grande" pitchFamily="-112" charset="0"/>
              <a:ea typeface="ＭＳ Ｐゴシック" panose="020B0600070205080204" pitchFamily="34" charset="-128"/>
              <a:sym typeface="Lucida Grande" pitchFamily="-112" charset="0"/>
            </a:endParaRPr>
          </a:p>
        </p:txBody>
      </p:sp>
    </p:spTree>
    <p:extLst>
      <p:ext uri="{BB962C8B-B14F-4D97-AF65-F5344CB8AC3E}">
        <p14:creationId xmlns:p14="http://schemas.microsoft.com/office/powerpoint/2010/main" val="176853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1"/>
          <p:cNvSpPr>
            <a:spLocks noGrp="1" noRot="1" noChangeAspect="1" noChangeArrowheads="1" noTextEdit="1"/>
          </p:cNvSpPr>
          <p:nvPr>
            <p:ph type="sldImg"/>
          </p:nvPr>
        </p:nvSpPr>
        <p:spPr>
          <a:solidFill>
            <a:srgbClr val="FFFFFF"/>
          </a:solidFill>
          <a:ln/>
        </p:spPr>
      </p:sp>
      <p:sp>
        <p:nvSpPr>
          <p:cNvPr id="131075"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81000" indent="-381000" eaLnBrk="1" hangingPunct="1">
              <a:spcBef>
                <a:spcPts val="3800"/>
              </a:spcBef>
            </a:pPr>
            <a:endParaRPr lang="en-US" altLang="en-US" sz="3400">
              <a:solidFill>
                <a:srgbClr val="5B5648"/>
              </a:solidFill>
              <a:latin typeface="Baskerville" pitchFamily="-112" charset="0"/>
              <a:ea typeface="ＭＳ Ｐゴシック" panose="020B0600070205080204" pitchFamily="34" charset="-128"/>
              <a:sym typeface="Baskerville" pitchFamily="-112" charset="0"/>
            </a:endParaRPr>
          </a:p>
        </p:txBody>
      </p:sp>
    </p:spTree>
    <p:extLst>
      <p:ext uri="{BB962C8B-B14F-4D97-AF65-F5344CB8AC3E}">
        <p14:creationId xmlns:p14="http://schemas.microsoft.com/office/powerpoint/2010/main" val="2717558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1"/>
          <p:cNvSpPr>
            <a:spLocks noGrp="1" noRot="1" noChangeAspect="1" noChangeArrowheads="1" noTextEdit="1"/>
          </p:cNvSpPr>
          <p:nvPr>
            <p:ph type="sldImg"/>
          </p:nvPr>
        </p:nvSpPr>
        <p:spPr>
          <a:solidFill>
            <a:srgbClr val="FFFFFF"/>
          </a:solidFill>
          <a:ln/>
        </p:spPr>
      </p:sp>
      <p:sp>
        <p:nvSpPr>
          <p:cNvPr id="131075"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81000" indent="-381000" eaLnBrk="1" hangingPunct="1">
              <a:spcBef>
                <a:spcPts val="3800"/>
              </a:spcBef>
            </a:pPr>
            <a:endParaRPr lang="en-US" altLang="en-US" sz="3400">
              <a:solidFill>
                <a:srgbClr val="5B5648"/>
              </a:solidFill>
              <a:latin typeface="Baskerville" pitchFamily="-112" charset="0"/>
              <a:ea typeface="ＭＳ Ｐゴシック" panose="020B0600070205080204" pitchFamily="34" charset="-128"/>
              <a:sym typeface="Baskerville" pitchFamily="-112" charset="0"/>
            </a:endParaRPr>
          </a:p>
        </p:txBody>
      </p:sp>
    </p:spTree>
    <p:extLst>
      <p:ext uri="{BB962C8B-B14F-4D97-AF65-F5344CB8AC3E}">
        <p14:creationId xmlns:p14="http://schemas.microsoft.com/office/powerpoint/2010/main" val="15068152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1"/>
          <p:cNvSpPr>
            <a:spLocks noGrp="1" noRot="1" noChangeAspect="1" noChangeArrowheads="1" noTextEdit="1"/>
          </p:cNvSpPr>
          <p:nvPr>
            <p:ph type="sldImg"/>
          </p:nvPr>
        </p:nvSpPr>
        <p:spPr>
          <a:solidFill>
            <a:srgbClr val="FFFFFF"/>
          </a:solidFill>
          <a:ln/>
        </p:spPr>
      </p:sp>
      <p:sp>
        <p:nvSpPr>
          <p:cNvPr id="132099"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Lucida Grande" pitchFamily="-112" charset="0"/>
              <a:ea typeface="ＭＳ Ｐゴシック" panose="020B0600070205080204" pitchFamily="34" charset="-128"/>
              <a:sym typeface="Lucida Grande" pitchFamily="-112" charset="0"/>
            </a:endParaRPr>
          </a:p>
        </p:txBody>
      </p:sp>
    </p:spTree>
    <p:extLst>
      <p:ext uri="{BB962C8B-B14F-4D97-AF65-F5344CB8AC3E}">
        <p14:creationId xmlns:p14="http://schemas.microsoft.com/office/powerpoint/2010/main" val="37572327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14913" y="1838928"/>
            <a:ext cx="5289274" cy="7899690"/>
          </a:xfrm>
        </p:spPr>
        <p:txBody>
          <a:bodyPr/>
          <a:lstStyle/>
          <a:p>
            <a:r>
              <a:rPr lang="en-GB" b="1"/>
              <a:t>QTS:  </a:t>
            </a:r>
            <a:r>
              <a:rPr lang="en-GB"/>
              <a:t>What do you know about the Lynette White Murder?</a:t>
            </a:r>
            <a:endParaRPr lang="en-GB" b="1"/>
          </a:p>
          <a:p>
            <a:r>
              <a:rPr lang="en-GB" b="1"/>
              <a:t>See Tutor Notes</a:t>
            </a:r>
            <a:endParaRPr lang="en-GB"/>
          </a:p>
          <a:p>
            <a:endParaRPr lang="en-GB"/>
          </a:p>
        </p:txBody>
      </p:sp>
      <p:sp>
        <p:nvSpPr>
          <p:cNvPr id="4" name="Slide Number Placeholder 3"/>
          <p:cNvSpPr>
            <a:spLocks noGrp="1"/>
          </p:cNvSpPr>
          <p:nvPr>
            <p:ph type="sldNum" sz="quarter" idx="10"/>
          </p:nvPr>
        </p:nvSpPr>
        <p:spPr/>
        <p:txBody>
          <a:bodyPr/>
          <a:lstStyle/>
          <a:p>
            <a:fld id="{D240B1B3-B158-4789-B2F7-3BE7BAFF2948}" type="slidenum">
              <a:rPr lang="en-GB" altLang="en-US" smtClean="0"/>
              <a:pPr/>
              <a:t>22</a:t>
            </a:fld>
            <a:endParaRPr lang="en-GB" altLang="en-US"/>
          </a:p>
        </p:txBody>
      </p:sp>
    </p:spTree>
    <p:extLst>
      <p:ext uri="{BB962C8B-B14F-4D97-AF65-F5344CB8AC3E}">
        <p14:creationId xmlns:p14="http://schemas.microsoft.com/office/powerpoint/2010/main" val="2272198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t>24</a:t>
            </a:fld>
            <a:endParaRPr lang="en-GB"/>
          </a:p>
        </p:txBody>
      </p:sp>
    </p:spTree>
    <p:extLst>
      <p:ext uri="{BB962C8B-B14F-4D97-AF65-F5344CB8AC3E}">
        <p14:creationId xmlns:p14="http://schemas.microsoft.com/office/powerpoint/2010/main" val="3246748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State:</a:t>
            </a:r>
          </a:p>
        </p:txBody>
      </p:sp>
      <p:sp>
        <p:nvSpPr>
          <p:cNvPr id="4" name="Slide Number Placeholder 3"/>
          <p:cNvSpPr>
            <a:spLocks noGrp="1"/>
          </p:cNvSpPr>
          <p:nvPr>
            <p:ph type="sldNum" sz="quarter" idx="10"/>
          </p:nvPr>
        </p:nvSpPr>
        <p:spPr/>
        <p:txBody>
          <a:bodyPr/>
          <a:lstStyle/>
          <a:p>
            <a:fld id="{D240B1B3-B158-4789-B2F7-3BE7BAFF2948}" type="slidenum">
              <a:rPr lang="en-GB" altLang="en-US" smtClean="0"/>
              <a:pPr/>
              <a:t>25</a:t>
            </a:fld>
            <a:endParaRPr lang="en-GB" altLang="en-US"/>
          </a:p>
        </p:txBody>
      </p:sp>
    </p:spTree>
    <p:extLst>
      <p:ext uri="{BB962C8B-B14F-4D97-AF65-F5344CB8AC3E}">
        <p14:creationId xmlns:p14="http://schemas.microsoft.com/office/powerpoint/2010/main" val="19309864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State:</a:t>
            </a:r>
          </a:p>
        </p:txBody>
      </p:sp>
      <p:sp>
        <p:nvSpPr>
          <p:cNvPr id="4" name="Slide Number Placeholder 3"/>
          <p:cNvSpPr>
            <a:spLocks noGrp="1"/>
          </p:cNvSpPr>
          <p:nvPr>
            <p:ph type="sldNum" sz="quarter" idx="10"/>
          </p:nvPr>
        </p:nvSpPr>
        <p:spPr/>
        <p:txBody>
          <a:bodyPr/>
          <a:lstStyle/>
          <a:p>
            <a:fld id="{D240B1B3-B158-4789-B2F7-3BE7BAFF2948}" type="slidenum">
              <a:rPr lang="en-GB" altLang="en-US" smtClean="0"/>
              <a:pPr/>
              <a:t>26</a:t>
            </a:fld>
            <a:endParaRPr lang="en-GB" altLang="en-US"/>
          </a:p>
        </p:txBody>
      </p:sp>
    </p:spTree>
    <p:extLst>
      <p:ext uri="{BB962C8B-B14F-4D97-AF65-F5344CB8AC3E}">
        <p14:creationId xmlns:p14="http://schemas.microsoft.com/office/powerpoint/2010/main" val="3376663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8534959-E66E-4497-BE7C-6CC0E7EB57CE}" type="datetimeFigureOut">
              <a:rPr lang="en-GB" smtClean="0"/>
              <a:t>27/07/2020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0E1B-1CB6-47F4-82B0-1A8DF8A13503}" type="slidenum">
              <a:rPr lang="en-GB" smtClean="0"/>
              <a:t>‹#›</a:t>
            </a:fld>
            <a:endParaRPr lang="en-GB"/>
          </a:p>
        </p:txBody>
      </p:sp>
    </p:spTree>
    <p:extLst>
      <p:ext uri="{BB962C8B-B14F-4D97-AF65-F5344CB8AC3E}">
        <p14:creationId xmlns:p14="http://schemas.microsoft.com/office/powerpoint/2010/main" val="272820569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534959-E66E-4497-BE7C-6CC0E7EB57CE}" type="datetimeFigureOut">
              <a:rPr lang="en-GB" smtClean="0"/>
              <a:t>27/07/2020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0E1B-1CB6-47F4-82B0-1A8DF8A13503}" type="slidenum">
              <a:rPr lang="en-GB" smtClean="0"/>
              <a:t>‹#›</a:t>
            </a:fld>
            <a:endParaRPr lang="en-GB"/>
          </a:p>
        </p:txBody>
      </p:sp>
    </p:spTree>
    <p:extLst>
      <p:ext uri="{BB962C8B-B14F-4D97-AF65-F5344CB8AC3E}">
        <p14:creationId xmlns:p14="http://schemas.microsoft.com/office/powerpoint/2010/main" val="400135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8534959-E66E-4497-BE7C-6CC0E7EB57CE}" type="datetimeFigureOut">
              <a:rPr lang="en-GB" smtClean="0"/>
              <a:t>27/07/2020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460E1B-1CB6-47F4-82B0-1A8DF8A13503}" type="slidenum">
              <a:rPr lang="en-GB" smtClean="0"/>
              <a:t>‹#›</a:t>
            </a:fld>
            <a:endParaRPr lang="en-GB"/>
          </a:p>
        </p:txBody>
      </p:sp>
    </p:spTree>
    <p:extLst>
      <p:ext uri="{BB962C8B-B14F-4D97-AF65-F5344CB8AC3E}">
        <p14:creationId xmlns:p14="http://schemas.microsoft.com/office/powerpoint/2010/main" val="3022501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534959-E66E-4497-BE7C-6CC0E7EB57CE}" type="datetimeFigureOut">
              <a:rPr lang="en-GB" smtClean="0"/>
              <a:t>27/07/2020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460E1B-1CB6-47F4-82B0-1A8DF8A13503}" type="slidenum">
              <a:rPr lang="en-GB" smtClean="0"/>
              <a:t>‹#›</a:t>
            </a:fld>
            <a:endParaRPr lang="en-GB"/>
          </a:p>
        </p:txBody>
      </p:sp>
    </p:spTree>
    <p:extLst>
      <p:ext uri="{BB962C8B-B14F-4D97-AF65-F5344CB8AC3E}">
        <p14:creationId xmlns:p14="http://schemas.microsoft.com/office/powerpoint/2010/main" val="1919855918"/>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534959-E66E-4497-BE7C-6CC0E7EB57CE}" type="datetimeFigureOut">
              <a:rPr lang="en-GB" smtClean="0"/>
              <a:t>27/07/2020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460E1B-1CB6-47F4-82B0-1A8DF8A13503}" type="slidenum">
              <a:rPr lang="en-GB" smtClean="0"/>
              <a:t>‹#›</a:t>
            </a:fld>
            <a:endParaRPr lang="en-GB"/>
          </a:p>
        </p:txBody>
      </p:sp>
    </p:spTree>
    <p:extLst>
      <p:ext uri="{BB962C8B-B14F-4D97-AF65-F5344CB8AC3E}">
        <p14:creationId xmlns:p14="http://schemas.microsoft.com/office/powerpoint/2010/main" val="2106110807"/>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1" r:id="rId3"/>
    <p:sldLayoutId id="2147483704" r:id="rId4"/>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914400" rtl="0" eaLnBrk="1" latinLnBrk="0" hangingPunct="1">
        <a:lnSpc>
          <a:spcPct val="90000"/>
        </a:lnSpc>
        <a:spcBef>
          <a:spcPct val="0"/>
        </a:spcBef>
        <a:buNone/>
        <a:defRPr sz="3600" kern="1200">
          <a:solidFill>
            <a:schemeClr val="tx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3.xml"/><Relationship Id="rId1" Type="http://schemas.openxmlformats.org/officeDocument/2006/relationships/tags" Target="../tags/tag1.xml"/><Relationship Id="rId4" Type="http://schemas.openxmlformats.org/officeDocument/2006/relationships/image" Target="../media/image17.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3.xml"/><Relationship Id="rId1" Type="http://schemas.openxmlformats.org/officeDocument/2006/relationships/tags" Target="../tags/tag2.xml"/><Relationship Id="rId4" Type="http://schemas.openxmlformats.org/officeDocument/2006/relationships/image" Target="../media/image18.jpe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3.xml"/><Relationship Id="rId1" Type="http://schemas.openxmlformats.org/officeDocument/2006/relationships/tags" Target="../tags/tag3.xml"/><Relationship Id="rId4" Type="http://schemas.openxmlformats.org/officeDocument/2006/relationships/image" Target="../media/image18.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Rectangle 24">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Rectangle 28">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31" name="Freeform: Shape 30">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p:cNvSpPr>
            <a:spLocks noGrp="1"/>
          </p:cNvSpPr>
          <p:nvPr>
            <p:ph type="subTitle" idx="1"/>
          </p:nvPr>
        </p:nvSpPr>
        <p:spPr>
          <a:xfrm>
            <a:off x="4439633" y="4518923"/>
            <a:ext cx="3312734" cy="1141851"/>
          </a:xfrm>
          <a:noFill/>
        </p:spPr>
        <p:txBody>
          <a:bodyPr vert="horz" lIns="91440" tIns="45720" rIns="91440" bIns="45720" rtlCol="0" anchor="t">
            <a:noAutofit/>
          </a:bodyPr>
          <a:lstStyle/>
          <a:p>
            <a:pPr indent="-228600">
              <a:buFont typeface="Arial" panose="020B0604020202020204" pitchFamily="34" charset="0"/>
              <a:buChar char="•"/>
            </a:pPr>
            <a:endParaRPr lang="en-US" sz="700">
              <a:solidFill>
                <a:srgbClr val="080808"/>
              </a:solidFill>
            </a:endParaRPr>
          </a:p>
          <a:p>
            <a:pPr indent="-228600">
              <a:buFont typeface="Arial" panose="020B0604020202020204" pitchFamily="34" charset="0"/>
              <a:buChar char="•"/>
            </a:pPr>
            <a:endParaRPr lang="en-US" sz="700">
              <a:solidFill>
                <a:srgbClr val="080808"/>
              </a:solidFill>
            </a:endParaRPr>
          </a:p>
          <a:p>
            <a:pPr indent="-228600">
              <a:buFont typeface="Arial" panose="020B0604020202020204" pitchFamily="34" charset="0"/>
              <a:buChar char="•"/>
            </a:pPr>
            <a:endParaRPr lang="en-US" sz="700">
              <a:solidFill>
                <a:srgbClr val="080808"/>
              </a:solidFill>
            </a:endParaRPr>
          </a:p>
          <a:p>
            <a:pPr indent="-228600">
              <a:buFont typeface="Arial" panose="020B0604020202020204" pitchFamily="34" charset="0"/>
              <a:buChar char="•"/>
            </a:pPr>
            <a:endParaRPr lang="en-US" sz="700">
              <a:solidFill>
                <a:srgbClr val="080808"/>
              </a:solidFill>
            </a:endParaRPr>
          </a:p>
          <a:p>
            <a:r>
              <a:rPr lang="en-US" sz="1800" b="1">
                <a:solidFill>
                  <a:srgbClr val="080808"/>
                </a:solidFill>
              </a:rPr>
              <a:t>Session 1</a:t>
            </a:r>
            <a:endParaRPr lang="en-US" sz="1800" b="1">
              <a:solidFill>
                <a:srgbClr val="080808"/>
              </a:solidFill>
              <a:cs typeface="Calibri"/>
            </a:endParaRPr>
          </a:p>
        </p:txBody>
      </p:sp>
      <p:sp>
        <p:nvSpPr>
          <p:cNvPr id="2" name="Title 1"/>
          <p:cNvSpPr>
            <a:spLocks noGrp="1"/>
          </p:cNvSpPr>
          <p:nvPr>
            <p:ph type="ctrTitle"/>
          </p:nvPr>
        </p:nvSpPr>
        <p:spPr>
          <a:xfrm>
            <a:off x="3204642" y="2353641"/>
            <a:ext cx="5782716" cy="2150719"/>
          </a:xfrm>
          <a:noFill/>
        </p:spPr>
        <p:txBody>
          <a:bodyPr vert="horz" lIns="91440" tIns="45720" rIns="91440" bIns="45720" rtlCol="0" anchor="ctr">
            <a:normAutofit/>
          </a:bodyPr>
          <a:lstStyle/>
          <a:p>
            <a:r>
              <a:rPr lang="en-US" sz="2800" kern="1200">
                <a:solidFill>
                  <a:srgbClr val="080808"/>
                </a:solidFill>
                <a:latin typeface="+mj-lt"/>
                <a:ea typeface="+mj-ea"/>
                <a:cs typeface="+mj-cs"/>
              </a:rPr>
              <a:t>Preparing for Professional Police Practice</a:t>
            </a:r>
            <a:br>
              <a:rPr lang="en-US" sz="2800" kern="1200">
                <a:solidFill>
                  <a:srgbClr val="080808"/>
                </a:solidFill>
                <a:latin typeface="+mj-lt"/>
                <a:ea typeface="+mj-ea"/>
                <a:cs typeface="+mj-cs"/>
              </a:rPr>
            </a:br>
            <a:br>
              <a:rPr lang="en-US" sz="2800" kern="1200">
                <a:solidFill>
                  <a:srgbClr val="080808"/>
                </a:solidFill>
                <a:latin typeface="+mj-lt"/>
                <a:ea typeface="+mj-ea"/>
                <a:cs typeface="+mj-cs"/>
              </a:rPr>
            </a:br>
            <a:br>
              <a:rPr lang="en-US" sz="2800" kern="1200">
                <a:solidFill>
                  <a:srgbClr val="080808"/>
                </a:solidFill>
                <a:latin typeface="+mj-lt"/>
                <a:ea typeface="+mj-ea"/>
                <a:cs typeface="+mj-cs"/>
              </a:rPr>
            </a:br>
            <a:r>
              <a:rPr lang="en-US" sz="2800" kern="1200">
                <a:solidFill>
                  <a:srgbClr val="080808"/>
                </a:solidFill>
                <a:latin typeface="+mj-lt"/>
                <a:ea typeface="+mj-ea"/>
                <a:cs typeface="+mj-cs"/>
              </a:rPr>
              <a:t>Police Legitimacy</a:t>
            </a:r>
          </a:p>
        </p:txBody>
      </p:sp>
      <p:sp>
        <p:nvSpPr>
          <p:cNvPr id="35" name="Freeform: Shape 34">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Rectangle 36">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3106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Rectangle 1"/>
          <p:cNvSpPr>
            <a:spLocks noGrp="1" noChangeArrowheads="1"/>
          </p:cNvSpPr>
          <p:nvPr>
            <p:ph type="title"/>
          </p:nvPr>
        </p:nvSpPr>
        <p:spPr>
          <a:xfrm>
            <a:off x="2238375" y="0"/>
            <a:ext cx="7715250" cy="1430867"/>
          </a:xfrm>
        </p:spPr>
        <p:txBody>
          <a:bodyPr>
            <a:normAutofit fontScale="90000"/>
          </a:bodyPr>
          <a:lstStyle/>
          <a:p>
            <a:pPr>
              <a:defRPr/>
            </a:pPr>
            <a:br>
              <a:rPr lang="en-GB" altLang="en-US" sz="4851">
                <a:latin typeface="Copperplate Bold" charset="0"/>
                <a:sym typeface="Copperplate Bold" charset="0"/>
              </a:rPr>
            </a:br>
            <a:r>
              <a:rPr lang="en-GB" altLang="en-US" sz="4851">
                <a:latin typeface="Copperplate Bold" charset="0"/>
                <a:sym typeface="Copperplate Bold" charset="0"/>
              </a:rPr>
              <a:t>The “Golden Age” of Policing</a:t>
            </a:r>
            <a:br>
              <a:rPr lang="en-GB" altLang="en-US" sz="4851">
                <a:latin typeface="Copperplate Bold" charset="0"/>
                <a:sym typeface="Copperplate Bold" charset="0"/>
              </a:rPr>
            </a:br>
            <a:endParaRPr lang="en-US" altLang="en-US" sz="4851">
              <a:latin typeface="Copperplate Bold" charset="0"/>
              <a:ea typeface="ヒラギノ明朝 ProN W6" pitchFamily="-112" charset="-128"/>
              <a:sym typeface="Copperplate Bold" charset="0"/>
            </a:endParaRPr>
          </a:p>
        </p:txBody>
      </p:sp>
      <p:sp>
        <p:nvSpPr>
          <p:cNvPr id="92162" name="Rectangle 2"/>
          <p:cNvSpPr>
            <a:spLocks noGrp="1" noChangeArrowheads="1"/>
          </p:cNvSpPr>
          <p:nvPr>
            <p:ph idx="1"/>
          </p:nvPr>
        </p:nvSpPr>
        <p:spPr>
          <a:xfrm>
            <a:off x="527580" y="1960033"/>
            <a:ext cx="9829799" cy="4013199"/>
          </a:xfrm>
        </p:spPr>
        <p:txBody>
          <a:bodyPr>
            <a:normAutofit/>
          </a:bodyPr>
          <a:lstStyle/>
          <a:p>
            <a:pPr marL="307174" lvl="1" indent="0">
              <a:spcBef>
                <a:spcPts val="1450"/>
              </a:spcBef>
              <a:buNone/>
              <a:defRPr/>
            </a:pPr>
            <a:r>
              <a:rPr lang="en-US" altLang="en-US" sz="2400">
                <a:latin typeface="Baskerville Bold" charset="0"/>
                <a:sym typeface="Baskerville Bold" charset="0"/>
              </a:rPr>
              <a:t>Police Journal 1955 </a:t>
            </a:r>
          </a:p>
          <a:p>
            <a:pPr marL="307174" lvl="1" indent="0">
              <a:spcBef>
                <a:spcPts val="1450"/>
              </a:spcBef>
              <a:buNone/>
              <a:defRPr/>
            </a:pPr>
            <a:r>
              <a:rPr lang="en-US" altLang="en-US" sz="2400">
                <a:latin typeface="Baskerville Bold" charset="0"/>
                <a:sym typeface="Baskerville Bold" charset="0"/>
              </a:rPr>
              <a:t>“The law-abiding sections of the community...have come to accept the police more as guardians and less as oppressors. Time and experience have dispelled old fears”</a:t>
            </a:r>
            <a:endParaRPr lang="en-US" altLang="en-US" sz="2400">
              <a:latin typeface="Baskerville Bold" charset="0"/>
              <a:ea typeface="ヒラギノ明朝 ProN W6" pitchFamily="-112" charset="-128"/>
              <a:sym typeface="Baskerville Bold" charset="0"/>
            </a:endParaRPr>
          </a:p>
          <a:p>
            <a:pPr marL="307174" lvl="1" indent="0">
              <a:spcBef>
                <a:spcPts val="1450"/>
              </a:spcBef>
              <a:buNone/>
              <a:defRPr/>
            </a:pPr>
            <a:r>
              <a:rPr lang="en-US" altLang="en-US" sz="2400" err="1">
                <a:latin typeface="Baskerville Bold Italic" charset="0"/>
                <a:sym typeface="Baskerville Bold Italic" charset="0"/>
              </a:rPr>
              <a:t>Gorer</a:t>
            </a:r>
            <a:r>
              <a:rPr lang="en-US" altLang="en-US" sz="2400">
                <a:latin typeface="Baskerville Bold Italic" charset="0"/>
                <a:sym typeface="Baskerville Bold Italic" charset="0"/>
              </a:rPr>
              <a:t> 1955: 311</a:t>
            </a:r>
            <a:endParaRPr lang="en-US" altLang="en-US" sz="2400">
              <a:latin typeface="Baskerville Bold Italic" charset="0"/>
              <a:ea typeface="ヒラギノ明朝 ProN W6" pitchFamily="-112" charset="-128"/>
              <a:sym typeface="Baskerville Bold Italic" charset="0"/>
            </a:endParaRPr>
          </a:p>
          <a:p>
            <a:pPr marL="307174" lvl="1" indent="0">
              <a:spcBef>
                <a:spcPts val="1450"/>
              </a:spcBef>
              <a:buNone/>
              <a:defRPr/>
            </a:pPr>
            <a:r>
              <a:rPr lang="en-US" altLang="en-US" sz="2400">
                <a:latin typeface="Baskerville Bold" charset="0"/>
                <a:sym typeface="Baskerville Bold" charset="0"/>
              </a:rPr>
              <a:t>“The bulk of the population has...incorporated the police man or woman as an ideal and become progressively more “self-policing” </a:t>
            </a:r>
            <a:endParaRPr lang="en-US" altLang="en-US" sz="2400">
              <a:latin typeface="Baskerville Bold Italic" charset="0"/>
              <a:ea typeface="ヒラギノ明朝 ProN W6" pitchFamily="-112" charset="-128"/>
              <a:sym typeface="Baskerville Bold Italic" charset="0"/>
            </a:endParaRPr>
          </a:p>
        </p:txBody>
      </p:sp>
    </p:spTree>
    <p:extLst>
      <p:ext uri="{BB962C8B-B14F-4D97-AF65-F5344CB8AC3E}">
        <p14:creationId xmlns:p14="http://schemas.microsoft.com/office/powerpoint/2010/main" val="4268261507"/>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6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9216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9216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9216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2" grpId="0" build="p" bldLvl="5"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Rectangle 1"/>
          <p:cNvSpPr>
            <a:spLocks noGrp="1" noChangeArrowheads="1"/>
          </p:cNvSpPr>
          <p:nvPr>
            <p:ph type="title"/>
          </p:nvPr>
        </p:nvSpPr>
        <p:spPr>
          <a:xfrm>
            <a:off x="2238375" y="383978"/>
            <a:ext cx="7715250" cy="875109"/>
          </a:xfrm>
        </p:spPr>
        <p:txBody>
          <a:bodyPr>
            <a:normAutofit/>
          </a:bodyPr>
          <a:lstStyle/>
          <a:p>
            <a:pPr>
              <a:defRPr/>
            </a:pPr>
            <a:r>
              <a:rPr lang="en-US" altLang="en-US" sz="4851">
                <a:latin typeface="Copperplate Bold" charset="0"/>
                <a:sym typeface="Copperplate Bold" charset="0"/>
              </a:rPr>
              <a:t>Support for the Police</a:t>
            </a:r>
            <a:endParaRPr lang="en-US" altLang="en-US" sz="4851">
              <a:latin typeface="Copperplate Bold" charset="0"/>
              <a:ea typeface="ヒラギノ明朝 ProN W6" pitchFamily="-112" charset="-128"/>
              <a:sym typeface="Copperplate Bold" charset="0"/>
            </a:endParaRPr>
          </a:p>
        </p:txBody>
      </p:sp>
      <p:sp>
        <p:nvSpPr>
          <p:cNvPr id="92162" name="Rectangle 2"/>
          <p:cNvSpPr>
            <a:spLocks noGrp="1" noChangeArrowheads="1"/>
          </p:cNvSpPr>
          <p:nvPr>
            <p:ph idx="1"/>
          </p:nvPr>
        </p:nvSpPr>
        <p:spPr>
          <a:xfrm>
            <a:off x="627559" y="2150532"/>
            <a:ext cx="9311679" cy="3818466"/>
          </a:xfrm>
        </p:spPr>
        <p:txBody>
          <a:bodyPr>
            <a:noAutofit/>
          </a:bodyPr>
          <a:lstStyle/>
          <a:p>
            <a:pPr marL="109722" indent="0">
              <a:spcBef>
                <a:spcPts val="400"/>
              </a:spcBef>
              <a:buNone/>
              <a:defRPr/>
            </a:pPr>
            <a:r>
              <a:rPr lang="en-GB" sz="2400"/>
              <a:t>Dixon of Dock Green</a:t>
            </a:r>
          </a:p>
          <a:p>
            <a:pPr marL="452622" indent="-342900">
              <a:spcBef>
                <a:spcPts val="400"/>
              </a:spcBef>
              <a:buFont typeface="Wingdings" panose="05000000000000000000" pitchFamily="2" charset="2"/>
              <a:buChar char="Ø"/>
              <a:defRPr/>
            </a:pPr>
            <a:endParaRPr lang="en-GB" sz="2400"/>
          </a:p>
          <a:p>
            <a:pPr marL="452622" indent="-342900">
              <a:spcBef>
                <a:spcPts val="400"/>
              </a:spcBef>
              <a:buFont typeface="Wingdings" panose="05000000000000000000" pitchFamily="2" charset="2"/>
              <a:buChar char="Ø"/>
              <a:defRPr/>
            </a:pPr>
            <a:r>
              <a:rPr lang="en-GB" sz="2400"/>
              <a:t>TV series first seen in 1955 ran for 21 years</a:t>
            </a:r>
          </a:p>
          <a:p>
            <a:pPr marL="452622" indent="-342900">
              <a:spcBef>
                <a:spcPts val="400"/>
              </a:spcBef>
              <a:buFont typeface="Wingdings" panose="05000000000000000000" pitchFamily="2" charset="2"/>
              <a:buChar char="Ø"/>
              <a:defRPr/>
            </a:pPr>
            <a:r>
              <a:rPr lang="en-GB" sz="2400"/>
              <a:t>Jack provided the Police Force with its most effective public image. He was the old time copper: friendly, </a:t>
            </a:r>
            <a:r>
              <a:rPr lang="en-GB" sz="2400" b="1"/>
              <a:t>not particularly well educated </a:t>
            </a:r>
            <a:r>
              <a:rPr lang="en-GB" sz="2400"/>
              <a:t>but dependable, cool in a crisis - and all heart.</a:t>
            </a:r>
          </a:p>
          <a:p>
            <a:pPr marL="452622" indent="-342900">
              <a:spcBef>
                <a:spcPts val="400"/>
              </a:spcBef>
              <a:buFont typeface="Wingdings" panose="05000000000000000000" pitchFamily="2" charset="2"/>
              <a:buChar char="Ø"/>
              <a:defRPr/>
            </a:pPr>
            <a:r>
              <a:rPr lang="en-GB" sz="2400"/>
              <a:t>Jack Warner  given Police guard of honour at his funeral</a:t>
            </a:r>
          </a:p>
          <a:p>
            <a:pPr marL="109722" indent="0">
              <a:spcBef>
                <a:spcPts val="400"/>
              </a:spcBef>
              <a:buNone/>
              <a:defRPr/>
            </a:pPr>
            <a:endParaRPr lang="en-GB" sz="2400"/>
          </a:p>
          <a:p>
            <a:pPr marL="279743" indent="0">
              <a:spcBef>
                <a:spcPts val="400"/>
              </a:spcBef>
              <a:buNone/>
              <a:defRPr/>
            </a:pPr>
            <a:endParaRPr lang="en-US" altLang="en-US" sz="2400">
              <a:latin typeface="Baskerville Bold Italic" charset="0"/>
              <a:ea typeface="ヒラギノ明朝 ProN W6" pitchFamily="-112" charset="-128"/>
              <a:sym typeface="Baskerville Bold Italic" charset="0"/>
            </a:endParaRPr>
          </a:p>
        </p:txBody>
      </p:sp>
      <p:pic>
        <p:nvPicPr>
          <p:cNvPr id="9216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53079" y="2907836"/>
            <a:ext cx="1696641" cy="2303859"/>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92164" name="Rectangle 4"/>
          <p:cNvSpPr>
            <a:spLocks/>
          </p:cNvSpPr>
          <p:nvPr/>
        </p:nvSpPr>
        <p:spPr bwMode="auto">
          <a:xfrm>
            <a:off x="1854399" y="5482829"/>
            <a:ext cx="3062883" cy="3214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marL="342900" indent="-342900" eaLnBrk="0" hangingPunct="0">
              <a:defRPr sz="4200">
                <a:solidFill>
                  <a:srgbClr val="5B5648"/>
                </a:solidFill>
                <a:latin typeface="Baskerville" pitchFamily="-112" charset="0"/>
                <a:ea typeface="ヒラギノ角ゴ ProN W3" pitchFamily="-112" charset="-128"/>
                <a:sym typeface="Baskerville" pitchFamily="-112" charset="0"/>
              </a:defRPr>
            </a:lvl1pPr>
            <a:lvl2pPr marL="762000" indent="-38100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lvl="1" eaLnBrk="1" hangingPunct="1">
              <a:spcBef>
                <a:spcPts val="2109"/>
              </a:spcBef>
              <a:buClr>
                <a:srgbClr val="908971"/>
              </a:buClr>
              <a:buSzPct val="125000"/>
              <a:buFont typeface="Baskerville" pitchFamily="-112" charset="0"/>
              <a:buChar char="•"/>
            </a:pPr>
            <a:endParaRPr lang="en-US" altLang="en-US" sz="1687">
              <a:solidFill>
                <a:schemeClr val="tx1"/>
              </a:solidFill>
              <a:latin typeface="Baskerville Bold" charset="0"/>
              <a:ea typeface="ヒラギノ明朝 ProN W3" pitchFamily="-112" charset="-128"/>
              <a:sym typeface="Baskerville Bold" charset="0"/>
            </a:endParaRPr>
          </a:p>
        </p:txBody>
      </p:sp>
      <p:sp>
        <p:nvSpPr>
          <p:cNvPr id="92166" name="Rectangle 6"/>
          <p:cNvSpPr>
            <a:spLocks/>
          </p:cNvSpPr>
          <p:nvPr/>
        </p:nvSpPr>
        <p:spPr bwMode="auto">
          <a:xfrm>
            <a:off x="1791891" y="4223742"/>
            <a:ext cx="3491508" cy="339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marL="762000" indent="-381000" eaLnBrk="0" hangingPunct="0">
              <a:defRPr sz="4200">
                <a:solidFill>
                  <a:srgbClr val="5B5648"/>
                </a:solidFill>
                <a:latin typeface="Baskerville" pitchFamily="-112" charset="0"/>
                <a:ea typeface="ヒラギノ角ゴ ProN W3" pitchFamily="-112" charset="-128"/>
                <a:sym typeface="Baskerville" pitchFamily="-112" charset="0"/>
              </a:defRPr>
            </a:lvl1pPr>
            <a:lvl2pPr marL="742950" indent="-28575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marL="381000" indent="0" eaLnBrk="1" hangingPunct="1">
              <a:spcBef>
                <a:spcPts val="2109"/>
              </a:spcBef>
              <a:buClr>
                <a:srgbClr val="908971"/>
              </a:buClr>
              <a:buSzPct val="100000"/>
            </a:pPr>
            <a:endParaRPr lang="en-US" altLang="en-US" sz="1828">
              <a:solidFill>
                <a:schemeClr val="tx1"/>
              </a:solidFill>
              <a:latin typeface="Baskerville Bold" charset="0"/>
              <a:ea typeface="ヒラギノ明朝 ProN W3" pitchFamily="-112" charset="-128"/>
              <a:sym typeface="Baskerville Bold" charset="0"/>
            </a:endParaRPr>
          </a:p>
        </p:txBody>
      </p:sp>
    </p:spTree>
    <p:extLst>
      <p:ext uri="{BB962C8B-B14F-4D97-AF65-F5344CB8AC3E}">
        <p14:creationId xmlns:p14="http://schemas.microsoft.com/office/powerpoint/2010/main" val="323193079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6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9216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9216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92162">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nodePh="1">
                                  <p:stCondLst>
                                    <p:cond delay="0"/>
                                  </p:stCondLst>
                                  <p:endCondLst>
                                    <p:cond evt="begin" delay="0">
                                      <p:tn val="21"/>
                                    </p:cond>
                                  </p:endCondLst>
                                  <p:childTnLst>
                                    <p:set>
                                      <p:cBhvr>
                                        <p:cTn id="22" dur="1" fill="hold">
                                          <p:stCondLst>
                                            <p:cond delay="499"/>
                                          </p:stCondLst>
                                        </p:cTn>
                                        <p:tgtEl>
                                          <p:spTgt spid="92166"/>
                                        </p:tgtEl>
                                        <p:attrNameLst>
                                          <p:attrName>style.visibility</p:attrName>
                                        </p:attrNameLst>
                                      </p:cBhvr>
                                      <p:to>
                                        <p:strVal val="visible"/>
                                      </p:to>
                                    </p:set>
                                  </p:childTnLst>
                                </p:cTn>
                              </p:par>
                            </p:childTnLst>
                          </p:cTn>
                        </p:par>
                        <p:par>
                          <p:cTn id="23" fill="hold" nodeType="afterGroup">
                            <p:stCondLst>
                              <p:cond delay="500"/>
                            </p:stCondLst>
                            <p:childTnLst>
                              <p:par>
                                <p:cTn id="24" presetID="1" presetClass="entr" presetSubtype="0" fill="hold" nodeType="afterEffect">
                                  <p:stCondLst>
                                    <p:cond delay="0"/>
                                  </p:stCondLst>
                                  <p:childTnLst>
                                    <p:set>
                                      <p:cBhvr>
                                        <p:cTn id="25" dur="1" fill="hold">
                                          <p:stCondLst>
                                            <p:cond delay="499"/>
                                          </p:stCondLst>
                                        </p:cTn>
                                        <p:tgtEl>
                                          <p:spTgt spid="92163"/>
                                        </p:tgtEl>
                                        <p:attrNameLst>
                                          <p:attrName>style.visibility</p:attrName>
                                        </p:attrNameLst>
                                      </p:cBhvr>
                                      <p:to>
                                        <p:strVal val="visible"/>
                                      </p:to>
                                    </p:set>
                                  </p:childTnLst>
                                </p:cTn>
                              </p:par>
                            </p:childTnLst>
                          </p:cTn>
                        </p:par>
                        <p:par>
                          <p:cTn id="26" fill="hold" nodeType="afterGroup">
                            <p:stCondLst>
                              <p:cond delay="1000"/>
                            </p:stCondLst>
                            <p:childTnLst>
                              <p:par>
                                <p:cTn id="27" presetID="1" presetClass="entr" presetSubtype="0" fill="hold" grpId="0" nodeType="afterEffect" nodePh="1">
                                  <p:stCondLst>
                                    <p:cond delay="1000"/>
                                  </p:stCondLst>
                                  <p:endCondLst>
                                    <p:cond evt="begin" delay="0">
                                      <p:tn val="27"/>
                                    </p:cond>
                                  </p:endCondLst>
                                  <p:childTnLst>
                                    <p:set>
                                      <p:cBhvr>
                                        <p:cTn id="28" dur="1" fill="hold">
                                          <p:stCondLst>
                                            <p:cond delay="499"/>
                                          </p:stCondLst>
                                        </p:cTn>
                                        <p:tgtEl>
                                          <p:spTgt spid="9216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2" grpId="0" build="p" bldLvl="5" autoUpdateAnimBg="0"/>
      <p:bldP spid="92164" grpId="0" build="p" autoUpdateAnimBg="0" advAuto="1000"/>
      <p:bldP spid="92166" grpId="0"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2209800" y="484632"/>
            <a:ext cx="7772400" cy="1609344"/>
          </a:xfrm>
        </p:spPr>
        <p:txBody>
          <a:bodyPr/>
          <a:lstStyle/>
          <a:p>
            <a:pPr algn="ctr">
              <a:defRPr/>
            </a:pPr>
            <a:r>
              <a:rPr lang="en-GB" altLang="en-US"/>
              <a:t>Who are the Police?</a:t>
            </a:r>
          </a:p>
        </p:txBody>
      </p:sp>
      <p:sp>
        <p:nvSpPr>
          <p:cNvPr id="18435" name="Rectangle 3"/>
          <p:cNvSpPr>
            <a:spLocks noGrp="1" noChangeArrowheads="1"/>
          </p:cNvSpPr>
          <p:nvPr>
            <p:ph idx="1"/>
          </p:nvPr>
        </p:nvSpPr>
        <p:spPr>
          <a:xfrm>
            <a:off x="1077911" y="1912938"/>
            <a:ext cx="8771467" cy="4114800"/>
          </a:xfrm>
        </p:spPr>
        <p:txBody>
          <a:bodyPr vert="horz" lIns="91440" tIns="45720" rIns="91440" bIns="45720" rtlCol="0" anchor="t">
            <a:normAutofit/>
          </a:bodyPr>
          <a:lstStyle/>
          <a:p>
            <a:pPr eaLnBrk="1" hangingPunct="1">
              <a:buFont typeface="Wingdings" panose="05000000000000000000" pitchFamily="2" charset="2"/>
              <a:buNone/>
            </a:pPr>
            <a:endParaRPr lang="en-GB" altLang="en-US" sz="2400"/>
          </a:p>
          <a:p>
            <a:pPr>
              <a:buFont typeface="Wingdings" panose="05000000000000000000" pitchFamily="2" charset="2"/>
              <a:buChar char="Ø"/>
            </a:pPr>
            <a:r>
              <a:rPr lang="en-GB" altLang="en-US" sz="2400"/>
              <a:t>Around 1960 this changed when some questioned the legitimacy of the Police as agents of social control, </a:t>
            </a:r>
          </a:p>
          <a:p>
            <a:pPr>
              <a:buFont typeface="Wingdings" panose="05000000000000000000" pitchFamily="2" charset="2"/>
              <a:buChar char="Ø"/>
            </a:pPr>
            <a:endParaRPr lang="en-GB" sz="2400"/>
          </a:p>
          <a:p>
            <a:pPr>
              <a:buFont typeface="Wingdings" panose="05000000000000000000" pitchFamily="2" charset="2"/>
              <a:buChar char="Ø"/>
            </a:pPr>
            <a:r>
              <a:rPr lang="en-GB" sz="2400"/>
              <a:t>High-profile scandals started to emerge in the 1960s, </a:t>
            </a:r>
            <a:endParaRPr lang="en-GB"/>
          </a:p>
          <a:p>
            <a:pPr>
              <a:buFont typeface="Wingdings" panose="05000000000000000000" pitchFamily="2" charset="2"/>
              <a:buChar char="Ø"/>
            </a:pPr>
            <a:endParaRPr lang="en-GB" altLang="en-US" sz="2400"/>
          </a:p>
          <a:p>
            <a:pPr>
              <a:buFont typeface="Wingdings" panose="05000000000000000000" pitchFamily="2" charset="2"/>
              <a:buChar char="Ø"/>
            </a:pPr>
            <a:r>
              <a:rPr lang="en-GB" altLang="en-US" sz="2400"/>
              <a:t>Even so the </a:t>
            </a:r>
            <a:r>
              <a:rPr lang="en-GB" altLang="en-US" sz="2500"/>
              <a:t>Royal Commission on policing reported almost overwhelming levels of public support (Loader and Mulcahy 2003)</a:t>
            </a:r>
          </a:p>
        </p:txBody>
      </p:sp>
    </p:spTree>
    <p:extLst>
      <p:ext uri="{BB962C8B-B14F-4D97-AF65-F5344CB8AC3E}">
        <p14:creationId xmlns:p14="http://schemas.microsoft.com/office/powerpoint/2010/main" val="4192625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8435">
                                            <p:txEl>
                                              <p:pRg st="1" end="1"/>
                                            </p:txEl>
                                          </p:spTgt>
                                        </p:tgtEl>
                                        <p:attrNameLst>
                                          <p:attrName>style.visibility</p:attrName>
                                        </p:attrNameLst>
                                      </p:cBhvr>
                                      <p:to>
                                        <p:strVal val="visible"/>
                                      </p:to>
                                    </p:set>
                                    <p:animEffect transition="in" filter="fade">
                                      <p:cBhvr>
                                        <p:cTn id="7" dur="1000"/>
                                        <p:tgtEl>
                                          <p:spTgt spid="18435">
                                            <p:txEl>
                                              <p:pRg st="1" end="1"/>
                                            </p:txEl>
                                          </p:spTgt>
                                        </p:tgtEl>
                                      </p:cBhvr>
                                    </p:animEffect>
                                    <p:anim calcmode="lin" valueType="num">
                                      <p:cBhvr>
                                        <p:cTn id="8" dur="1000" fill="hold"/>
                                        <p:tgtEl>
                                          <p:spTgt spid="1843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843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8435">
                                            <p:txEl>
                                              <p:pRg st="3" end="3"/>
                                            </p:txEl>
                                          </p:spTgt>
                                        </p:tgtEl>
                                        <p:attrNameLst>
                                          <p:attrName>style.visibility</p:attrName>
                                        </p:attrNameLst>
                                      </p:cBhvr>
                                      <p:to>
                                        <p:strVal val="visible"/>
                                      </p:to>
                                    </p:set>
                                    <p:animEffect transition="in" filter="fade">
                                      <p:cBhvr>
                                        <p:cTn id="14" dur="1000"/>
                                        <p:tgtEl>
                                          <p:spTgt spid="18435">
                                            <p:txEl>
                                              <p:pRg st="3" end="3"/>
                                            </p:txEl>
                                          </p:spTgt>
                                        </p:tgtEl>
                                      </p:cBhvr>
                                    </p:animEffect>
                                    <p:anim calcmode="lin" valueType="num">
                                      <p:cBhvr>
                                        <p:cTn id="15" dur="1000" fill="hold"/>
                                        <p:tgtEl>
                                          <p:spTgt spid="18435">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1843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8435">
                                            <p:txEl>
                                              <p:pRg st="5" end="5"/>
                                            </p:txEl>
                                          </p:spTgt>
                                        </p:tgtEl>
                                        <p:attrNameLst>
                                          <p:attrName>style.visibility</p:attrName>
                                        </p:attrNameLst>
                                      </p:cBhvr>
                                      <p:to>
                                        <p:strVal val="visible"/>
                                      </p:to>
                                    </p:set>
                                    <p:animEffect transition="in" filter="fade">
                                      <p:cBhvr>
                                        <p:cTn id="21" dur="1000"/>
                                        <p:tgtEl>
                                          <p:spTgt spid="18435">
                                            <p:txEl>
                                              <p:pRg st="5" end="5"/>
                                            </p:txEl>
                                          </p:spTgt>
                                        </p:tgtEl>
                                      </p:cBhvr>
                                    </p:animEffect>
                                    <p:anim calcmode="lin" valueType="num">
                                      <p:cBhvr>
                                        <p:cTn id="22" dur="1000" fill="hold"/>
                                        <p:tgtEl>
                                          <p:spTgt spid="18435">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1843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And even today…..</a:t>
            </a:r>
          </a:p>
        </p:txBody>
      </p:sp>
      <p:sp>
        <p:nvSpPr>
          <p:cNvPr id="3" name="Content Placeholder 2"/>
          <p:cNvSpPr>
            <a:spLocks noGrp="1"/>
          </p:cNvSpPr>
          <p:nvPr>
            <p:ph idx="1"/>
          </p:nvPr>
        </p:nvSpPr>
        <p:spPr/>
        <p:txBody>
          <a:bodyPr/>
          <a:lstStyle/>
          <a:p>
            <a:r>
              <a:rPr lang="en-GB" sz="2400"/>
              <a:t>How would you ‘rate’ the performance of your local police ?</a:t>
            </a:r>
          </a:p>
          <a:p>
            <a:endParaRPr lang="en-GB" sz="2400"/>
          </a:p>
          <a:p>
            <a:r>
              <a:rPr lang="en-GB" sz="2400"/>
              <a:t>Excellent</a:t>
            </a:r>
          </a:p>
          <a:p>
            <a:r>
              <a:rPr lang="en-GB" sz="2400"/>
              <a:t>Good</a:t>
            </a:r>
          </a:p>
          <a:p>
            <a:r>
              <a:rPr lang="en-GB" sz="2400"/>
              <a:t>Acceptable</a:t>
            </a:r>
          </a:p>
          <a:p>
            <a:r>
              <a:rPr lang="en-GB" sz="2400"/>
              <a:t>Fair</a:t>
            </a:r>
          </a:p>
          <a:p>
            <a:r>
              <a:rPr lang="en-GB" sz="2400"/>
              <a:t>Poor</a:t>
            </a:r>
          </a:p>
          <a:p>
            <a:endParaRPr lang="en-GB" sz="2400"/>
          </a:p>
        </p:txBody>
      </p:sp>
    </p:spTree>
    <p:extLst>
      <p:ext uri="{BB962C8B-B14F-4D97-AF65-F5344CB8AC3E}">
        <p14:creationId xmlns:p14="http://schemas.microsoft.com/office/powerpoint/2010/main" val="3210902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And even today…..</a:t>
            </a:r>
          </a:p>
        </p:txBody>
      </p:sp>
      <p:sp>
        <p:nvSpPr>
          <p:cNvPr id="3" name="Content Placeholder 2"/>
          <p:cNvSpPr>
            <a:spLocks noGrp="1"/>
          </p:cNvSpPr>
          <p:nvPr>
            <p:ph idx="1"/>
          </p:nvPr>
        </p:nvSpPr>
        <p:spPr/>
        <p:txBody>
          <a:bodyPr/>
          <a:lstStyle/>
          <a:p>
            <a:endParaRPr lang="en-GB"/>
          </a:p>
          <a:p>
            <a:endParaRPr lang="en-GB"/>
          </a:p>
          <a:p>
            <a:r>
              <a:rPr lang="en-GB" sz="2400"/>
              <a:t>Compared with other public bodies, the police retain a significant level of public trust. Surveys regularly find that over half the population think the police do an ‘excellent’ or a ‘good’ job (e.g. Walker </a:t>
            </a:r>
            <a:r>
              <a:rPr lang="en-GB" sz="2400" i="1"/>
              <a:t>et al. </a:t>
            </a:r>
            <a:r>
              <a:rPr lang="en-GB" sz="2400"/>
              <a:t>2009)</a:t>
            </a:r>
          </a:p>
        </p:txBody>
      </p:sp>
    </p:spTree>
    <p:extLst>
      <p:ext uri="{BB962C8B-B14F-4D97-AF65-F5344CB8AC3E}">
        <p14:creationId xmlns:p14="http://schemas.microsoft.com/office/powerpoint/2010/main" val="1710713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820739" y="498920"/>
            <a:ext cx="7772400" cy="1609344"/>
          </a:xfrm>
        </p:spPr>
        <p:txBody>
          <a:bodyPr/>
          <a:lstStyle/>
          <a:p>
            <a:pPr algn="ctr">
              <a:defRPr/>
            </a:pPr>
            <a:r>
              <a:rPr lang="en-GB" altLang="en-US"/>
              <a:t>Who are the Police?</a:t>
            </a:r>
          </a:p>
        </p:txBody>
      </p:sp>
      <p:sp>
        <p:nvSpPr>
          <p:cNvPr id="18435" name="Rectangle 3"/>
          <p:cNvSpPr>
            <a:spLocks noGrp="1" noChangeArrowheads="1"/>
          </p:cNvSpPr>
          <p:nvPr>
            <p:ph idx="1"/>
          </p:nvPr>
        </p:nvSpPr>
        <p:spPr>
          <a:xfrm>
            <a:off x="881064" y="1655763"/>
            <a:ext cx="7712075" cy="4114800"/>
          </a:xfrm>
        </p:spPr>
        <p:txBody>
          <a:bodyPr/>
          <a:lstStyle/>
          <a:p>
            <a:pPr eaLnBrk="1" hangingPunct="1">
              <a:buFont typeface="Wingdings" panose="05000000000000000000" pitchFamily="2" charset="2"/>
              <a:buNone/>
            </a:pPr>
            <a:endParaRPr lang="en-GB" altLang="en-US" sz="2400"/>
          </a:p>
          <a:p>
            <a:pPr eaLnBrk="1" hangingPunct="1"/>
            <a:endParaRPr lang="en-GB" altLang="en-US" sz="2400"/>
          </a:p>
          <a:p>
            <a:pPr eaLnBrk="1" hangingPunct="1">
              <a:buFont typeface="Wingdings" panose="05000000000000000000" pitchFamily="2" charset="2"/>
              <a:buChar char="Ø"/>
            </a:pPr>
            <a:r>
              <a:rPr lang="en-GB" altLang="en-US" sz="2500"/>
              <a:t>The Police “the best known yet least understood” of all Public institutions (Bittner, 1974).</a:t>
            </a:r>
          </a:p>
        </p:txBody>
      </p:sp>
    </p:spTree>
    <p:extLst>
      <p:ext uri="{BB962C8B-B14F-4D97-AF65-F5344CB8AC3E}">
        <p14:creationId xmlns:p14="http://schemas.microsoft.com/office/powerpoint/2010/main" val="27812268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Rectangle 1"/>
          <p:cNvSpPr>
            <a:spLocks noGrp="1" noChangeArrowheads="1"/>
          </p:cNvSpPr>
          <p:nvPr>
            <p:ph type="title"/>
          </p:nvPr>
        </p:nvSpPr>
        <p:spPr>
          <a:xfrm>
            <a:off x="2238375" y="383976"/>
            <a:ext cx="7715250" cy="982266"/>
          </a:xfrm>
        </p:spPr>
        <p:txBody>
          <a:bodyPr>
            <a:normAutofit/>
          </a:bodyPr>
          <a:lstStyle/>
          <a:p>
            <a:pPr>
              <a:defRPr/>
            </a:pPr>
            <a:r>
              <a:rPr lang="en-US" altLang="en-US" sz="3445">
                <a:latin typeface="Copperplate Bold" charset="0"/>
                <a:sym typeface="Copperplate Bold" charset="0"/>
              </a:rPr>
              <a:t>The Decline of Police Legitimacy</a:t>
            </a:r>
            <a:endParaRPr lang="en-US" altLang="en-US" sz="3445">
              <a:latin typeface="Copperplate Bold" charset="0"/>
              <a:ea typeface="ヒラギノ明朝 ProN W6" pitchFamily="-112" charset="-128"/>
              <a:sym typeface="Copperplate Bold" charset="0"/>
            </a:endParaRPr>
          </a:p>
        </p:txBody>
      </p:sp>
      <p:sp>
        <p:nvSpPr>
          <p:cNvPr id="97282" name="Rectangle 2"/>
          <p:cNvSpPr>
            <a:spLocks noGrp="1" noChangeArrowheads="1"/>
          </p:cNvSpPr>
          <p:nvPr>
            <p:ph idx="1"/>
          </p:nvPr>
        </p:nvSpPr>
        <p:spPr>
          <a:xfrm>
            <a:off x="2238374" y="2184400"/>
            <a:ext cx="9471025" cy="4253905"/>
          </a:xfrm>
        </p:spPr>
        <p:txBody>
          <a:bodyPr>
            <a:noAutofit/>
          </a:bodyPr>
          <a:lstStyle/>
          <a:p>
            <a:pPr eaLnBrk="1" hangingPunct="1"/>
            <a:r>
              <a:rPr lang="en-US" altLang="en-US" sz="2400">
                <a:latin typeface="Baskerville Bold" charset="0"/>
                <a:sym typeface="Baskerville Bold" charset="0"/>
              </a:rPr>
              <a:t>Post 1959 - Gradual decline in respect</a:t>
            </a:r>
            <a:endParaRPr lang="en-US" altLang="en-US" sz="2400">
              <a:latin typeface="Baskerville Bold" charset="0"/>
              <a:ea typeface="ヒラギノ明朝 ProN W6" pitchFamily="-112" charset="-128"/>
              <a:sym typeface="Baskerville Bold" charset="0"/>
            </a:endParaRPr>
          </a:p>
          <a:p>
            <a:pPr>
              <a:spcBef>
                <a:spcPts val="3164"/>
              </a:spcBef>
            </a:pPr>
            <a:r>
              <a:rPr lang="en-US" altLang="en-US" sz="2400" i="1">
                <a:latin typeface="Baskerville Bold" charset="0"/>
                <a:ea typeface="ヒラギノ明朝 ProN W6" pitchFamily="-112" charset="-128"/>
                <a:sym typeface="Baskerville Bold" charset="0"/>
              </a:rPr>
              <a:t>Self Fulfilling Prophecy (</a:t>
            </a:r>
            <a:r>
              <a:rPr lang="en-US" altLang="en-US" sz="2400" i="1" err="1">
                <a:latin typeface="Baskerville Bold" charset="0"/>
                <a:ea typeface="ヒラギノ明朝 ProN W6" pitchFamily="-112" charset="-128"/>
                <a:sym typeface="Baskerville Bold" charset="0"/>
              </a:rPr>
              <a:t>Newburn</a:t>
            </a:r>
            <a:r>
              <a:rPr lang="en-US" altLang="en-US" sz="2400" i="1">
                <a:latin typeface="Baskerville Bold" charset="0"/>
                <a:ea typeface="ヒラギノ明朝 ProN W6" pitchFamily="-112" charset="-128"/>
                <a:sym typeface="Baskerville Bold" charset="0"/>
              </a:rPr>
              <a:t> 2017)</a:t>
            </a:r>
          </a:p>
          <a:p>
            <a:pPr marL="535762" lvl="2">
              <a:spcBef>
                <a:spcPts val="3164"/>
              </a:spcBef>
            </a:pPr>
            <a:r>
              <a:rPr lang="en-US" altLang="en-US" sz="2400">
                <a:latin typeface="Baskerville Bold" charset="0"/>
                <a:sym typeface="Baskerville Bold" charset="0"/>
              </a:rPr>
              <a:t>Folk Devils and Moral Panics (Cohen 1972)</a:t>
            </a:r>
          </a:p>
          <a:p>
            <a:pPr marL="535762" lvl="2">
              <a:spcBef>
                <a:spcPts val="3164"/>
              </a:spcBef>
            </a:pPr>
            <a:r>
              <a:rPr lang="en-US" altLang="en-US" sz="2400">
                <a:latin typeface="Baskerville Bold" charset="0"/>
                <a:ea typeface="ヒラギノ明朝 ProN W6" pitchFamily="-112" charset="-128"/>
                <a:sym typeface="Baskerville Bold" charset="0"/>
              </a:rPr>
              <a:t>Rising crime? Or more crimes being recorded? </a:t>
            </a:r>
          </a:p>
          <a:p>
            <a:pPr marL="535762" lvl="2">
              <a:spcBef>
                <a:spcPts val="3164"/>
              </a:spcBef>
            </a:pPr>
            <a:r>
              <a:rPr lang="en-US" altLang="en-US" sz="2400">
                <a:latin typeface="Baskerville Bold" charset="0"/>
                <a:sym typeface="Baskerville Bold" charset="0"/>
              </a:rPr>
              <a:t>Race Riots</a:t>
            </a:r>
          </a:p>
        </p:txBody>
      </p:sp>
    </p:spTree>
    <p:extLst>
      <p:ext uri="{BB962C8B-B14F-4D97-AF65-F5344CB8AC3E}">
        <p14:creationId xmlns:p14="http://schemas.microsoft.com/office/powerpoint/2010/main" val="830246736"/>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728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9728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9728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9728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9728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2" grpId="0" build="p" bldLvl="5"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latin typeface="Baskerville Bold" charset="0"/>
                <a:ea typeface="ヒラギノ明朝 ProN W6" pitchFamily="-112" charset="-128"/>
                <a:sym typeface="Baskerville Bold" charset="0"/>
              </a:rPr>
              <a:t>Self Fulfilling Prophecy</a:t>
            </a:r>
            <a:br>
              <a:rPr lang="en-US" altLang="en-US">
                <a:latin typeface="Baskerville Bold" charset="0"/>
                <a:ea typeface="ヒラギノ明朝 ProN W6" pitchFamily="-112" charset="-128"/>
                <a:sym typeface="Baskerville Bold" charset="0"/>
              </a:rPr>
            </a:br>
            <a:endParaRPr lang="en-GB"/>
          </a:p>
        </p:txBody>
      </p:sp>
      <p:sp>
        <p:nvSpPr>
          <p:cNvPr id="3" name="Content Placeholder 2"/>
          <p:cNvSpPr>
            <a:spLocks noGrp="1"/>
          </p:cNvSpPr>
          <p:nvPr>
            <p:ph idx="1"/>
          </p:nvPr>
        </p:nvSpPr>
        <p:spPr/>
        <p:txBody>
          <a:bodyPr>
            <a:normAutofit/>
          </a:bodyPr>
          <a:lstStyle/>
          <a:p>
            <a:r>
              <a:rPr lang="en-GB" sz="2400"/>
              <a:t>Labelling theory</a:t>
            </a:r>
          </a:p>
          <a:p>
            <a:r>
              <a:rPr lang="en-GB" sz="2400"/>
              <a:t>A persons behaviour is described as ‘bad’</a:t>
            </a:r>
          </a:p>
          <a:p>
            <a:r>
              <a:rPr lang="en-GB" sz="2400"/>
              <a:t>They are character is consequently described as ‘bad’</a:t>
            </a:r>
          </a:p>
          <a:p>
            <a:r>
              <a:rPr lang="en-GB" sz="2400"/>
              <a:t>This labelling increases the possibilities that this will become the persons ‘master status’ or will promote behavioural choices e.g. who to hang around with, what conduct is appropriate, reasonable or legitimate. </a:t>
            </a:r>
          </a:p>
        </p:txBody>
      </p:sp>
    </p:spTree>
    <p:extLst>
      <p:ext uri="{BB962C8B-B14F-4D97-AF65-F5344CB8AC3E}">
        <p14:creationId xmlns:p14="http://schemas.microsoft.com/office/powerpoint/2010/main" val="3319340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atin typeface="Baskerville Bold"/>
              </a:rPr>
              <a:t>Folk Devils and Moral Panics </a:t>
            </a:r>
            <a:br>
              <a:rPr lang="en-GB"/>
            </a:br>
            <a:endParaRPr lang="en-GB"/>
          </a:p>
        </p:txBody>
      </p:sp>
      <p:sp>
        <p:nvSpPr>
          <p:cNvPr id="3" name="Content Placeholder 2"/>
          <p:cNvSpPr>
            <a:spLocks noGrp="1"/>
          </p:cNvSpPr>
          <p:nvPr>
            <p:ph idx="1"/>
          </p:nvPr>
        </p:nvSpPr>
        <p:spPr/>
        <p:txBody>
          <a:bodyPr>
            <a:normAutofit/>
          </a:bodyPr>
          <a:lstStyle/>
          <a:p>
            <a:endParaRPr lang="en-GB"/>
          </a:p>
          <a:p>
            <a:r>
              <a:rPr lang="en-GB" sz="2400"/>
              <a:t>A Folk devil is a person or group of people who are portrayed in folklore or the media as outsiders and deviant, and who are blamed for crimes or other sorts of social problems.</a:t>
            </a:r>
          </a:p>
          <a:p>
            <a:endParaRPr lang="en-GB" sz="2400"/>
          </a:p>
          <a:p>
            <a:r>
              <a:rPr lang="en-GB" sz="2400"/>
              <a:t>"a condition, episode, person or group of persons emerges to become defined as a threat to societal values and interests“ (Cohen 1972).</a:t>
            </a:r>
          </a:p>
          <a:p>
            <a:endParaRPr lang="en-GB" sz="2400"/>
          </a:p>
        </p:txBody>
      </p:sp>
    </p:spTree>
    <p:extLst>
      <p:ext uri="{BB962C8B-B14F-4D97-AF65-F5344CB8AC3E}">
        <p14:creationId xmlns:p14="http://schemas.microsoft.com/office/powerpoint/2010/main" val="12010713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atin typeface="Baskerville Bold"/>
              </a:rPr>
              <a:t>Folk Devils and Moral Panics </a:t>
            </a:r>
            <a:br>
              <a:rPr lang="en-GB">
                <a:latin typeface="Baskerville Bold"/>
              </a:rPr>
            </a:br>
            <a:endParaRPr lang="en-GB">
              <a:latin typeface="Baskerville Bold"/>
            </a:endParaRPr>
          </a:p>
        </p:txBody>
      </p:sp>
      <p:sp>
        <p:nvSpPr>
          <p:cNvPr id="3" name="Content Placeholder 2"/>
          <p:cNvSpPr>
            <a:spLocks noGrp="1"/>
          </p:cNvSpPr>
          <p:nvPr>
            <p:ph idx="1"/>
          </p:nvPr>
        </p:nvSpPr>
        <p:spPr>
          <a:xfrm>
            <a:off x="508000" y="1486123"/>
            <a:ext cx="10693400" cy="4433104"/>
          </a:xfrm>
        </p:spPr>
        <p:txBody>
          <a:bodyPr>
            <a:normAutofit/>
          </a:bodyPr>
          <a:lstStyle/>
          <a:p>
            <a:pPr marL="0" indent="0">
              <a:buNone/>
            </a:pPr>
            <a:r>
              <a:rPr lang="en-GB" sz="2800" b="1"/>
              <a:t>Five Key Stages</a:t>
            </a:r>
          </a:p>
          <a:p>
            <a:pPr marL="0" indent="0">
              <a:buNone/>
            </a:pPr>
            <a:endParaRPr lang="en-GB"/>
          </a:p>
          <a:p>
            <a:pPr marL="0" indent="0">
              <a:buNone/>
            </a:pPr>
            <a:r>
              <a:rPr lang="en-GB" sz="2400"/>
              <a:t>1. Someone, something or a group are defined as a threat to social norms or community interests (Mods and Rockers, ‘hoodies’, students!)</a:t>
            </a:r>
          </a:p>
          <a:p>
            <a:pPr marL="0" indent="0">
              <a:buNone/>
            </a:pPr>
            <a:r>
              <a:rPr lang="en-GB" sz="2400"/>
              <a:t>2. The threat is then depicted in simple forms by the media</a:t>
            </a:r>
          </a:p>
          <a:p>
            <a:pPr marL="0" indent="0">
              <a:buNone/>
            </a:pPr>
            <a:r>
              <a:rPr lang="en-GB" sz="2400"/>
              <a:t>3. The portrayal of this symbol rouses public concern</a:t>
            </a:r>
          </a:p>
          <a:p>
            <a:pPr marL="0" indent="0">
              <a:buNone/>
            </a:pPr>
            <a:r>
              <a:rPr lang="en-GB" sz="2400"/>
              <a:t>4. There is a response from authorities and policy makers</a:t>
            </a:r>
          </a:p>
          <a:p>
            <a:pPr marL="0" indent="0">
              <a:buNone/>
            </a:pPr>
            <a:r>
              <a:rPr lang="en-GB" sz="2400"/>
              <a:t>5. The moral panic over the issue results in social changes within the community</a:t>
            </a:r>
          </a:p>
          <a:p>
            <a:endParaRPr lang="en-GB" sz="2400"/>
          </a:p>
        </p:txBody>
      </p:sp>
    </p:spTree>
    <p:extLst>
      <p:ext uri="{BB962C8B-B14F-4D97-AF65-F5344CB8AC3E}">
        <p14:creationId xmlns:p14="http://schemas.microsoft.com/office/powerpoint/2010/main" val="2111677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8503569" y="797859"/>
            <a:ext cx="3216031" cy="1756122"/>
          </a:xfrm>
          <a:prstGeom prst="rect">
            <a:avLst/>
          </a:prstGeom>
        </p:spPr>
      </p:pic>
      <p:pic>
        <p:nvPicPr>
          <p:cNvPr id="7" name="Picture 6"/>
          <p:cNvPicPr>
            <a:picLocks noChangeAspect="1"/>
          </p:cNvPicPr>
          <p:nvPr/>
        </p:nvPicPr>
        <p:blipFill>
          <a:blip r:embed="rId3"/>
          <a:stretch>
            <a:fillRect/>
          </a:stretch>
        </p:blipFill>
        <p:spPr>
          <a:xfrm>
            <a:off x="8957350" y="4688542"/>
            <a:ext cx="2762250" cy="1657350"/>
          </a:xfrm>
          <a:prstGeom prst="rect">
            <a:avLst/>
          </a:prstGeom>
        </p:spPr>
      </p:pic>
      <p:pic>
        <p:nvPicPr>
          <p:cNvPr id="8" name="Picture 7"/>
          <p:cNvPicPr>
            <a:picLocks noChangeAspect="1"/>
          </p:cNvPicPr>
          <p:nvPr/>
        </p:nvPicPr>
        <p:blipFill>
          <a:blip r:embed="rId4"/>
          <a:stretch>
            <a:fillRect/>
          </a:stretch>
        </p:blipFill>
        <p:spPr>
          <a:xfrm>
            <a:off x="2933700" y="246649"/>
            <a:ext cx="2849361" cy="2560158"/>
          </a:xfrm>
          <a:prstGeom prst="rect">
            <a:avLst/>
          </a:prstGeom>
        </p:spPr>
      </p:pic>
      <p:pic>
        <p:nvPicPr>
          <p:cNvPr id="6" name="Picture 5"/>
          <p:cNvPicPr>
            <a:picLocks noChangeAspect="1"/>
          </p:cNvPicPr>
          <p:nvPr/>
        </p:nvPicPr>
        <p:blipFill>
          <a:blip r:embed="rId5"/>
          <a:stretch>
            <a:fillRect/>
          </a:stretch>
        </p:blipFill>
        <p:spPr>
          <a:xfrm>
            <a:off x="458761" y="3270114"/>
            <a:ext cx="3573375" cy="2247103"/>
          </a:xfrm>
          <a:prstGeom prst="rect">
            <a:avLst/>
          </a:prstGeom>
        </p:spPr>
      </p:pic>
      <p:pic>
        <p:nvPicPr>
          <p:cNvPr id="9" name="Picture 8"/>
          <p:cNvPicPr>
            <a:picLocks noChangeAspect="1"/>
          </p:cNvPicPr>
          <p:nvPr/>
        </p:nvPicPr>
        <p:blipFill>
          <a:blip r:embed="rId6"/>
          <a:stretch>
            <a:fillRect/>
          </a:stretch>
        </p:blipFill>
        <p:spPr>
          <a:xfrm>
            <a:off x="3891764" y="1927215"/>
            <a:ext cx="4196330" cy="2667001"/>
          </a:xfrm>
          <a:prstGeom prst="rect">
            <a:avLst/>
          </a:prstGeom>
        </p:spPr>
      </p:pic>
      <p:pic>
        <p:nvPicPr>
          <p:cNvPr id="5" name="Picture 4"/>
          <p:cNvPicPr>
            <a:picLocks noChangeAspect="1"/>
          </p:cNvPicPr>
          <p:nvPr/>
        </p:nvPicPr>
        <p:blipFill>
          <a:blip r:embed="rId7"/>
          <a:stretch>
            <a:fillRect/>
          </a:stretch>
        </p:blipFill>
        <p:spPr>
          <a:xfrm>
            <a:off x="136032" y="781362"/>
            <a:ext cx="2653553" cy="2291705"/>
          </a:xfrm>
          <a:prstGeom prst="rect">
            <a:avLst/>
          </a:prstGeom>
        </p:spPr>
      </p:pic>
      <p:pic>
        <p:nvPicPr>
          <p:cNvPr id="10" name="Picture 9"/>
          <p:cNvPicPr>
            <a:picLocks noChangeAspect="1"/>
          </p:cNvPicPr>
          <p:nvPr/>
        </p:nvPicPr>
        <p:blipFill>
          <a:blip r:embed="rId8"/>
          <a:stretch>
            <a:fillRect/>
          </a:stretch>
        </p:blipFill>
        <p:spPr>
          <a:xfrm>
            <a:off x="8503569" y="2783495"/>
            <a:ext cx="2857500" cy="1600200"/>
          </a:xfrm>
          <a:prstGeom prst="rect">
            <a:avLst/>
          </a:prstGeom>
        </p:spPr>
      </p:pic>
    </p:spTree>
    <p:extLst>
      <p:ext uri="{BB962C8B-B14F-4D97-AF65-F5344CB8AC3E}">
        <p14:creationId xmlns:p14="http://schemas.microsoft.com/office/powerpoint/2010/main" val="27891732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9932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34354" y="3477836"/>
            <a:ext cx="1778124" cy="2044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60419" name="Rectangle 2"/>
          <p:cNvSpPr>
            <a:spLocks noGrp="1" noChangeArrowheads="1"/>
          </p:cNvSpPr>
          <p:nvPr>
            <p:ph type="title"/>
          </p:nvPr>
        </p:nvSpPr>
        <p:spPr>
          <a:xfrm>
            <a:off x="1854400" y="446485"/>
            <a:ext cx="8483203" cy="714375"/>
          </a:xfrm>
        </p:spPr>
        <p:txBody>
          <a:bodyPr>
            <a:normAutofit/>
          </a:bodyPr>
          <a:lstStyle/>
          <a:p>
            <a:pPr>
              <a:defRPr/>
            </a:pPr>
            <a:r>
              <a:rPr lang="en-US" altLang="en-US" sz="3797">
                <a:latin typeface="Copperplate Bold" charset="0"/>
                <a:sym typeface="Copperplate Bold" charset="0"/>
              </a:rPr>
              <a:t>The Decline of Police Legitimacy</a:t>
            </a:r>
            <a:endParaRPr lang="en-US" altLang="en-US" sz="3797">
              <a:latin typeface="Copperplate Bold" charset="0"/>
              <a:ea typeface="ヒラギノ明朝 ProN W6" pitchFamily="-112" charset="-128"/>
              <a:sym typeface="Copperplate Bold" charset="0"/>
            </a:endParaRPr>
          </a:p>
        </p:txBody>
      </p:sp>
      <p:sp>
        <p:nvSpPr>
          <p:cNvPr id="59396" name="Rectangle 3"/>
          <p:cNvSpPr>
            <a:spLocks/>
          </p:cNvSpPr>
          <p:nvPr/>
        </p:nvSpPr>
        <p:spPr bwMode="auto">
          <a:xfrm>
            <a:off x="1136466" y="1620740"/>
            <a:ext cx="6675488" cy="34336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eaLnBrk="0" hangingPunct="0">
              <a:defRPr sz="4200">
                <a:solidFill>
                  <a:srgbClr val="5B5648"/>
                </a:solidFill>
                <a:latin typeface="Baskerville" pitchFamily="-112" charset="0"/>
                <a:ea typeface="ヒラギノ角ゴ ProN W3" pitchFamily="-112" charset="-128"/>
                <a:sym typeface="Baskerville" pitchFamily="-112" charset="0"/>
              </a:defRPr>
            </a:lvl1pPr>
            <a:lvl2pPr marL="742950" indent="-28575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eaLnBrk="1" hangingPunct="1"/>
            <a:r>
              <a:rPr lang="en-US" altLang="en-US" sz="2953">
                <a:solidFill>
                  <a:schemeClr val="tx1"/>
                </a:solidFill>
                <a:latin typeface="Baskerville Bold" charset="0"/>
                <a:ea typeface="ヒラギノ明朝 ProN W3" pitchFamily="-112" charset="-128"/>
                <a:sym typeface="Baskerville Bold" charset="0"/>
              </a:rPr>
              <a:t>The Late 1960s and 1970’s</a:t>
            </a:r>
          </a:p>
          <a:p>
            <a:pPr marL="457200" indent="-457200" eaLnBrk="1" hangingPunct="1">
              <a:buFont typeface="Wingdings" panose="05000000000000000000" pitchFamily="2" charset="2"/>
              <a:buChar char="Ø"/>
            </a:pPr>
            <a:r>
              <a:rPr lang="en-GB" altLang="en-US" sz="2953">
                <a:solidFill>
                  <a:schemeClr val="tx1"/>
                </a:solidFill>
                <a:latin typeface="Baskerville Bold" charset="0"/>
                <a:ea typeface="ヒラギノ明朝 ProN W3" pitchFamily="-112" charset="-128"/>
                <a:sym typeface="Baskerville Bold" charset="0"/>
              </a:rPr>
              <a:t>Corruption in Met CID  </a:t>
            </a:r>
          </a:p>
          <a:p>
            <a:pPr marL="457200" indent="-457200" eaLnBrk="1" hangingPunct="1">
              <a:buFont typeface="Wingdings" panose="05000000000000000000" pitchFamily="2" charset="2"/>
              <a:buChar char="Ø"/>
            </a:pPr>
            <a:r>
              <a:rPr lang="en-US" altLang="en-US" sz="2953">
                <a:solidFill>
                  <a:schemeClr val="tx1"/>
                </a:solidFill>
                <a:latin typeface="Baskerville Bold" charset="0"/>
                <a:ea typeface="ヒラギノ明朝 ProN W3" pitchFamily="-112" charset="-128"/>
                <a:sym typeface="Baskerville Bold" charset="0"/>
              </a:rPr>
              <a:t>Drug Squad Scandals</a:t>
            </a:r>
          </a:p>
          <a:p>
            <a:pPr marL="457200" indent="-457200" eaLnBrk="1" hangingPunct="1">
              <a:buFont typeface="Wingdings" panose="05000000000000000000" pitchFamily="2" charset="2"/>
              <a:buChar char="Ø"/>
            </a:pPr>
            <a:r>
              <a:rPr lang="en-US" altLang="en-US" sz="2953">
                <a:solidFill>
                  <a:schemeClr val="tx1"/>
                </a:solidFill>
                <a:latin typeface="Baskerville Bold" charset="0"/>
                <a:ea typeface="ヒラギノ明朝 ProN W3" pitchFamily="-112" charset="-128"/>
                <a:sym typeface="Baskerville Bold" charset="0"/>
              </a:rPr>
              <a:t>Obscene Publications Squad scandal</a:t>
            </a:r>
          </a:p>
          <a:p>
            <a:pPr eaLnBrk="1" hangingPunct="1"/>
            <a:endParaRPr lang="en-US" altLang="en-US" sz="2953">
              <a:solidFill>
                <a:schemeClr val="tx1"/>
              </a:solidFill>
              <a:latin typeface="Baskerville Bold" charset="0"/>
              <a:ea typeface="ヒラギノ明朝 ProN W3" pitchFamily="-112" charset="-128"/>
              <a:sym typeface="Baskerville Bold" charset="0"/>
            </a:endParaRPr>
          </a:p>
        </p:txBody>
      </p:sp>
      <p:sp>
        <p:nvSpPr>
          <p:cNvPr id="99333" name="Rectangle 5"/>
          <p:cNvSpPr>
            <a:spLocks/>
          </p:cNvSpPr>
          <p:nvPr/>
        </p:nvSpPr>
        <p:spPr bwMode="auto">
          <a:xfrm>
            <a:off x="1793007" y="3165574"/>
            <a:ext cx="4572000" cy="50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eaLnBrk="0" hangingPunct="0">
              <a:defRPr sz="4200">
                <a:solidFill>
                  <a:srgbClr val="5B5648"/>
                </a:solidFill>
                <a:latin typeface="Baskerville" pitchFamily="-112" charset="0"/>
                <a:ea typeface="ヒラギノ角ゴ ProN W3" pitchFamily="-112" charset="-128"/>
                <a:sym typeface="Baskerville" pitchFamily="-112" charset="0"/>
              </a:defRPr>
            </a:lvl1pPr>
            <a:lvl2pPr marL="742950" indent="-28575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algn="l" eaLnBrk="1" hangingPunct="1"/>
            <a:endParaRPr lang="en-US" altLang="en-US" sz="2953">
              <a:solidFill>
                <a:schemeClr val="tx1"/>
              </a:solidFill>
              <a:latin typeface="Baskerville Bold" charset="0"/>
              <a:ea typeface="ヒラギノ明朝 ProN W3" pitchFamily="-112" charset="-128"/>
              <a:sym typeface="Baskerville Bold" charset="0"/>
            </a:endParaRPr>
          </a:p>
        </p:txBody>
      </p:sp>
      <p:sp>
        <p:nvSpPr>
          <p:cNvPr id="99334" name="Rectangle 6"/>
          <p:cNvSpPr>
            <a:spLocks/>
          </p:cNvSpPr>
          <p:nvPr/>
        </p:nvSpPr>
        <p:spPr bwMode="auto">
          <a:xfrm>
            <a:off x="1787426" y="4134446"/>
            <a:ext cx="4572000" cy="9465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eaLnBrk="0" hangingPunct="0">
              <a:defRPr sz="4200">
                <a:solidFill>
                  <a:srgbClr val="5B5648"/>
                </a:solidFill>
                <a:latin typeface="Baskerville" pitchFamily="-112" charset="0"/>
                <a:ea typeface="ヒラギノ角ゴ ProN W3" pitchFamily="-112" charset="-128"/>
                <a:sym typeface="Baskerville" pitchFamily="-112" charset="0"/>
              </a:defRPr>
            </a:lvl1pPr>
            <a:lvl2pPr marL="742950" indent="-28575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algn="l" eaLnBrk="1" hangingPunct="1"/>
            <a:endParaRPr lang="en-US" altLang="en-US" sz="2953">
              <a:solidFill>
                <a:schemeClr val="tx1"/>
              </a:solidFill>
              <a:latin typeface="Baskerville Bold" charset="0"/>
              <a:ea typeface="ヒラギノ明朝 ProN W3" pitchFamily="-112" charset="-128"/>
              <a:sym typeface="Baskerville Bold" charset="0"/>
            </a:endParaRPr>
          </a:p>
        </p:txBody>
      </p:sp>
      <p:pic>
        <p:nvPicPr>
          <p:cNvPr id="99335"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679154" y="2085781"/>
            <a:ext cx="1956717" cy="2044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9336" name="Rectangle 8"/>
          <p:cNvSpPr>
            <a:spLocks/>
          </p:cNvSpPr>
          <p:nvPr/>
        </p:nvSpPr>
        <p:spPr bwMode="auto">
          <a:xfrm>
            <a:off x="929509" y="4983577"/>
            <a:ext cx="8483203" cy="9465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eaLnBrk="0" hangingPunct="0">
              <a:defRPr sz="4200">
                <a:solidFill>
                  <a:srgbClr val="5B5648"/>
                </a:solidFill>
                <a:latin typeface="Baskerville" pitchFamily="-112" charset="0"/>
                <a:ea typeface="ヒラギノ角ゴ ProN W3" pitchFamily="-112" charset="-128"/>
                <a:sym typeface="Baskerville" pitchFamily="-112" charset="0"/>
              </a:defRPr>
            </a:lvl1pPr>
            <a:lvl2pPr marL="742950" indent="-28575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eaLnBrk="1" hangingPunct="1"/>
            <a:r>
              <a:rPr lang="en-US" altLang="en-US" sz="2953">
                <a:solidFill>
                  <a:srgbClr val="6E0500"/>
                </a:solidFill>
                <a:latin typeface="Baskerville Bold" charset="0"/>
                <a:ea typeface="ヒラギノ明朝 ProN W3" pitchFamily="-112" charset="-128"/>
                <a:sym typeface="Baskerville Bold" charset="0"/>
              </a:rPr>
              <a:t>The 1970’s fatally damaged the image and reputation of the police!</a:t>
            </a:r>
          </a:p>
        </p:txBody>
      </p:sp>
      <p:pic>
        <p:nvPicPr>
          <p:cNvPr id="99337"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04224" y="4035661"/>
            <a:ext cx="1983507" cy="14644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9338" name="Line 10"/>
          <p:cNvSpPr>
            <a:spLocks noChangeShapeType="1"/>
          </p:cNvSpPr>
          <p:nvPr/>
        </p:nvSpPr>
        <p:spPr bwMode="auto">
          <a:xfrm>
            <a:off x="8538269" y="4035661"/>
            <a:ext cx="1633016" cy="1106165"/>
          </a:xfrm>
          <a:prstGeom prst="line">
            <a:avLst/>
          </a:prstGeom>
          <a:noFill/>
          <a:ln w="127000">
            <a:solidFill>
              <a:srgbClr val="1A1A1A"/>
            </a:solidFill>
            <a:miter lim="800000"/>
            <a:headEnd/>
            <a:tailEnd/>
          </a:ln>
          <a:extLst>
            <a:ext uri="{909E8E84-426E-40DD-AFC4-6F175D3DCCD1}">
              <a14:hiddenFill xmlns:a14="http://schemas.microsoft.com/office/drawing/2010/main">
                <a:noFill/>
              </a14:hiddenFill>
            </a:ext>
          </a:extLst>
        </p:spPr>
        <p:txBody>
          <a:bodyPr lIns="0" tIns="0" rIns="0" bIns="0"/>
          <a:lstStyle/>
          <a:p>
            <a:endParaRPr lang="en-GB"/>
          </a:p>
        </p:txBody>
      </p:sp>
      <p:sp>
        <p:nvSpPr>
          <p:cNvPr id="99339" name="Line 11"/>
          <p:cNvSpPr>
            <a:spLocks noChangeShapeType="1"/>
          </p:cNvSpPr>
          <p:nvPr/>
        </p:nvSpPr>
        <p:spPr bwMode="auto">
          <a:xfrm rot="10800000" flipH="1">
            <a:off x="9107428" y="3564063"/>
            <a:ext cx="610568" cy="1828354"/>
          </a:xfrm>
          <a:prstGeom prst="line">
            <a:avLst/>
          </a:prstGeom>
          <a:noFill/>
          <a:ln w="127000">
            <a:solidFill>
              <a:srgbClr val="1A1A1A"/>
            </a:solidFill>
            <a:miter lim="800000"/>
            <a:headEnd/>
            <a:tailEnd/>
          </a:ln>
          <a:extLst>
            <a:ext uri="{909E8E84-426E-40DD-AFC4-6F175D3DCCD1}">
              <a14:hiddenFill xmlns:a14="http://schemas.microsoft.com/office/drawing/2010/main">
                <a:noFill/>
              </a14:hiddenFill>
            </a:ext>
          </a:extLst>
        </p:spPr>
        <p:txBody>
          <a:bodyPr lIns="0" tIns="0" rIns="0" bIns="0"/>
          <a:lstStyle/>
          <a:p>
            <a:endParaRPr lang="en-GB"/>
          </a:p>
        </p:txBody>
      </p:sp>
    </p:spTree>
    <p:extLst>
      <p:ext uri="{BB962C8B-B14F-4D97-AF65-F5344CB8AC3E}">
        <p14:creationId xmlns:p14="http://schemas.microsoft.com/office/powerpoint/2010/main" val="179435664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9396">
                                            <p:txEl>
                                              <p:pRg st="0" end="0"/>
                                            </p:txEl>
                                          </p:spTgt>
                                        </p:tgtEl>
                                        <p:attrNameLst>
                                          <p:attrName>style.visibility</p:attrName>
                                        </p:attrNameLst>
                                      </p:cBhvr>
                                      <p:to>
                                        <p:strVal val="visible"/>
                                      </p:to>
                                    </p:set>
                                    <p:animEffect transition="in" filter="fade">
                                      <p:cBhvr>
                                        <p:cTn id="7" dur="1000"/>
                                        <p:tgtEl>
                                          <p:spTgt spid="59396">
                                            <p:txEl>
                                              <p:pRg st="0" end="0"/>
                                            </p:txEl>
                                          </p:spTgt>
                                        </p:tgtEl>
                                      </p:cBhvr>
                                    </p:animEffect>
                                    <p:anim calcmode="lin" valueType="num">
                                      <p:cBhvr>
                                        <p:cTn id="8" dur="1000" fill="hold"/>
                                        <p:tgtEl>
                                          <p:spTgt spid="5939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939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9396">
                                            <p:txEl>
                                              <p:pRg st="1" end="1"/>
                                            </p:txEl>
                                          </p:spTgt>
                                        </p:tgtEl>
                                        <p:attrNameLst>
                                          <p:attrName>style.visibility</p:attrName>
                                        </p:attrNameLst>
                                      </p:cBhvr>
                                      <p:to>
                                        <p:strVal val="visible"/>
                                      </p:to>
                                    </p:set>
                                    <p:animEffect transition="in" filter="fade">
                                      <p:cBhvr>
                                        <p:cTn id="14" dur="1000"/>
                                        <p:tgtEl>
                                          <p:spTgt spid="59396">
                                            <p:txEl>
                                              <p:pRg st="1" end="1"/>
                                            </p:txEl>
                                          </p:spTgt>
                                        </p:tgtEl>
                                      </p:cBhvr>
                                    </p:animEffect>
                                    <p:anim calcmode="lin" valueType="num">
                                      <p:cBhvr>
                                        <p:cTn id="15" dur="1000" fill="hold"/>
                                        <p:tgtEl>
                                          <p:spTgt spid="5939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939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9396">
                                            <p:txEl>
                                              <p:pRg st="2" end="2"/>
                                            </p:txEl>
                                          </p:spTgt>
                                        </p:tgtEl>
                                        <p:attrNameLst>
                                          <p:attrName>style.visibility</p:attrName>
                                        </p:attrNameLst>
                                      </p:cBhvr>
                                      <p:to>
                                        <p:strVal val="visible"/>
                                      </p:to>
                                    </p:set>
                                    <p:animEffect transition="in" filter="fade">
                                      <p:cBhvr>
                                        <p:cTn id="21" dur="1000"/>
                                        <p:tgtEl>
                                          <p:spTgt spid="59396">
                                            <p:txEl>
                                              <p:pRg st="2" end="2"/>
                                            </p:txEl>
                                          </p:spTgt>
                                        </p:tgtEl>
                                      </p:cBhvr>
                                    </p:animEffect>
                                    <p:anim calcmode="lin" valueType="num">
                                      <p:cBhvr>
                                        <p:cTn id="22" dur="1000" fill="hold"/>
                                        <p:tgtEl>
                                          <p:spTgt spid="5939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939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9396">
                                            <p:txEl>
                                              <p:pRg st="3" end="3"/>
                                            </p:txEl>
                                          </p:spTgt>
                                        </p:tgtEl>
                                        <p:attrNameLst>
                                          <p:attrName>style.visibility</p:attrName>
                                        </p:attrNameLst>
                                      </p:cBhvr>
                                      <p:to>
                                        <p:strVal val="visible"/>
                                      </p:to>
                                    </p:set>
                                    <p:animEffect transition="in" filter="fade">
                                      <p:cBhvr>
                                        <p:cTn id="28" dur="1000"/>
                                        <p:tgtEl>
                                          <p:spTgt spid="59396">
                                            <p:txEl>
                                              <p:pRg st="3" end="3"/>
                                            </p:txEl>
                                          </p:spTgt>
                                        </p:tgtEl>
                                      </p:cBhvr>
                                    </p:animEffect>
                                    <p:anim calcmode="lin" valueType="num">
                                      <p:cBhvr>
                                        <p:cTn id="29" dur="1000" fill="hold"/>
                                        <p:tgtEl>
                                          <p:spTgt spid="5939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939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99336">
                                            <p:txEl>
                                              <p:pRg st="0" end="0"/>
                                            </p:txEl>
                                          </p:spTgt>
                                        </p:tgtEl>
                                        <p:attrNameLst>
                                          <p:attrName>style.visibility</p:attrName>
                                        </p:attrNameLst>
                                      </p:cBhvr>
                                      <p:to>
                                        <p:strVal val="visible"/>
                                      </p:to>
                                    </p:set>
                                    <p:animEffect transition="in" filter="fade">
                                      <p:cBhvr>
                                        <p:cTn id="35" dur="1000"/>
                                        <p:tgtEl>
                                          <p:spTgt spid="99336">
                                            <p:txEl>
                                              <p:pRg st="0" end="0"/>
                                            </p:txEl>
                                          </p:spTgt>
                                        </p:tgtEl>
                                      </p:cBhvr>
                                    </p:animEffect>
                                    <p:anim calcmode="lin" valueType="num">
                                      <p:cBhvr>
                                        <p:cTn id="36" dur="1000" fill="hold"/>
                                        <p:tgtEl>
                                          <p:spTgt spid="99336">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9933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a:grpSpLocks/>
          </p:cNvGrpSpPr>
          <p:nvPr/>
        </p:nvGrpSpPr>
        <p:grpSpPr bwMode="auto">
          <a:xfrm>
            <a:off x="906221" y="1884560"/>
            <a:ext cx="3685729" cy="4442520"/>
            <a:chOff x="77" y="252"/>
            <a:chExt cx="3302" cy="3980"/>
          </a:xfrm>
        </p:grpSpPr>
        <p:pic>
          <p:nvPicPr>
            <p:cNvPr id="57352" name="Picture 1"/>
            <p:cNvPicPr>
              <a:picLocks noChangeArrowheads="1"/>
            </p:cNvPicPr>
            <p:nvPr/>
          </p:nvPicPr>
          <p:blipFill>
            <a:blip r:embed="rId2">
              <a:extLst>
                <a:ext uri="{28A0092B-C50C-407E-A947-70E740481C1C}">
                  <a14:useLocalDpi xmlns:a14="http://schemas.microsoft.com/office/drawing/2010/main" val="0"/>
                </a:ext>
              </a:extLst>
            </a:blip>
            <a:srcRect l="563" r="723"/>
            <a:stretch>
              <a:fillRect/>
            </a:stretch>
          </p:blipFill>
          <p:spPr bwMode="auto">
            <a:xfrm>
              <a:off x="328" y="320"/>
              <a:ext cx="2800" cy="37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57353" name="Picture 2"/>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 y="252"/>
              <a:ext cx="3302" cy="39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grpSp>
        <p:nvGrpSpPr>
          <p:cNvPr id="3" name="Group 6"/>
          <p:cNvGrpSpPr>
            <a:grpSpLocks/>
          </p:cNvGrpSpPr>
          <p:nvPr/>
        </p:nvGrpSpPr>
        <p:grpSpPr bwMode="auto">
          <a:xfrm>
            <a:off x="7001435" y="1960462"/>
            <a:ext cx="3970440" cy="4287938"/>
            <a:chOff x="0" y="0"/>
            <a:chExt cx="3456" cy="4384"/>
          </a:xfrm>
        </p:grpSpPr>
        <p:pic>
          <p:nvPicPr>
            <p:cNvPr id="57350" name="Picture 4"/>
            <p:cNvPicPr>
              <a:picLocks noChangeArrowheads="1"/>
            </p:cNvPicPr>
            <p:nvPr/>
          </p:nvPicPr>
          <p:blipFill>
            <a:blip r:embed="rId4">
              <a:extLst>
                <a:ext uri="{28A0092B-C50C-407E-A947-70E740481C1C}">
                  <a14:useLocalDpi xmlns:a14="http://schemas.microsoft.com/office/drawing/2010/main" val="0"/>
                </a:ext>
              </a:extLst>
            </a:blip>
            <a:srcRect t="426" b="218"/>
            <a:stretch>
              <a:fillRect/>
            </a:stretch>
          </p:blipFill>
          <p:spPr bwMode="auto">
            <a:xfrm>
              <a:off x="328" y="320"/>
              <a:ext cx="2800" cy="37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57351" name="Picture 5"/>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456" cy="43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sp>
        <p:nvSpPr>
          <p:cNvPr id="96263" name="Rectangle 7"/>
          <p:cNvSpPr>
            <a:spLocks noGrp="1" noChangeArrowheads="1"/>
          </p:cNvSpPr>
          <p:nvPr>
            <p:ph type="title"/>
          </p:nvPr>
        </p:nvSpPr>
        <p:spPr>
          <a:xfrm>
            <a:off x="883531" y="343166"/>
            <a:ext cx="4196953" cy="1410891"/>
          </a:xfrm>
        </p:spPr>
        <p:txBody>
          <a:bodyPr>
            <a:normAutofit/>
          </a:bodyPr>
          <a:lstStyle/>
          <a:p>
            <a:pPr algn="ctr">
              <a:defRPr/>
            </a:pPr>
            <a:r>
              <a:rPr lang="en-US" altLang="en-US"/>
              <a:t>When did “Bobbies”?</a:t>
            </a:r>
          </a:p>
        </p:txBody>
      </p:sp>
      <p:sp>
        <p:nvSpPr>
          <p:cNvPr id="96264" name="Rectangle 8"/>
          <p:cNvSpPr>
            <a:spLocks/>
          </p:cNvSpPr>
          <p:nvPr/>
        </p:nvSpPr>
        <p:spPr bwMode="auto">
          <a:xfrm>
            <a:off x="7290263" y="296265"/>
            <a:ext cx="3607594" cy="1339453"/>
          </a:xfrm>
          <a:prstGeom prst="rect">
            <a:avLst/>
          </a:prstGeom>
          <a:noFill/>
          <a:ln>
            <a:noFill/>
          </a:ln>
          <a:effectLst>
            <a:outerShdw blurRad="25400" dist="50800" dir="13500000" algn="ctr" rotWithShape="0">
              <a:schemeClr val="bg2">
                <a:alpha val="50000"/>
              </a:schemeClr>
            </a:outerShdw>
          </a:effectLst>
        </p:spPr>
        <p:txBody>
          <a:bodyPr lIns="0" tIns="0" rIns="0" bIns="0" anchor="b"/>
          <a:lstStyle>
            <a:lvl1pPr eaLnBrk="0" hangingPunct="0">
              <a:defRPr sz="4200">
                <a:solidFill>
                  <a:srgbClr val="5B5648"/>
                </a:solidFill>
                <a:latin typeface="Baskerville" pitchFamily="-112" charset="0"/>
                <a:ea typeface="ヒラギノ明朝 ProN W3" pitchFamily="-112" charset="-128"/>
                <a:sym typeface="Baskerville" pitchFamily="-112" charset="0"/>
              </a:defRPr>
            </a:lvl1pPr>
            <a:lvl2pPr marL="37931725" indent="-37474525" eaLnBrk="0" hangingPunct="0">
              <a:defRPr sz="4200">
                <a:solidFill>
                  <a:srgbClr val="5B5648"/>
                </a:solidFill>
                <a:latin typeface="Baskerville" pitchFamily="-112" charset="0"/>
                <a:ea typeface="ヒラギノ明朝 ProN W3" pitchFamily="-112" charset="-128"/>
                <a:sym typeface="Baskerville" pitchFamily="-112" charset="0"/>
              </a:defRPr>
            </a:lvl2pPr>
            <a:lvl3pPr eaLnBrk="0" hangingPunct="0">
              <a:defRPr sz="4200">
                <a:solidFill>
                  <a:srgbClr val="5B5648"/>
                </a:solidFill>
                <a:latin typeface="Baskerville" pitchFamily="-112" charset="0"/>
                <a:ea typeface="ヒラギノ明朝 ProN W3" pitchFamily="-112" charset="-128"/>
                <a:sym typeface="Baskerville" pitchFamily="-112" charset="0"/>
              </a:defRPr>
            </a:lvl3pPr>
            <a:lvl4pPr eaLnBrk="0" hangingPunct="0">
              <a:defRPr sz="4200">
                <a:solidFill>
                  <a:srgbClr val="5B5648"/>
                </a:solidFill>
                <a:latin typeface="Baskerville" pitchFamily="-112" charset="0"/>
                <a:ea typeface="ヒラギノ明朝 ProN W3" pitchFamily="-112" charset="-128"/>
                <a:sym typeface="Baskerville" pitchFamily="-112" charset="0"/>
              </a:defRPr>
            </a:lvl4pPr>
            <a:lvl5pPr eaLnBrk="0" hangingPunct="0">
              <a:defRPr sz="4200">
                <a:solidFill>
                  <a:srgbClr val="5B5648"/>
                </a:solidFill>
                <a:latin typeface="Baskerville" pitchFamily="-112" charset="0"/>
                <a:ea typeface="ヒラギノ明朝 ProN W3" pitchFamily="-112" charset="-128"/>
                <a:sym typeface="Baskerville" pitchFamily="-112" charset="0"/>
              </a:defRPr>
            </a:lvl5pPr>
            <a:lvl6pPr marL="457200" eaLnBrk="0" fontAlgn="base" hangingPunct="0">
              <a:spcBef>
                <a:spcPct val="0"/>
              </a:spcBef>
              <a:spcAft>
                <a:spcPct val="0"/>
              </a:spcAft>
              <a:defRPr sz="4200">
                <a:solidFill>
                  <a:srgbClr val="5B5648"/>
                </a:solidFill>
                <a:latin typeface="Baskerville" pitchFamily="-112" charset="0"/>
                <a:ea typeface="ヒラギノ明朝 ProN W3" pitchFamily="-112" charset="-128"/>
                <a:sym typeface="Baskerville" pitchFamily="-112" charset="0"/>
              </a:defRPr>
            </a:lvl6pPr>
            <a:lvl7pPr marL="914400" eaLnBrk="0" fontAlgn="base" hangingPunct="0">
              <a:spcBef>
                <a:spcPct val="0"/>
              </a:spcBef>
              <a:spcAft>
                <a:spcPct val="0"/>
              </a:spcAft>
              <a:defRPr sz="4200">
                <a:solidFill>
                  <a:srgbClr val="5B5648"/>
                </a:solidFill>
                <a:latin typeface="Baskerville" pitchFamily="-112" charset="0"/>
                <a:ea typeface="ヒラギノ明朝 ProN W3" pitchFamily="-112" charset="-128"/>
                <a:sym typeface="Baskerville" pitchFamily="-112" charset="0"/>
              </a:defRPr>
            </a:lvl7pPr>
            <a:lvl8pPr marL="1371600" eaLnBrk="0" fontAlgn="base" hangingPunct="0">
              <a:spcBef>
                <a:spcPct val="0"/>
              </a:spcBef>
              <a:spcAft>
                <a:spcPct val="0"/>
              </a:spcAft>
              <a:defRPr sz="4200">
                <a:solidFill>
                  <a:srgbClr val="5B5648"/>
                </a:solidFill>
                <a:latin typeface="Baskerville" pitchFamily="-112" charset="0"/>
                <a:ea typeface="ヒラギノ明朝 ProN W3" pitchFamily="-112" charset="-128"/>
                <a:sym typeface="Baskerville" pitchFamily="-112" charset="0"/>
              </a:defRPr>
            </a:lvl8pPr>
            <a:lvl9pPr marL="1828800" eaLnBrk="0" fontAlgn="base" hangingPunct="0">
              <a:spcBef>
                <a:spcPct val="0"/>
              </a:spcBef>
              <a:spcAft>
                <a:spcPct val="0"/>
              </a:spcAft>
              <a:defRPr sz="4200">
                <a:solidFill>
                  <a:srgbClr val="5B5648"/>
                </a:solidFill>
                <a:latin typeface="Baskerville" pitchFamily="-112" charset="0"/>
                <a:ea typeface="ヒラギノ明朝 ProN W3" pitchFamily="-112" charset="-128"/>
                <a:sym typeface="Baskerville" pitchFamily="-112" charset="0"/>
              </a:defRPr>
            </a:lvl9pPr>
          </a:lstStyle>
          <a:p>
            <a:pPr algn="ctr" eaLnBrk="1" hangingPunct="1">
              <a:defRPr/>
            </a:pPr>
            <a:r>
              <a:rPr lang="en-US" altLang="en-US" sz="4922">
                <a:solidFill>
                  <a:srgbClr val="FFFBEF"/>
                </a:solidFill>
                <a:latin typeface="Copperplate" pitchFamily="-112" charset="0"/>
                <a:sym typeface="Copperplate" pitchFamily="-112" charset="0"/>
              </a:rPr>
              <a:t> </a:t>
            </a:r>
            <a:r>
              <a:rPr lang="en-US" altLang="en-US" sz="4000">
                <a:solidFill>
                  <a:schemeClr val="tx1"/>
                </a:solidFill>
                <a:latin typeface="Century" panose="02040604050505020304" pitchFamily="18" charset="0"/>
                <a:sym typeface="Copperplate" pitchFamily="-112" charset="0"/>
              </a:rPr>
              <a:t>Become “Pigs”?</a:t>
            </a:r>
          </a:p>
        </p:txBody>
      </p:sp>
    </p:spTree>
    <p:extLst>
      <p:ext uri="{BB962C8B-B14F-4D97-AF65-F5344CB8AC3E}">
        <p14:creationId xmlns:p14="http://schemas.microsoft.com/office/powerpoint/2010/main" val="374589006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Police Corruption – Types </a:t>
            </a:r>
          </a:p>
        </p:txBody>
      </p:sp>
      <p:sp>
        <p:nvSpPr>
          <p:cNvPr id="3" name="Content Placeholder 2"/>
          <p:cNvSpPr>
            <a:spLocks noGrp="1"/>
          </p:cNvSpPr>
          <p:nvPr>
            <p:ph idx="1"/>
          </p:nvPr>
        </p:nvSpPr>
        <p:spPr>
          <a:xfrm>
            <a:off x="1190625" y="1805268"/>
            <a:ext cx="8770571" cy="3884586"/>
          </a:xfrm>
        </p:spPr>
        <p:txBody>
          <a:bodyPr>
            <a:noAutofit/>
          </a:bodyPr>
          <a:lstStyle/>
          <a:p>
            <a:r>
              <a:rPr lang="en-GB" sz="2400"/>
              <a:t>Corruption of Authority – Material gain (meals, drinks, services etc.),</a:t>
            </a:r>
          </a:p>
          <a:p>
            <a:r>
              <a:rPr lang="en-GB" sz="2400"/>
              <a:t>‘Kickbacks’ – Receipt of goods, services, money for referring business to certain individuals (Golden Hook/Solicitors), </a:t>
            </a:r>
          </a:p>
          <a:p>
            <a:r>
              <a:rPr lang="en-GB" sz="2400"/>
              <a:t>Theft,</a:t>
            </a:r>
          </a:p>
          <a:p>
            <a:r>
              <a:rPr lang="en-GB" sz="2400"/>
              <a:t>‘Shakedowns’ – not making arrest, report for bribe, </a:t>
            </a:r>
          </a:p>
          <a:p>
            <a:r>
              <a:rPr lang="en-GB" sz="2400"/>
              <a:t>Protection money</a:t>
            </a:r>
          </a:p>
          <a:p>
            <a:r>
              <a:rPr lang="en-GB" sz="2400"/>
              <a:t>The ‘Fix’ – Undermining Criminal Investigations (case papers, tickets go missing),</a:t>
            </a:r>
          </a:p>
        </p:txBody>
      </p:sp>
    </p:spTree>
    <p:extLst>
      <p:ext uri="{BB962C8B-B14F-4D97-AF65-F5344CB8AC3E}">
        <p14:creationId xmlns:p14="http://schemas.microsoft.com/office/powerpoint/2010/main" val="29070174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Police Corruption – Types (Contd.)</a:t>
            </a:r>
          </a:p>
        </p:txBody>
      </p:sp>
      <p:sp>
        <p:nvSpPr>
          <p:cNvPr id="3" name="Content Placeholder 2"/>
          <p:cNvSpPr>
            <a:spLocks noGrp="1"/>
          </p:cNvSpPr>
          <p:nvPr>
            <p:ph idx="1"/>
          </p:nvPr>
        </p:nvSpPr>
        <p:spPr/>
        <p:txBody>
          <a:bodyPr>
            <a:normAutofit/>
          </a:bodyPr>
          <a:lstStyle/>
          <a:p>
            <a:endParaRPr lang="en-GB" sz="2400"/>
          </a:p>
          <a:p>
            <a:r>
              <a:rPr lang="en-GB" sz="2400"/>
              <a:t>Planting of evidence,</a:t>
            </a:r>
          </a:p>
          <a:p>
            <a:r>
              <a:rPr lang="en-GB" sz="2400"/>
              <a:t>‘Tipoffs’ to criminals or media,</a:t>
            </a:r>
          </a:p>
          <a:p>
            <a:r>
              <a:rPr lang="en-GB" sz="2400"/>
              <a:t>Inappropriate secondary business,</a:t>
            </a:r>
          </a:p>
          <a:p>
            <a:r>
              <a:rPr lang="en-GB" sz="2400"/>
              <a:t>Misconduct – Brutality, discriminatory practice, drinking on duty.</a:t>
            </a:r>
          </a:p>
        </p:txBody>
      </p:sp>
    </p:spTree>
    <p:extLst>
      <p:ext uri="{BB962C8B-B14F-4D97-AF65-F5344CB8AC3E}">
        <p14:creationId xmlns:p14="http://schemas.microsoft.com/office/powerpoint/2010/main" val="25283503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2B5F2-3155-4E7C-AF03-D4AE4B4EADB1}"/>
              </a:ext>
            </a:extLst>
          </p:cNvPr>
          <p:cNvSpPr>
            <a:spLocks noGrp="1"/>
          </p:cNvSpPr>
          <p:nvPr>
            <p:ph type="title"/>
          </p:nvPr>
        </p:nvSpPr>
        <p:spPr>
          <a:xfrm>
            <a:off x="1653363" y="365760"/>
            <a:ext cx="9367203" cy="1188720"/>
          </a:xfrm>
        </p:spPr>
        <p:txBody>
          <a:bodyPr>
            <a:normAutofit/>
          </a:bodyPr>
          <a:lstStyle/>
          <a:p>
            <a:r>
              <a:rPr lang="en-GB">
                <a:cs typeface="Calibri"/>
              </a:rPr>
              <a:t>Police Corruption – Session 2</a:t>
            </a:r>
            <a:endParaRPr lang="en-GB"/>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5D7BFF3-D2DF-4202-82E3-8621F418BB08}"/>
              </a:ext>
            </a:extLst>
          </p:cNvPr>
          <p:cNvSpPr>
            <a:spLocks noGrp="1"/>
          </p:cNvSpPr>
          <p:nvPr>
            <p:ph idx="1"/>
          </p:nvPr>
        </p:nvSpPr>
        <p:spPr>
          <a:xfrm>
            <a:off x="1653363" y="2176272"/>
            <a:ext cx="9367204" cy="4041648"/>
          </a:xfrm>
        </p:spPr>
        <p:txBody>
          <a:bodyPr anchor="t">
            <a:normAutofit/>
          </a:bodyPr>
          <a:lstStyle/>
          <a:p>
            <a:endParaRPr lang="en-GB" sz="2400"/>
          </a:p>
        </p:txBody>
      </p:sp>
    </p:spTree>
    <p:extLst>
      <p:ext uri="{BB962C8B-B14F-4D97-AF65-F5344CB8AC3E}">
        <p14:creationId xmlns:p14="http://schemas.microsoft.com/office/powerpoint/2010/main" val="29624001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538" name="Rectangle 1"/>
          <p:cNvSpPr>
            <a:spLocks noGrp="1" noChangeArrowheads="1"/>
          </p:cNvSpPr>
          <p:nvPr>
            <p:ph type="title"/>
          </p:nvPr>
        </p:nvSpPr>
        <p:spPr>
          <a:xfrm>
            <a:off x="1463487" y="323255"/>
            <a:ext cx="8624048" cy="1559520"/>
          </a:xfrm>
        </p:spPr>
        <p:txBody>
          <a:bodyPr>
            <a:normAutofit/>
          </a:bodyPr>
          <a:lstStyle/>
          <a:p>
            <a:pPr algn="ctr">
              <a:defRPr/>
            </a:pPr>
            <a:r>
              <a:rPr lang="en-US" altLang="en-US" sz="4000">
                <a:latin typeface="Copperplate Bold" charset="0"/>
                <a:sym typeface="Copperplate Bold" charset="0"/>
              </a:rPr>
              <a:t>Case Study </a:t>
            </a:r>
            <a:br>
              <a:rPr lang="en-US" altLang="en-US" sz="4000">
                <a:latin typeface="Copperplate Bold" charset="0"/>
                <a:sym typeface="Copperplate Bold" charset="0"/>
              </a:rPr>
            </a:br>
            <a:r>
              <a:rPr lang="en-US" altLang="en-US" sz="4000">
                <a:latin typeface="Copperplate Bold" charset="0"/>
                <a:sym typeface="Copperplate Bold" charset="0"/>
              </a:rPr>
              <a:t>The James Humphrey Saga</a:t>
            </a:r>
            <a:endParaRPr lang="en-US" altLang="en-US" sz="4000">
              <a:latin typeface="Copperplate Bold" charset="0"/>
              <a:ea typeface="ヒラギノ明朝 ProN W6" pitchFamily="-112" charset="-128"/>
              <a:sym typeface="Copperplate Bold" charset="0"/>
            </a:endParaRPr>
          </a:p>
        </p:txBody>
      </p:sp>
      <p:sp>
        <p:nvSpPr>
          <p:cNvPr id="107522" name="Rectangle 2"/>
          <p:cNvSpPr>
            <a:spLocks noGrp="1" noChangeArrowheads="1"/>
          </p:cNvSpPr>
          <p:nvPr>
            <p:ph idx="1"/>
          </p:nvPr>
        </p:nvSpPr>
        <p:spPr>
          <a:xfrm>
            <a:off x="2638611" y="2184824"/>
            <a:ext cx="6273800" cy="1405466"/>
          </a:xfrm>
        </p:spPr>
        <p:txBody>
          <a:bodyPr>
            <a:normAutofit/>
          </a:bodyPr>
          <a:lstStyle/>
          <a:p>
            <a:pPr marL="0" indent="0" algn="ctr" eaLnBrk="1" hangingPunct="1">
              <a:buNone/>
            </a:pPr>
            <a:r>
              <a:rPr lang="en-US" altLang="en-US" sz="2400">
                <a:latin typeface="Baskerville Bold" charset="0"/>
                <a:sym typeface="Baskerville Bold" charset="0"/>
              </a:rPr>
              <a:t>James Humphries - a pornographer who openly ran two strip clubs and pornographic bookshops in </a:t>
            </a:r>
            <a:r>
              <a:rPr lang="en-US" altLang="en-US" sz="2400" err="1">
                <a:latin typeface="Baskerville Bold" charset="0"/>
                <a:sym typeface="Baskerville Bold" charset="0"/>
              </a:rPr>
              <a:t>Soho</a:t>
            </a:r>
            <a:r>
              <a:rPr lang="en-US" altLang="en-US" sz="2400">
                <a:latin typeface="Baskerville Bold" charset="0"/>
                <a:sym typeface="Baskerville Bold" charset="0"/>
              </a:rPr>
              <a:t> </a:t>
            </a:r>
            <a:endParaRPr lang="en-US" altLang="en-US" sz="2400">
              <a:latin typeface="Baskerville Bold" charset="0"/>
              <a:ea typeface="ヒラギノ明朝 ProN W6" pitchFamily="-112" charset="-128"/>
              <a:sym typeface="Baskerville Bold" charset="0"/>
            </a:endParaRPr>
          </a:p>
        </p:txBody>
      </p:sp>
      <p:sp>
        <p:nvSpPr>
          <p:cNvPr id="107523" name="Rectangle 3"/>
          <p:cNvSpPr>
            <a:spLocks/>
          </p:cNvSpPr>
          <p:nvPr/>
        </p:nvSpPr>
        <p:spPr bwMode="auto">
          <a:xfrm>
            <a:off x="2034123" y="4465419"/>
            <a:ext cx="7968986" cy="2116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eaLnBrk="0" hangingPunct="0">
              <a:defRPr sz="4200">
                <a:solidFill>
                  <a:srgbClr val="5B5648"/>
                </a:solidFill>
                <a:latin typeface="Baskerville" pitchFamily="-112" charset="0"/>
                <a:ea typeface="ヒラギノ角ゴ ProN W3" pitchFamily="-112" charset="-128"/>
                <a:sym typeface="Baskerville" pitchFamily="-112" charset="0"/>
              </a:defRPr>
            </a:lvl1pPr>
            <a:lvl2pPr marL="742950" indent="-28575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algn="ctr" eaLnBrk="1" hangingPunct="1">
              <a:spcBef>
                <a:spcPts val="2672"/>
              </a:spcBef>
            </a:pPr>
            <a:r>
              <a:rPr lang="en-US" altLang="en-US" sz="2400">
                <a:solidFill>
                  <a:schemeClr val="tx1"/>
                </a:solidFill>
                <a:latin typeface="Baskerville Bold" charset="0"/>
                <a:ea typeface="ヒラギノ明朝 ProN W3" pitchFamily="-112" charset="-128"/>
                <a:sym typeface="Baskerville Bold" charset="0"/>
              </a:rPr>
              <a:t>1972 the Sunday People exposed a connection between Humphreys and Met Commander Kenneth Drury.  </a:t>
            </a:r>
          </a:p>
        </p:txBody>
      </p:sp>
      <p:pic>
        <p:nvPicPr>
          <p:cNvPr id="10752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15135" y="1639219"/>
            <a:ext cx="1972818" cy="2072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07526"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7906" y="4310702"/>
            <a:ext cx="1763331" cy="2072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380802935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7522">
                                            <p:txEl>
                                              <p:pRg st="0" end="0"/>
                                            </p:txEl>
                                          </p:spTgt>
                                        </p:tgtEl>
                                        <p:attrNameLst>
                                          <p:attrName>style.visibility</p:attrName>
                                        </p:attrNameLst>
                                      </p:cBhvr>
                                      <p:to>
                                        <p:strVal val="visible"/>
                                      </p:to>
                                    </p:set>
                                    <p:animEffect transition="in" filter="fade">
                                      <p:cBhvr>
                                        <p:cTn id="7" dur="1000"/>
                                        <p:tgtEl>
                                          <p:spTgt spid="107522">
                                            <p:txEl>
                                              <p:pRg st="0" end="0"/>
                                            </p:txEl>
                                          </p:spTgt>
                                        </p:tgtEl>
                                      </p:cBhvr>
                                    </p:animEffect>
                                    <p:anim calcmode="lin" valueType="num">
                                      <p:cBhvr>
                                        <p:cTn id="8" dur="1000" fill="hold"/>
                                        <p:tgtEl>
                                          <p:spTgt spid="10752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752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7523">
                                            <p:txEl>
                                              <p:pRg st="0" end="0"/>
                                            </p:txEl>
                                          </p:spTgt>
                                        </p:tgtEl>
                                        <p:attrNameLst>
                                          <p:attrName>style.visibility</p:attrName>
                                        </p:attrNameLst>
                                      </p:cBhvr>
                                      <p:to>
                                        <p:strVal val="visible"/>
                                      </p:to>
                                    </p:set>
                                    <p:animEffect transition="in" filter="fade">
                                      <p:cBhvr>
                                        <p:cTn id="14" dur="1000"/>
                                        <p:tgtEl>
                                          <p:spTgt spid="107523">
                                            <p:txEl>
                                              <p:pRg st="0" end="0"/>
                                            </p:txEl>
                                          </p:spTgt>
                                        </p:tgtEl>
                                      </p:cBhvr>
                                    </p:animEffect>
                                    <p:anim calcmode="lin" valueType="num">
                                      <p:cBhvr>
                                        <p:cTn id="15" dur="1000" fill="hold"/>
                                        <p:tgtEl>
                                          <p:spTgt spid="10752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075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7526"/>
                                        </p:tgtEl>
                                        <p:attrNameLst>
                                          <p:attrName>style.visibility</p:attrName>
                                        </p:attrNameLst>
                                      </p:cBhvr>
                                      <p:to>
                                        <p:strVal val="visible"/>
                                      </p:to>
                                    </p:set>
                                    <p:animEffect transition="in" filter="fade">
                                      <p:cBhvr>
                                        <p:cTn id="21" dur="1000"/>
                                        <p:tgtEl>
                                          <p:spTgt spid="107526"/>
                                        </p:tgtEl>
                                      </p:cBhvr>
                                    </p:animEffect>
                                    <p:anim calcmode="lin" valueType="num">
                                      <p:cBhvr>
                                        <p:cTn id="22" dur="1000" fill="hold"/>
                                        <p:tgtEl>
                                          <p:spTgt spid="107526"/>
                                        </p:tgtEl>
                                        <p:attrNameLst>
                                          <p:attrName>ppt_x</p:attrName>
                                        </p:attrNameLst>
                                      </p:cBhvr>
                                      <p:tavLst>
                                        <p:tav tm="0">
                                          <p:val>
                                            <p:strVal val="#ppt_x"/>
                                          </p:val>
                                        </p:tav>
                                        <p:tav tm="100000">
                                          <p:val>
                                            <p:strVal val="#ppt_x"/>
                                          </p:val>
                                        </p:tav>
                                      </p:tavLst>
                                    </p:anim>
                                    <p:anim calcmode="lin" valueType="num">
                                      <p:cBhvr>
                                        <p:cTn id="23" dur="1000" fill="hold"/>
                                        <p:tgtEl>
                                          <p:spTgt spid="1075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5538" name="Rectangle 1"/>
          <p:cNvSpPr>
            <a:spLocks noGrp="1" noChangeArrowheads="1"/>
          </p:cNvSpPr>
          <p:nvPr>
            <p:ph type="title"/>
          </p:nvPr>
        </p:nvSpPr>
        <p:spPr>
          <a:xfrm>
            <a:off x="1263183" y="294680"/>
            <a:ext cx="8840196" cy="1561014"/>
          </a:xfrm>
        </p:spPr>
        <p:txBody>
          <a:bodyPr>
            <a:normAutofit/>
          </a:bodyPr>
          <a:lstStyle/>
          <a:p>
            <a:pPr algn="ctr">
              <a:defRPr/>
            </a:pPr>
            <a:r>
              <a:rPr lang="en-US" altLang="en-US" sz="4000">
                <a:latin typeface="Copperplate Bold" charset="0"/>
                <a:sym typeface="Copperplate Bold" charset="0"/>
              </a:rPr>
              <a:t>Case Study </a:t>
            </a:r>
            <a:br>
              <a:rPr lang="en-US" altLang="en-US" sz="4000">
                <a:latin typeface="Copperplate Bold" charset="0"/>
                <a:sym typeface="Copperplate Bold" charset="0"/>
              </a:rPr>
            </a:br>
            <a:r>
              <a:rPr lang="en-US" altLang="en-US" sz="4000">
                <a:latin typeface="Copperplate Bold" charset="0"/>
                <a:sym typeface="Copperplate Bold" charset="0"/>
              </a:rPr>
              <a:t>The James Humphrey Saga</a:t>
            </a:r>
            <a:endParaRPr lang="en-US" altLang="en-US" sz="4000">
              <a:latin typeface="Copperplate Bold" charset="0"/>
              <a:ea typeface="ヒラギノ明朝 ProN W6" pitchFamily="-112" charset="-128"/>
              <a:sym typeface="Copperplate Bold" charset="0"/>
            </a:endParaRPr>
          </a:p>
        </p:txBody>
      </p:sp>
      <p:sp>
        <p:nvSpPr>
          <p:cNvPr id="107524" name="Rectangle 4"/>
          <p:cNvSpPr>
            <a:spLocks/>
          </p:cNvSpPr>
          <p:nvPr/>
        </p:nvSpPr>
        <p:spPr bwMode="auto">
          <a:xfrm>
            <a:off x="975718" y="1627188"/>
            <a:ext cx="9970624" cy="4405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lvl1pPr eaLnBrk="0" hangingPunct="0">
              <a:defRPr sz="4200">
                <a:solidFill>
                  <a:srgbClr val="5B5648"/>
                </a:solidFill>
                <a:latin typeface="Baskerville" pitchFamily="-112" charset="0"/>
                <a:ea typeface="ヒラギノ角ゴ ProN W3" pitchFamily="-112" charset="-128"/>
                <a:sym typeface="Baskerville" pitchFamily="-112" charset="0"/>
              </a:defRPr>
            </a:lvl1pPr>
            <a:lvl2pPr marL="1143000" indent="-381000" eaLnBrk="0" hangingPunct="0">
              <a:defRPr sz="4200">
                <a:solidFill>
                  <a:srgbClr val="5B5648"/>
                </a:solidFill>
                <a:latin typeface="Baskerville" pitchFamily="-112" charset="0"/>
                <a:ea typeface="ヒラギノ角ゴ ProN W3" pitchFamily="-112" charset="-128"/>
                <a:sym typeface="Baskerville" pitchFamily="-112" charset="0"/>
              </a:defRPr>
            </a:lvl2pPr>
            <a:lvl3pPr marL="1143000" indent="-228600" eaLnBrk="0" hangingPunct="0">
              <a:defRPr sz="4200">
                <a:solidFill>
                  <a:srgbClr val="5B5648"/>
                </a:solidFill>
                <a:latin typeface="Baskerville" pitchFamily="-112" charset="0"/>
                <a:ea typeface="ヒラギノ角ゴ ProN W3" pitchFamily="-112" charset="-128"/>
                <a:sym typeface="Baskerville" pitchFamily="-112" charset="0"/>
              </a:defRPr>
            </a:lvl3pPr>
            <a:lvl4pPr marL="1600200" indent="-228600" eaLnBrk="0" hangingPunct="0">
              <a:defRPr sz="4200">
                <a:solidFill>
                  <a:srgbClr val="5B5648"/>
                </a:solidFill>
                <a:latin typeface="Baskerville" pitchFamily="-112" charset="0"/>
                <a:ea typeface="ヒラギノ角ゴ ProN W3" pitchFamily="-112" charset="-128"/>
                <a:sym typeface="Baskerville" pitchFamily="-112" charset="0"/>
              </a:defRPr>
            </a:lvl4pPr>
            <a:lvl5pPr marL="2057400" indent="-228600" eaLnBrk="0" hangingPunct="0">
              <a:defRPr sz="4200">
                <a:solidFill>
                  <a:srgbClr val="5B5648"/>
                </a:solidFill>
                <a:latin typeface="Baskerville" pitchFamily="-112" charset="0"/>
                <a:ea typeface="ヒラギノ角ゴ ProN W3" pitchFamily="-112" charset="-128"/>
                <a:sym typeface="Baskerville" pitchFamily="-112" charset="0"/>
              </a:defRPr>
            </a:lvl5pPr>
            <a:lvl6pPr marL="25146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6pPr>
            <a:lvl7pPr marL="29718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7pPr>
            <a:lvl8pPr marL="34290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8pPr>
            <a:lvl9pPr marL="3886200" indent="-228600" algn="ctr" eaLnBrk="0" fontAlgn="base" hangingPunct="0">
              <a:spcBef>
                <a:spcPct val="0"/>
              </a:spcBef>
              <a:spcAft>
                <a:spcPct val="0"/>
              </a:spcAft>
              <a:defRPr sz="4200">
                <a:solidFill>
                  <a:srgbClr val="5B5648"/>
                </a:solidFill>
                <a:latin typeface="Baskerville" pitchFamily="-112" charset="0"/>
                <a:ea typeface="ヒラギノ角ゴ ProN W3" pitchFamily="-112" charset="-128"/>
                <a:sym typeface="Baskerville" pitchFamily="-112" charset="0"/>
              </a:defRPr>
            </a:lvl9pPr>
          </a:lstStyle>
          <a:p>
            <a:pPr eaLnBrk="1" hangingPunct="1">
              <a:spcBef>
                <a:spcPts val="2672"/>
              </a:spcBef>
            </a:pPr>
            <a:r>
              <a:rPr lang="en-US" altLang="en-US" sz="2400">
                <a:solidFill>
                  <a:schemeClr val="tx1"/>
                </a:solidFill>
                <a:latin typeface="Baskerville Bold" charset="0"/>
                <a:ea typeface="ヒラギノ明朝 ProN W3" pitchFamily="-112" charset="-128"/>
                <a:sym typeface="Baskerville Bold" charset="0"/>
              </a:rPr>
              <a:t>Humphries’ House is raided:</a:t>
            </a:r>
          </a:p>
          <a:p>
            <a:pPr lvl="1" eaLnBrk="1" hangingPunct="1">
              <a:spcBef>
                <a:spcPts val="2672"/>
              </a:spcBef>
              <a:buClr>
                <a:srgbClr val="908971"/>
              </a:buClr>
              <a:buFont typeface="Baskerville" pitchFamily="-112" charset="0"/>
              <a:buChar char="•"/>
            </a:pPr>
            <a:r>
              <a:rPr lang="en-US" altLang="en-US" sz="2400">
                <a:solidFill>
                  <a:schemeClr val="tx1"/>
                </a:solidFill>
                <a:latin typeface="Baskerville Bold" charset="0"/>
                <a:ea typeface="ヒラギノ明朝 ProN W3" pitchFamily="-112" charset="-128"/>
                <a:sym typeface="Baskerville Bold" charset="0"/>
              </a:rPr>
              <a:t>Found diary detailing payments to seventeen different policemen </a:t>
            </a:r>
          </a:p>
          <a:p>
            <a:pPr lvl="1" eaLnBrk="1" hangingPunct="1">
              <a:spcBef>
                <a:spcPts val="2672"/>
              </a:spcBef>
              <a:buClr>
                <a:srgbClr val="908971"/>
              </a:buClr>
              <a:buFont typeface="Baskerville" pitchFamily="-112" charset="0"/>
              <a:buChar char="•"/>
            </a:pPr>
            <a:r>
              <a:rPr lang="en-US" altLang="en-US" sz="2400">
                <a:solidFill>
                  <a:schemeClr val="tx1"/>
                </a:solidFill>
                <a:latin typeface="Baskerville Bold" charset="0"/>
                <a:ea typeface="ヒラギノ明朝 ProN W3" pitchFamily="-112" charset="-128"/>
                <a:sym typeface="Baskerville Bold" charset="0"/>
              </a:rPr>
              <a:t>Estimated annual payments to corrupt officers of £100,000 (by Humphreys and other key pornographers) that’s over £1 million pounds in today’s money</a:t>
            </a:r>
          </a:p>
        </p:txBody>
      </p:sp>
    </p:spTree>
    <p:extLst>
      <p:ext uri="{BB962C8B-B14F-4D97-AF65-F5344CB8AC3E}">
        <p14:creationId xmlns:p14="http://schemas.microsoft.com/office/powerpoint/2010/main" val="1999168987"/>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0752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0752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10752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524"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1617" name="Rectangle 1"/>
          <p:cNvSpPr>
            <a:spLocks noGrp="1" noChangeArrowheads="1"/>
          </p:cNvSpPr>
          <p:nvPr>
            <p:ph idx="1"/>
          </p:nvPr>
        </p:nvSpPr>
        <p:spPr>
          <a:xfrm>
            <a:off x="855881" y="2319961"/>
            <a:ext cx="8754534" cy="4259924"/>
          </a:xfrm>
        </p:spPr>
        <p:txBody>
          <a:bodyPr>
            <a:normAutofit/>
          </a:bodyPr>
          <a:lstStyle/>
          <a:p>
            <a:pPr eaLnBrk="1" hangingPunct="1">
              <a:buFont typeface="Wingdings" panose="05000000000000000000" pitchFamily="2" charset="2"/>
              <a:buChar char="Ø"/>
            </a:pPr>
            <a:r>
              <a:rPr lang="en-US" altLang="en-US" sz="2400">
                <a:latin typeface="Baskerville Bold" charset="0"/>
                <a:sym typeface="Baskerville Bold" charset="0"/>
              </a:rPr>
              <a:t>Trial Judge, </a:t>
            </a:r>
            <a:r>
              <a:rPr lang="en-US" altLang="en-US" sz="2400" err="1">
                <a:latin typeface="Baskerville Bold" charset="0"/>
                <a:sym typeface="Baskerville Bold" charset="0"/>
              </a:rPr>
              <a:t>Mr</a:t>
            </a:r>
            <a:r>
              <a:rPr lang="en-US" altLang="en-US" sz="2400">
                <a:latin typeface="Baskerville Bold" charset="0"/>
                <a:sym typeface="Baskerville Bold" charset="0"/>
              </a:rPr>
              <a:t> Justice Mars Jones, said:</a:t>
            </a:r>
            <a:endParaRPr lang="en-US" altLang="en-US" sz="2400">
              <a:latin typeface="Baskerville Bold" charset="0"/>
              <a:ea typeface="ヒラギノ明朝 ProN W6" pitchFamily="-112" charset="-128"/>
              <a:sym typeface="Baskerville Bold" charset="0"/>
            </a:endParaRPr>
          </a:p>
          <a:p>
            <a:pPr marL="553631" lvl="1" indent="-285750">
              <a:buFont typeface="Wingdings" panose="05000000000000000000" pitchFamily="2" charset="2"/>
              <a:buChar char="Ø"/>
            </a:pPr>
            <a:r>
              <a:rPr lang="en-US" altLang="en-US" sz="2400">
                <a:solidFill>
                  <a:srgbClr val="FF2712"/>
                </a:solidFill>
                <a:latin typeface="Baskerville Bold" charset="0"/>
                <a:sym typeface="Baskerville Bold" charset="0"/>
              </a:rPr>
              <a:t>“Thank goodness the Obscene Publications Squad has gone. I fear the damage you have done may be with us for a long time.”</a:t>
            </a:r>
            <a:endParaRPr lang="en-US" altLang="en-US" sz="2400">
              <a:solidFill>
                <a:srgbClr val="FF2712"/>
              </a:solidFill>
              <a:latin typeface="Baskerville Bold" charset="0"/>
              <a:ea typeface="ヒラギノ明朝 ProN W6" pitchFamily="-112" charset="-128"/>
              <a:sym typeface="Baskerville Bold" charset="0"/>
            </a:endParaRPr>
          </a:p>
          <a:p>
            <a:pPr marL="267881" lvl="1" indent="0">
              <a:buNone/>
            </a:pPr>
            <a:r>
              <a:rPr lang="en-US" altLang="en-US" sz="2400">
                <a:latin typeface="Baskerville Bold" charset="0"/>
                <a:sym typeface="Baskerville Bold" charset="0"/>
              </a:rPr>
              <a:t>After the second trial: </a:t>
            </a:r>
            <a:endParaRPr lang="en-US" altLang="en-US" sz="2400">
              <a:latin typeface="Baskerville Bold" charset="0"/>
              <a:ea typeface="ヒラギノ明朝 ProN W6" pitchFamily="-112" charset="-128"/>
              <a:sym typeface="Baskerville Bold" charset="0"/>
            </a:endParaRPr>
          </a:p>
          <a:p>
            <a:pPr marL="553631" lvl="1" indent="-285750">
              <a:buFont typeface="Wingdings" panose="05000000000000000000" pitchFamily="2" charset="2"/>
              <a:buChar char="Ø"/>
            </a:pPr>
            <a:r>
              <a:rPr lang="en-US" altLang="en-US" sz="2400">
                <a:solidFill>
                  <a:srgbClr val="FF2712"/>
                </a:solidFill>
                <a:latin typeface="Baskerville Bold" charset="0"/>
                <a:sym typeface="Baskerville Bold" charset="0"/>
              </a:rPr>
              <a:t>“corruption on a scale which beggars description”</a:t>
            </a:r>
            <a:endParaRPr lang="en-US" altLang="en-US" sz="2400">
              <a:solidFill>
                <a:srgbClr val="FF2712"/>
              </a:solidFill>
              <a:latin typeface="Baskerville Bold" charset="0"/>
              <a:ea typeface="ヒラギノ明朝 ProN W6" pitchFamily="-112" charset="-128"/>
              <a:sym typeface="Baskerville Bold" charset="0"/>
            </a:endParaRPr>
          </a:p>
          <a:p>
            <a:pPr eaLnBrk="1" hangingPunct="1">
              <a:buFont typeface="Wingdings" panose="05000000000000000000" pitchFamily="2" charset="2"/>
              <a:buChar char="Ø"/>
            </a:pPr>
            <a:endParaRPr lang="en-US" altLang="en-US">
              <a:latin typeface="Baskerville Bold" charset="0"/>
              <a:sym typeface="Baskerville Bold" charset="0"/>
            </a:endParaRPr>
          </a:p>
        </p:txBody>
      </p:sp>
      <p:sp>
        <p:nvSpPr>
          <p:cNvPr id="2" name="Rectangle 1"/>
          <p:cNvSpPr/>
          <p:nvPr/>
        </p:nvSpPr>
        <p:spPr>
          <a:xfrm>
            <a:off x="1459847" y="615608"/>
            <a:ext cx="8850656" cy="1323439"/>
          </a:xfrm>
          <a:prstGeom prst="rect">
            <a:avLst/>
          </a:prstGeom>
        </p:spPr>
        <p:txBody>
          <a:bodyPr wrap="square">
            <a:spAutoFit/>
          </a:bodyPr>
          <a:lstStyle/>
          <a:p>
            <a:pPr algn="ctr"/>
            <a:r>
              <a:rPr lang="en-US" altLang="en-US" sz="4000">
                <a:latin typeface="Copperplate Bold" charset="0"/>
                <a:sym typeface="Copperplate Bold" charset="0"/>
              </a:rPr>
              <a:t>Case Study </a:t>
            </a:r>
            <a:br>
              <a:rPr lang="en-US" altLang="en-US" sz="4000">
                <a:latin typeface="Copperplate Bold" charset="0"/>
                <a:sym typeface="Copperplate Bold" charset="0"/>
              </a:rPr>
            </a:br>
            <a:r>
              <a:rPr lang="en-US" altLang="en-US" sz="4000">
                <a:latin typeface="Copperplate Bold" charset="0"/>
                <a:sym typeface="Copperplate Bold" charset="0"/>
              </a:rPr>
              <a:t>The James Humphrey Saga</a:t>
            </a:r>
            <a:endParaRPr lang="en-GB" sz="4000"/>
          </a:p>
        </p:txBody>
      </p:sp>
    </p:spTree>
    <p:extLst>
      <p:ext uri="{BB962C8B-B14F-4D97-AF65-F5344CB8AC3E}">
        <p14:creationId xmlns:p14="http://schemas.microsoft.com/office/powerpoint/2010/main" val="835148227"/>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9569" name="Rectangle 1"/>
          <p:cNvSpPr>
            <a:spLocks noGrp="1" noChangeArrowheads="1"/>
          </p:cNvSpPr>
          <p:nvPr>
            <p:ph idx="1"/>
          </p:nvPr>
        </p:nvSpPr>
        <p:spPr>
          <a:xfrm>
            <a:off x="895350" y="2071557"/>
            <a:ext cx="9479492" cy="4577975"/>
          </a:xfrm>
        </p:spPr>
        <p:txBody>
          <a:bodyPr>
            <a:normAutofit/>
          </a:bodyPr>
          <a:lstStyle/>
          <a:p>
            <a:pPr marL="271463" indent="0" eaLnBrk="1" hangingPunct="1"/>
            <a:r>
              <a:rPr lang="en-US" altLang="en-US" sz="2039">
                <a:latin typeface="Baskerville Bold" charset="0"/>
                <a:sym typeface="Baskerville Bold" charset="0"/>
              </a:rPr>
              <a:t>Enquiries into allegations resulted in:</a:t>
            </a:r>
            <a:endParaRPr lang="en-US" altLang="en-US" sz="2039">
              <a:latin typeface="Baskerville Bold" charset="0"/>
              <a:ea typeface="ヒラギノ明朝 ProN W6" pitchFamily="-112" charset="-128"/>
              <a:sym typeface="Baskerville Bold" charset="0"/>
            </a:endParaRPr>
          </a:p>
          <a:p>
            <a:pPr marL="271463" lvl="1" indent="0">
              <a:spcBef>
                <a:spcPts val="2294"/>
              </a:spcBef>
            </a:pPr>
            <a:r>
              <a:rPr lang="en-US" altLang="en-US" sz="2039">
                <a:latin typeface="Baskerville Bold" charset="0"/>
                <a:sym typeface="Baskerville Bold" charset="0"/>
              </a:rPr>
              <a:t>Discreet retirements</a:t>
            </a:r>
            <a:endParaRPr lang="en-US" altLang="en-US" sz="2039">
              <a:latin typeface="Baskerville Bold" charset="0"/>
              <a:ea typeface="ヒラギノ明朝 ProN W6" pitchFamily="-112" charset="-128"/>
              <a:sym typeface="Baskerville Bold" charset="0"/>
            </a:endParaRPr>
          </a:p>
          <a:p>
            <a:pPr marL="271463" lvl="1" indent="0">
              <a:spcBef>
                <a:spcPts val="2294"/>
              </a:spcBef>
            </a:pPr>
            <a:r>
              <a:rPr lang="en-US" altLang="en-US" sz="2039">
                <a:latin typeface="Baskerville Bold" charset="0"/>
                <a:sym typeface="Baskerville Bold" charset="0"/>
              </a:rPr>
              <a:t>Two major corruption trials ended with prison sentences of between ten and fourteen years for: DCI George Fenwick, Head of the Obscene Publications Squad and DCS Bill Moody, Fenwick’s immediate superior and </a:t>
            </a:r>
            <a:r>
              <a:rPr lang="en-US" altLang="en-US" sz="2039">
                <a:solidFill>
                  <a:srgbClr val="FF0000"/>
                </a:solidFill>
                <a:latin typeface="Baskerville Bold" charset="0"/>
                <a:sym typeface="Baskerville Bold" charset="0"/>
              </a:rPr>
              <a:t>Head of the Anti-Corruption Squad</a:t>
            </a:r>
            <a:endParaRPr lang="en-US" altLang="en-US" sz="2039">
              <a:solidFill>
                <a:srgbClr val="FF0000"/>
              </a:solidFill>
              <a:latin typeface="Baskerville Bold" charset="0"/>
              <a:ea typeface="ヒラギノ明朝 ProN W6" pitchFamily="-112" charset="-128"/>
              <a:sym typeface="Baskerville Bold" charset="0"/>
            </a:endParaRPr>
          </a:p>
          <a:p>
            <a:pPr marL="271463" lvl="2" indent="0">
              <a:spcBef>
                <a:spcPts val="2294"/>
              </a:spcBef>
            </a:pPr>
            <a:r>
              <a:rPr lang="en-US" altLang="en-US" sz="2039">
                <a:latin typeface="Baskerville Bold" charset="0"/>
                <a:sym typeface="Baskerville Bold" charset="0"/>
              </a:rPr>
              <a:t>Commander Wallace “Wally” Virgo, Head of the Serious Crime Squad, in overall charge of the unit; </a:t>
            </a:r>
            <a:endParaRPr lang="en-US" altLang="en-US" sz="2039">
              <a:latin typeface="Baskerville Bold" charset="0"/>
              <a:ea typeface="ヒラギノ明朝 ProN W6" pitchFamily="-112" charset="-128"/>
              <a:sym typeface="Baskerville Bold" charset="0"/>
            </a:endParaRPr>
          </a:p>
          <a:p>
            <a:pPr marL="271463" lvl="2" indent="0">
              <a:spcBef>
                <a:spcPts val="2294"/>
              </a:spcBef>
            </a:pPr>
            <a:r>
              <a:rPr lang="en-US" altLang="en-US" sz="2039">
                <a:latin typeface="Baskerville Bold" charset="0"/>
                <a:sym typeface="Baskerville Bold" charset="0"/>
              </a:rPr>
              <a:t>Commander Kenneth Drury, Head of the “Flying Squad”.</a:t>
            </a:r>
            <a:endParaRPr lang="en-US" altLang="en-US" sz="2039">
              <a:latin typeface="Baskerville Bold" charset="0"/>
              <a:ea typeface="ヒラギノ明朝 ProN W6" pitchFamily="-112" charset="-128"/>
              <a:sym typeface="Baskerville Bold" charset="0"/>
            </a:endParaRPr>
          </a:p>
        </p:txBody>
      </p:sp>
      <p:sp>
        <p:nvSpPr>
          <p:cNvPr id="2" name="Rectangle 1"/>
          <p:cNvSpPr/>
          <p:nvPr/>
        </p:nvSpPr>
        <p:spPr>
          <a:xfrm>
            <a:off x="1543610" y="405218"/>
            <a:ext cx="8831232" cy="1323439"/>
          </a:xfrm>
          <a:prstGeom prst="rect">
            <a:avLst/>
          </a:prstGeom>
        </p:spPr>
        <p:txBody>
          <a:bodyPr wrap="square">
            <a:spAutoFit/>
          </a:bodyPr>
          <a:lstStyle/>
          <a:p>
            <a:pPr algn="ctr"/>
            <a:r>
              <a:rPr lang="en-GB" sz="4000"/>
              <a:t>Case Study </a:t>
            </a:r>
            <a:br>
              <a:rPr lang="en-GB" sz="4000"/>
            </a:br>
            <a:r>
              <a:rPr lang="en-GB" sz="4000"/>
              <a:t>The James Humphrey Saga</a:t>
            </a:r>
          </a:p>
        </p:txBody>
      </p:sp>
    </p:spTree>
    <p:extLst>
      <p:ext uri="{BB962C8B-B14F-4D97-AF65-F5344CB8AC3E}">
        <p14:creationId xmlns:p14="http://schemas.microsoft.com/office/powerpoint/2010/main" val="3772226192"/>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0956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0956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0956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0956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0956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69" grpId="0" build="p" bldLvl="5"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p:txBody>
          <a:bodyPr/>
          <a:lstStyle/>
          <a:p>
            <a:r>
              <a:rPr lang="en-GB" b="1">
                <a:solidFill>
                  <a:schemeClr val="tx1"/>
                </a:solidFill>
              </a:rPr>
              <a:t>1988 – Lynette White </a:t>
            </a:r>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normAutofit/>
          </a:bodyPr>
          <a:lstStyle/>
          <a:p>
            <a:r>
              <a:rPr lang="en-GB" sz="2400"/>
              <a:t>Lynette White was stabbed more than 50 times in the Cardiff docklands flat where she worked.</a:t>
            </a:r>
          </a:p>
        </p:txBody>
      </p:sp>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71705" y="2253129"/>
            <a:ext cx="3789664" cy="2520280"/>
          </a:xfrm>
          <a:prstGeom prst="rect">
            <a:avLst/>
          </a:prstGeom>
          <a:ln>
            <a:noFill/>
          </a:ln>
          <a:effectLst/>
        </p:spPr>
      </p:pic>
    </p:spTree>
    <p:extLst>
      <p:ext uri="{BB962C8B-B14F-4D97-AF65-F5344CB8AC3E}">
        <p14:creationId xmlns:p14="http://schemas.microsoft.com/office/powerpoint/2010/main" val="1679308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a:t>1988 – Lynette White </a:t>
            </a:r>
          </a:p>
        </p:txBody>
      </p:sp>
      <p:sp>
        <p:nvSpPr>
          <p:cNvPr id="8" name="Content Placeholder 7"/>
          <p:cNvSpPr>
            <a:spLocks noGrp="1"/>
          </p:cNvSpPr>
          <p:nvPr>
            <p:ph idx="1"/>
          </p:nvPr>
        </p:nvSpPr>
        <p:spPr/>
        <p:txBody>
          <a:bodyPr>
            <a:normAutofit/>
          </a:bodyPr>
          <a:lstStyle/>
          <a:p>
            <a:r>
              <a:rPr lang="en-GB" sz="2400"/>
              <a:t>3 men, the "Cardiff Three", jailed for life in 1990 after being convicted of the murder, </a:t>
            </a:r>
          </a:p>
          <a:p>
            <a:r>
              <a:rPr lang="en-GB" sz="2400"/>
              <a:t>Convictions quashed on appeal in 1992 after judges were told they had been "fitted up" for the crime,</a:t>
            </a:r>
          </a:p>
          <a:p>
            <a:r>
              <a:rPr lang="en-GB" sz="2400"/>
              <a:t>The real killer, Jeffrey </a:t>
            </a:r>
            <a:r>
              <a:rPr lang="en-GB" sz="2400" err="1"/>
              <a:t>Gafoor</a:t>
            </a:r>
            <a:r>
              <a:rPr lang="en-GB" sz="2400"/>
              <a:t>, was arrested in 2003 after a breakthrough in the DNA evidence.</a:t>
            </a:r>
          </a:p>
        </p:txBody>
      </p:sp>
    </p:spTree>
    <p:extLst>
      <p:ext uri="{BB962C8B-B14F-4D97-AF65-F5344CB8AC3E}">
        <p14:creationId xmlns:p14="http://schemas.microsoft.com/office/powerpoint/2010/main" val="1227879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additive="base">
                                        <p:cTn id="19"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1988 – Lynette White </a:t>
            </a:r>
          </a:p>
        </p:txBody>
      </p:sp>
      <p:sp>
        <p:nvSpPr>
          <p:cNvPr id="3" name="Content Placeholder 2"/>
          <p:cNvSpPr>
            <a:spLocks noGrp="1"/>
          </p:cNvSpPr>
          <p:nvPr>
            <p:ph idx="1"/>
          </p:nvPr>
        </p:nvSpPr>
        <p:spPr>
          <a:xfrm>
            <a:off x="1076325" y="1930400"/>
            <a:ext cx="8770571" cy="4343400"/>
          </a:xfrm>
        </p:spPr>
        <p:txBody>
          <a:bodyPr>
            <a:normAutofit/>
          </a:bodyPr>
          <a:lstStyle/>
          <a:p>
            <a:r>
              <a:rPr lang="en-GB" sz="2600"/>
              <a:t>Eight former South Wales Police officers charged with offences of perverting the course of justice and perjury.</a:t>
            </a:r>
          </a:p>
          <a:p>
            <a:pPr marL="0" indent="0">
              <a:buNone/>
            </a:pPr>
            <a:endParaRPr lang="en-GB" sz="2600"/>
          </a:p>
          <a:p>
            <a:r>
              <a:rPr lang="en-GB" sz="2600"/>
              <a:t>But the 2011 case collapsed following SWP’s failure to disclose evidence.</a:t>
            </a:r>
          </a:p>
          <a:p>
            <a:endParaRPr lang="en-GB" sz="2600"/>
          </a:p>
          <a:p>
            <a:r>
              <a:rPr lang="en-GB" sz="2600"/>
              <a:t>Boxes of documents (227), which should have been shown to defence lawyers, could not be found. </a:t>
            </a:r>
          </a:p>
          <a:p>
            <a:endParaRPr lang="en-GB"/>
          </a:p>
        </p:txBody>
      </p:sp>
    </p:spTree>
    <p:extLst>
      <p:ext uri="{BB962C8B-B14F-4D97-AF65-F5344CB8AC3E}">
        <p14:creationId xmlns:p14="http://schemas.microsoft.com/office/powerpoint/2010/main" val="1457130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p:txBody>
          <a:bodyPr>
            <a:normAutofit/>
          </a:bodyPr>
          <a:lstStyle/>
          <a:p>
            <a:r>
              <a:rPr lang="en-GB" b="1">
                <a:solidFill>
                  <a:schemeClr val="tx1"/>
                </a:solidFill>
              </a:rPr>
              <a:t>2010 – PC Jamie Slater</a:t>
            </a:r>
          </a:p>
        </p:txBody>
      </p:sp>
      <p:sp>
        <p:nvSpPr>
          <p:cNvPr id="5" name="Content Placeholder 4"/>
          <p:cNvSpPr>
            <a:spLocks noGrp="1"/>
          </p:cNvSpPr>
          <p:nvPr>
            <p:ph sz="half" idx="1"/>
          </p:nvPr>
        </p:nvSpPr>
        <p:spPr>
          <a:xfrm>
            <a:off x="1981200" y="1600201"/>
            <a:ext cx="3538736" cy="4525963"/>
          </a:xfrm>
        </p:spPr>
        <p:txBody>
          <a:bodyPr>
            <a:normAutofit/>
          </a:bodyPr>
          <a:lstStyle/>
          <a:p>
            <a:endParaRPr lang="en-GB"/>
          </a:p>
        </p:txBody>
      </p:sp>
      <p:sp>
        <p:nvSpPr>
          <p:cNvPr id="6" name="Content Placeholder 5"/>
          <p:cNvSpPr>
            <a:spLocks noGrp="1"/>
          </p:cNvSpPr>
          <p:nvPr>
            <p:ph sz="half" idx="2"/>
          </p:nvPr>
        </p:nvSpPr>
        <p:spPr>
          <a:xfrm>
            <a:off x="5794251" y="1886216"/>
            <a:ext cx="4330824" cy="4284133"/>
          </a:xfrm>
        </p:spPr>
        <p:txBody>
          <a:bodyPr>
            <a:normAutofit/>
          </a:bodyPr>
          <a:lstStyle/>
          <a:p>
            <a:endParaRPr lang="en-GB"/>
          </a:p>
          <a:p>
            <a:r>
              <a:rPr lang="en-GB" sz="2400"/>
              <a:t>SWP traffic police officer was jailed for having sex with female drivers in exchange for excusing their motoring offences.</a:t>
            </a:r>
          </a:p>
          <a:p>
            <a:r>
              <a:rPr lang="en-GB" sz="2400"/>
              <a:t>Jamie Slater was sentenced to three and a half years at Cardiff CC for misconduct while in public office. </a:t>
            </a:r>
          </a:p>
          <a:p>
            <a:pPr marL="0" indent="0">
              <a:buNone/>
            </a:pPr>
            <a:endParaRPr lang="en-GB"/>
          </a:p>
        </p:txBody>
      </p:sp>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b="12168"/>
          <a:stretch/>
        </p:blipFill>
        <p:spPr>
          <a:xfrm>
            <a:off x="677334" y="1930400"/>
            <a:ext cx="4104456" cy="3641725"/>
          </a:xfrm>
          <a:prstGeom prst="rect">
            <a:avLst/>
          </a:prstGeom>
        </p:spPr>
      </p:pic>
    </p:spTree>
    <p:extLst>
      <p:ext uri="{BB962C8B-B14F-4D97-AF65-F5344CB8AC3E}">
        <p14:creationId xmlns:p14="http://schemas.microsoft.com/office/powerpoint/2010/main" val="42032281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p:txBody>
          <a:bodyPr>
            <a:normAutofit/>
          </a:bodyPr>
          <a:lstStyle/>
          <a:p>
            <a:r>
              <a:rPr lang="en-GB" b="1">
                <a:solidFill>
                  <a:schemeClr val="tx1"/>
                </a:solidFill>
              </a:rPr>
              <a:t>2010 – PC Jamie Slater</a:t>
            </a:r>
          </a:p>
        </p:txBody>
      </p:sp>
      <p:sp>
        <p:nvSpPr>
          <p:cNvPr id="5" name="Content Placeholder 4"/>
          <p:cNvSpPr>
            <a:spLocks noGrp="1"/>
          </p:cNvSpPr>
          <p:nvPr>
            <p:ph sz="half" idx="1"/>
          </p:nvPr>
        </p:nvSpPr>
        <p:spPr>
          <a:xfrm>
            <a:off x="1981200" y="1600201"/>
            <a:ext cx="3538736" cy="4525963"/>
          </a:xfrm>
        </p:spPr>
        <p:txBody>
          <a:bodyPr>
            <a:normAutofit/>
          </a:bodyPr>
          <a:lstStyle/>
          <a:p>
            <a:endParaRPr lang="en-GB"/>
          </a:p>
        </p:txBody>
      </p:sp>
      <p:sp>
        <p:nvSpPr>
          <p:cNvPr id="6" name="Content Placeholder 5"/>
          <p:cNvSpPr>
            <a:spLocks noGrp="1"/>
          </p:cNvSpPr>
          <p:nvPr>
            <p:ph sz="half" idx="2"/>
          </p:nvPr>
        </p:nvSpPr>
        <p:spPr>
          <a:xfrm>
            <a:off x="5879976" y="2209799"/>
            <a:ext cx="4761130" cy="4275667"/>
          </a:xfrm>
        </p:spPr>
        <p:txBody>
          <a:bodyPr>
            <a:noAutofit/>
          </a:bodyPr>
          <a:lstStyle/>
          <a:p>
            <a:r>
              <a:rPr lang="en-GB" sz="2400"/>
              <a:t>The court heard how the SWP officer used the PNC to access personal data.</a:t>
            </a:r>
          </a:p>
          <a:p>
            <a:r>
              <a:rPr lang="en-GB" sz="2400"/>
              <a:t>Stopped six women for minor offences and requested their mobile numbers.</a:t>
            </a:r>
          </a:p>
          <a:p>
            <a:r>
              <a:rPr lang="en-GB" sz="2400"/>
              <a:t>He later sent the women text messages asking them to meet him for sex. </a:t>
            </a:r>
          </a:p>
          <a:p>
            <a:endParaRPr lang="en-GB" sz="2400"/>
          </a:p>
        </p:txBody>
      </p:sp>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b="12168"/>
          <a:stretch/>
        </p:blipFill>
        <p:spPr>
          <a:xfrm>
            <a:off x="677334" y="2209799"/>
            <a:ext cx="4104456" cy="3190876"/>
          </a:xfrm>
          <a:prstGeom prst="rect">
            <a:avLst/>
          </a:prstGeom>
        </p:spPr>
      </p:pic>
    </p:spTree>
    <p:extLst>
      <p:ext uri="{BB962C8B-B14F-4D97-AF65-F5344CB8AC3E}">
        <p14:creationId xmlns:p14="http://schemas.microsoft.com/office/powerpoint/2010/main" val="9566694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a:t>Anti-terror officer jailed for misuse of credit card</a:t>
            </a:r>
            <a:endParaRPr lang="en-GB"/>
          </a:p>
        </p:txBody>
      </p:sp>
      <p:sp>
        <p:nvSpPr>
          <p:cNvPr id="9" name="Content Placeholder 8"/>
          <p:cNvSpPr>
            <a:spLocks noGrp="1"/>
          </p:cNvSpPr>
          <p:nvPr>
            <p:ph idx="1"/>
          </p:nvPr>
        </p:nvSpPr>
        <p:spPr/>
        <p:txBody>
          <a:bodyPr>
            <a:normAutofit/>
          </a:bodyPr>
          <a:lstStyle/>
          <a:p>
            <a:endParaRPr lang="en-GB"/>
          </a:p>
          <a:p>
            <a:endParaRPr lang="en-GB"/>
          </a:p>
          <a:p>
            <a:endParaRPr lang="en-GB"/>
          </a:p>
          <a:p>
            <a:r>
              <a:rPr lang="en-GB" sz="2400"/>
              <a:t>A Scotland Yard anti-terrorism officer has been jailed for 10 months after he admitted using his corporate credit card to fund a £73,000 spree.</a:t>
            </a:r>
          </a:p>
          <a:p>
            <a:pPr marL="0" indent="0">
              <a:buNone/>
            </a:pPr>
            <a:endParaRPr lang="en-GB"/>
          </a:p>
        </p:txBody>
      </p:sp>
    </p:spTree>
    <p:extLst>
      <p:ext uri="{BB962C8B-B14F-4D97-AF65-F5344CB8AC3E}">
        <p14:creationId xmlns:p14="http://schemas.microsoft.com/office/powerpoint/2010/main" val="6887219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a:t>Anti-terror officer jailed for misuse of credit card</a:t>
            </a:r>
            <a:endParaRPr lang="en-GB"/>
          </a:p>
        </p:txBody>
      </p:sp>
      <p:sp>
        <p:nvSpPr>
          <p:cNvPr id="9" name="Content Placeholder 8"/>
          <p:cNvSpPr>
            <a:spLocks noGrp="1"/>
          </p:cNvSpPr>
          <p:nvPr>
            <p:ph idx="1"/>
          </p:nvPr>
        </p:nvSpPr>
        <p:spPr/>
        <p:txBody>
          <a:bodyPr>
            <a:normAutofit/>
          </a:bodyPr>
          <a:lstStyle/>
          <a:p>
            <a:endParaRPr lang="en-GB"/>
          </a:p>
          <a:p>
            <a:r>
              <a:rPr lang="en-GB" sz="2400"/>
              <a:t>Detective Sergeant Richard de </a:t>
            </a:r>
            <a:r>
              <a:rPr lang="en-GB" sz="2400" err="1"/>
              <a:t>Cadenet</a:t>
            </a:r>
            <a:r>
              <a:rPr lang="en-GB" sz="2400"/>
              <a:t>, 39, used his American Express card, issued to all anti-terror officers in the Metropolitan Police for non-personal expenses, to pay for two holidays to Mexico and a trip to Thailand with his mistress. He also bought clothes and electrical goods and withdrew £18,000 from cash machines in little more than a year. He even used it to pay for a box at a Premiership football ground.</a:t>
            </a:r>
          </a:p>
          <a:p>
            <a:endParaRPr lang="en-GB"/>
          </a:p>
        </p:txBody>
      </p:sp>
    </p:spTree>
    <p:extLst>
      <p:ext uri="{BB962C8B-B14F-4D97-AF65-F5344CB8AC3E}">
        <p14:creationId xmlns:p14="http://schemas.microsoft.com/office/powerpoint/2010/main" val="438946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a:t>Anti-terror officer jailed for misuse of credit card</a:t>
            </a:r>
            <a:endParaRPr lang="en-GB"/>
          </a:p>
        </p:txBody>
      </p:sp>
      <p:sp>
        <p:nvSpPr>
          <p:cNvPr id="9" name="Content Placeholder 8"/>
          <p:cNvSpPr>
            <a:spLocks noGrp="1"/>
          </p:cNvSpPr>
          <p:nvPr>
            <p:ph idx="1"/>
          </p:nvPr>
        </p:nvSpPr>
        <p:spPr/>
        <p:txBody>
          <a:bodyPr>
            <a:normAutofit/>
          </a:bodyPr>
          <a:lstStyle/>
          <a:p>
            <a:endParaRPr lang="en-GB"/>
          </a:p>
          <a:p>
            <a:r>
              <a:rPr lang="en-GB" sz="2400"/>
              <a:t>Southwark Crown Court heard that of 415 transactions on the card, 28 were legitimate. Judge Geoffrey </a:t>
            </a:r>
            <a:r>
              <a:rPr lang="en-GB" sz="2400" err="1"/>
              <a:t>Rivlin</a:t>
            </a:r>
            <a:r>
              <a:rPr lang="en-GB" sz="2400"/>
              <a:t> QC sentenced de </a:t>
            </a:r>
            <a:r>
              <a:rPr lang="en-GB" sz="2400" err="1"/>
              <a:t>Cadenet</a:t>
            </a:r>
            <a:r>
              <a:rPr lang="en-GB" sz="2400"/>
              <a:t> to 10 months in prison for a "most serious breach of trust". </a:t>
            </a:r>
          </a:p>
          <a:p>
            <a:r>
              <a:rPr lang="en-GB" sz="2400"/>
              <a:t>He had been arrested in October 2007 and charged with misconduct in a public office in April 2008, at which point he resigned from the police. He pleaded guilty in June.</a:t>
            </a:r>
          </a:p>
          <a:p>
            <a:endParaRPr lang="en-GB"/>
          </a:p>
        </p:txBody>
      </p:sp>
    </p:spTree>
    <p:extLst>
      <p:ext uri="{BB962C8B-B14F-4D97-AF65-F5344CB8AC3E}">
        <p14:creationId xmlns:p14="http://schemas.microsoft.com/office/powerpoint/2010/main" val="9861700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81804-9F26-4DE3-99B8-A47030187A5A}"/>
              </a:ext>
            </a:extLst>
          </p:cNvPr>
          <p:cNvSpPr>
            <a:spLocks noGrp="1"/>
          </p:cNvSpPr>
          <p:nvPr>
            <p:ph type="title"/>
          </p:nvPr>
        </p:nvSpPr>
        <p:spPr>
          <a:xfrm>
            <a:off x="1653363" y="365760"/>
            <a:ext cx="9367203" cy="1188720"/>
          </a:xfrm>
        </p:spPr>
        <p:txBody>
          <a:bodyPr>
            <a:normAutofit/>
          </a:bodyPr>
          <a:lstStyle/>
          <a:p>
            <a:r>
              <a:rPr lang="en-GB">
                <a:cs typeface="Calibri"/>
              </a:rPr>
              <a:t>Who Guards the Guards? Session 3</a:t>
            </a:r>
            <a:endParaRPr lang="en-GB"/>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E835060-8402-42BB-B885-52D8977B5E78}"/>
              </a:ext>
            </a:extLst>
          </p:cNvPr>
          <p:cNvSpPr>
            <a:spLocks noGrp="1"/>
          </p:cNvSpPr>
          <p:nvPr>
            <p:ph idx="1"/>
          </p:nvPr>
        </p:nvSpPr>
        <p:spPr>
          <a:xfrm>
            <a:off x="1653363" y="2176272"/>
            <a:ext cx="9367204" cy="4041648"/>
          </a:xfrm>
        </p:spPr>
        <p:txBody>
          <a:bodyPr anchor="t">
            <a:normAutofit/>
          </a:bodyPr>
          <a:lstStyle/>
          <a:p>
            <a:endParaRPr lang="en-GB" sz="2400"/>
          </a:p>
        </p:txBody>
      </p:sp>
    </p:spTree>
    <p:extLst>
      <p:ext uri="{BB962C8B-B14F-4D97-AF65-F5344CB8AC3E}">
        <p14:creationId xmlns:p14="http://schemas.microsoft.com/office/powerpoint/2010/main" val="1923488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6447" y="292660"/>
            <a:ext cx="8764365" cy="1325563"/>
          </a:xfrm>
        </p:spPr>
        <p:txBody>
          <a:bodyPr/>
          <a:lstStyle/>
          <a:p>
            <a:r>
              <a:rPr lang="en-GB"/>
              <a:t>Who guards the guards?</a:t>
            </a:r>
          </a:p>
        </p:txBody>
      </p:sp>
      <p:sp>
        <p:nvSpPr>
          <p:cNvPr id="3" name="Content Placeholder 2"/>
          <p:cNvSpPr>
            <a:spLocks noGrp="1"/>
          </p:cNvSpPr>
          <p:nvPr>
            <p:ph idx="1"/>
          </p:nvPr>
        </p:nvSpPr>
        <p:spPr>
          <a:xfrm>
            <a:off x="598762" y="1542112"/>
            <a:ext cx="10929849" cy="4300462"/>
          </a:xfrm>
        </p:spPr>
        <p:txBody>
          <a:bodyPr vert="horz" lIns="91440" tIns="45720" rIns="91440" bIns="45720" rtlCol="0" anchor="t">
            <a:normAutofit/>
          </a:bodyPr>
          <a:lstStyle/>
          <a:p>
            <a:endParaRPr lang="en-GB"/>
          </a:p>
          <a:p>
            <a:r>
              <a:rPr lang="en-GB" b="1"/>
              <a:t>Issues relating to funding and the general direction and control of police services in England and Wales have been governed by arrangements that purport to ensure operational independence and accountability to both central government and local agencies. </a:t>
            </a:r>
            <a:endParaRPr lang="en-GB" b="1">
              <a:cs typeface="Calibri"/>
            </a:endParaRPr>
          </a:p>
          <a:p>
            <a:endParaRPr lang="en-GB" b="1">
              <a:cs typeface="Calibri"/>
            </a:endParaRPr>
          </a:p>
          <a:p>
            <a:r>
              <a:rPr lang="en-GB" b="1"/>
              <a:t>The lecture also explores issues of accountability in broader terms, including efforts to promote ethical codes and human rights policing. In particular, the lecture</a:t>
            </a:r>
            <a:endParaRPr lang="en-GB" b="1">
              <a:cs typeface="Calibri"/>
            </a:endParaRPr>
          </a:p>
          <a:p>
            <a:endParaRPr lang="en-GB" b="1">
              <a:cs typeface="Calibri"/>
            </a:endParaRPr>
          </a:p>
          <a:p>
            <a:r>
              <a:rPr lang="en-GB" b="1"/>
              <a:t>Critically examines disciplinary systems intended to regulate individual police officer behaviour and broader mechanism to provide democratic oversight of policing</a:t>
            </a:r>
            <a:endParaRPr lang="en-GB" b="1">
              <a:cs typeface="Calibri"/>
            </a:endParaRPr>
          </a:p>
          <a:p>
            <a:endParaRPr lang="en-GB" b="1">
              <a:cs typeface="Calibri"/>
            </a:endParaRPr>
          </a:p>
        </p:txBody>
      </p:sp>
    </p:spTree>
    <p:extLst>
      <p:ext uri="{BB962C8B-B14F-4D97-AF65-F5344CB8AC3E}">
        <p14:creationId xmlns:p14="http://schemas.microsoft.com/office/powerpoint/2010/main" val="26845015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292660"/>
            <a:ext cx="9158812" cy="1325563"/>
          </a:xfrm>
        </p:spPr>
        <p:txBody>
          <a:bodyPr/>
          <a:lstStyle/>
          <a:p>
            <a:r>
              <a:rPr lang="en-GB"/>
              <a:t>Who guards the guards?</a:t>
            </a:r>
          </a:p>
        </p:txBody>
      </p:sp>
      <p:sp>
        <p:nvSpPr>
          <p:cNvPr id="3" name="Content Placeholder 2"/>
          <p:cNvSpPr>
            <a:spLocks noGrp="1"/>
          </p:cNvSpPr>
          <p:nvPr>
            <p:ph idx="1"/>
          </p:nvPr>
        </p:nvSpPr>
        <p:spPr>
          <a:xfrm>
            <a:off x="1138518" y="1864842"/>
            <a:ext cx="8799228" cy="4300462"/>
          </a:xfrm>
        </p:spPr>
        <p:txBody>
          <a:bodyPr vert="horz" lIns="91440" tIns="45720" rIns="91440" bIns="45720" rtlCol="0" anchor="t">
            <a:normAutofit/>
          </a:bodyPr>
          <a:lstStyle/>
          <a:p>
            <a:pPr marL="572770" indent="-339725">
              <a:buFont typeface="Arial" pitchFamily="34" charset="0"/>
              <a:buChar char="–"/>
            </a:pPr>
            <a:r>
              <a:rPr lang="en-GB" b="1"/>
              <a:t>Reviews efforts to influence policing by the promotion of professionalism, ethical and human rights</a:t>
            </a:r>
            <a:endParaRPr lang="en-GB" b="1">
              <a:cs typeface="Calibri"/>
            </a:endParaRPr>
          </a:p>
          <a:p>
            <a:pPr marL="572770" indent="-339725">
              <a:buFont typeface="Arial" pitchFamily="34" charset="0"/>
              <a:buChar char="–"/>
            </a:pPr>
            <a:endParaRPr lang="en-GB" b="1"/>
          </a:p>
          <a:p>
            <a:pPr marL="572770" indent="-339725">
              <a:buFont typeface="Arial" pitchFamily="34" charset="0"/>
              <a:buChar char="–"/>
            </a:pPr>
            <a:r>
              <a:rPr lang="en-GB" b="1"/>
              <a:t>Considers the implications of increasing diversity of agencies engaged in policing for fundamental principles of democratic accountability</a:t>
            </a:r>
            <a:endParaRPr lang="en-GB" b="1">
              <a:cs typeface="Calibri"/>
            </a:endParaRPr>
          </a:p>
          <a:p>
            <a:endParaRPr lang="en-GB" b="1">
              <a:cs typeface="Calibri"/>
            </a:endParaRPr>
          </a:p>
          <a:p>
            <a:r>
              <a:rPr lang="en-GB" b="1"/>
              <a:t>The question ‘who guards the guards?’ is among the oldest of political philosophy. Holding police officers to account for their (in)actions raises legal, moral, and political questions about social regulation and has important implications for the legitimacy of the police service</a:t>
            </a:r>
            <a:endParaRPr lang="en-GB" b="1">
              <a:cs typeface="Calibri"/>
            </a:endParaRPr>
          </a:p>
          <a:p>
            <a:endParaRPr lang="en-GB" b="1">
              <a:cs typeface="Calibri"/>
            </a:endParaRPr>
          </a:p>
        </p:txBody>
      </p:sp>
    </p:spTree>
    <p:extLst>
      <p:ext uri="{BB962C8B-B14F-4D97-AF65-F5344CB8AC3E}">
        <p14:creationId xmlns:p14="http://schemas.microsoft.com/office/powerpoint/2010/main" val="40727799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00787" y="1999312"/>
            <a:ext cx="7886700" cy="4300462"/>
          </a:xfrm>
        </p:spPr>
        <p:txBody>
          <a:bodyPr vert="horz" lIns="91440" tIns="45720" rIns="91440" bIns="45720" rtlCol="0" anchor="t">
            <a:normAutofit/>
          </a:bodyPr>
          <a:lstStyle/>
          <a:p>
            <a:r>
              <a:rPr lang="en-GB" b="1"/>
              <a:t>‘Accountability’ is understood in two ways: first, as holding the police to account, in terms of interrogating the actions of individual officers and, second, in terms of controlling the general direction of policing (i.e. governance)</a:t>
            </a:r>
            <a:endParaRPr lang="en-GB" b="1">
              <a:cs typeface="Calibri"/>
            </a:endParaRPr>
          </a:p>
          <a:p>
            <a:pPr marL="0" indent="0">
              <a:buNone/>
            </a:pPr>
            <a:endParaRPr lang="en-GB" b="1">
              <a:cs typeface="Calibri"/>
            </a:endParaRPr>
          </a:p>
          <a:p>
            <a:r>
              <a:rPr lang="en-GB" b="1"/>
              <a:t>One of the problems with many mechanisms of accountability is that they provide models for police activity based upon rules, regulations, and hierarchies of decision-making and responsibility.</a:t>
            </a:r>
            <a:endParaRPr lang="en-GB" b="1">
              <a:cs typeface="Calibri"/>
            </a:endParaRPr>
          </a:p>
        </p:txBody>
      </p:sp>
      <p:sp>
        <p:nvSpPr>
          <p:cNvPr id="7" name="Title 1"/>
          <p:cNvSpPr>
            <a:spLocks noGrp="1"/>
          </p:cNvSpPr>
          <p:nvPr>
            <p:ph type="title"/>
          </p:nvPr>
        </p:nvSpPr>
        <p:spPr>
          <a:xfrm>
            <a:off x="788894" y="292660"/>
            <a:ext cx="9131918" cy="1325563"/>
          </a:xfrm>
        </p:spPr>
        <p:txBody>
          <a:bodyPr/>
          <a:lstStyle/>
          <a:p>
            <a:r>
              <a:rPr lang="en-GB"/>
              <a:t>Who guards the guards?</a:t>
            </a:r>
          </a:p>
        </p:txBody>
      </p:sp>
    </p:spTree>
    <p:extLst>
      <p:ext uri="{BB962C8B-B14F-4D97-AF65-F5344CB8AC3E}">
        <p14:creationId xmlns:p14="http://schemas.microsoft.com/office/powerpoint/2010/main" val="36978864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a:t>Controlling Police Officers</a:t>
            </a:r>
          </a:p>
        </p:txBody>
      </p:sp>
      <p:sp>
        <p:nvSpPr>
          <p:cNvPr id="5" name="Content Placeholder 2"/>
          <p:cNvSpPr>
            <a:spLocks noGrp="1"/>
          </p:cNvSpPr>
          <p:nvPr>
            <p:ph idx="1"/>
          </p:nvPr>
        </p:nvSpPr>
        <p:spPr>
          <a:xfrm>
            <a:off x="977153" y="1864842"/>
            <a:ext cx="9295311" cy="4876526"/>
          </a:xfrm>
        </p:spPr>
        <p:txBody>
          <a:bodyPr vert="horz" lIns="91440" tIns="45720" rIns="91440" bIns="45720" rtlCol="0" anchor="t">
            <a:normAutofit/>
          </a:bodyPr>
          <a:lstStyle/>
          <a:p>
            <a:pPr>
              <a:spcBef>
                <a:spcPts val="200"/>
              </a:spcBef>
            </a:pPr>
            <a:r>
              <a:rPr lang="en-GB" b="1"/>
              <a:t>A long-term trend in the investigation of complaints against the police in Britain has been the development, over several decades, of an independent system. The 2002 Police Reform Act established the Independent Police Complaints Commission (IPCC)</a:t>
            </a:r>
            <a:endParaRPr lang="en-GB" b="1">
              <a:cs typeface="Calibri"/>
            </a:endParaRPr>
          </a:p>
          <a:p>
            <a:pPr>
              <a:spcBef>
                <a:spcPts val="200"/>
              </a:spcBef>
            </a:pPr>
            <a:endParaRPr lang="en-GB" b="1">
              <a:cs typeface="Calibri"/>
            </a:endParaRPr>
          </a:p>
          <a:p>
            <a:pPr>
              <a:spcBef>
                <a:spcPts val="200"/>
              </a:spcBef>
            </a:pPr>
            <a:r>
              <a:rPr lang="en-GB" b="1"/>
              <a:t>Now known as the Independent Office for Police Conduct (IOPC). </a:t>
            </a:r>
          </a:p>
          <a:p>
            <a:pPr>
              <a:spcBef>
                <a:spcPts val="200"/>
              </a:spcBef>
            </a:pPr>
            <a:endParaRPr lang="en-GB" b="1">
              <a:cs typeface="Calibri"/>
            </a:endParaRPr>
          </a:p>
          <a:p>
            <a:pPr>
              <a:spcBef>
                <a:spcPts val="200"/>
              </a:spcBef>
            </a:pPr>
            <a:r>
              <a:rPr lang="en-GB" b="1"/>
              <a:t>Key features include:</a:t>
            </a:r>
            <a:endParaRPr lang="en-GB" b="1">
              <a:cs typeface="Calibri"/>
            </a:endParaRPr>
          </a:p>
          <a:p>
            <a:pPr marL="577850" indent="-344170">
              <a:spcBef>
                <a:spcPts val="200"/>
              </a:spcBef>
              <a:buFont typeface="Arial" pitchFamily="34" charset="0"/>
              <a:buChar char="–"/>
            </a:pPr>
            <a:endParaRPr lang="en-GB" b="1">
              <a:cs typeface="Calibri"/>
            </a:endParaRPr>
          </a:p>
          <a:p>
            <a:pPr marL="577850" indent="-344170">
              <a:spcBef>
                <a:spcPts val="200"/>
              </a:spcBef>
              <a:buFont typeface="Arial" pitchFamily="34" charset="0"/>
              <a:buChar char="–"/>
            </a:pPr>
            <a:r>
              <a:rPr lang="en-GB" b="1"/>
              <a:t>Investigating complaints made against non-sworn staff employed by the police, including Police Community Support Officers and civilian staff </a:t>
            </a:r>
            <a:endParaRPr lang="en-GB" b="1">
              <a:cs typeface="Calibri"/>
            </a:endParaRPr>
          </a:p>
          <a:p>
            <a:pPr marL="577850" indent="-344170">
              <a:spcBef>
                <a:spcPts val="200"/>
              </a:spcBef>
              <a:buFont typeface="Arial" pitchFamily="34" charset="0"/>
              <a:buChar char="–"/>
            </a:pPr>
            <a:r>
              <a:rPr lang="en-GB" b="1"/>
              <a:t>Any party can record a complaint about perceived misconduct; not just the person directly ‘victimised’. Witnesses or third parties can record a complaint and so start an investigation</a:t>
            </a:r>
            <a:endParaRPr lang="en-GB" b="1">
              <a:cs typeface="Calibri"/>
            </a:endParaRPr>
          </a:p>
          <a:p>
            <a:pPr marL="577850" indent="-344170">
              <a:spcBef>
                <a:spcPts val="200"/>
              </a:spcBef>
              <a:buFont typeface="Arial" pitchFamily="34" charset="0"/>
              <a:buChar char="–"/>
            </a:pPr>
            <a:r>
              <a:rPr lang="en-GB" b="1"/>
              <a:t>Complaints can be recorded directly with the IPCC who can then pass details to the relevant police force </a:t>
            </a:r>
            <a:endParaRPr lang="en-GB" b="1">
              <a:cs typeface="Calibri"/>
            </a:endParaRPr>
          </a:p>
        </p:txBody>
      </p:sp>
    </p:spTree>
    <p:extLst>
      <p:ext uri="{BB962C8B-B14F-4D97-AF65-F5344CB8AC3E}">
        <p14:creationId xmlns:p14="http://schemas.microsoft.com/office/powerpoint/2010/main" val="24265729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C4F34-E329-47B3-A5E7-3D7AD9FE9801}"/>
              </a:ext>
            </a:extLst>
          </p:cNvPr>
          <p:cNvSpPr>
            <a:spLocks noGrp="1"/>
          </p:cNvSpPr>
          <p:nvPr>
            <p:ph type="title"/>
          </p:nvPr>
        </p:nvSpPr>
        <p:spPr/>
        <p:txBody>
          <a:bodyPr/>
          <a:lstStyle/>
          <a:p>
            <a:r>
              <a:rPr lang="en-GB">
                <a:cs typeface="Calibri"/>
              </a:rPr>
              <a:t>The Independent Office of Police Conduct</a:t>
            </a:r>
          </a:p>
        </p:txBody>
      </p:sp>
      <p:sp>
        <p:nvSpPr>
          <p:cNvPr id="3" name="Content Placeholder 2">
            <a:extLst>
              <a:ext uri="{FF2B5EF4-FFF2-40B4-BE49-F238E27FC236}">
                <a16:creationId xmlns:a16="http://schemas.microsoft.com/office/drawing/2014/main" id="{2B0D77B2-EA31-40AE-91DB-57D3278B2B9D}"/>
              </a:ext>
            </a:extLst>
          </p:cNvPr>
          <p:cNvSpPr>
            <a:spLocks noGrp="1"/>
          </p:cNvSpPr>
          <p:nvPr>
            <p:ph idx="1"/>
          </p:nvPr>
        </p:nvSpPr>
        <p:spPr/>
        <p:txBody>
          <a:bodyPr vert="horz" lIns="91440" tIns="45720" rIns="91440" bIns="45720" rtlCol="0" anchor="t">
            <a:normAutofit/>
          </a:bodyPr>
          <a:lstStyle/>
          <a:p>
            <a:r>
              <a:rPr lang="en-GB" b="1">
                <a:ea typeface="+mn-lt"/>
                <a:cs typeface="+mn-lt"/>
              </a:rPr>
              <a:t>The IOPC was formed in January 2018. Before this, they were the Independent Police Complaints Commission. Since 2013, they have doubled in size and now take on six times as many investigations. </a:t>
            </a:r>
          </a:p>
          <a:p>
            <a:endParaRPr lang="en-GB" b="1">
              <a:ea typeface="+mn-lt"/>
              <a:cs typeface="+mn-lt"/>
            </a:endParaRPr>
          </a:p>
          <a:p>
            <a:r>
              <a:rPr lang="en-GB" b="1">
                <a:ea typeface="+mn-lt"/>
                <a:cs typeface="+mn-lt"/>
              </a:rPr>
              <a:t>This led the Home Office to make structural changes to better suit the expansion of the role. These changes were agreed through the Policing and Crime Act 2017. </a:t>
            </a:r>
            <a:endParaRPr lang="en-GB" b="1">
              <a:cs typeface="Calibri" panose="020F0502020204030204"/>
            </a:endParaRPr>
          </a:p>
        </p:txBody>
      </p:sp>
    </p:spTree>
    <p:extLst>
      <p:ext uri="{BB962C8B-B14F-4D97-AF65-F5344CB8AC3E}">
        <p14:creationId xmlns:p14="http://schemas.microsoft.com/office/powerpoint/2010/main" val="29965969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a:t>Controlling Police Officers</a:t>
            </a:r>
          </a:p>
        </p:txBody>
      </p:sp>
      <p:sp>
        <p:nvSpPr>
          <p:cNvPr id="5" name="Content Placeholder 2"/>
          <p:cNvSpPr>
            <a:spLocks noGrp="1"/>
          </p:cNvSpPr>
          <p:nvPr>
            <p:ph idx="1"/>
          </p:nvPr>
        </p:nvSpPr>
        <p:spPr>
          <a:xfrm>
            <a:off x="1091822" y="2044136"/>
            <a:ext cx="8005394" cy="4588494"/>
          </a:xfrm>
        </p:spPr>
        <p:txBody>
          <a:bodyPr vert="horz" lIns="91440" tIns="45720" rIns="91440" bIns="45720" rtlCol="0" anchor="t">
            <a:normAutofit/>
          </a:bodyPr>
          <a:lstStyle/>
          <a:p>
            <a:pPr marL="577850" indent="-344170">
              <a:buFont typeface="Arial" pitchFamily="34" charset="0"/>
              <a:buChar char="–"/>
            </a:pPr>
            <a:r>
              <a:rPr lang="en-GB" b="1"/>
              <a:t>‘Local resolution’ such that complaints can be resolved relatively quickly in cases where the complainant is content to receive a formal apology from the police service </a:t>
            </a:r>
            <a:endParaRPr lang="en-GB" b="1">
              <a:cs typeface="Calibri"/>
            </a:endParaRPr>
          </a:p>
          <a:p>
            <a:pPr marL="577850" indent="-344170">
              <a:buFont typeface="Arial" pitchFamily="34" charset="0"/>
              <a:buChar char="–"/>
            </a:pPr>
            <a:r>
              <a:rPr lang="en-GB" b="1"/>
              <a:t>The IOPC can investigate issues of concern that transcend specific allegations of misconduct against particular officers by examining matters of policy and organisational practice that give rise to public concern about policing. This is referred to as the ‘guardianship role’</a:t>
            </a:r>
            <a:endParaRPr lang="en-GB" b="1">
              <a:cs typeface="Calibri"/>
            </a:endParaRPr>
          </a:p>
          <a:p>
            <a:pPr marL="577850" indent="-344170">
              <a:buFont typeface="Arial" pitchFamily="34" charset="0"/>
              <a:buChar char="–"/>
            </a:pPr>
            <a:r>
              <a:rPr lang="en-GB" b="1"/>
              <a:t>IOPC is charged with increasing public confidence in the integrity of the system itself</a:t>
            </a:r>
            <a:endParaRPr lang="en-GB" b="1">
              <a:cs typeface="Calibri"/>
            </a:endParaRPr>
          </a:p>
        </p:txBody>
      </p:sp>
    </p:spTree>
    <p:extLst>
      <p:ext uri="{BB962C8B-B14F-4D97-AF65-F5344CB8AC3E}">
        <p14:creationId xmlns:p14="http://schemas.microsoft.com/office/powerpoint/2010/main" val="19637651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55"/>
          <p:cNvSpPr>
            <a:spLocks noChangeArrowheads="1"/>
          </p:cNvSpPr>
          <p:nvPr/>
        </p:nvSpPr>
        <p:spPr bwMode="auto">
          <a:xfrm>
            <a:off x="5926014" y="245224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60" name="Rectangle 129"/>
          <p:cNvSpPr>
            <a:spLocks noChangeArrowheads="1"/>
          </p:cNvSpPr>
          <p:nvPr/>
        </p:nvSpPr>
        <p:spPr bwMode="auto">
          <a:xfrm>
            <a:off x="5735961" y="252425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pSp>
        <p:nvGrpSpPr>
          <p:cNvPr id="115" name="Chart 1"/>
          <p:cNvGrpSpPr>
            <a:grpSpLocks/>
          </p:cNvGrpSpPr>
          <p:nvPr/>
        </p:nvGrpSpPr>
        <p:grpSpPr bwMode="auto">
          <a:xfrm>
            <a:off x="1084728" y="2492896"/>
            <a:ext cx="10121153" cy="3250582"/>
            <a:chOff x="13344" y="17176"/>
            <a:chExt cx="92902" cy="40625"/>
          </a:xfrm>
        </p:grpSpPr>
        <p:pic>
          <p:nvPicPr>
            <p:cNvPr id="116" name="Chart 4"/>
            <p:cNvPicPr>
              <a:picLocks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344" y="17176"/>
              <a:ext cx="92902" cy="39744"/>
            </a:xfrm>
            <a:prstGeom prst="rect">
              <a:avLst/>
            </a:prstGeom>
            <a:noFill/>
            <a:extLst>
              <a:ext uri="{909E8E84-426E-40DD-AFC4-6F175D3DCCD1}">
                <a14:hiddenFill xmlns:a14="http://schemas.microsoft.com/office/drawing/2010/main">
                  <a:solidFill>
                    <a:srgbClr val="FFFFFF"/>
                  </a:solidFill>
                </a14:hiddenFill>
              </a:ext>
            </a:extLst>
          </p:spPr>
        </p:pic>
        <p:sp>
          <p:nvSpPr>
            <p:cNvPr id="117" name="TextBox 1"/>
            <p:cNvSpPr txBox="1">
              <a:spLocks noChangeArrowheads="1"/>
            </p:cNvSpPr>
            <p:nvPr/>
          </p:nvSpPr>
          <p:spPr bwMode="auto">
            <a:xfrm>
              <a:off x="16789" y="49759"/>
              <a:ext cx="86011" cy="80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0" fontAlgn="base" hangingPunct="0">
                <a:spcBef>
                  <a:spcPct val="0"/>
                </a:spcBef>
                <a:spcAft>
                  <a:spcPct val="0"/>
                </a:spcAft>
              </a:pPr>
              <a:r>
                <a:rPr lang="en-GB" altLang="en-US" sz="800">
                  <a:solidFill>
                    <a:srgbClr val="000000"/>
                  </a:solidFill>
                  <a:latin typeface="Arial" panose="020B0604020202020204" pitchFamily="34" charset="0"/>
                </a:rPr>
                <a:t>*Figures for British Transport Police are included from this point onwards.</a:t>
              </a:r>
              <a:endParaRPr lang="en-GB" altLang="en-US" sz="800">
                <a:latin typeface="Times New Roman" panose="02020603050405020304" pitchFamily="18" charset="0"/>
              </a:endParaRPr>
            </a:p>
            <a:p>
              <a:pPr eaLnBrk="0" fontAlgn="base" hangingPunct="0">
                <a:spcBef>
                  <a:spcPct val="0"/>
                </a:spcBef>
                <a:spcAft>
                  <a:spcPct val="0"/>
                </a:spcAft>
              </a:pPr>
              <a:r>
                <a:rPr lang="en-GB" altLang="en-US" sz="800">
                  <a:solidFill>
                    <a:srgbClr val="000000"/>
                  </a:solidFill>
                  <a:latin typeface="Arial" panose="020B0604020202020204" pitchFamily="34" charset="0"/>
                </a:rPr>
                <a:t>**The definition of a complaint was broadened from this point onwards to include direction and control (applies to complaints received on or after 22 November 2012).</a:t>
              </a:r>
              <a:endParaRPr lang="en-US" altLang="en-US">
                <a:latin typeface="Arial" panose="020B0604020202020204" pitchFamily="34" charset="0"/>
              </a:endParaRPr>
            </a:p>
          </p:txBody>
        </p:sp>
      </p:grpSp>
      <p:sp>
        <p:nvSpPr>
          <p:cNvPr id="119" name="TextBox 118"/>
          <p:cNvSpPr txBox="1"/>
          <p:nvPr/>
        </p:nvSpPr>
        <p:spPr>
          <a:xfrm>
            <a:off x="3034511" y="1886689"/>
            <a:ext cx="5783005" cy="430887"/>
          </a:xfrm>
          <a:prstGeom prst="rect">
            <a:avLst/>
          </a:prstGeom>
          <a:noFill/>
        </p:spPr>
        <p:txBody>
          <a:bodyPr wrap="square" rtlCol="0">
            <a:spAutoFit/>
          </a:bodyPr>
          <a:lstStyle/>
          <a:p>
            <a:pPr algn="ctr"/>
            <a:r>
              <a:rPr lang="en-GB" sz="2200"/>
              <a:t>Complaint cases recorded 2001/02–2015/16</a:t>
            </a:r>
          </a:p>
        </p:txBody>
      </p:sp>
      <p:sp>
        <p:nvSpPr>
          <p:cNvPr id="14" name="Title 1"/>
          <p:cNvSpPr>
            <a:spLocks noGrp="1"/>
          </p:cNvSpPr>
          <p:nvPr>
            <p:ph type="title"/>
          </p:nvPr>
        </p:nvSpPr>
        <p:spPr>
          <a:xfrm>
            <a:off x="1210235" y="274730"/>
            <a:ext cx="8710577" cy="1325563"/>
          </a:xfrm>
        </p:spPr>
        <p:txBody>
          <a:bodyPr/>
          <a:lstStyle/>
          <a:p>
            <a:r>
              <a:rPr lang="en-GB"/>
              <a:t>Controlling Police Officers</a:t>
            </a:r>
          </a:p>
        </p:txBody>
      </p:sp>
    </p:spTree>
    <p:extLst>
      <p:ext uri="{BB962C8B-B14F-4D97-AF65-F5344CB8AC3E}">
        <p14:creationId xmlns:p14="http://schemas.microsoft.com/office/powerpoint/2010/main" val="30516166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55"/>
          <p:cNvSpPr>
            <a:spLocks noChangeArrowheads="1"/>
          </p:cNvSpPr>
          <p:nvPr/>
        </p:nvSpPr>
        <p:spPr bwMode="auto">
          <a:xfrm>
            <a:off x="5926014" y="245224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60" name="Rectangle 129"/>
          <p:cNvSpPr>
            <a:spLocks noChangeArrowheads="1"/>
          </p:cNvSpPr>
          <p:nvPr/>
        </p:nvSpPr>
        <p:spPr bwMode="auto">
          <a:xfrm>
            <a:off x="5735961" y="252425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18" name="Picture 117"/>
          <p:cNvPicPr/>
          <p:nvPr/>
        </p:nvPicPr>
        <p:blipFill>
          <a:blip r:embed="rId2" cstate="print"/>
          <a:srcRect/>
          <a:stretch>
            <a:fillRect/>
          </a:stretch>
        </p:blipFill>
        <p:spPr>
          <a:xfrm>
            <a:off x="1036721" y="2303929"/>
            <a:ext cx="10148047" cy="4303059"/>
          </a:xfrm>
          <a:prstGeom prst="rect">
            <a:avLst/>
          </a:prstGeom>
          <a:noFill/>
          <a:ln>
            <a:noFill/>
          </a:ln>
        </p:spPr>
      </p:pic>
      <p:sp>
        <p:nvSpPr>
          <p:cNvPr id="120" name="TextBox 119"/>
          <p:cNvSpPr txBox="1"/>
          <p:nvPr/>
        </p:nvSpPr>
        <p:spPr>
          <a:xfrm>
            <a:off x="2819636" y="1778020"/>
            <a:ext cx="5832649" cy="430887"/>
          </a:xfrm>
          <a:prstGeom prst="rect">
            <a:avLst/>
          </a:prstGeom>
          <a:noFill/>
        </p:spPr>
        <p:txBody>
          <a:bodyPr wrap="square" rtlCol="0">
            <a:spAutoFit/>
          </a:bodyPr>
          <a:lstStyle/>
          <a:p>
            <a:pPr algn="ctr"/>
            <a:r>
              <a:rPr lang="en-GB" sz="2200"/>
              <a:t>Allegations recorded in 2015/16 by category</a:t>
            </a:r>
          </a:p>
        </p:txBody>
      </p:sp>
      <p:sp>
        <p:nvSpPr>
          <p:cNvPr id="14" name="Title 1"/>
          <p:cNvSpPr>
            <a:spLocks noGrp="1"/>
          </p:cNvSpPr>
          <p:nvPr>
            <p:ph type="title"/>
          </p:nvPr>
        </p:nvSpPr>
        <p:spPr>
          <a:xfrm>
            <a:off x="986118" y="274730"/>
            <a:ext cx="8934694" cy="1325563"/>
          </a:xfrm>
        </p:spPr>
        <p:txBody>
          <a:bodyPr/>
          <a:lstStyle/>
          <a:p>
            <a:r>
              <a:rPr lang="en-GB"/>
              <a:t>Controlling Police Officers</a:t>
            </a:r>
          </a:p>
        </p:txBody>
      </p:sp>
    </p:spTree>
    <p:extLst>
      <p:ext uri="{BB962C8B-B14F-4D97-AF65-F5344CB8AC3E}">
        <p14:creationId xmlns:p14="http://schemas.microsoft.com/office/powerpoint/2010/main" val="10653251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2276" y="292660"/>
            <a:ext cx="7878536" cy="1325563"/>
          </a:xfrm>
        </p:spPr>
        <p:txBody>
          <a:bodyPr/>
          <a:lstStyle/>
          <a:p>
            <a:r>
              <a:rPr lang="en-GB"/>
              <a:t>Ethics, human rights and policing</a:t>
            </a:r>
          </a:p>
        </p:txBody>
      </p:sp>
      <p:sp>
        <p:nvSpPr>
          <p:cNvPr id="3" name="Content Placeholder 2"/>
          <p:cNvSpPr>
            <a:spLocks noGrp="1"/>
          </p:cNvSpPr>
          <p:nvPr>
            <p:ph idx="1"/>
          </p:nvPr>
        </p:nvSpPr>
        <p:spPr/>
        <p:txBody>
          <a:bodyPr vert="horz" lIns="91440" tIns="45720" rIns="91440" bIns="45720" rtlCol="0" anchor="t">
            <a:normAutofit/>
          </a:bodyPr>
          <a:lstStyle/>
          <a:p>
            <a:r>
              <a:rPr lang="en-GB" b="1"/>
              <a:t>If disciplinary regulations outline what officers should not do, codes of ethics tend to provide a normative framework to which they should aspire</a:t>
            </a:r>
            <a:endParaRPr lang="en-GB" b="1">
              <a:cs typeface="Calibri"/>
            </a:endParaRPr>
          </a:p>
          <a:p>
            <a:endParaRPr lang="en-GB" b="1">
              <a:cs typeface="Calibri"/>
            </a:endParaRPr>
          </a:p>
          <a:p>
            <a:r>
              <a:rPr lang="en-GB" b="1"/>
              <a:t>Needs to be understood, in the British case at least, in the wider context of a concern about standards in public life, ‘sleaze’, concern about political corruption and abuse of power and a series of miscarriages of justice</a:t>
            </a:r>
            <a:endParaRPr lang="en-GB" b="1">
              <a:cs typeface="Calibri"/>
            </a:endParaRPr>
          </a:p>
        </p:txBody>
      </p:sp>
    </p:spTree>
    <p:extLst>
      <p:ext uri="{BB962C8B-B14F-4D97-AF65-F5344CB8AC3E}">
        <p14:creationId xmlns:p14="http://schemas.microsoft.com/office/powerpoint/2010/main" val="16054356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2276" y="292660"/>
            <a:ext cx="7878536" cy="1325563"/>
          </a:xfrm>
        </p:spPr>
        <p:txBody>
          <a:bodyPr/>
          <a:lstStyle/>
          <a:p>
            <a:r>
              <a:rPr lang="en-GB"/>
              <a:t>Ethics, human rights and policing</a:t>
            </a:r>
          </a:p>
        </p:txBody>
      </p:sp>
      <p:sp>
        <p:nvSpPr>
          <p:cNvPr id="3" name="Content Placeholder 2"/>
          <p:cNvSpPr>
            <a:spLocks noGrp="1"/>
          </p:cNvSpPr>
          <p:nvPr>
            <p:ph idx="1"/>
          </p:nvPr>
        </p:nvSpPr>
        <p:spPr>
          <a:xfrm>
            <a:off x="1405587" y="1909666"/>
            <a:ext cx="8149410" cy="4660502"/>
          </a:xfrm>
        </p:spPr>
        <p:txBody>
          <a:bodyPr vert="horz" lIns="91440" tIns="45720" rIns="91440" bIns="45720" rtlCol="0" anchor="t">
            <a:normAutofit/>
          </a:bodyPr>
          <a:lstStyle/>
          <a:p>
            <a:r>
              <a:rPr lang="en-GB" b="1"/>
              <a:t>Advocates of ethical policing often argue that the development of such codes is an important means of enhancing the professional status of police officers.</a:t>
            </a:r>
            <a:endParaRPr lang="en-GB" b="1">
              <a:cs typeface="Calibri"/>
            </a:endParaRPr>
          </a:p>
          <a:p>
            <a:endParaRPr lang="en-GB" b="1"/>
          </a:p>
          <a:p>
            <a:r>
              <a:rPr lang="en-GB" b="1"/>
              <a:t>If the police service is to establish itself on professional terms similar to other public sector occupations it needs to develop an ethical framework that mirrors those applicable in the medical professions, the legal system, or the civil service </a:t>
            </a:r>
            <a:endParaRPr lang="en-GB" b="1">
              <a:cs typeface="Calibri"/>
            </a:endParaRPr>
          </a:p>
          <a:p>
            <a:pPr marL="0" indent="0">
              <a:buNone/>
            </a:pPr>
            <a:endParaRPr lang="en-GB" b="1">
              <a:cs typeface="Calibri"/>
            </a:endParaRPr>
          </a:p>
          <a:p>
            <a:r>
              <a:rPr lang="en-GB" b="1"/>
              <a:t>The traditional attempt to closely regulate officer decision-making is increasingly inappropriate to the contemporary environment, hence ‘rule-bound bureaucracy’ ought to be replaced by ‘flexible professional practice’ (</a:t>
            </a:r>
            <a:r>
              <a:rPr lang="en-GB" b="1" err="1"/>
              <a:t>Neyroud</a:t>
            </a:r>
            <a:r>
              <a:rPr lang="en-GB" b="1"/>
              <a:t> and Beckley, 2001: 86)</a:t>
            </a:r>
            <a:endParaRPr lang="en-GB" b="1">
              <a:cs typeface="Calibri"/>
            </a:endParaRPr>
          </a:p>
          <a:p>
            <a:endParaRPr lang="en-GB" b="1">
              <a:cs typeface="Calibri"/>
            </a:endParaRPr>
          </a:p>
        </p:txBody>
      </p:sp>
    </p:spTree>
    <p:extLst>
      <p:ext uri="{BB962C8B-B14F-4D97-AF65-F5344CB8AC3E}">
        <p14:creationId xmlns:p14="http://schemas.microsoft.com/office/powerpoint/2010/main" val="20722530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1470" y="1891736"/>
            <a:ext cx="8077402" cy="4300462"/>
          </a:xfrm>
        </p:spPr>
        <p:txBody>
          <a:bodyPr vert="horz" lIns="91440" tIns="45720" rIns="91440" bIns="45720" rtlCol="0" anchor="t">
            <a:normAutofit/>
          </a:bodyPr>
          <a:lstStyle/>
          <a:p>
            <a:pPr marL="0" indent="0">
              <a:buNone/>
            </a:pPr>
            <a:r>
              <a:rPr lang="en-GB" b="1"/>
              <a:t>The argument that human rights provisions are antithetical to effective and legitimate policing does not withstand scrutiny</a:t>
            </a:r>
            <a:endParaRPr lang="en-GB" b="1">
              <a:cs typeface="Calibri"/>
            </a:endParaRPr>
          </a:p>
          <a:p>
            <a:endParaRPr lang="en-GB" b="1">
              <a:cs typeface="Calibri"/>
            </a:endParaRPr>
          </a:p>
          <a:p>
            <a:r>
              <a:rPr lang="en-GB" b="1"/>
              <a:t>1998 Human Rights Act incorporated into British law the provisions of the European Convention on Human Rights (ECHR). The ECHR defines a series of human rights that the British state is bound to observe:</a:t>
            </a:r>
            <a:endParaRPr lang="en-GB" b="1">
              <a:cs typeface="Calibri"/>
            </a:endParaRPr>
          </a:p>
          <a:p>
            <a:pPr marL="511175" lvl="1" indent="-282575"/>
            <a:r>
              <a:rPr lang="en-GB" b="1"/>
              <a:t>The right to life (article 2)</a:t>
            </a:r>
            <a:endParaRPr lang="en-GB" b="1">
              <a:cs typeface="Calibri"/>
            </a:endParaRPr>
          </a:p>
          <a:p>
            <a:pPr lvl="1"/>
            <a:r>
              <a:rPr lang="en-GB" b="1"/>
              <a:t>The right not to be tortured or subject to inhuman or degrading treatment (article 3)</a:t>
            </a:r>
            <a:endParaRPr lang="en-GB" b="1">
              <a:cs typeface="Calibri"/>
            </a:endParaRPr>
          </a:p>
          <a:p>
            <a:pPr lvl="1"/>
            <a:r>
              <a:rPr lang="en-GB" b="1"/>
              <a:t>The right to liberty and the security of the person (article 5) </a:t>
            </a:r>
          </a:p>
          <a:p>
            <a:pPr lvl="1"/>
            <a:r>
              <a:rPr lang="en-GB" b="1"/>
              <a:t>The right to a fair public hearing (article 6) </a:t>
            </a:r>
            <a:endParaRPr lang="en-GB" b="1">
              <a:cs typeface="Calibri"/>
            </a:endParaRPr>
          </a:p>
        </p:txBody>
      </p:sp>
      <p:sp>
        <p:nvSpPr>
          <p:cNvPr id="7" name="Title 1"/>
          <p:cNvSpPr>
            <a:spLocks noGrp="1"/>
          </p:cNvSpPr>
          <p:nvPr>
            <p:ph type="title"/>
          </p:nvPr>
        </p:nvSpPr>
        <p:spPr>
          <a:xfrm>
            <a:off x="2042276" y="292660"/>
            <a:ext cx="7878536" cy="1325563"/>
          </a:xfrm>
        </p:spPr>
        <p:txBody>
          <a:bodyPr/>
          <a:lstStyle/>
          <a:p>
            <a:r>
              <a:rPr lang="en-GB"/>
              <a:t>Ethics, human rights and policing</a:t>
            </a:r>
          </a:p>
        </p:txBody>
      </p:sp>
    </p:spTree>
    <p:extLst>
      <p:ext uri="{BB962C8B-B14F-4D97-AF65-F5344CB8AC3E}">
        <p14:creationId xmlns:p14="http://schemas.microsoft.com/office/powerpoint/2010/main" val="15601795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2042276" y="292660"/>
            <a:ext cx="7878536" cy="1325563"/>
          </a:xfrm>
        </p:spPr>
        <p:txBody>
          <a:bodyPr/>
          <a:lstStyle/>
          <a:p>
            <a:r>
              <a:rPr lang="en-GB"/>
              <a:t>Police accountability </a:t>
            </a:r>
          </a:p>
        </p:txBody>
      </p:sp>
      <p:sp>
        <p:nvSpPr>
          <p:cNvPr id="21507" name="Rectangle 3"/>
          <p:cNvSpPr>
            <a:spLocks noGrp="1" noChangeArrowheads="1"/>
          </p:cNvSpPr>
          <p:nvPr>
            <p:ph idx="1"/>
          </p:nvPr>
        </p:nvSpPr>
        <p:spPr/>
        <p:txBody>
          <a:bodyPr vert="horz" lIns="91440" tIns="45720" rIns="91440" bIns="45720" rtlCol="0" anchor="t">
            <a:normAutofit/>
          </a:bodyPr>
          <a:lstStyle/>
          <a:p>
            <a:r>
              <a:rPr lang="en-GB" b="1"/>
              <a:t>The Police Act 1964 – set up what was to become  known as the ‘tri-partite’ structure involving (outside London)</a:t>
            </a:r>
            <a:endParaRPr lang="en-GB" b="1">
              <a:cs typeface="Calibri"/>
            </a:endParaRPr>
          </a:p>
          <a:p>
            <a:pPr marL="572770" lvl="1" indent="-344170"/>
            <a:r>
              <a:rPr lang="en-GB" b="1"/>
              <a:t>Chief Constables</a:t>
            </a:r>
            <a:endParaRPr lang="en-GB" b="1">
              <a:cs typeface="Calibri"/>
            </a:endParaRPr>
          </a:p>
          <a:p>
            <a:pPr marL="572770" lvl="1" indent="-344170"/>
            <a:r>
              <a:rPr lang="en-GB" b="1"/>
              <a:t>The Home Secretary/Home Office</a:t>
            </a:r>
            <a:endParaRPr lang="en-GB" b="1">
              <a:cs typeface="Calibri"/>
            </a:endParaRPr>
          </a:p>
          <a:p>
            <a:pPr marL="572770" lvl="1" indent="-344170"/>
            <a:r>
              <a:rPr lang="en-GB" b="1"/>
              <a:t>The Police Authority</a:t>
            </a:r>
            <a:endParaRPr lang="en-GB" b="1">
              <a:cs typeface="Calibri"/>
            </a:endParaRPr>
          </a:p>
        </p:txBody>
      </p:sp>
    </p:spTree>
    <p:extLst>
      <p:ext uri="{BB962C8B-B14F-4D97-AF65-F5344CB8AC3E}">
        <p14:creationId xmlns:p14="http://schemas.microsoft.com/office/powerpoint/2010/main" val="39854175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1241" y="292660"/>
            <a:ext cx="7878536" cy="1325563"/>
          </a:xfrm>
        </p:spPr>
        <p:txBody>
          <a:bodyPr/>
          <a:lstStyle/>
          <a:p>
            <a:r>
              <a:rPr lang="en-GB"/>
              <a:t>Governing the British police</a:t>
            </a:r>
          </a:p>
        </p:txBody>
      </p:sp>
      <p:sp>
        <p:nvSpPr>
          <p:cNvPr id="3" name="Content Placeholder 2"/>
          <p:cNvSpPr>
            <a:spLocks noGrp="1"/>
          </p:cNvSpPr>
          <p:nvPr>
            <p:ph idx="1"/>
          </p:nvPr>
        </p:nvSpPr>
        <p:spPr/>
        <p:txBody>
          <a:bodyPr vert="horz" lIns="91440" tIns="45720" rIns="91440" bIns="45720" rtlCol="0" anchor="t">
            <a:normAutofit/>
          </a:bodyPr>
          <a:lstStyle/>
          <a:p>
            <a:r>
              <a:rPr lang="en-GB" b="1"/>
              <a:t>2011 Police Reform and Social Responsibility Act introduced Police and Crime Commissioners (PCCs), elected in each police service area of England and Wales (except for the Metropolitan and City of London services) </a:t>
            </a:r>
            <a:endParaRPr lang="en-GB" b="1">
              <a:cs typeface="Calibri"/>
            </a:endParaRPr>
          </a:p>
          <a:p>
            <a:endParaRPr lang="en-GB" b="1"/>
          </a:p>
          <a:p>
            <a:r>
              <a:rPr lang="en-GB" b="1"/>
              <a:t>The second elections for PCCs were held in May 2016. In three areas (City of London, Greater Manchester, and Metropolitan police areas) the work of the PCC is performed by an elected mayor</a:t>
            </a:r>
            <a:endParaRPr lang="en-GB" b="1">
              <a:cs typeface="Calibri"/>
            </a:endParaRPr>
          </a:p>
        </p:txBody>
      </p:sp>
    </p:spTree>
    <p:extLst>
      <p:ext uri="{BB962C8B-B14F-4D97-AF65-F5344CB8AC3E}">
        <p14:creationId xmlns:p14="http://schemas.microsoft.com/office/powerpoint/2010/main" val="4421553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1241" y="292660"/>
            <a:ext cx="7878536" cy="1325563"/>
          </a:xfrm>
        </p:spPr>
        <p:txBody>
          <a:bodyPr/>
          <a:lstStyle/>
          <a:p>
            <a:r>
              <a:rPr lang="en-GB"/>
              <a:t>Governing the British police</a:t>
            </a:r>
          </a:p>
        </p:txBody>
      </p:sp>
      <p:sp>
        <p:nvSpPr>
          <p:cNvPr id="3" name="Content Placeholder 2"/>
          <p:cNvSpPr>
            <a:spLocks noGrp="1"/>
          </p:cNvSpPr>
          <p:nvPr>
            <p:ph idx="1"/>
          </p:nvPr>
        </p:nvSpPr>
        <p:spPr>
          <a:xfrm>
            <a:off x="708212" y="1864842"/>
            <a:ext cx="9229534" cy="4876526"/>
          </a:xfrm>
        </p:spPr>
        <p:txBody>
          <a:bodyPr vert="horz" lIns="91440" tIns="45720" rIns="91440" bIns="45720" rtlCol="0" anchor="t">
            <a:normAutofit/>
          </a:bodyPr>
          <a:lstStyle/>
          <a:p>
            <a:pPr>
              <a:spcBef>
                <a:spcPts val="200"/>
              </a:spcBef>
            </a:pPr>
            <a:r>
              <a:rPr lang="en-GB" b="1"/>
              <a:t>PCCs set the level of council tax precept that contributes to police funding, have the power to appoint and dismiss chief officers, and are responsible for consulting with local communities to help establish policing priorities. </a:t>
            </a:r>
            <a:endParaRPr lang="en-US" b="1">
              <a:cs typeface="Calibri"/>
            </a:endParaRPr>
          </a:p>
          <a:p>
            <a:pPr>
              <a:spcBef>
                <a:spcPts val="200"/>
              </a:spcBef>
            </a:pPr>
            <a:endParaRPr lang="en-GB" b="1">
              <a:cs typeface="Calibri"/>
            </a:endParaRPr>
          </a:p>
          <a:p>
            <a:pPr>
              <a:spcBef>
                <a:spcPts val="200"/>
              </a:spcBef>
            </a:pPr>
            <a:r>
              <a:rPr lang="en-GB" b="1"/>
              <a:t>Where PCCs have a greater role than predecessor police authorities is in relation to the wider community safety and local criminal justice arena</a:t>
            </a:r>
            <a:endParaRPr lang="en-GB" b="1">
              <a:cs typeface="Calibri"/>
            </a:endParaRPr>
          </a:p>
          <a:p>
            <a:pPr>
              <a:spcBef>
                <a:spcPts val="200"/>
              </a:spcBef>
            </a:pPr>
            <a:endParaRPr lang="en-GB" b="1">
              <a:cs typeface="Calibri"/>
            </a:endParaRPr>
          </a:p>
          <a:p>
            <a:pPr>
              <a:spcBef>
                <a:spcPts val="200"/>
              </a:spcBef>
            </a:pPr>
            <a:r>
              <a:rPr lang="en-GB" b="1"/>
              <a:t>The work of PCCs is supported by local Police and Crime Panels (PCPs) comprised of local councillors drawn from the authorities covered by each police service area. PCPs are intended as a check and balance on PCCs that will also help to ensure that information about the performance of the local PCC is available to voters as part of the four-year electoral cycle</a:t>
            </a:r>
            <a:endParaRPr lang="en-GB" b="1">
              <a:cs typeface="Calibri"/>
            </a:endParaRPr>
          </a:p>
        </p:txBody>
      </p:sp>
    </p:spTree>
    <p:extLst>
      <p:ext uri="{BB962C8B-B14F-4D97-AF65-F5344CB8AC3E}">
        <p14:creationId xmlns:p14="http://schemas.microsoft.com/office/powerpoint/2010/main" val="37742033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0635" y="1864842"/>
            <a:ext cx="11107271" cy="4300462"/>
          </a:xfrm>
        </p:spPr>
        <p:txBody>
          <a:bodyPr vert="horz" lIns="91440" tIns="45720" rIns="91440" bIns="45720" rtlCol="0" anchor="t">
            <a:normAutofit/>
          </a:bodyPr>
          <a:lstStyle/>
          <a:p>
            <a:r>
              <a:rPr lang="en-GB" b="1"/>
              <a:t>The impact of PCCs remains to be seen. Crawford (2012) reminded that there are now 41 local experiments established in police accountability and it seems unlikely that each will develop in a uniform way</a:t>
            </a:r>
            <a:endParaRPr lang="en-GB" b="1">
              <a:cs typeface="Calibri"/>
            </a:endParaRPr>
          </a:p>
          <a:p>
            <a:endParaRPr lang="en-GB" b="1">
              <a:cs typeface="Calibri"/>
            </a:endParaRPr>
          </a:p>
          <a:p>
            <a:r>
              <a:rPr lang="en-GB" b="1"/>
              <a:t>Nonetheless, PCCs will face challenges on a number of fronts:</a:t>
            </a:r>
            <a:endParaRPr lang="en-GB" b="1">
              <a:cs typeface="Calibri"/>
            </a:endParaRPr>
          </a:p>
          <a:p>
            <a:pPr marL="575945" lvl="1" indent="-342900"/>
            <a:endParaRPr lang="en-GB" b="1">
              <a:cs typeface="Calibri"/>
            </a:endParaRPr>
          </a:p>
          <a:p>
            <a:pPr marL="575945" lvl="1" indent="-342900"/>
            <a:r>
              <a:rPr lang="en-GB" b="1"/>
              <a:t>The fuzzy boundaries of the notion of constabulary independence. While police continue in legal terms to have independence, the concentration of powers into one office-holder, who have power to dismiss chief officers, poses a considerable risk that PCCs will become embroiled in operational decision-making (Lister, 2013)</a:t>
            </a:r>
            <a:endParaRPr lang="en-GB" b="1">
              <a:cs typeface="Calibri"/>
            </a:endParaRPr>
          </a:p>
          <a:p>
            <a:endParaRPr lang="en-GB" b="1">
              <a:cs typeface="Calibri"/>
            </a:endParaRPr>
          </a:p>
        </p:txBody>
      </p:sp>
      <p:sp>
        <p:nvSpPr>
          <p:cNvPr id="7" name="Title 1"/>
          <p:cNvSpPr>
            <a:spLocks noGrp="1"/>
          </p:cNvSpPr>
          <p:nvPr>
            <p:ph type="title"/>
          </p:nvPr>
        </p:nvSpPr>
        <p:spPr>
          <a:xfrm>
            <a:off x="2051241" y="292660"/>
            <a:ext cx="7878536" cy="1325563"/>
          </a:xfrm>
        </p:spPr>
        <p:txBody>
          <a:bodyPr/>
          <a:lstStyle/>
          <a:p>
            <a:r>
              <a:rPr lang="en-GB"/>
              <a:t>Governing the British police</a:t>
            </a:r>
          </a:p>
        </p:txBody>
      </p:sp>
    </p:spTree>
    <p:extLst>
      <p:ext uri="{BB962C8B-B14F-4D97-AF65-F5344CB8AC3E}">
        <p14:creationId xmlns:p14="http://schemas.microsoft.com/office/powerpoint/2010/main" val="22639326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1671" y="1864842"/>
            <a:ext cx="9346075" cy="4876526"/>
          </a:xfrm>
        </p:spPr>
        <p:txBody>
          <a:bodyPr vert="horz" lIns="91440" tIns="45720" rIns="91440" bIns="45720" rtlCol="0" anchor="t">
            <a:normAutofit/>
          </a:bodyPr>
          <a:lstStyle/>
          <a:p>
            <a:pPr lvl="1">
              <a:spcBef>
                <a:spcPts val="200"/>
              </a:spcBef>
            </a:pPr>
            <a:r>
              <a:rPr lang="en-GB" b="1"/>
              <a:t>The sheer size and complexity of the electorates that PCCs are supposed to represent. Although the problem of democratic representation is not confined to PCC electorates it is exacerbated by the size and scale of populations in many police service areas: the PCC for West Yorkshire, for example, represents 2.2 million people and covers 23 parliamentary constituencies (Sampson, 2012: 5)</a:t>
            </a:r>
            <a:endParaRPr lang="en-GB" b="1">
              <a:cs typeface="Calibri"/>
            </a:endParaRPr>
          </a:p>
          <a:p>
            <a:pPr lvl="1">
              <a:spcBef>
                <a:spcPts val="200"/>
              </a:spcBef>
            </a:pPr>
            <a:endParaRPr lang="en-GB" b="1">
              <a:cs typeface="Calibri"/>
            </a:endParaRPr>
          </a:p>
          <a:p>
            <a:pPr lvl="1">
              <a:spcBef>
                <a:spcPts val="200"/>
              </a:spcBef>
            </a:pPr>
            <a:r>
              <a:rPr lang="en-GB" b="1"/>
              <a:t>It is not clear that PCCs will do anything to address democratic deficits in terms of a lack of accountability of private sector or hybrid forms of policing  </a:t>
            </a:r>
            <a:endParaRPr lang="en-GB" b="1">
              <a:cs typeface="Calibri"/>
            </a:endParaRPr>
          </a:p>
          <a:p>
            <a:pPr lvl="1">
              <a:spcBef>
                <a:spcPts val="200"/>
              </a:spcBef>
            </a:pPr>
            <a:endParaRPr lang="en-GB" b="1">
              <a:cs typeface="Calibri"/>
            </a:endParaRPr>
          </a:p>
          <a:p>
            <a:pPr lvl="1">
              <a:spcBef>
                <a:spcPts val="200"/>
              </a:spcBef>
            </a:pPr>
            <a:r>
              <a:rPr lang="en-GB" b="1"/>
              <a:t>Neither will PCCs address the lack of accountability applied to regional, national and transnational policing arrangements</a:t>
            </a:r>
            <a:endParaRPr lang="en-GB" b="1">
              <a:cs typeface="Calibri"/>
            </a:endParaRPr>
          </a:p>
        </p:txBody>
      </p:sp>
      <p:sp>
        <p:nvSpPr>
          <p:cNvPr id="7" name="Title 1"/>
          <p:cNvSpPr>
            <a:spLocks noGrp="1"/>
          </p:cNvSpPr>
          <p:nvPr>
            <p:ph type="title"/>
          </p:nvPr>
        </p:nvSpPr>
        <p:spPr>
          <a:xfrm>
            <a:off x="2051241" y="292660"/>
            <a:ext cx="7878536" cy="1325563"/>
          </a:xfrm>
        </p:spPr>
        <p:txBody>
          <a:bodyPr/>
          <a:lstStyle/>
          <a:p>
            <a:r>
              <a:rPr lang="en-GB"/>
              <a:t>Governing the British police</a:t>
            </a:r>
          </a:p>
        </p:txBody>
      </p:sp>
    </p:spTree>
    <p:extLst>
      <p:ext uri="{BB962C8B-B14F-4D97-AF65-F5344CB8AC3E}">
        <p14:creationId xmlns:p14="http://schemas.microsoft.com/office/powerpoint/2010/main" val="247054226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vert="horz" lIns="91440" tIns="45720" rIns="91440" bIns="45720" rtlCol="0" anchor="t">
            <a:normAutofit/>
          </a:bodyPr>
          <a:lstStyle/>
          <a:p>
            <a:r>
              <a:rPr lang="en-GB" b="1" i="1"/>
              <a:t>Future of Policing, </a:t>
            </a:r>
            <a:r>
              <a:rPr lang="en-GB" b="1"/>
              <a:t>Independent Commission report 2013, advocated the abolition of PCCs and outlined four possible alternatives</a:t>
            </a:r>
            <a:endParaRPr lang="en-GB" b="1">
              <a:cs typeface="Calibri"/>
            </a:endParaRPr>
          </a:p>
        </p:txBody>
      </p:sp>
      <p:sp>
        <p:nvSpPr>
          <p:cNvPr id="7" name="Title 1"/>
          <p:cNvSpPr>
            <a:spLocks noGrp="1"/>
          </p:cNvSpPr>
          <p:nvPr>
            <p:ph type="title"/>
          </p:nvPr>
        </p:nvSpPr>
        <p:spPr>
          <a:xfrm>
            <a:off x="2051241" y="292660"/>
            <a:ext cx="7878536" cy="1325563"/>
          </a:xfrm>
        </p:spPr>
        <p:txBody>
          <a:bodyPr/>
          <a:lstStyle/>
          <a:p>
            <a:r>
              <a:rPr lang="en-GB"/>
              <a:t>Governing the British police</a:t>
            </a:r>
          </a:p>
        </p:txBody>
      </p:sp>
    </p:spTree>
    <p:extLst>
      <p:ext uri="{BB962C8B-B14F-4D97-AF65-F5344CB8AC3E}">
        <p14:creationId xmlns:p14="http://schemas.microsoft.com/office/powerpoint/2010/main" val="13999536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8136" y="292660"/>
            <a:ext cx="7878536" cy="1325563"/>
          </a:xfrm>
        </p:spPr>
        <p:txBody>
          <a:bodyPr/>
          <a:lstStyle/>
          <a:p>
            <a:r>
              <a:rPr lang="en-GB"/>
              <a:t>Accountability and plural policing</a:t>
            </a:r>
          </a:p>
        </p:txBody>
      </p:sp>
      <p:sp>
        <p:nvSpPr>
          <p:cNvPr id="3" name="Content Placeholder 2"/>
          <p:cNvSpPr>
            <a:spLocks noGrp="1"/>
          </p:cNvSpPr>
          <p:nvPr>
            <p:ph idx="1"/>
          </p:nvPr>
        </p:nvSpPr>
        <p:spPr>
          <a:xfrm>
            <a:off x="313765" y="1891738"/>
            <a:ext cx="9886691" cy="4849631"/>
          </a:xfrm>
        </p:spPr>
        <p:txBody>
          <a:bodyPr vert="horz" lIns="91440" tIns="45720" rIns="91440" bIns="45720" rtlCol="0" anchor="t">
            <a:normAutofit/>
          </a:bodyPr>
          <a:lstStyle/>
          <a:p>
            <a:pPr>
              <a:spcBef>
                <a:spcPts val="200"/>
              </a:spcBef>
            </a:pPr>
            <a:r>
              <a:rPr lang="en-GB" b="1"/>
              <a:t>The proliferation of agencies involved in the provision of security raises important questions about accountability in an era of plural policing</a:t>
            </a:r>
            <a:endParaRPr lang="en-GB" b="1">
              <a:cs typeface="Calibri"/>
            </a:endParaRPr>
          </a:p>
          <a:p>
            <a:pPr>
              <a:spcBef>
                <a:spcPts val="200"/>
              </a:spcBef>
            </a:pPr>
            <a:endParaRPr lang="en-GB" b="1">
              <a:cs typeface="Calibri"/>
            </a:endParaRPr>
          </a:p>
          <a:p>
            <a:pPr>
              <a:spcBef>
                <a:spcPts val="200"/>
              </a:spcBef>
            </a:pPr>
            <a:r>
              <a:rPr lang="en-GB" b="1"/>
              <a:t>Private policing in Britain was largely unregulated until the 2001 Private Security Industry Act. The Act requires that all personnel – officers, managers and directors of companies – be licensed. </a:t>
            </a:r>
            <a:endParaRPr lang="en-GB" b="1">
              <a:cs typeface="Calibri"/>
            </a:endParaRPr>
          </a:p>
          <a:p>
            <a:pPr>
              <a:spcBef>
                <a:spcPts val="200"/>
              </a:spcBef>
            </a:pPr>
            <a:endParaRPr lang="en-GB" b="1">
              <a:cs typeface="Calibri"/>
            </a:endParaRPr>
          </a:p>
          <a:p>
            <a:pPr>
              <a:spcBef>
                <a:spcPts val="200"/>
              </a:spcBef>
            </a:pPr>
            <a:r>
              <a:rPr lang="en-GB" b="1"/>
              <a:t>The Security Industry Authority oversees regulation and licensing and the provision of training the industry and enhance public legitimacy. The Authority has powers to inspect private security businesses and check that personnel have the necessary licenses. </a:t>
            </a:r>
          </a:p>
          <a:p>
            <a:pPr>
              <a:spcBef>
                <a:spcPts val="200"/>
              </a:spcBef>
            </a:pPr>
            <a:endParaRPr lang="en-GB" b="1"/>
          </a:p>
          <a:p>
            <a:pPr>
              <a:spcBef>
                <a:spcPts val="200"/>
              </a:spcBef>
            </a:pPr>
            <a:r>
              <a:rPr lang="en-GB" b="1"/>
              <a:t>White (2010: 156) noted that although the Authority failed deliver on some functions it had removed licences from 35,000 individuals and had become ‘a credible enforcer or regulation’</a:t>
            </a:r>
            <a:endParaRPr lang="en-GB" b="1">
              <a:cs typeface="Calibri"/>
            </a:endParaRPr>
          </a:p>
        </p:txBody>
      </p:sp>
    </p:spTree>
    <p:extLst>
      <p:ext uri="{BB962C8B-B14F-4D97-AF65-F5344CB8AC3E}">
        <p14:creationId xmlns:p14="http://schemas.microsoft.com/office/powerpoint/2010/main" val="165052804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8136" y="292660"/>
            <a:ext cx="7878536" cy="1325563"/>
          </a:xfrm>
        </p:spPr>
        <p:txBody>
          <a:bodyPr/>
          <a:lstStyle/>
          <a:p>
            <a:r>
              <a:rPr lang="en-GB"/>
              <a:t>Accountability and plural policing</a:t>
            </a:r>
          </a:p>
        </p:txBody>
      </p:sp>
      <p:sp>
        <p:nvSpPr>
          <p:cNvPr id="3" name="Content Placeholder 2"/>
          <p:cNvSpPr>
            <a:spLocks noGrp="1"/>
          </p:cNvSpPr>
          <p:nvPr>
            <p:ph idx="1"/>
          </p:nvPr>
        </p:nvSpPr>
        <p:spPr>
          <a:xfrm>
            <a:off x="519953" y="1864842"/>
            <a:ext cx="9417793" cy="4300462"/>
          </a:xfrm>
        </p:spPr>
        <p:txBody>
          <a:bodyPr vert="horz" lIns="91440" tIns="45720" rIns="91440" bIns="45720" rtlCol="0" anchor="t">
            <a:normAutofit/>
          </a:bodyPr>
          <a:lstStyle/>
          <a:p>
            <a:r>
              <a:rPr lang="en-GB" b="1"/>
              <a:t>One of the major challenges relating to transnational and global policing is a paucity of accountability and oversight. This stems from a lack of legal and regulatory framework but is exacerbated by a lack of ‘global civil society’ that can provide a normative context for governance</a:t>
            </a:r>
            <a:endParaRPr lang="en-GB" b="1">
              <a:cs typeface="Calibri"/>
            </a:endParaRPr>
          </a:p>
          <a:p>
            <a:endParaRPr lang="en-GB" b="1">
              <a:cs typeface="Calibri"/>
            </a:endParaRPr>
          </a:p>
          <a:p>
            <a:r>
              <a:rPr lang="en-GB" b="1"/>
              <a:t>Domestically there is a range of agencies outside of the public police service and private security industry involved in a host of policing activities including fraud, human trafficking, and terrorism</a:t>
            </a:r>
            <a:endParaRPr lang="en-GB" b="1">
              <a:cs typeface="Calibri"/>
            </a:endParaRPr>
          </a:p>
          <a:p>
            <a:endParaRPr lang="en-GB" b="1">
              <a:cs typeface="Calibri"/>
            </a:endParaRPr>
          </a:p>
        </p:txBody>
      </p:sp>
    </p:spTree>
    <p:extLst>
      <p:ext uri="{BB962C8B-B14F-4D97-AF65-F5344CB8AC3E}">
        <p14:creationId xmlns:p14="http://schemas.microsoft.com/office/powerpoint/2010/main" val="352422428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Conclusion</a:t>
            </a:r>
          </a:p>
        </p:txBody>
      </p:sp>
      <p:sp>
        <p:nvSpPr>
          <p:cNvPr id="3" name="Content Placeholder 2"/>
          <p:cNvSpPr>
            <a:spLocks noGrp="1"/>
          </p:cNvSpPr>
          <p:nvPr>
            <p:ph idx="1"/>
          </p:nvPr>
        </p:nvSpPr>
        <p:spPr/>
        <p:txBody>
          <a:bodyPr vert="horz" lIns="91440" tIns="45720" rIns="91440" bIns="45720" rtlCol="0" anchor="t">
            <a:normAutofit/>
          </a:bodyPr>
          <a:lstStyle/>
          <a:p>
            <a:r>
              <a:rPr lang="en-GB" b="1"/>
              <a:t>Narrow mechanisms of accountability exist in respect to some of the agencies involved in policing networks in terms of allegations of misconduct against specified personnel. Moreover, systems of accountability and governance have developed to oversee specific agencies and institutions within particular jurisdictions. These regimes become increasingly unable to hold accountable policing networks as they develop in a global context</a:t>
            </a:r>
            <a:endParaRPr lang="en-GB" b="1">
              <a:cs typeface="Calibri"/>
            </a:endParaRPr>
          </a:p>
          <a:p>
            <a:endParaRPr lang="en-GB" b="1">
              <a:cs typeface="Calibri"/>
            </a:endParaRPr>
          </a:p>
          <a:p>
            <a:r>
              <a:rPr lang="en-GB" b="1"/>
              <a:t>Prevailing systems have focused on police institutions developed in the context of modern sovereign states and as such do not translate to diverse and dispersed networks that transcend national boundaries</a:t>
            </a:r>
            <a:endParaRPr lang="en-GB" b="1">
              <a:cs typeface="Calibri"/>
            </a:endParaRPr>
          </a:p>
        </p:txBody>
      </p:sp>
    </p:spTree>
    <p:extLst>
      <p:ext uri="{BB962C8B-B14F-4D97-AF65-F5344CB8AC3E}">
        <p14:creationId xmlns:p14="http://schemas.microsoft.com/office/powerpoint/2010/main" val="15262066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Conclusion</a:t>
            </a:r>
          </a:p>
        </p:txBody>
      </p:sp>
      <p:sp>
        <p:nvSpPr>
          <p:cNvPr id="3" name="Content Placeholder 2"/>
          <p:cNvSpPr>
            <a:spLocks noGrp="1"/>
          </p:cNvSpPr>
          <p:nvPr>
            <p:ph idx="1"/>
          </p:nvPr>
        </p:nvSpPr>
        <p:spPr/>
        <p:txBody>
          <a:bodyPr vert="horz" lIns="91440" tIns="45720" rIns="91440" bIns="45720" rtlCol="0" anchor="t">
            <a:normAutofit/>
          </a:bodyPr>
          <a:lstStyle/>
          <a:p>
            <a:r>
              <a:rPr lang="en-GB" b="1"/>
              <a:t>The response to this changing policing terrain has been the evolution of hybrid mechanisms of governance, including, among others, a reliance on licensing, registration, rules concerning insurance coverage, self-regulation, the establishment of minimum standards and marketplace accountability to customers (Wood and Shearing, 2007: 133)</a:t>
            </a:r>
            <a:endParaRPr lang="en-GB" b="1">
              <a:cs typeface="Calibri"/>
            </a:endParaRPr>
          </a:p>
          <a:p>
            <a:endParaRPr lang="en-GB" b="1">
              <a:cs typeface="Calibri"/>
            </a:endParaRPr>
          </a:p>
          <a:p>
            <a:r>
              <a:rPr lang="en-GB" b="1"/>
              <a:t>Loader (2000) noted that many of these mechanisms allow little or no room for consideration of fundamental principles of justice or the pursuit of the public interest</a:t>
            </a:r>
            <a:endParaRPr lang="en-GB" b="1">
              <a:cs typeface="Calibri"/>
            </a:endParaRPr>
          </a:p>
        </p:txBody>
      </p:sp>
    </p:spTree>
    <p:extLst>
      <p:ext uri="{BB962C8B-B14F-4D97-AF65-F5344CB8AC3E}">
        <p14:creationId xmlns:p14="http://schemas.microsoft.com/office/powerpoint/2010/main" val="155402826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421063" y="568325"/>
            <a:ext cx="8770937" cy="1560513"/>
          </a:xfrm>
        </p:spPr>
        <p:txBody>
          <a:bodyPr/>
          <a:lstStyle/>
          <a:p>
            <a:r>
              <a:rPr lang="en-GB"/>
              <a:t>Any Questions?</a:t>
            </a:r>
          </a:p>
        </p:txBody>
      </p:sp>
    </p:spTree>
    <p:extLst>
      <p:ext uri="{BB962C8B-B14F-4D97-AF65-F5344CB8AC3E}">
        <p14:creationId xmlns:p14="http://schemas.microsoft.com/office/powerpoint/2010/main" val="223861201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7&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52</Slides>
  <Notes>11</Notes>
  <HiddenSlides>0</HiddenSlide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Office Theme</vt:lpstr>
      <vt:lpstr>Preparing for Professional Police Practice   Police Legitimacy</vt:lpstr>
      <vt:lpstr> The “Golden Age” of Policing </vt:lpstr>
      <vt:lpstr>Support for the Police</vt:lpstr>
      <vt:lpstr>Who are the Police?</vt:lpstr>
      <vt:lpstr>And even today…..</vt:lpstr>
      <vt:lpstr>And even today…..</vt:lpstr>
      <vt:lpstr>Who are the Police?</vt:lpstr>
      <vt:lpstr>The Decline of Police Legitimacy</vt:lpstr>
      <vt:lpstr>Self Fulfilling Prophecy </vt:lpstr>
      <vt:lpstr>Folk Devils and Moral Panics  </vt:lpstr>
      <vt:lpstr>Folk Devils and Moral Panics  </vt:lpstr>
      <vt:lpstr>PowerPoint Presentation</vt:lpstr>
      <vt:lpstr>The Decline of Police Legitimacy</vt:lpstr>
      <vt:lpstr>When did “Bobbies”?</vt:lpstr>
      <vt:lpstr>Police Corruption – Types </vt:lpstr>
      <vt:lpstr>Police Corruption – Types (Contd.)</vt:lpstr>
      <vt:lpstr>Police Corruption – Session 2</vt:lpstr>
      <vt:lpstr>Case Study  The James Humphrey Saga</vt:lpstr>
      <vt:lpstr>Case Study  The James Humphrey Saga</vt:lpstr>
      <vt:lpstr>PowerPoint Presentation</vt:lpstr>
      <vt:lpstr>PowerPoint Presentation</vt:lpstr>
      <vt:lpstr>1988 – Lynette White </vt:lpstr>
      <vt:lpstr>1988 – Lynette White </vt:lpstr>
      <vt:lpstr>1988 – Lynette White </vt:lpstr>
      <vt:lpstr>2010 – PC Jamie Slater</vt:lpstr>
      <vt:lpstr>2010 – PC Jamie Slater</vt:lpstr>
      <vt:lpstr>Anti-terror officer jailed for misuse of credit card</vt:lpstr>
      <vt:lpstr>Anti-terror officer jailed for misuse of credit card</vt:lpstr>
      <vt:lpstr>Anti-terror officer jailed for misuse of credit card</vt:lpstr>
      <vt:lpstr>Who Guards the Guards? Session 3</vt:lpstr>
      <vt:lpstr>Who guards the guards?</vt:lpstr>
      <vt:lpstr>Who guards the guards?</vt:lpstr>
      <vt:lpstr>Who guards the guards?</vt:lpstr>
      <vt:lpstr>Controlling Police Officers</vt:lpstr>
      <vt:lpstr>The Independent Office of Police Conduct</vt:lpstr>
      <vt:lpstr>Controlling Police Officers</vt:lpstr>
      <vt:lpstr>Controlling Police Officers</vt:lpstr>
      <vt:lpstr>Controlling Police Officers</vt:lpstr>
      <vt:lpstr>Ethics, human rights and policing</vt:lpstr>
      <vt:lpstr>Ethics, human rights and policing</vt:lpstr>
      <vt:lpstr>Ethics, human rights and policing</vt:lpstr>
      <vt:lpstr>Police accountability </vt:lpstr>
      <vt:lpstr>Governing the British police</vt:lpstr>
      <vt:lpstr>Governing the British police</vt:lpstr>
      <vt:lpstr>Governing the British police</vt:lpstr>
      <vt:lpstr>Governing the British police</vt:lpstr>
      <vt:lpstr>Governing the British police</vt:lpstr>
      <vt:lpstr>Accountability and plural policing</vt:lpstr>
      <vt:lpstr>Accountability and plural policing</vt:lpstr>
      <vt:lpstr>Conclusion</vt:lpstr>
      <vt:lpstr>Conclusion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Police Legitimacy</dc:title>
  <dc:creator>Wynne Jones (Business &amp; Management)</dc:creator>
  <cp:revision>1</cp:revision>
  <cp:lastPrinted>2017-10-05T06:48:03Z</cp:lastPrinted>
  <dcterms:created xsi:type="dcterms:W3CDTF">2017-09-05T08:16:41Z</dcterms:created>
  <dcterms:modified xsi:type="dcterms:W3CDTF">2020-07-27T11:14:35Z</dcterms:modified>
</cp:coreProperties>
</file>