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257" r:id="rId2"/>
    <p:sldId id="274" r:id="rId3"/>
    <p:sldId id="275" r:id="rId4"/>
    <p:sldId id="277" r:id="rId5"/>
    <p:sldId id="278" r:id="rId6"/>
    <p:sldId id="279" r:id="rId7"/>
    <p:sldId id="280" r:id="rId8"/>
    <p:sldId id="281" r:id="rId9"/>
    <p:sldId id="282" r:id="rId10"/>
    <p:sldId id="273" r:id="rId11"/>
    <p:sldId id="327" r:id="rId12"/>
    <p:sldId id="328" r:id="rId13"/>
    <p:sldId id="276" r:id="rId14"/>
    <p:sldId id="258" r:id="rId15"/>
    <p:sldId id="259" r:id="rId16"/>
    <p:sldId id="260" r:id="rId17"/>
    <p:sldId id="288" r:id="rId18"/>
    <p:sldId id="289" r:id="rId19"/>
    <p:sldId id="290" r:id="rId20"/>
    <p:sldId id="322" r:id="rId21"/>
    <p:sldId id="323" r:id="rId22"/>
    <p:sldId id="319" r:id="rId23"/>
    <p:sldId id="320" r:id="rId24"/>
    <p:sldId id="318" r:id="rId25"/>
    <p:sldId id="291" r:id="rId26"/>
    <p:sldId id="292" r:id="rId27"/>
    <p:sldId id="293" r:id="rId28"/>
    <p:sldId id="294" r:id="rId29"/>
    <p:sldId id="295" r:id="rId30"/>
    <p:sldId id="296" r:id="rId31"/>
    <p:sldId id="297" r:id="rId32"/>
    <p:sldId id="298" r:id="rId33"/>
    <p:sldId id="299" r:id="rId34"/>
    <p:sldId id="300" r:id="rId35"/>
    <p:sldId id="331" r:id="rId36"/>
    <p:sldId id="332" r:id="rId37"/>
    <p:sldId id="301" r:id="rId38"/>
    <p:sldId id="302" r:id="rId39"/>
    <p:sldId id="303" r:id="rId40"/>
    <p:sldId id="304" r:id="rId41"/>
    <p:sldId id="305" r:id="rId42"/>
    <p:sldId id="306" r:id="rId43"/>
    <p:sldId id="314" r:id="rId44"/>
    <p:sldId id="316" r:id="rId45"/>
    <p:sldId id="315" r:id="rId46"/>
    <p:sldId id="326" r:id="rId47"/>
    <p:sldId id="310" r:id="rId48"/>
    <p:sldId id="269" r:id="rId49"/>
    <p:sldId id="329" r:id="rId50"/>
    <p:sldId id="330" r:id="rId51"/>
    <p:sldId id="311" r:id="rId52"/>
    <p:sldId id="317"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88555" autoAdjust="0"/>
  </p:normalViewPr>
  <p:slideViewPr>
    <p:cSldViewPr>
      <p:cViewPr varScale="1">
        <p:scale>
          <a:sx n="95" d="100"/>
          <a:sy n="95" d="100"/>
        </p:scale>
        <p:origin x="444" y="9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6B562E-7268-449A-8BE8-9B69D7A2A7B1}" type="datetimeFigureOut">
              <a:rPr lang="en-GB" smtClean="0"/>
              <a:pPr/>
              <a:t>07/10/2019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E9EF80-B53D-47A5-994B-EAFD7D4BD513}" type="slidenum">
              <a:rPr lang="en-GB" smtClean="0"/>
              <a:pPr/>
              <a:t>‹#›</a:t>
            </a:fld>
            <a:endParaRPr lang="en-GB"/>
          </a:p>
        </p:txBody>
      </p:sp>
    </p:spTree>
    <p:extLst>
      <p:ext uri="{BB962C8B-B14F-4D97-AF65-F5344CB8AC3E}">
        <p14:creationId xmlns:p14="http://schemas.microsoft.com/office/powerpoint/2010/main" val="2653515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977FBF-B304-4504-B9E0-78261F6AE94F}" type="slidenum">
              <a:rPr lang="en-GB"/>
              <a:pPr/>
              <a:t>11</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en-GB"/>
              <a:t>EBP – science end of the continuum</a:t>
            </a:r>
          </a:p>
          <a:p>
            <a:r>
              <a:rPr lang="en-GB"/>
              <a:t>Does not generally accommodate qualitative data</a:t>
            </a:r>
          </a:p>
        </p:txBody>
      </p:sp>
    </p:spTree>
    <p:extLst>
      <p:ext uri="{BB962C8B-B14F-4D97-AF65-F5344CB8AC3E}">
        <p14:creationId xmlns:p14="http://schemas.microsoft.com/office/powerpoint/2010/main" val="863425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7"/>
          <p:cNvSpPr>
            <a:spLocks noGrp="1" noChangeArrowheads="1"/>
          </p:cNvSpPr>
          <p:nvPr>
            <p:ph type="sldNum" sz="quarter" idx="5"/>
          </p:nvPr>
        </p:nvSpPr>
        <p:spPr>
          <a:ln/>
        </p:spPr>
        <p:txBody>
          <a:bodyPr/>
          <a:lstStyle/>
          <a:p>
            <a:fld id="{A46B50C9-C953-4EA9-8A6A-DAD84F4F744F}" type="slidenum">
              <a:rPr lang="en-GB"/>
              <a:pPr/>
              <a:t>48</a:t>
            </a:fld>
            <a:endParaRPr lang="en-GB"/>
          </a:p>
        </p:txBody>
      </p:sp>
      <p:sp>
        <p:nvSpPr>
          <p:cNvPr id="211970" name="Rectangle 2"/>
          <p:cNvSpPr>
            <a:spLocks noChangeArrowheads="1"/>
          </p:cNvSpPr>
          <p:nvPr/>
        </p:nvSpPr>
        <p:spPr bwMode="auto">
          <a:xfrm>
            <a:off x="3881438" y="0"/>
            <a:ext cx="2976562" cy="443394"/>
          </a:xfrm>
          <a:prstGeom prst="rect">
            <a:avLst/>
          </a:prstGeom>
          <a:noFill/>
          <a:ln w="12700">
            <a:noFill/>
            <a:miter lim="800000"/>
            <a:headEnd/>
            <a:tailEnd/>
          </a:ln>
          <a:effectLst/>
        </p:spPr>
        <p:txBody>
          <a:bodyPr wrap="none" anchor="ctr"/>
          <a:lstStyle/>
          <a:p>
            <a:endParaRPr lang="en-GB"/>
          </a:p>
        </p:txBody>
      </p:sp>
      <p:sp>
        <p:nvSpPr>
          <p:cNvPr id="211971" name="Rectangle 3"/>
          <p:cNvSpPr>
            <a:spLocks noChangeArrowheads="1"/>
          </p:cNvSpPr>
          <p:nvPr/>
        </p:nvSpPr>
        <p:spPr bwMode="auto">
          <a:xfrm>
            <a:off x="1" y="8699029"/>
            <a:ext cx="2976563" cy="444971"/>
          </a:xfrm>
          <a:prstGeom prst="rect">
            <a:avLst/>
          </a:prstGeom>
          <a:noFill/>
          <a:ln w="12700">
            <a:noFill/>
            <a:miter lim="800000"/>
            <a:headEnd/>
            <a:tailEnd/>
          </a:ln>
          <a:effectLst/>
        </p:spPr>
        <p:txBody>
          <a:bodyPr wrap="none" anchor="ctr"/>
          <a:lstStyle/>
          <a:p>
            <a:endParaRPr lang="en-GB"/>
          </a:p>
        </p:txBody>
      </p:sp>
      <p:sp>
        <p:nvSpPr>
          <p:cNvPr id="211972" name="Rectangle 4"/>
          <p:cNvSpPr>
            <a:spLocks noChangeArrowheads="1"/>
          </p:cNvSpPr>
          <p:nvPr/>
        </p:nvSpPr>
        <p:spPr bwMode="auto">
          <a:xfrm>
            <a:off x="1" y="0"/>
            <a:ext cx="2976563" cy="443394"/>
          </a:xfrm>
          <a:prstGeom prst="rect">
            <a:avLst/>
          </a:prstGeom>
          <a:noFill/>
          <a:ln w="12700">
            <a:noFill/>
            <a:miter lim="800000"/>
            <a:headEnd/>
            <a:tailEnd/>
          </a:ln>
          <a:effectLst/>
        </p:spPr>
        <p:txBody>
          <a:bodyPr wrap="none" anchor="ctr"/>
          <a:lstStyle/>
          <a:p>
            <a:endParaRPr lang="en-GB"/>
          </a:p>
        </p:txBody>
      </p:sp>
      <p:sp>
        <p:nvSpPr>
          <p:cNvPr id="211973" name="Rectangle 5"/>
          <p:cNvSpPr>
            <a:spLocks noGrp="1" noRot="1" noChangeAspect="1" noChangeArrowheads="1" noTextEdit="1"/>
          </p:cNvSpPr>
          <p:nvPr>
            <p:ph type="sldImg"/>
          </p:nvPr>
        </p:nvSpPr>
        <p:spPr>
          <a:xfrm>
            <a:off x="1174750" y="803275"/>
            <a:ext cx="2579688" cy="1935163"/>
          </a:xfrm>
          <a:ln w="12700" cap="flat"/>
        </p:spPr>
      </p:sp>
      <p:sp>
        <p:nvSpPr>
          <p:cNvPr id="211974" name="Rectangle 6"/>
          <p:cNvSpPr>
            <a:spLocks noGrp="1" noChangeArrowheads="1"/>
          </p:cNvSpPr>
          <p:nvPr>
            <p:ph type="body" idx="1"/>
          </p:nvPr>
        </p:nvSpPr>
        <p:spPr>
          <a:xfrm>
            <a:off x="690563" y="2890735"/>
            <a:ext cx="5548312" cy="5464309"/>
          </a:xfrm>
          <a:noFill/>
          <a:ln/>
        </p:spPr>
        <p:txBody>
          <a:bodyPr lIns="90488" tIns="44450" rIns="90488" bIns="44450"/>
          <a:lstStyle/>
          <a:p>
            <a:r>
              <a:rPr lang="en-GB" dirty="0"/>
              <a:t>But there are several problems with finding evidence, one of which is publication bias.</a:t>
            </a:r>
          </a:p>
          <a:p>
            <a:endParaRPr lang="en-GB" dirty="0"/>
          </a:p>
          <a:p>
            <a:r>
              <a:rPr lang="en-GB" dirty="0"/>
              <a:t>A lot of research never gets near a journal, let alone a database because of publication bias.</a:t>
            </a:r>
          </a:p>
          <a:p>
            <a:endParaRPr lang="en-GB" dirty="0"/>
          </a:p>
          <a:p>
            <a:r>
              <a:rPr lang="en-GB" dirty="0"/>
              <a:t>Also are more likely to be:</a:t>
            </a:r>
          </a:p>
          <a:p>
            <a:pPr>
              <a:buFontTx/>
              <a:buChar char="•"/>
            </a:pPr>
            <a:r>
              <a:rPr lang="en-GB" dirty="0"/>
              <a:t>  thought good by referees </a:t>
            </a:r>
          </a:p>
          <a:p>
            <a:pPr>
              <a:buFontTx/>
              <a:buChar char="•"/>
            </a:pPr>
            <a:r>
              <a:rPr lang="en-GB" dirty="0"/>
              <a:t>  entered in Medline</a:t>
            </a:r>
          </a:p>
          <a:p>
            <a:pPr>
              <a:buFontTx/>
              <a:buChar char="•"/>
            </a:pPr>
            <a:r>
              <a:rPr lang="en-GB" dirty="0"/>
              <a:t>  indexed properly </a:t>
            </a:r>
          </a:p>
          <a:p>
            <a:pPr>
              <a:buFontTx/>
              <a:buChar char="•"/>
            </a:pPr>
            <a:r>
              <a:rPr lang="en-GB" dirty="0"/>
              <a:t>  read by clinicians or managers</a:t>
            </a:r>
          </a:p>
          <a:p>
            <a:endParaRPr lang="en-GB" dirty="0"/>
          </a:p>
          <a:p>
            <a:r>
              <a:rPr lang="en-GB" dirty="0"/>
              <a:t>Unpublished research and local research also have relevance.  Some research will also be published in books and not always referenced or publicised, so there are problems with locating relevant research.</a:t>
            </a:r>
          </a:p>
          <a:p>
            <a:endParaRPr lang="en-GB" dirty="0"/>
          </a:p>
          <a:p>
            <a:r>
              <a:rPr lang="en-GB" dirty="0"/>
              <a:t>Another problem is the quality of published evidence which is where critical appraisal comes in, which is a process that allows you to systematically weigh up evidence and is an essential element of evidence-based practice (see CASP logo).</a:t>
            </a:r>
          </a:p>
        </p:txBody>
      </p:sp>
    </p:spTree>
    <p:extLst>
      <p:ext uri="{BB962C8B-B14F-4D97-AF65-F5344CB8AC3E}">
        <p14:creationId xmlns:p14="http://schemas.microsoft.com/office/powerpoint/2010/main" val="2573814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676400" y="457200"/>
            <a:ext cx="7010400" cy="12954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676400" y="1981200"/>
            <a:ext cx="3429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5257800" y="1981200"/>
            <a:ext cx="3429000" cy="4114800"/>
          </a:xfrm>
        </p:spPr>
        <p:txBody>
          <a:bodyPr/>
          <a:lstStyle/>
          <a:p>
            <a:endParaRPr lang="en-GB"/>
          </a:p>
        </p:txBody>
      </p:sp>
      <p:sp>
        <p:nvSpPr>
          <p:cNvPr id="5" name="Footer Placeholder 4"/>
          <p:cNvSpPr>
            <a:spLocks noGrp="1"/>
          </p:cNvSpPr>
          <p:nvPr>
            <p:ph type="ftr" sz="quarter" idx="10"/>
          </p:nvPr>
        </p:nvSpPr>
        <p:spPr>
          <a:xfrm>
            <a:off x="3124200" y="6248400"/>
            <a:ext cx="2895600" cy="457200"/>
          </a:xfrm>
        </p:spPr>
        <p:txBody>
          <a:bodyPr/>
          <a:lstStyle>
            <a:lvl1pPr>
              <a:defRPr/>
            </a:lvl1pPr>
          </a:lstStyle>
          <a:p>
            <a:endParaRPr lang="en-GB"/>
          </a:p>
        </p:txBody>
      </p:sp>
      <p:sp>
        <p:nvSpPr>
          <p:cNvPr id="6" name="Slide Number Placeholder 5"/>
          <p:cNvSpPr>
            <a:spLocks noGrp="1"/>
          </p:cNvSpPr>
          <p:nvPr>
            <p:ph type="sldNum" sz="quarter" idx="11"/>
          </p:nvPr>
        </p:nvSpPr>
        <p:spPr>
          <a:xfrm>
            <a:off x="6553200" y="6248400"/>
            <a:ext cx="2133600" cy="457200"/>
          </a:xfrm>
        </p:spPr>
        <p:txBody>
          <a:bodyPr/>
          <a:lstStyle>
            <a:lvl1pPr>
              <a:defRPr/>
            </a:lvl1pPr>
          </a:lstStyle>
          <a:p>
            <a:fld id="{090E61E7-54C8-4A61-8138-74386E6919F2}" type="slidenum">
              <a:rPr lang="en-GB"/>
              <a:pPr/>
              <a:t>‹#›</a:t>
            </a:fld>
            <a:endParaRPr lang="en-GB"/>
          </a:p>
        </p:txBody>
      </p:sp>
      <p:sp>
        <p:nvSpPr>
          <p:cNvPr id="7" name="Date Placeholder 6"/>
          <p:cNvSpPr>
            <a:spLocks noGrp="1"/>
          </p:cNvSpPr>
          <p:nvPr>
            <p:ph type="dt" sz="half" idx="12"/>
          </p:nvPr>
        </p:nvSpPr>
        <p:spPr>
          <a:xfrm>
            <a:off x="457200" y="6245225"/>
            <a:ext cx="2133600" cy="476250"/>
          </a:xfrm>
        </p:spPr>
        <p:txBody>
          <a:bodyPr/>
          <a:lstStyle>
            <a:lvl1pPr>
              <a:defRPr/>
            </a:lvl1pPr>
          </a:lstStyle>
          <a:p>
            <a:endParaRPr lang="en-GB"/>
          </a:p>
        </p:txBody>
      </p:sp>
    </p:spTree>
    <p:extLst>
      <p:ext uri="{BB962C8B-B14F-4D97-AF65-F5344CB8AC3E}">
        <p14:creationId xmlns:p14="http://schemas.microsoft.com/office/powerpoint/2010/main" val="796254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CF9F8-0378-4CCF-9034-95B14F98AAF3}" type="datetimeFigureOut">
              <a:rPr lang="en-GB" smtClean="0"/>
              <a:pPr/>
              <a:t>07/10/2019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D89CE6-8AE9-416C-84C1-E7AD03E923B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1.wmf"/><Relationship Id="rId4" Type="http://schemas.openxmlformats.org/officeDocument/2006/relationships/oleObject" Target="../embeddings/oleObject1.bin"/></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cochrane.org/"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www.cochrane.org/cochrane-reviews/about-cochrane-library" TargetMode="External"/><Relationship Id="rId2" Type="http://schemas.openxmlformats.org/officeDocument/2006/relationships/hyperlink" Target="http://www.cochrane.org/about-us/evidence-based-health-car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training.cochrane.org/search/site?f%5b0%5d=bundle:resource&amp;f%5b1%5d=ss_language:e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campbellcollaboration.or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prisma-statement.org/"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www.badscience.net/about-dr-ben-goldacre/" TargetMode="External"/><Relationship Id="rId2" Type="http://schemas.openxmlformats.org/officeDocument/2006/relationships/hyperlink" Target="http://www.alltrials.net/" TargetMode="Externa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323528" y="188640"/>
            <a:ext cx="8579296" cy="1584176"/>
          </a:xfrm>
        </p:spPr>
        <p:txBody>
          <a:bodyPr>
            <a:normAutofit/>
          </a:bodyPr>
          <a:lstStyle/>
          <a:p>
            <a:r>
              <a:rPr lang="en-GB" dirty="0" smtClean="0"/>
              <a:t/>
            </a:r>
            <a:br>
              <a:rPr lang="en-GB" dirty="0" smtClean="0"/>
            </a:br>
            <a:endParaRPr lang="en-GB" sz="3600" dirty="0" smtClean="0"/>
          </a:p>
        </p:txBody>
      </p:sp>
      <p:sp>
        <p:nvSpPr>
          <p:cNvPr id="47107" name="Content Placeholder 2"/>
          <p:cNvSpPr>
            <a:spLocks noGrp="1"/>
          </p:cNvSpPr>
          <p:nvPr>
            <p:ph idx="1"/>
          </p:nvPr>
        </p:nvSpPr>
        <p:spPr>
          <a:xfrm>
            <a:off x="498376" y="1340768"/>
            <a:ext cx="8229600" cy="4065315"/>
          </a:xfrm>
        </p:spPr>
        <p:txBody>
          <a:bodyPr>
            <a:normAutofit/>
          </a:bodyPr>
          <a:lstStyle/>
          <a:p>
            <a:pPr marL="0" indent="0" algn="ctr">
              <a:buNone/>
            </a:pPr>
            <a:r>
              <a:rPr lang="en-GB" sz="4400" dirty="0" smtClean="0"/>
              <a:t>SHSS6063/68 Literature Review</a:t>
            </a:r>
            <a:endParaRPr lang="en-GB" sz="4400" dirty="0"/>
          </a:p>
          <a:p>
            <a:pPr marL="0" indent="0" algn="ctr">
              <a:buNone/>
            </a:pPr>
            <a:endParaRPr lang="en-GB" sz="4400" dirty="0" smtClean="0"/>
          </a:p>
          <a:p>
            <a:pPr marL="0" indent="0" algn="ctr">
              <a:buNone/>
            </a:pPr>
            <a:r>
              <a:rPr lang="en-GB" sz="4400" dirty="0" smtClean="0"/>
              <a:t>Literature Reviews and Systematic Literature Reviews</a:t>
            </a:r>
            <a:endParaRPr lang="en-GB" sz="4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457200"/>
            <a:ext cx="7772400" cy="609600"/>
          </a:xfrm>
        </p:spPr>
        <p:txBody>
          <a:bodyPr/>
          <a:lstStyle/>
          <a:p>
            <a:r>
              <a:rPr lang="en-GB" altLang="en-US" sz="2800"/>
              <a:t>Functions of a Literature Review</a:t>
            </a:r>
          </a:p>
        </p:txBody>
      </p:sp>
      <p:sp>
        <p:nvSpPr>
          <p:cNvPr id="19459" name="Rectangle 3"/>
          <p:cNvSpPr>
            <a:spLocks noGrp="1" noChangeArrowheads="1"/>
          </p:cNvSpPr>
          <p:nvPr>
            <p:ph type="body" idx="1"/>
          </p:nvPr>
        </p:nvSpPr>
        <p:spPr>
          <a:xfrm>
            <a:off x="381000" y="1524000"/>
            <a:ext cx="8534400" cy="5105400"/>
          </a:xfrm>
        </p:spPr>
        <p:txBody>
          <a:bodyPr/>
          <a:lstStyle/>
          <a:p>
            <a:r>
              <a:rPr lang="en-GB" altLang="en-US" sz="2800"/>
              <a:t>To give reasons why the topic is of sufficient importance for it to be researched.</a:t>
            </a:r>
          </a:p>
          <a:p>
            <a:r>
              <a:rPr lang="en-GB" altLang="en-US" sz="2800"/>
              <a:t>To provide the reader with a brief up-to-date account and discussion of literature on the issues relevant to the topic.</a:t>
            </a:r>
          </a:p>
          <a:p>
            <a:r>
              <a:rPr lang="en-GB" altLang="en-US" sz="2800"/>
              <a:t>To provide a conceptual and theoretical context in which the topic for research can be situated.</a:t>
            </a:r>
          </a:p>
          <a:p>
            <a:r>
              <a:rPr lang="en-GB" altLang="en-US" sz="2800"/>
              <a:t>To discuss relevant research carried out on the same or similar (if no previous work has been done) topic. Not every paper needs to be considered.</a:t>
            </a:r>
          </a:p>
        </p:txBody>
      </p:sp>
    </p:spTree>
    <p:extLst>
      <p:ext uri="{BB962C8B-B14F-4D97-AF65-F5344CB8AC3E}">
        <p14:creationId xmlns:p14="http://schemas.microsoft.com/office/powerpoint/2010/main" val="22382021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dissolve">
                                      <p:cBhvr>
                                        <p:cTn id="12" dur="500"/>
                                        <p:tgtEl>
                                          <p:spTgt spid="1945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dissolve">
                                      <p:cBhvr>
                                        <p:cTn id="17" dur="500"/>
                                        <p:tgtEl>
                                          <p:spTgt spid="1945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9459">
                                            <p:txEl>
                                              <p:pRg st="3" end="3"/>
                                            </p:txEl>
                                          </p:spTgt>
                                        </p:tgtEl>
                                        <p:attrNameLst>
                                          <p:attrName>style.visibility</p:attrName>
                                        </p:attrNameLst>
                                      </p:cBhvr>
                                      <p:to>
                                        <p:strVal val="visible"/>
                                      </p:to>
                                    </p:set>
                                    <p:animEffect transition="in" filter="dissolve">
                                      <p:cBhvr>
                                        <p:cTn id="22" dur="500"/>
                                        <p:tgtEl>
                                          <p:spTgt spid="194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a:xfrm>
            <a:off x="457200" y="381000"/>
            <a:ext cx="7772400" cy="685800"/>
          </a:xfrm>
        </p:spPr>
        <p:txBody>
          <a:bodyPr/>
          <a:lstStyle/>
          <a:p>
            <a:r>
              <a:rPr lang="en-GB" altLang="en-US" sz="2800"/>
              <a:t>Principles of a Good Literature Review</a:t>
            </a:r>
          </a:p>
        </p:txBody>
      </p:sp>
      <p:sp>
        <p:nvSpPr>
          <p:cNvPr id="20483" name="Rectangle 1027"/>
          <p:cNvSpPr>
            <a:spLocks noGrp="1" noChangeArrowheads="1"/>
          </p:cNvSpPr>
          <p:nvPr>
            <p:ph type="body" idx="1"/>
          </p:nvPr>
        </p:nvSpPr>
        <p:spPr>
          <a:xfrm>
            <a:off x="827584" y="1196752"/>
            <a:ext cx="7651576" cy="5257800"/>
          </a:xfrm>
        </p:spPr>
        <p:txBody>
          <a:bodyPr>
            <a:normAutofit lnSpcReduction="10000"/>
          </a:bodyPr>
          <a:lstStyle/>
          <a:p>
            <a:r>
              <a:rPr lang="en-GB" altLang="en-US" sz="2800" dirty="0"/>
              <a:t>Relevance (most important)</a:t>
            </a:r>
            <a:endParaRPr lang="en-GB" altLang="en-US" sz="2400" dirty="0"/>
          </a:p>
          <a:p>
            <a:r>
              <a:rPr lang="en-GB" altLang="en-US" sz="2800" dirty="0"/>
              <a:t>Depth</a:t>
            </a:r>
          </a:p>
          <a:p>
            <a:pPr lvl="1"/>
            <a:r>
              <a:rPr lang="en-GB" altLang="en-US" sz="2400" dirty="0"/>
              <a:t>some papers are more important than </a:t>
            </a:r>
            <a:r>
              <a:rPr lang="en-GB" altLang="en-US" sz="2400" dirty="0" smtClean="0"/>
              <a:t>others – is there critical appraisal?</a:t>
            </a:r>
            <a:endParaRPr lang="en-GB" altLang="en-US" sz="2400" dirty="0"/>
          </a:p>
          <a:p>
            <a:r>
              <a:rPr lang="en-GB" altLang="en-US" sz="2800" dirty="0"/>
              <a:t>Breadth</a:t>
            </a:r>
            <a:endParaRPr lang="en-GB" altLang="en-US" sz="2400" dirty="0"/>
          </a:p>
          <a:p>
            <a:pPr lvl="1"/>
            <a:r>
              <a:rPr lang="en-GB" altLang="en-US" sz="2400" dirty="0"/>
              <a:t>be cautious of papers that merely reflect opinion or suggest hypotheses</a:t>
            </a:r>
          </a:p>
          <a:p>
            <a:pPr lvl="1"/>
            <a:r>
              <a:rPr lang="en-GB" altLang="en-US" sz="2400" dirty="0"/>
              <a:t>primary sources are better than secondary sources (which are often someone else’s views</a:t>
            </a:r>
          </a:p>
          <a:p>
            <a:pPr lvl="1"/>
            <a:r>
              <a:rPr lang="en-GB" altLang="en-US" sz="2400" dirty="0"/>
              <a:t>avoid using only one journal (if possible)</a:t>
            </a:r>
          </a:p>
          <a:p>
            <a:r>
              <a:rPr lang="en-GB" altLang="en-US" sz="2800" dirty="0"/>
              <a:t>Honest presentation of ALL relevant literature - not just that which fits your viewpoint. Have you read it ?</a:t>
            </a:r>
            <a:endParaRPr lang="en-GB" altLang="en-US" dirty="0"/>
          </a:p>
          <a:p>
            <a:pPr lvl="1"/>
            <a:endParaRPr lang="en-GB" altLang="en-US" dirty="0"/>
          </a:p>
        </p:txBody>
      </p:sp>
    </p:spTree>
    <p:extLst>
      <p:ext uri="{BB962C8B-B14F-4D97-AF65-F5344CB8AC3E}">
        <p14:creationId xmlns:p14="http://schemas.microsoft.com/office/powerpoint/2010/main" val="19115546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dissolv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dissolve">
                                      <p:cBhvr>
                                        <p:cTn id="12" dur="500"/>
                                        <p:tgtEl>
                                          <p:spTgt spid="20483">
                                            <p:txEl>
                                              <p:pRg st="1" end="1"/>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animEffect transition="in" filter="dissolve">
                                      <p:cBhvr>
                                        <p:cTn id="15" dur="500"/>
                                        <p:tgtEl>
                                          <p:spTgt spid="2048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20483">
                                            <p:txEl>
                                              <p:pRg st="3" end="3"/>
                                            </p:txEl>
                                          </p:spTgt>
                                        </p:tgtEl>
                                        <p:attrNameLst>
                                          <p:attrName>style.visibility</p:attrName>
                                        </p:attrNameLst>
                                      </p:cBhvr>
                                      <p:to>
                                        <p:strVal val="visible"/>
                                      </p:to>
                                    </p:set>
                                    <p:animEffect transition="in" filter="dissolve">
                                      <p:cBhvr>
                                        <p:cTn id="20" dur="500"/>
                                        <p:tgtEl>
                                          <p:spTgt spid="20483">
                                            <p:txEl>
                                              <p:pRg st="3" end="3"/>
                                            </p:txEl>
                                          </p:spTgt>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animEffect transition="in" filter="dissolve">
                                      <p:cBhvr>
                                        <p:cTn id="23" dur="500"/>
                                        <p:tgtEl>
                                          <p:spTgt spid="20483">
                                            <p:txEl>
                                              <p:pRg st="4" end="4"/>
                                            </p:txEl>
                                          </p:spTgt>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20483">
                                            <p:txEl>
                                              <p:pRg st="5" end="5"/>
                                            </p:txEl>
                                          </p:spTgt>
                                        </p:tgtEl>
                                        <p:attrNameLst>
                                          <p:attrName>style.visibility</p:attrName>
                                        </p:attrNameLst>
                                      </p:cBhvr>
                                      <p:to>
                                        <p:strVal val="visible"/>
                                      </p:to>
                                    </p:set>
                                    <p:animEffect transition="in" filter="dissolve">
                                      <p:cBhvr>
                                        <p:cTn id="26" dur="500"/>
                                        <p:tgtEl>
                                          <p:spTgt spid="20483">
                                            <p:txEl>
                                              <p:pRg st="5" end="5"/>
                                            </p:txEl>
                                          </p:spTgt>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20483">
                                            <p:txEl>
                                              <p:pRg st="6" end="6"/>
                                            </p:txEl>
                                          </p:spTgt>
                                        </p:tgtEl>
                                        <p:attrNameLst>
                                          <p:attrName>style.visibility</p:attrName>
                                        </p:attrNameLst>
                                      </p:cBhvr>
                                      <p:to>
                                        <p:strVal val="visible"/>
                                      </p:to>
                                    </p:set>
                                    <p:animEffect transition="in" filter="dissolve">
                                      <p:cBhvr>
                                        <p:cTn id="29" dur="500"/>
                                        <p:tgtEl>
                                          <p:spTgt spid="20483">
                                            <p:txEl>
                                              <p:pRg st="6" end="6"/>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20483">
                                            <p:txEl>
                                              <p:pRg st="7" end="7"/>
                                            </p:txEl>
                                          </p:spTgt>
                                        </p:tgtEl>
                                        <p:attrNameLst>
                                          <p:attrName>style.visibility</p:attrName>
                                        </p:attrNameLst>
                                      </p:cBhvr>
                                      <p:to>
                                        <p:strVal val="visible"/>
                                      </p:to>
                                    </p:set>
                                    <p:animEffect transition="in" filter="dissolve">
                                      <p:cBhvr>
                                        <p:cTn id="34" dur="500"/>
                                        <p:tgtEl>
                                          <p:spTgt spid="2048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81000" y="188640"/>
            <a:ext cx="8367464" cy="1728192"/>
          </a:xfrm>
        </p:spPr>
        <p:txBody>
          <a:bodyPr>
            <a:normAutofit fontScale="90000"/>
          </a:bodyPr>
          <a:lstStyle/>
          <a:p>
            <a:r>
              <a:rPr lang="en-GB" altLang="en-US" sz="2800" dirty="0"/>
              <a:t>Reviewing the </a:t>
            </a:r>
            <a:r>
              <a:rPr lang="en-GB" altLang="en-US" sz="2800" dirty="0" smtClean="0"/>
              <a:t>Literature:</a:t>
            </a:r>
            <a:br>
              <a:rPr lang="en-GB" altLang="en-US" sz="2800" dirty="0" smtClean="0"/>
            </a:br>
            <a:r>
              <a:rPr lang="en-GB" altLang="en-US" sz="2800" dirty="0" smtClean="0"/>
              <a:t>Critical </a:t>
            </a:r>
            <a:r>
              <a:rPr lang="en-GB" altLang="en-US" sz="2800" dirty="0"/>
              <a:t>Appraisal of Research </a:t>
            </a:r>
            <a:r>
              <a:rPr lang="en-GB" altLang="en-US" sz="2800" dirty="0" smtClean="0"/>
              <a:t>Papers is a CRITICAL Component</a:t>
            </a:r>
            <a:br>
              <a:rPr lang="en-GB" altLang="en-US" sz="2800" dirty="0" smtClean="0"/>
            </a:br>
            <a:r>
              <a:rPr lang="en-GB" altLang="en-US" sz="2800" dirty="0"/>
              <a:t/>
            </a:r>
            <a:br>
              <a:rPr lang="en-GB" altLang="en-US" sz="2800" dirty="0"/>
            </a:br>
            <a:r>
              <a:rPr lang="en-GB" altLang="en-US" sz="2800" dirty="0" smtClean="0">
                <a:solidFill>
                  <a:srgbClr val="FF0000"/>
                </a:solidFill>
              </a:rPr>
              <a:t>A Number of Critical Appraisal Toolkits</a:t>
            </a:r>
            <a:endParaRPr lang="en-GB" altLang="en-US" sz="2800" dirty="0">
              <a:solidFill>
                <a:srgbClr val="FF0000"/>
              </a:solidFill>
            </a:endParaRPr>
          </a:p>
        </p:txBody>
      </p:sp>
      <p:sp>
        <p:nvSpPr>
          <p:cNvPr id="8195" name="Rectangle 3"/>
          <p:cNvSpPr>
            <a:spLocks noGrp="1" noChangeArrowheads="1"/>
          </p:cNvSpPr>
          <p:nvPr>
            <p:ph type="body" idx="1"/>
          </p:nvPr>
        </p:nvSpPr>
        <p:spPr>
          <a:xfrm>
            <a:off x="457200" y="2276872"/>
            <a:ext cx="8229600" cy="3849291"/>
          </a:xfrm>
        </p:spPr>
        <p:txBody>
          <a:bodyPr/>
          <a:lstStyle/>
          <a:p>
            <a:r>
              <a:rPr lang="en-GB" altLang="en-US" sz="2800" dirty="0"/>
              <a:t>Why was the study </a:t>
            </a:r>
            <a:r>
              <a:rPr lang="en-GB" altLang="en-US" sz="2800" dirty="0" smtClean="0"/>
              <a:t>done?</a:t>
            </a:r>
            <a:endParaRPr lang="en-GB" altLang="en-US" sz="2800" dirty="0"/>
          </a:p>
          <a:p>
            <a:r>
              <a:rPr lang="en-GB" altLang="en-US" sz="2800" dirty="0"/>
              <a:t>Who was the study carried out </a:t>
            </a:r>
            <a:r>
              <a:rPr lang="en-GB" altLang="en-US" sz="2800" dirty="0" smtClean="0"/>
              <a:t>with?</a:t>
            </a:r>
            <a:endParaRPr lang="en-GB" altLang="en-US" sz="2800" dirty="0"/>
          </a:p>
          <a:p>
            <a:r>
              <a:rPr lang="en-GB" altLang="en-US" sz="2800" dirty="0"/>
              <a:t>Was the research design appropriate for answering the research </a:t>
            </a:r>
            <a:r>
              <a:rPr lang="en-GB" altLang="en-US" sz="2800" dirty="0" smtClean="0"/>
              <a:t>question?</a:t>
            </a:r>
            <a:endParaRPr lang="en-GB" altLang="en-US" sz="2800" dirty="0"/>
          </a:p>
          <a:p>
            <a:r>
              <a:rPr lang="en-GB" altLang="en-US" sz="2800" dirty="0"/>
              <a:t>How was it carried </a:t>
            </a:r>
            <a:r>
              <a:rPr lang="en-GB" altLang="en-US" sz="2800" dirty="0" smtClean="0"/>
              <a:t>out?</a:t>
            </a:r>
            <a:endParaRPr lang="en-GB" altLang="en-US" sz="2800" dirty="0"/>
          </a:p>
          <a:p>
            <a:r>
              <a:rPr lang="en-GB" altLang="en-US" sz="2800" dirty="0"/>
              <a:t>Are the results internally &amp; externally </a:t>
            </a:r>
            <a:r>
              <a:rPr lang="en-GB" altLang="en-US" sz="2800" dirty="0" smtClean="0"/>
              <a:t>valid?</a:t>
            </a:r>
            <a:endParaRPr lang="en-GB" altLang="en-US" sz="2800" dirty="0"/>
          </a:p>
          <a:p>
            <a:r>
              <a:rPr lang="en-GB" altLang="en-US" sz="2800" dirty="0"/>
              <a:t>Are the conclusions justified by the </a:t>
            </a:r>
            <a:r>
              <a:rPr lang="en-GB" altLang="en-US" sz="2800" dirty="0" smtClean="0"/>
              <a:t>results?</a:t>
            </a:r>
            <a:endParaRPr lang="en-GB" altLang="en-US" sz="2800" dirty="0"/>
          </a:p>
        </p:txBody>
      </p:sp>
    </p:spTree>
    <p:extLst>
      <p:ext uri="{BB962C8B-B14F-4D97-AF65-F5344CB8AC3E}">
        <p14:creationId xmlns:p14="http://schemas.microsoft.com/office/powerpoint/2010/main" val="3936368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33400" y="304800"/>
            <a:ext cx="7772400" cy="685800"/>
          </a:xfrm>
        </p:spPr>
        <p:txBody>
          <a:bodyPr/>
          <a:lstStyle/>
          <a:p>
            <a:r>
              <a:rPr lang="en-GB" altLang="en-US" sz="2800" dirty="0"/>
              <a:t>Why was the study </a:t>
            </a:r>
            <a:r>
              <a:rPr lang="en-GB" altLang="en-US" sz="2800" dirty="0" smtClean="0"/>
              <a:t>done?</a:t>
            </a:r>
            <a:endParaRPr lang="en-GB" altLang="en-US" sz="2800" dirty="0"/>
          </a:p>
        </p:txBody>
      </p:sp>
      <p:sp>
        <p:nvSpPr>
          <p:cNvPr id="9219" name="Rectangle 3"/>
          <p:cNvSpPr>
            <a:spLocks noGrp="1" noChangeArrowheads="1"/>
          </p:cNvSpPr>
          <p:nvPr>
            <p:ph type="body" idx="1"/>
          </p:nvPr>
        </p:nvSpPr>
        <p:spPr>
          <a:xfrm>
            <a:off x="304800" y="1219200"/>
            <a:ext cx="8534400" cy="5486400"/>
          </a:xfrm>
        </p:spPr>
        <p:txBody>
          <a:bodyPr/>
          <a:lstStyle/>
          <a:p>
            <a:r>
              <a:rPr lang="en-GB" altLang="en-US" dirty="0"/>
              <a:t>Is the issue addressed </a:t>
            </a:r>
            <a:r>
              <a:rPr lang="en-GB" altLang="en-US" dirty="0" smtClean="0"/>
              <a:t>important?</a:t>
            </a:r>
            <a:endParaRPr lang="en-GB" altLang="en-US" dirty="0"/>
          </a:p>
          <a:p>
            <a:pPr lvl="1"/>
            <a:r>
              <a:rPr lang="en-GB" altLang="en-US" dirty="0"/>
              <a:t>health benefits</a:t>
            </a:r>
          </a:p>
          <a:p>
            <a:pPr lvl="1"/>
            <a:r>
              <a:rPr lang="en-GB" altLang="en-US" dirty="0"/>
              <a:t>number of people affected</a:t>
            </a:r>
          </a:p>
          <a:p>
            <a:pPr lvl="1"/>
            <a:r>
              <a:rPr lang="en-GB" altLang="en-US" dirty="0"/>
              <a:t>information already available</a:t>
            </a:r>
          </a:p>
          <a:p>
            <a:r>
              <a:rPr lang="en-GB" altLang="en-US" dirty="0"/>
              <a:t>Is the population different in any way to other </a:t>
            </a:r>
            <a:r>
              <a:rPr lang="en-GB" altLang="en-US" dirty="0" smtClean="0"/>
              <a:t>studies?</a:t>
            </a:r>
            <a:endParaRPr lang="en-GB" altLang="en-US" dirty="0"/>
          </a:p>
          <a:p>
            <a:pPr lvl="1"/>
            <a:r>
              <a:rPr lang="en-GB" altLang="en-US" dirty="0" smtClean="0"/>
              <a:t>E.g. age</a:t>
            </a:r>
            <a:r>
              <a:rPr lang="en-GB" altLang="en-US" dirty="0"/>
              <a:t>, sex, severity of condition</a:t>
            </a:r>
          </a:p>
          <a:p>
            <a:r>
              <a:rPr lang="en-GB" altLang="en-US" dirty="0"/>
              <a:t>Does it address methodological weaknesses in other </a:t>
            </a:r>
            <a:r>
              <a:rPr lang="en-GB" altLang="en-US" dirty="0" smtClean="0"/>
              <a:t>studies?</a:t>
            </a:r>
            <a:endParaRPr lang="en-GB" altLang="en-US" dirty="0"/>
          </a:p>
          <a:p>
            <a:pPr lvl="1"/>
            <a:r>
              <a:rPr lang="en-GB" altLang="en-US" sz="3200" dirty="0"/>
              <a:t>sample size, design, measurement</a:t>
            </a:r>
            <a:endParaRPr lang="en-GB" altLang="en-US" dirty="0"/>
          </a:p>
        </p:txBody>
      </p:sp>
    </p:spTree>
    <p:extLst>
      <p:ext uri="{BB962C8B-B14F-4D97-AF65-F5344CB8AC3E}">
        <p14:creationId xmlns:p14="http://schemas.microsoft.com/office/powerpoint/2010/main" val="14304848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dissolve">
                                      <p:cBhvr>
                                        <p:cTn id="7" dur="500"/>
                                        <p:tgtEl>
                                          <p:spTgt spid="9219">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9219">
                                            <p:txEl>
                                              <p:pRg st="1" end="1"/>
                                            </p:txEl>
                                          </p:spTgt>
                                        </p:tgtEl>
                                        <p:attrNameLst>
                                          <p:attrName>style.visibility</p:attrName>
                                        </p:attrNameLst>
                                      </p:cBhvr>
                                      <p:to>
                                        <p:strVal val="visible"/>
                                      </p:to>
                                    </p:set>
                                    <p:animEffect transition="in" filter="dissolve">
                                      <p:cBhvr>
                                        <p:cTn id="10" dur="500"/>
                                        <p:tgtEl>
                                          <p:spTgt spid="9219">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Effect transition="in" filter="dissolve">
                                      <p:cBhvr>
                                        <p:cTn id="13" dur="500"/>
                                        <p:tgtEl>
                                          <p:spTgt spid="9219">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9219">
                                            <p:txEl>
                                              <p:pRg st="3" end="3"/>
                                            </p:txEl>
                                          </p:spTgt>
                                        </p:tgtEl>
                                        <p:attrNameLst>
                                          <p:attrName>style.visibility</p:attrName>
                                        </p:attrNameLst>
                                      </p:cBhvr>
                                      <p:to>
                                        <p:strVal val="visible"/>
                                      </p:to>
                                    </p:set>
                                    <p:animEffect transition="in" filter="dissolve">
                                      <p:cBhvr>
                                        <p:cTn id="16" dur="500"/>
                                        <p:tgtEl>
                                          <p:spTgt spid="9219">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9219">
                                            <p:txEl>
                                              <p:pRg st="4" end="4"/>
                                            </p:txEl>
                                          </p:spTgt>
                                        </p:tgtEl>
                                        <p:attrNameLst>
                                          <p:attrName>style.visibility</p:attrName>
                                        </p:attrNameLst>
                                      </p:cBhvr>
                                      <p:to>
                                        <p:strVal val="visible"/>
                                      </p:to>
                                    </p:set>
                                    <p:animEffect transition="in" filter="dissolve">
                                      <p:cBhvr>
                                        <p:cTn id="21" dur="500"/>
                                        <p:tgtEl>
                                          <p:spTgt spid="9219">
                                            <p:txEl>
                                              <p:pRg st="4" end="4"/>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9219">
                                            <p:txEl>
                                              <p:pRg st="5" end="5"/>
                                            </p:txEl>
                                          </p:spTgt>
                                        </p:tgtEl>
                                        <p:attrNameLst>
                                          <p:attrName>style.visibility</p:attrName>
                                        </p:attrNameLst>
                                      </p:cBhvr>
                                      <p:to>
                                        <p:strVal val="visible"/>
                                      </p:to>
                                    </p:set>
                                    <p:animEffect transition="in" filter="dissolve">
                                      <p:cBhvr>
                                        <p:cTn id="24" dur="500"/>
                                        <p:tgtEl>
                                          <p:spTgt spid="9219">
                                            <p:txEl>
                                              <p:pRg st="5" end="5"/>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9219">
                                            <p:txEl>
                                              <p:pRg st="6" end="6"/>
                                            </p:txEl>
                                          </p:spTgt>
                                        </p:tgtEl>
                                        <p:attrNameLst>
                                          <p:attrName>style.visibility</p:attrName>
                                        </p:attrNameLst>
                                      </p:cBhvr>
                                      <p:to>
                                        <p:strVal val="visible"/>
                                      </p:to>
                                    </p:set>
                                    <p:animEffect transition="in" filter="dissolve">
                                      <p:cBhvr>
                                        <p:cTn id="29" dur="500"/>
                                        <p:tgtEl>
                                          <p:spTgt spid="9219">
                                            <p:txEl>
                                              <p:pRg st="6" end="6"/>
                                            </p:txEl>
                                          </p:spTgt>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9219">
                                            <p:txEl>
                                              <p:pRg st="7" end="7"/>
                                            </p:txEl>
                                          </p:spTgt>
                                        </p:tgtEl>
                                        <p:attrNameLst>
                                          <p:attrName>style.visibility</p:attrName>
                                        </p:attrNameLst>
                                      </p:cBhvr>
                                      <p:to>
                                        <p:strVal val="visible"/>
                                      </p:to>
                                    </p:set>
                                    <p:animEffect transition="in" filter="dissolve">
                                      <p:cBhvr>
                                        <p:cTn id="32" dur="500"/>
                                        <p:tgtEl>
                                          <p:spTgt spid="921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33400" y="685800"/>
            <a:ext cx="7772400" cy="685800"/>
          </a:xfrm>
        </p:spPr>
        <p:txBody>
          <a:bodyPr/>
          <a:lstStyle/>
          <a:p>
            <a:r>
              <a:rPr lang="en-GB" altLang="en-US" sz="2800" dirty="0" smtClean="0"/>
              <a:t>Who </a:t>
            </a:r>
            <a:r>
              <a:rPr lang="en-GB" altLang="en-US" sz="2800" dirty="0"/>
              <a:t>is the study </a:t>
            </a:r>
            <a:r>
              <a:rPr lang="en-GB" altLang="en-US" sz="2800" dirty="0" smtClean="0"/>
              <a:t>about?</a:t>
            </a:r>
            <a:endParaRPr lang="en-GB" altLang="en-US" sz="2800" dirty="0"/>
          </a:p>
        </p:txBody>
      </p:sp>
      <p:sp>
        <p:nvSpPr>
          <p:cNvPr id="10243" name="Rectangle 3"/>
          <p:cNvSpPr>
            <a:spLocks noGrp="1" noChangeArrowheads="1"/>
          </p:cNvSpPr>
          <p:nvPr>
            <p:ph type="body" idx="1"/>
          </p:nvPr>
        </p:nvSpPr>
        <p:spPr>
          <a:xfrm>
            <a:off x="304800" y="1916832"/>
            <a:ext cx="8686800" cy="4179168"/>
          </a:xfrm>
        </p:spPr>
        <p:txBody>
          <a:bodyPr/>
          <a:lstStyle/>
          <a:p>
            <a:r>
              <a:rPr lang="en-GB" altLang="en-US" dirty="0"/>
              <a:t>How were the participants </a:t>
            </a:r>
            <a:r>
              <a:rPr lang="en-GB" altLang="en-US" dirty="0" smtClean="0"/>
              <a:t>recruited?</a:t>
            </a:r>
            <a:endParaRPr lang="en-GB" altLang="en-US" dirty="0"/>
          </a:p>
          <a:p>
            <a:pPr lvl="1"/>
            <a:r>
              <a:rPr lang="en-GB" altLang="en-US" dirty="0"/>
              <a:t>recruitment bias</a:t>
            </a:r>
          </a:p>
          <a:p>
            <a:r>
              <a:rPr lang="en-GB" altLang="en-US" dirty="0"/>
              <a:t>Who was included in the </a:t>
            </a:r>
            <a:r>
              <a:rPr lang="en-GB" altLang="en-US" dirty="0" smtClean="0"/>
              <a:t>study</a:t>
            </a:r>
            <a:r>
              <a:rPr lang="en-GB" altLang="en-US" dirty="0"/>
              <a:t>? Who was excluded from the study</a:t>
            </a:r>
            <a:r>
              <a:rPr lang="en-GB" altLang="en-US" dirty="0" smtClean="0"/>
              <a:t>?</a:t>
            </a:r>
            <a:endParaRPr lang="en-GB" altLang="en-US" dirty="0"/>
          </a:p>
          <a:p>
            <a:pPr lvl="1"/>
            <a:r>
              <a:rPr lang="en-GB" altLang="en-US" dirty="0"/>
              <a:t>threatens generalisability</a:t>
            </a:r>
          </a:p>
          <a:p>
            <a:r>
              <a:rPr lang="en-GB" altLang="en-US" dirty="0" smtClean="0"/>
              <a:t>Were </a:t>
            </a:r>
            <a:r>
              <a:rPr lang="en-GB" altLang="en-US" dirty="0"/>
              <a:t>the participants in ‘real life’ </a:t>
            </a:r>
            <a:r>
              <a:rPr lang="en-GB" altLang="en-US" dirty="0" smtClean="0"/>
              <a:t>situations?</a:t>
            </a:r>
            <a:endParaRPr lang="en-GB" altLang="en-US" dirty="0"/>
          </a:p>
        </p:txBody>
      </p:sp>
    </p:spTree>
    <p:extLst>
      <p:ext uri="{BB962C8B-B14F-4D97-AF65-F5344CB8AC3E}">
        <p14:creationId xmlns:p14="http://schemas.microsoft.com/office/powerpoint/2010/main" val="8499913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dissolve">
                                      <p:cBhvr>
                                        <p:cTn id="7" dur="500"/>
                                        <p:tgtEl>
                                          <p:spTgt spid="10243">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0243">
                                            <p:txEl>
                                              <p:pRg st="1" end="1"/>
                                            </p:txEl>
                                          </p:spTgt>
                                        </p:tgtEl>
                                        <p:attrNameLst>
                                          <p:attrName>style.visibility</p:attrName>
                                        </p:attrNameLst>
                                      </p:cBhvr>
                                      <p:to>
                                        <p:strVal val="visible"/>
                                      </p:to>
                                    </p:set>
                                    <p:animEffect transition="in" filter="dissolve">
                                      <p:cBhvr>
                                        <p:cTn id="10" dur="500"/>
                                        <p:tgtEl>
                                          <p:spTgt spid="1024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animEffect transition="in" filter="dissolve">
                                      <p:cBhvr>
                                        <p:cTn id="15" dur="500"/>
                                        <p:tgtEl>
                                          <p:spTgt spid="10243">
                                            <p:txEl>
                                              <p:pRg st="2" end="2"/>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0243">
                                            <p:txEl>
                                              <p:pRg st="3" end="3"/>
                                            </p:txEl>
                                          </p:spTgt>
                                        </p:tgtEl>
                                        <p:attrNameLst>
                                          <p:attrName>style.visibility</p:attrName>
                                        </p:attrNameLst>
                                      </p:cBhvr>
                                      <p:to>
                                        <p:strVal val="visible"/>
                                      </p:to>
                                    </p:set>
                                    <p:animEffect transition="in" filter="dissolve">
                                      <p:cBhvr>
                                        <p:cTn id="18" dur="500"/>
                                        <p:tgtEl>
                                          <p:spTgt spid="10243">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animEffect transition="in" filter="dissolve">
                                      <p:cBhvr>
                                        <p:cTn id="23" dur="500"/>
                                        <p:tgtEl>
                                          <p:spTgt spid="102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304800"/>
            <a:ext cx="7772400" cy="685800"/>
          </a:xfrm>
        </p:spPr>
        <p:txBody>
          <a:bodyPr/>
          <a:lstStyle/>
          <a:p>
            <a:r>
              <a:rPr lang="en-GB" altLang="en-US" sz="2800" dirty="0"/>
              <a:t>Was the design </a:t>
            </a:r>
            <a:r>
              <a:rPr lang="en-GB" altLang="en-US" sz="2800" dirty="0" smtClean="0"/>
              <a:t>appropriate?</a:t>
            </a:r>
            <a:endParaRPr lang="en-GB" altLang="en-US" sz="2800" dirty="0"/>
          </a:p>
        </p:txBody>
      </p:sp>
      <p:sp>
        <p:nvSpPr>
          <p:cNvPr id="11267" name="Rectangle 3"/>
          <p:cNvSpPr>
            <a:spLocks noGrp="1" noChangeArrowheads="1"/>
          </p:cNvSpPr>
          <p:nvPr>
            <p:ph type="body" sz="half" idx="1"/>
          </p:nvPr>
        </p:nvSpPr>
        <p:spPr>
          <a:xfrm>
            <a:off x="228600" y="1371600"/>
            <a:ext cx="4343400" cy="5181600"/>
          </a:xfrm>
        </p:spPr>
        <p:txBody>
          <a:bodyPr>
            <a:normAutofit fontScale="92500" lnSpcReduction="10000"/>
          </a:bodyPr>
          <a:lstStyle/>
          <a:p>
            <a:pPr>
              <a:buFont typeface="Monotype Sorts" pitchFamily="2" charset="2"/>
              <a:buNone/>
            </a:pPr>
            <a:r>
              <a:rPr lang="en-GB" altLang="en-US" sz="2800" dirty="0"/>
              <a:t>Primary </a:t>
            </a:r>
            <a:r>
              <a:rPr lang="en-GB" altLang="en-US" sz="2800" dirty="0" smtClean="0"/>
              <a:t>research</a:t>
            </a:r>
          </a:p>
          <a:p>
            <a:r>
              <a:rPr lang="en-GB" altLang="en-US" dirty="0" smtClean="0"/>
              <a:t>Experimental</a:t>
            </a:r>
            <a:endParaRPr lang="en-GB" altLang="en-US" sz="2800" dirty="0"/>
          </a:p>
          <a:p>
            <a:pPr lvl="1"/>
            <a:r>
              <a:rPr lang="en-GB" altLang="en-US" sz="2400" dirty="0"/>
              <a:t>Clinical trials</a:t>
            </a:r>
          </a:p>
          <a:p>
            <a:pPr lvl="2"/>
            <a:r>
              <a:rPr lang="en-GB" altLang="en-US" sz="2000" dirty="0"/>
              <a:t>testing the </a:t>
            </a:r>
            <a:r>
              <a:rPr lang="en-GB" altLang="en-US" sz="2000" dirty="0" smtClean="0"/>
              <a:t>efficacy or effectiveness </a:t>
            </a:r>
            <a:r>
              <a:rPr lang="en-GB" altLang="en-US" sz="2000" dirty="0"/>
              <a:t>of </a:t>
            </a:r>
            <a:r>
              <a:rPr lang="en-GB" altLang="en-US" sz="2000" dirty="0" smtClean="0"/>
              <a:t>an intervention</a:t>
            </a:r>
            <a:endParaRPr lang="en-GB" altLang="en-US" sz="2000" dirty="0"/>
          </a:p>
          <a:p>
            <a:r>
              <a:rPr lang="en-GB" altLang="en-US" sz="2800" dirty="0" smtClean="0"/>
              <a:t>Observational</a:t>
            </a:r>
            <a:endParaRPr lang="en-GB" altLang="en-US" sz="2800" dirty="0"/>
          </a:p>
          <a:p>
            <a:pPr lvl="1"/>
            <a:r>
              <a:rPr lang="en-GB" altLang="en-US" sz="2400" dirty="0" smtClean="0"/>
              <a:t>Cross-sectional</a:t>
            </a:r>
          </a:p>
          <a:p>
            <a:pPr lvl="1"/>
            <a:r>
              <a:rPr lang="en-GB" altLang="en-US" dirty="0" smtClean="0"/>
              <a:t>Surveys</a:t>
            </a:r>
          </a:p>
          <a:p>
            <a:pPr lvl="1"/>
            <a:r>
              <a:rPr lang="en-GB" altLang="en-US" sz="2400" dirty="0" smtClean="0"/>
              <a:t>Prospective cohort</a:t>
            </a:r>
          </a:p>
          <a:p>
            <a:pPr lvl="1"/>
            <a:r>
              <a:rPr lang="en-GB" altLang="en-US" sz="2400" dirty="0" smtClean="0"/>
              <a:t>Retrospective cohort</a:t>
            </a:r>
          </a:p>
          <a:p>
            <a:pPr lvl="1"/>
            <a:r>
              <a:rPr lang="en-GB" altLang="en-US" dirty="0" smtClean="0"/>
              <a:t>Case-series</a:t>
            </a:r>
          </a:p>
          <a:p>
            <a:pPr lvl="1"/>
            <a:r>
              <a:rPr lang="en-GB" altLang="en-US" sz="2400" dirty="0" smtClean="0"/>
              <a:t>Case-control</a:t>
            </a:r>
          </a:p>
          <a:p>
            <a:pPr lvl="1"/>
            <a:r>
              <a:rPr lang="en-GB" altLang="en-US" dirty="0" err="1" smtClean="0"/>
              <a:t>etc</a:t>
            </a:r>
            <a:endParaRPr lang="en-GB" altLang="en-US" sz="2400" dirty="0"/>
          </a:p>
        </p:txBody>
      </p:sp>
      <p:sp>
        <p:nvSpPr>
          <p:cNvPr id="11268" name="Rectangle 4"/>
          <p:cNvSpPr>
            <a:spLocks noGrp="1" noChangeArrowheads="1"/>
          </p:cNvSpPr>
          <p:nvPr>
            <p:ph type="body" sz="half" idx="2"/>
          </p:nvPr>
        </p:nvSpPr>
        <p:spPr>
          <a:xfrm>
            <a:off x="4648200" y="1371600"/>
            <a:ext cx="4267200" cy="5334000"/>
          </a:xfrm>
        </p:spPr>
        <p:txBody>
          <a:bodyPr/>
          <a:lstStyle/>
          <a:p>
            <a:pPr>
              <a:buFont typeface="Monotype Sorts" pitchFamily="2" charset="2"/>
              <a:buNone/>
            </a:pPr>
            <a:r>
              <a:rPr lang="en-GB" altLang="en-US" sz="2800"/>
              <a:t>Secondary research</a:t>
            </a:r>
          </a:p>
          <a:p>
            <a:r>
              <a:rPr lang="en-GB" altLang="en-US" sz="2800"/>
              <a:t>Overviews</a:t>
            </a:r>
          </a:p>
          <a:p>
            <a:pPr lvl="1"/>
            <a:r>
              <a:rPr lang="en-GB" altLang="en-US" sz="2400"/>
              <a:t>systematic</a:t>
            </a:r>
          </a:p>
          <a:p>
            <a:pPr lvl="1"/>
            <a:r>
              <a:rPr lang="en-GB" altLang="en-US" sz="2400"/>
              <a:t>non-systematic</a:t>
            </a:r>
          </a:p>
          <a:p>
            <a:pPr lvl="1"/>
            <a:r>
              <a:rPr lang="en-GB" altLang="en-US" sz="2400"/>
              <a:t>meta-analysis</a:t>
            </a:r>
          </a:p>
          <a:p>
            <a:r>
              <a:rPr lang="en-GB" altLang="en-US" sz="2800"/>
              <a:t>Economic analyses</a:t>
            </a:r>
          </a:p>
        </p:txBody>
      </p:sp>
    </p:spTree>
    <p:extLst>
      <p:ext uri="{BB962C8B-B14F-4D97-AF65-F5344CB8AC3E}">
        <p14:creationId xmlns:p14="http://schemas.microsoft.com/office/powerpoint/2010/main" val="2522961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animEffect transition="in" filter="dissolve">
                                      <p:cBhvr>
                                        <p:cTn id="7" dur="500"/>
                                        <p:tgtEl>
                                          <p:spTgt spid="1126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268">
                                            <p:txEl>
                                              <p:pRg st="1" end="1"/>
                                            </p:txEl>
                                          </p:spTgt>
                                        </p:tgtEl>
                                        <p:attrNameLst>
                                          <p:attrName>style.visibility</p:attrName>
                                        </p:attrNameLst>
                                      </p:cBhvr>
                                      <p:to>
                                        <p:strVal val="visible"/>
                                      </p:to>
                                    </p:set>
                                    <p:animEffect transition="in" filter="dissolve">
                                      <p:cBhvr>
                                        <p:cTn id="12" dur="500"/>
                                        <p:tgtEl>
                                          <p:spTgt spid="11268">
                                            <p:txEl>
                                              <p:pRg st="1" end="1"/>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11268">
                                            <p:txEl>
                                              <p:pRg st="2" end="2"/>
                                            </p:txEl>
                                          </p:spTgt>
                                        </p:tgtEl>
                                        <p:attrNameLst>
                                          <p:attrName>style.visibility</p:attrName>
                                        </p:attrNameLst>
                                      </p:cBhvr>
                                      <p:to>
                                        <p:strVal val="visible"/>
                                      </p:to>
                                    </p:set>
                                    <p:animEffect transition="in" filter="dissolve">
                                      <p:cBhvr>
                                        <p:cTn id="15" dur="500"/>
                                        <p:tgtEl>
                                          <p:spTgt spid="11268">
                                            <p:txEl>
                                              <p:pRg st="2" end="2"/>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1268">
                                            <p:txEl>
                                              <p:pRg st="3" end="3"/>
                                            </p:txEl>
                                          </p:spTgt>
                                        </p:tgtEl>
                                        <p:attrNameLst>
                                          <p:attrName>style.visibility</p:attrName>
                                        </p:attrNameLst>
                                      </p:cBhvr>
                                      <p:to>
                                        <p:strVal val="visible"/>
                                      </p:to>
                                    </p:set>
                                    <p:animEffect transition="in" filter="dissolve">
                                      <p:cBhvr>
                                        <p:cTn id="18" dur="500"/>
                                        <p:tgtEl>
                                          <p:spTgt spid="11268">
                                            <p:txEl>
                                              <p:pRg st="3" end="3"/>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11268">
                                            <p:txEl>
                                              <p:pRg st="4" end="4"/>
                                            </p:txEl>
                                          </p:spTgt>
                                        </p:tgtEl>
                                        <p:attrNameLst>
                                          <p:attrName>style.visibility</p:attrName>
                                        </p:attrNameLst>
                                      </p:cBhvr>
                                      <p:to>
                                        <p:strVal val="visible"/>
                                      </p:to>
                                    </p:set>
                                    <p:animEffect transition="in" filter="dissolve">
                                      <p:cBhvr>
                                        <p:cTn id="21" dur="500"/>
                                        <p:tgtEl>
                                          <p:spTgt spid="11268">
                                            <p:txEl>
                                              <p:pRg st="4" end="4"/>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1268">
                                            <p:txEl>
                                              <p:pRg st="5" end="5"/>
                                            </p:txEl>
                                          </p:spTgt>
                                        </p:tgtEl>
                                        <p:attrNameLst>
                                          <p:attrName>style.visibility</p:attrName>
                                        </p:attrNameLst>
                                      </p:cBhvr>
                                      <p:to>
                                        <p:strVal val="visible"/>
                                      </p:to>
                                    </p:set>
                                    <p:animEffect transition="in" filter="dissolve">
                                      <p:cBhvr>
                                        <p:cTn id="26" dur="500"/>
                                        <p:tgtEl>
                                          <p:spTgt spid="11268">
                                            <p:txEl>
                                              <p:pRg st="5" end="5"/>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11267">
                                            <p:txEl>
                                              <p:pRg st="0" end="0"/>
                                            </p:txEl>
                                          </p:spTgt>
                                        </p:tgtEl>
                                        <p:attrNameLst>
                                          <p:attrName>style.visibility</p:attrName>
                                        </p:attrNameLst>
                                      </p:cBhvr>
                                      <p:to>
                                        <p:strVal val="visible"/>
                                      </p:to>
                                    </p:set>
                                    <p:animEffect transition="in" filter="dissolve">
                                      <p:cBhvr>
                                        <p:cTn id="31" dur="500"/>
                                        <p:tgtEl>
                                          <p:spTgt spid="11267">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11267">
                                            <p:txEl>
                                              <p:pRg st="1" end="1"/>
                                            </p:txEl>
                                          </p:spTgt>
                                        </p:tgtEl>
                                        <p:attrNameLst>
                                          <p:attrName>style.visibility</p:attrName>
                                        </p:attrNameLst>
                                      </p:cBhvr>
                                      <p:to>
                                        <p:strVal val="visible"/>
                                      </p:to>
                                    </p:set>
                                    <p:animEffect transition="in" filter="dissolve">
                                      <p:cBhvr>
                                        <p:cTn id="36" dur="500"/>
                                        <p:tgtEl>
                                          <p:spTgt spid="11267">
                                            <p:txEl>
                                              <p:pRg st="1" end="1"/>
                                            </p:txEl>
                                          </p:spTgt>
                                        </p:tgtEl>
                                      </p:cBhvr>
                                    </p:animEffect>
                                  </p:childTnLst>
                                </p:cTn>
                              </p:par>
                              <p:par>
                                <p:cTn id="37" presetID="9" presetClass="entr" presetSubtype="0" fill="hold" grpId="0" nodeType="withEffect">
                                  <p:stCondLst>
                                    <p:cond delay="0"/>
                                  </p:stCondLst>
                                  <p:childTnLst>
                                    <p:set>
                                      <p:cBhvr>
                                        <p:cTn id="38" dur="1" fill="hold">
                                          <p:stCondLst>
                                            <p:cond delay="0"/>
                                          </p:stCondLst>
                                        </p:cTn>
                                        <p:tgtEl>
                                          <p:spTgt spid="11267">
                                            <p:txEl>
                                              <p:pRg st="2" end="2"/>
                                            </p:txEl>
                                          </p:spTgt>
                                        </p:tgtEl>
                                        <p:attrNameLst>
                                          <p:attrName>style.visibility</p:attrName>
                                        </p:attrNameLst>
                                      </p:cBhvr>
                                      <p:to>
                                        <p:strVal val="visible"/>
                                      </p:to>
                                    </p:set>
                                    <p:animEffect transition="in" filter="dissolve">
                                      <p:cBhvr>
                                        <p:cTn id="39" dur="500"/>
                                        <p:tgtEl>
                                          <p:spTgt spid="11267">
                                            <p:txEl>
                                              <p:pRg st="2" end="2"/>
                                            </p:txEl>
                                          </p:spTgt>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11267">
                                            <p:txEl>
                                              <p:pRg st="3" end="3"/>
                                            </p:txEl>
                                          </p:spTgt>
                                        </p:tgtEl>
                                        <p:attrNameLst>
                                          <p:attrName>style.visibility</p:attrName>
                                        </p:attrNameLst>
                                      </p:cBhvr>
                                      <p:to>
                                        <p:strVal val="visible"/>
                                      </p:to>
                                    </p:set>
                                    <p:animEffect transition="in" filter="dissolve">
                                      <p:cBhvr>
                                        <p:cTn id="42" dur="500"/>
                                        <p:tgtEl>
                                          <p:spTgt spid="11267">
                                            <p:txEl>
                                              <p:pRg st="3" end="3"/>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11267">
                                            <p:txEl>
                                              <p:pRg st="4" end="4"/>
                                            </p:txEl>
                                          </p:spTgt>
                                        </p:tgtEl>
                                        <p:attrNameLst>
                                          <p:attrName>style.visibility</p:attrName>
                                        </p:attrNameLst>
                                      </p:cBhvr>
                                      <p:to>
                                        <p:strVal val="visible"/>
                                      </p:to>
                                    </p:set>
                                    <p:animEffect transition="in" filter="dissolve">
                                      <p:cBhvr>
                                        <p:cTn id="47" dur="500"/>
                                        <p:tgtEl>
                                          <p:spTgt spid="11267">
                                            <p:txEl>
                                              <p:pRg st="4" end="4"/>
                                            </p:txEl>
                                          </p:spTgt>
                                        </p:tgtEl>
                                      </p:cBhvr>
                                    </p:animEffect>
                                  </p:childTnLst>
                                </p:cTn>
                              </p:par>
                              <p:par>
                                <p:cTn id="48" presetID="9" presetClass="entr" presetSubtype="0" fill="hold" grpId="0" nodeType="withEffect">
                                  <p:stCondLst>
                                    <p:cond delay="0"/>
                                  </p:stCondLst>
                                  <p:childTnLst>
                                    <p:set>
                                      <p:cBhvr>
                                        <p:cTn id="49" dur="1" fill="hold">
                                          <p:stCondLst>
                                            <p:cond delay="0"/>
                                          </p:stCondLst>
                                        </p:cTn>
                                        <p:tgtEl>
                                          <p:spTgt spid="11267">
                                            <p:txEl>
                                              <p:pRg st="5" end="5"/>
                                            </p:txEl>
                                          </p:spTgt>
                                        </p:tgtEl>
                                        <p:attrNameLst>
                                          <p:attrName>style.visibility</p:attrName>
                                        </p:attrNameLst>
                                      </p:cBhvr>
                                      <p:to>
                                        <p:strVal val="visible"/>
                                      </p:to>
                                    </p:set>
                                    <p:animEffect transition="in" filter="dissolve">
                                      <p:cBhvr>
                                        <p:cTn id="50" dur="500"/>
                                        <p:tgtEl>
                                          <p:spTgt spid="11267">
                                            <p:txEl>
                                              <p:pRg st="5" end="5"/>
                                            </p:txEl>
                                          </p:spTgt>
                                        </p:tgtEl>
                                      </p:cBhvr>
                                    </p:animEffect>
                                  </p:childTnLst>
                                </p:cTn>
                              </p:par>
                              <p:par>
                                <p:cTn id="51" presetID="9" presetClass="entr" presetSubtype="0" fill="hold" grpId="0" nodeType="withEffect">
                                  <p:stCondLst>
                                    <p:cond delay="0"/>
                                  </p:stCondLst>
                                  <p:childTnLst>
                                    <p:set>
                                      <p:cBhvr>
                                        <p:cTn id="52" dur="1" fill="hold">
                                          <p:stCondLst>
                                            <p:cond delay="0"/>
                                          </p:stCondLst>
                                        </p:cTn>
                                        <p:tgtEl>
                                          <p:spTgt spid="11267">
                                            <p:txEl>
                                              <p:pRg st="6" end="6"/>
                                            </p:txEl>
                                          </p:spTgt>
                                        </p:tgtEl>
                                        <p:attrNameLst>
                                          <p:attrName>style.visibility</p:attrName>
                                        </p:attrNameLst>
                                      </p:cBhvr>
                                      <p:to>
                                        <p:strVal val="visible"/>
                                      </p:to>
                                    </p:set>
                                    <p:animEffect transition="in" filter="dissolve">
                                      <p:cBhvr>
                                        <p:cTn id="53" dur="500"/>
                                        <p:tgtEl>
                                          <p:spTgt spid="11267">
                                            <p:txEl>
                                              <p:pRg st="6" end="6"/>
                                            </p:txEl>
                                          </p:spTgt>
                                        </p:tgtEl>
                                      </p:cBhvr>
                                    </p:animEffect>
                                  </p:childTnLst>
                                </p:cTn>
                              </p:par>
                              <p:par>
                                <p:cTn id="54" presetID="9" presetClass="entr" presetSubtype="0" fill="hold" grpId="0" nodeType="withEffect">
                                  <p:stCondLst>
                                    <p:cond delay="0"/>
                                  </p:stCondLst>
                                  <p:childTnLst>
                                    <p:set>
                                      <p:cBhvr>
                                        <p:cTn id="55" dur="1" fill="hold">
                                          <p:stCondLst>
                                            <p:cond delay="0"/>
                                          </p:stCondLst>
                                        </p:cTn>
                                        <p:tgtEl>
                                          <p:spTgt spid="11267">
                                            <p:txEl>
                                              <p:pRg st="7" end="7"/>
                                            </p:txEl>
                                          </p:spTgt>
                                        </p:tgtEl>
                                        <p:attrNameLst>
                                          <p:attrName>style.visibility</p:attrName>
                                        </p:attrNameLst>
                                      </p:cBhvr>
                                      <p:to>
                                        <p:strVal val="visible"/>
                                      </p:to>
                                    </p:set>
                                    <p:animEffect transition="in" filter="dissolve">
                                      <p:cBhvr>
                                        <p:cTn id="56" dur="500"/>
                                        <p:tgtEl>
                                          <p:spTgt spid="11267">
                                            <p:txEl>
                                              <p:pRg st="7" end="7"/>
                                            </p:txEl>
                                          </p:spTgt>
                                        </p:tgtEl>
                                      </p:cBhvr>
                                    </p:animEffect>
                                  </p:childTnLst>
                                </p:cTn>
                              </p:par>
                              <p:par>
                                <p:cTn id="57" presetID="9" presetClass="entr" presetSubtype="0" fill="hold" grpId="0" nodeType="withEffect">
                                  <p:stCondLst>
                                    <p:cond delay="0"/>
                                  </p:stCondLst>
                                  <p:childTnLst>
                                    <p:set>
                                      <p:cBhvr>
                                        <p:cTn id="58" dur="1" fill="hold">
                                          <p:stCondLst>
                                            <p:cond delay="0"/>
                                          </p:stCondLst>
                                        </p:cTn>
                                        <p:tgtEl>
                                          <p:spTgt spid="11267">
                                            <p:txEl>
                                              <p:pRg st="8" end="8"/>
                                            </p:txEl>
                                          </p:spTgt>
                                        </p:tgtEl>
                                        <p:attrNameLst>
                                          <p:attrName>style.visibility</p:attrName>
                                        </p:attrNameLst>
                                      </p:cBhvr>
                                      <p:to>
                                        <p:strVal val="visible"/>
                                      </p:to>
                                    </p:set>
                                    <p:animEffect transition="in" filter="dissolve">
                                      <p:cBhvr>
                                        <p:cTn id="59" dur="500"/>
                                        <p:tgtEl>
                                          <p:spTgt spid="11267">
                                            <p:txEl>
                                              <p:pRg st="8" end="8"/>
                                            </p:txEl>
                                          </p:spTgt>
                                        </p:tgtEl>
                                      </p:cBhvr>
                                    </p:animEffect>
                                  </p:childTnLst>
                                </p:cTn>
                              </p:par>
                              <p:par>
                                <p:cTn id="60" presetID="9" presetClass="entr" presetSubtype="0" fill="hold" grpId="0" nodeType="withEffect">
                                  <p:stCondLst>
                                    <p:cond delay="0"/>
                                  </p:stCondLst>
                                  <p:childTnLst>
                                    <p:set>
                                      <p:cBhvr>
                                        <p:cTn id="61" dur="1" fill="hold">
                                          <p:stCondLst>
                                            <p:cond delay="0"/>
                                          </p:stCondLst>
                                        </p:cTn>
                                        <p:tgtEl>
                                          <p:spTgt spid="11267">
                                            <p:txEl>
                                              <p:pRg st="9" end="9"/>
                                            </p:txEl>
                                          </p:spTgt>
                                        </p:tgtEl>
                                        <p:attrNameLst>
                                          <p:attrName>style.visibility</p:attrName>
                                        </p:attrNameLst>
                                      </p:cBhvr>
                                      <p:to>
                                        <p:strVal val="visible"/>
                                      </p:to>
                                    </p:set>
                                    <p:animEffect transition="in" filter="dissolve">
                                      <p:cBhvr>
                                        <p:cTn id="62" dur="500"/>
                                        <p:tgtEl>
                                          <p:spTgt spid="11267">
                                            <p:txEl>
                                              <p:pRg st="9" end="9"/>
                                            </p:txEl>
                                          </p:spTgt>
                                        </p:tgtEl>
                                      </p:cBhvr>
                                    </p:animEffect>
                                  </p:childTnLst>
                                </p:cTn>
                              </p:par>
                              <p:par>
                                <p:cTn id="63" presetID="9" presetClass="entr" presetSubtype="0" fill="hold" grpId="0" nodeType="withEffect">
                                  <p:stCondLst>
                                    <p:cond delay="0"/>
                                  </p:stCondLst>
                                  <p:childTnLst>
                                    <p:set>
                                      <p:cBhvr>
                                        <p:cTn id="64" dur="1" fill="hold">
                                          <p:stCondLst>
                                            <p:cond delay="0"/>
                                          </p:stCondLst>
                                        </p:cTn>
                                        <p:tgtEl>
                                          <p:spTgt spid="11267">
                                            <p:txEl>
                                              <p:pRg st="10" end="10"/>
                                            </p:txEl>
                                          </p:spTgt>
                                        </p:tgtEl>
                                        <p:attrNameLst>
                                          <p:attrName>style.visibility</p:attrName>
                                        </p:attrNameLst>
                                      </p:cBhvr>
                                      <p:to>
                                        <p:strVal val="visible"/>
                                      </p:to>
                                    </p:set>
                                    <p:animEffect transition="in" filter="dissolve">
                                      <p:cBhvr>
                                        <p:cTn id="65" dur="500"/>
                                        <p:tgtEl>
                                          <p:spTgt spid="11267">
                                            <p:txEl>
                                              <p:pRg st="10" end="10"/>
                                            </p:txEl>
                                          </p:spTgt>
                                        </p:tgtEl>
                                      </p:cBhvr>
                                    </p:animEffect>
                                  </p:childTnLst>
                                </p:cTn>
                              </p:par>
                              <p:par>
                                <p:cTn id="66" presetID="9" presetClass="entr" presetSubtype="0" fill="hold" grpId="0" nodeType="withEffect">
                                  <p:stCondLst>
                                    <p:cond delay="0"/>
                                  </p:stCondLst>
                                  <p:childTnLst>
                                    <p:set>
                                      <p:cBhvr>
                                        <p:cTn id="67" dur="1" fill="hold">
                                          <p:stCondLst>
                                            <p:cond delay="0"/>
                                          </p:stCondLst>
                                        </p:cTn>
                                        <p:tgtEl>
                                          <p:spTgt spid="11267">
                                            <p:txEl>
                                              <p:pRg st="11" end="11"/>
                                            </p:txEl>
                                          </p:spTgt>
                                        </p:tgtEl>
                                        <p:attrNameLst>
                                          <p:attrName>style.visibility</p:attrName>
                                        </p:attrNameLst>
                                      </p:cBhvr>
                                      <p:to>
                                        <p:strVal val="visible"/>
                                      </p:to>
                                    </p:set>
                                    <p:animEffect transition="in" filter="dissolve">
                                      <p:cBhvr>
                                        <p:cTn id="68" dur="500"/>
                                        <p:tgtEl>
                                          <p:spTgt spid="1126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P spid="11268"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533400" y="762000"/>
            <a:ext cx="7772400" cy="609600"/>
          </a:xfrm>
        </p:spPr>
        <p:txBody>
          <a:bodyPr/>
          <a:lstStyle/>
          <a:p>
            <a:r>
              <a:rPr lang="en-GB" altLang="en-US" sz="2800" dirty="0"/>
              <a:t>Are the results presented </a:t>
            </a:r>
            <a:r>
              <a:rPr lang="en-GB" altLang="en-US" sz="2800" dirty="0" smtClean="0"/>
              <a:t>appropriately?</a:t>
            </a:r>
            <a:endParaRPr lang="en-GB" altLang="en-US" sz="2800" dirty="0"/>
          </a:p>
        </p:txBody>
      </p:sp>
      <p:sp>
        <p:nvSpPr>
          <p:cNvPr id="16387" name="Rectangle 3"/>
          <p:cNvSpPr>
            <a:spLocks noGrp="1" noChangeArrowheads="1"/>
          </p:cNvSpPr>
          <p:nvPr>
            <p:ph type="body" idx="1"/>
          </p:nvPr>
        </p:nvSpPr>
        <p:spPr>
          <a:xfrm>
            <a:off x="304800" y="2060848"/>
            <a:ext cx="8153400" cy="4035152"/>
          </a:xfrm>
        </p:spPr>
        <p:txBody>
          <a:bodyPr/>
          <a:lstStyle/>
          <a:p>
            <a:r>
              <a:rPr lang="en-GB" altLang="en-US" dirty="0"/>
              <a:t>Inappropriate representation</a:t>
            </a:r>
          </a:p>
          <a:p>
            <a:pPr lvl="1"/>
            <a:r>
              <a:rPr lang="en-GB" altLang="en-US" dirty="0"/>
              <a:t>insufficient information</a:t>
            </a:r>
          </a:p>
          <a:p>
            <a:pPr lvl="2"/>
            <a:r>
              <a:rPr lang="en-GB" altLang="en-US" dirty="0"/>
              <a:t>e.g. correlations - magnitude, direction and significance; means and </a:t>
            </a:r>
            <a:r>
              <a:rPr lang="en-GB" altLang="en-US" dirty="0" smtClean="0"/>
              <a:t>SD’s; CI’s; stratification? </a:t>
            </a:r>
            <a:r>
              <a:rPr lang="en-GB" altLang="en-US" dirty="0" err="1" smtClean="0"/>
              <a:t>etc</a:t>
            </a:r>
            <a:endParaRPr lang="en-GB" altLang="en-US" dirty="0"/>
          </a:p>
          <a:p>
            <a:pPr lvl="1"/>
            <a:r>
              <a:rPr lang="en-GB" altLang="en-US" dirty="0"/>
              <a:t>significance level</a:t>
            </a:r>
          </a:p>
          <a:p>
            <a:pPr lvl="2"/>
            <a:r>
              <a:rPr lang="en-GB" altLang="en-US" dirty="0"/>
              <a:t>what level of significance is </a:t>
            </a:r>
            <a:r>
              <a:rPr lang="en-GB" altLang="en-US" dirty="0" smtClean="0"/>
              <a:t>accepted? Is </a:t>
            </a:r>
            <a:r>
              <a:rPr lang="en-GB" altLang="en-US" dirty="0"/>
              <a:t>this appropriately </a:t>
            </a:r>
            <a:r>
              <a:rPr lang="en-GB" altLang="en-US" dirty="0" smtClean="0"/>
              <a:t>high? Is the interpretation correct?</a:t>
            </a:r>
          </a:p>
          <a:p>
            <a:pPr lvl="2"/>
            <a:r>
              <a:rPr lang="en-GB" altLang="en-US" dirty="0" smtClean="0"/>
              <a:t>Primary v secondary outcomes. </a:t>
            </a:r>
            <a:endParaRPr lang="en-GB" altLang="en-US" dirty="0"/>
          </a:p>
        </p:txBody>
      </p:sp>
    </p:spTree>
    <p:extLst>
      <p:ext uri="{BB962C8B-B14F-4D97-AF65-F5344CB8AC3E}">
        <p14:creationId xmlns:p14="http://schemas.microsoft.com/office/powerpoint/2010/main" val="39313385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dissolve">
                                      <p:cBhvr>
                                        <p:cTn id="7" dur="500"/>
                                        <p:tgtEl>
                                          <p:spTgt spid="16387">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6387">
                                            <p:txEl>
                                              <p:pRg st="1" end="1"/>
                                            </p:txEl>
                                          </p:spTgt>
                                        </p:tgtEl>
                                        <p:attrNameLst>
                                          <p:attrName>style.visibility</p:attrName>
                                        </p:attrNameLst>
                                      </p:cBhvr>
                                      <p:to>
                                        <p:strVal val="visible"/>
                                      </p:to>
                                    </p:set>
                                    <p:animEffect transition="in" filter="dissolve">
                                      <p:cBhvr>
                                        <p:cTn id="10" dur="500"/>
                                        <p:tgtEl>
                                          <p:spTgt spid="16387">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animEffect transition="in" filter="dissolve">
                                      <p:cBhvr>
                                        <p:cTn id="13" dur="500"/>
                                        <p:tgtEl>
                                          <p:spTgt spid="16387">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6387">
                                            <p:txEl>
                                              <p:pRg st="3" end="3"/>
                                            </p:txEl>
                                          </p:spTgt>
                                        </p:tgtEl>
                                        <p:attrNameLst>
                                          <p:attrName>style.visibility</p:attrName>
                                        </p:attrNameLst>
                                      </p:cBhvr>
                                      <p:to>
                                        <p:strVal val="visible"/>
                                      </p:to>
                                    </p:set>
                                    <p:animEffect transition="in" filter="dissolve">
                                      <p:cBhvr>
                                        <p:cTn id="16" dur="500"/>
                                        <p:tgtEl>
                                          <p:spTgt spid="16387">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16387">
                                            <p:txEl>
                                              <p:pRg st="4" end="4"/>
                                            </p:txEl>
                                          </p:spTgt>
                                        </p:tgtEl>
                                        <p:attrNameLst>
                                          <p:attrName>style.visibility</p:attrName>
                                        </p:attrNameLst>
                                      </p:cBhvr>
                                      <p:to>
                                        <p:strVal val="visible"/>
                                      </p:to>
                                    </p:set>
                                    <p:animEffect transition="in" filter="dissolve">
                                      <p:cBhvr>
                                        <p:cTn id="19" dur="500"/>
                                        <p:tgtEl>
                                          <p:spTgt spid="16387">
                                            <p:txEl>
                                              <p:pRg st="4" end="4"/>
                                            </p:txEl>
                                          </p:spTgt>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16387">
                                            <p:txEl>
                                              <p:pRg st="5" end="5"/>
                                            </p:txEl>
                                          </p:spTgt>
                                        </p:tgtEl>
                                        <p:attrNameLst>
                                          <p:attrName>style.visibility</p:attrName>
                                        </p:attrNameLst>
                                      </p:cBhvr>
                                      <p:to>
                                        <p:strVal val="visible"/>
                                      </p:to>
                                    </p:set>
                                    <p:animEffect transition="in" filter="dissolve">
                                      <p:cBhvr>
                                        <p:cTn id="22" dur="500"/>
                                        <p:tgtEl>
                                          <p:spTgt spid="1638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1026"/>
          <p:cNvSpPr>
            <a:spLocks noGrp="1" noChangeArrowheads="1"/>
          </p:cNvSpPr>
          <p:nvPr>
            <p:ph type="title"/>
          </p:nvPr>
        </p:nvSpPr>
        <p:spPr/>
        <p:txBody>
          <a:bodyPr/>
          <a:lstStyle/>
          <a:p>
            <a:r>
              <a:rPr lang="en-GB" altLang="en-US" sz="2800" dirty="0"/>
              <a:t>Are the conclusions </a:t>
            </a:r>
            <a:r>
              <a:rPr lang="en-GB" altLang="en-US" sz="2800" dirty="0" smtClean="0"/>
              <a:t>appropriate?</a:t>
            </a:r>
            <a:endParaRPr lang="en-GB" altLang="en-US" dirty="0"/>
          </a:p>
        </p:txBody>
      </p:sp>
      <p:sp>
        <p:nvSpPr>
          <p:cNvPr id="17411" name="Rectangle 1027"/>
          <p:cNvSpPr>
            <a:spLocks noGrp="1" noChangeArrowheads="1"/>
          </p:cNvSpPr>
          <p:nvPr>
            <p:ph type="body" idx="1"/>
          </p:nvPr>
        </p:nvSpPr>
        <p:spPr/>
        <p:txBody>
          <a:bodyPr/>
          <a:lstStyle/>
          <a:p>
            <a:r>
              <a:rPr lang="en-GB" altLang="en-US" dirty="0"/>
              <a:t>Inappropriate conclusion</a:t>
            </a:r>
          </a:p>
          <a:p>
            <a:pPr lvl="1"/>
            <a:r>
              <a:rPr lang="en-GB" altLang="en-US" dirty="0"/>
              <a:t>causality</a:t>
            </a:r>
          </a:p>
          <a:p>
            <a:pPr lvl="1"/>
            <a:r>
              <a:rPr lang="en-GB" altLang="en-US" dirty="0" smtClean="0"/>
              <a:t>generalisability &amp; extrapolation</a:t>
            </a:r>
            <a:endParaRPr lang="en-GB" altLang="en-US" dirty="0"/>
          </a:p>
          <a:p>
            <a:pPr lvl="1"/>
            <a:r>
              <a:rPr lang="en-GB" altLang="en-US" dirty="0"/>
              <a:t>balance reporting of significant and non-significant findings</a:t>
            </a:r>
          </a:p>
          <a:p>
            <a:r>
              <a:rPr lang="en-GB" altLang="en-US" dirty="0"/>
              <a:t>Limitations</a:t>
            </a:r>
          </a:p>
          <a:p>
            <a:r>
              <a:rPr lang="en-GB" altLang="en-US" dirty="0"/>
              <a:t>Implications for future research</a:t>
            </a:r>
          </a:p>
        </p:txBody>
      </p:sp>
    </p:spTree>
    <p:extLst>
      <p:ext uri="{BB962C8B-B14F-4D97-AF65-F5344CB8AC3E}">
        <p14:creationId xmlns:p14="http://schemas.microsoft.com/office/powerpoint/2010/main" val="20468629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dissolve">
                                      <p:cBhvr>
                                        <p:cTn id="7" dur="500"/>
                                        <p:tgtEl>
                                          <p:spTgt spid="17411">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dissolve">
                                      <p:cBhvr>
                                        <p:cTn id="10" dur="500"/>
                                        <p:tgtEl>
                                          <p:spTgt spid="17411">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dissolve">
                                      <p:cBhvr>
                                        <p:cTn id="13" dur="500"/>
                                        <p:tgtEl>
                                          <p:spTgt spid="17411">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7411">
                                            <p:txEl>
                                              <p:pRg st="3" end="3"/>
                                            </p:txEl>
                                          </p:spTgt>
                                        </p:tgtEl>
                                        <p:attrNameLst>
                                          <p:attrName>style.visibility</p:attrName>
                                        </p:attrNameLst>
                                      </p:cBhvr>
                                      <p:to>
                                        <p:strVal val="visible"/>
                                      </p:to>
                                    </p:set>
                                    <p:animEffect transition="in" filter="dissolve">
                                      <p:cBhvr>
                                        <p:cTn id="16" dur="500"/>
                                        <p:tgtEl>
                                          <p:spTgt spid="17411">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17411">
                                            <p:txEl>
                                              <p:pRg st="4" end="4"/>
                                            </p:txEl>
                                          </p:spTgt>
                                        </p:tgtEl>
                                        <p:attrNameLst>
                                          <p:attrName>style.visibility</p:attrName>
                                        </p:attrNameLst>
                                      </p:cBhvr>
                                      <p:to>
                                        <p:strVal val="visible"/>
                                      </p:to>
                                    </p:set>
                                    <p:animEffect transition="in" filter="dissolve">
                                      <p:cBhvr>
                                        <p:cTn id="21" dur="500"/>
                                        <p:tgtEl>
                                          <p:spTgt spid="17411">
                                            <p:txEl>
                                              <p:pRg st="4" end="4"/>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7411">
                                            <p:txEl>
                                              <p:pRg st="5" end="5"/>
                                            </p:txEl>
                                          </p:spTgt>
                                        </p:tgtEl>
                                        <p:attrNameLst>
                                          <p:attrName>style.visibility</p:attrName>
                                        </p:attrNameLst>
                                      </p:cBhvr>
                                      <p:to>
                                        <p:strVal val="visible"/>
                                      </p:to>
                                    </p:set>
                                    <p:animEffect transition="in" filter="dissolve">
                                      <p:cBhvr>
                                        <p:cTn id="26" dur="500"/>
                                        <p:tgtEl>
                                          <p:spTgt spid="174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323528" y="188640"/>
            <a:ext cx="8579296" cy="1584176"/>
          </a:xfrm>
        </p:spPr>
        <p:txBody>
          <a:bodyPr>
            <a:normAutofit/>
          </a:bodyPr>
          <a:lstStyle/>
          <a:p>
            <a:r>
              <a:rPr lang="en-GB" sz="3600" dirty="0" smtClean="0"/>
              <a:t>Secondary Research or ‘desk research’</a:t>
            </a:r>
          </a:p>
        </p:txBody>
      </p:sp>
      <p:sp>
        <p:nvSpPr>
          <p:cNvPr id="47107" name="Content Placeholder 2"/>
          <p:cNvSpPr>
            <a:spLocks noGrp="1"/>
          </p:cNvSpPr>
          <p:nvPr>
            <p:ph idx="1"/>
          </p:nvPr>
        </p:nvSpPr>
        <p:spPr>
          <a:xfrm>
            <a:off x="457200" y="2060848"/>
            <a:ext cx="8229600" cy="4065315"/>
          </a:xfrm>
        </p:spPr>
        <p:txBody>
          <a:bodyPr/>
          <a:lstStyle/>
          <a:p>
            <a:r>
              <a:rPr lang="en-GB" dirty="0" smtClean="0"/>
              <a:t>Narrative Literature Reviews</a:t>
            </a:r>
          </a:p>
          <a:p>
            <a:r>
              <a:rPr lang="en-GB" dirty="0" smtClean="0"/>
              <a:t>Systematic Literature Reviews</a:t>
            </a:r>
          </a:p>
          <a:p>
            <a:r>
              <a:rPr lang="en-GB" dirty="0" smtClean="0"/>
              <a:t>Meta-analysis</a:t>
            </a:r>
          </a:p>
          <a:p>
            <a:r>
              <a:rPr lang="en-GB" dirty="0" smtClean="0"/>
              <a:t>Systematic Review of Systematic Reviews</a:t>
            </a:r>
          </a:p>
          <a:p>
            <a:r>
              <a:rPr lang="en-GB" dirty="0" smtClean="0"/>
              <a:t>Providing answers to questions or generating new research questions</a:t>
            </a:r>
            <a:endParaRPr lang="en-GB" dirty="0"/>
          </a:p>
        </p:txBody>
      </p:sp>
    </p:spTree>
    <p:extLst>
      <p:ext uri="{BB962C8B-B14F-4D97-AF65-F5344CB8AC3E}">
        <p14:creationId xmlns:p14="http://schemas.microsoft.com/office/powerpoint/2010/main" val="10353127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noFill/>
          <a:ln/>
        </p:spPr>
        <p:txBody>
          <a:bodyPr lIns="90488" tIns="44450" rIns="90488" bIns="44450"/>
          <a:lstStyle/>
          <a:p>
            <a:r>
              <a:rPr lang="en-GB" sz="5400" b="1" dirty="0">
                <a:effectLst>
                  <a:outerShdw blurRad="38100" dist="38100" dir="2700000" algn="tl">
                    <a:srgbClr val="000000"/>
                  </a:outerShdw>
                </a:effectLst>
              </a:rPr>
              <a:t>T</a:t>
            </a:r>
            <a:r>
              <a:rPr lang="en-GB" dirty="0"/>
              <a:t>ypes of studies – </a:t>
            </a:r>
            <a:r>
              <a:rPr lang="en-GB" sz="2400" dirty="0"/>
              <a:t>levels of evidence</a:t>
            </a:r>
          </a:p>
        </p:txBody>
      </p:sp>
      <p:sp>
        <p:nvSpPr>
          <p:cNvPr id="10243" name="Rectangle 3"/>
          <p:cNvSpPr>
            <a:spLocks noGrp="1" noChangeArrowheads="1"/>
          </p:cNvSpPr>
          <p:nvPr>
            <p:ph type="body" sz="half" idx="1"/>
          </p:nvPr>
        </p:nvSpPr>
        <p:spPr>
          <a:xfrm>
            <a:off x="683568" y="1772816"/>
            <a:ext cx="6735763" cy="4114800"/>
          </a:xfrm>
          <a:noFill/>
          <a:ln/>
        </p:spPr>
        <p:txBody>
          <a:bodyPr lIns="90488" tIns="44450" rIns="90488" bIns="44450"/>
          <a:lstStyle/>
          <a:p>
            <a:pPr>
              <a:buNone/>
            </a:pPr>
            <a:endParaRPr lang="en-GB" sz="2400" dirty="0"/>
          </a:p>
          <a:p>
            <a:pPr>
              <a:buNone/>
            </a:pPr>
            <a:r>
              <a:rPr lang="en-GB" sz="3600" dirty="0"/>
              <a:t>Evidence - a hierarchy:</a:t>
            </a:r>
          </a:p>
          <a:p>
            <a:r>
              <a:rPr lang="en-GB" sz="2400" b="1" i="1" dirty="0"/>
              <a:t>Systematic </a:t>
            </a:r>
            <a:r>
              <a:rPr lang="en-GB" sz="2400" b="1" i="1" dirty="0" smtClean="0"/>
              <a:t>review with/without meta-analysis (top)</a:t>
            </a:r>
            <a:endParaRPr lang="en-GB" sz="2400" i="1" dirty="0"/>
          </a:p>
          <a:p>
            <a:r>
              <a:rPr lang="en-GB" sz="2400" i="1" dirty="0"/>
              <a:t>Randomised controlled </a:t>
            </a:r>
            <a:r>
              <a:rPr lang="en-GB" sz="2400" i="1" dirty="0" smtClean="0"/>
              <a:t>trial (experimental)</a:t>
            </a:r>
            <a:endParaRPr lang="en-GB" sz="2400" i="1" dirty="0"/>
          </a:p>
          <a:p>
            <a:r>
              <a:rPr lang="en-GB" sz="2400" i="1" dirty="0"/>
              <a:t>Other quantitative </a:t>
            </a:r>
            <a:r>
              <a:rPr lang="en-GB" sz="2400" i="1" dirty="0" smtClean="0"/>
              <a:t>studies (observational)</a:t>
            </a:r>
          </a:p>
          <a:p>
            <a:pPr>
              <a:buNone/>
            </a:pPr>
            <a:r>
              <a:rPr lang="en-GB" sz="2400" i="1" dirty="0" smtClean="0"/>
              <a:t>	(cohort, case-control, interrupted time series etc)</a:t>
            </a:r>
            <a:endParaRPr lang="en-GB" sz="2400" i="1" dirty="0"/>
          </a:p>
          <a:p>
            <a:r>
              <a:rPr lang="en-GB" sz="2400" i="1" dirty="0"/>
              <a:t>Expert committees</a:t>
            </a:r>
          </a:p>
          <a:p>
            <a:r>
              <a:rPr lang="en-GB" sz="2400" i="1" dirty="0"/>
              <a:t>Expert </a:t>
            </a:r>
            <a:r>
              <a:rPr lang="en-GB" sz="2400" i="1" dirty="0" smtClean="0"/>
              <a:t>opinion (bottom)</a:t>
            </a:r>
            <a:endParaRPr lang="en-GB" sz="2400" i="1" dirty="0"/>
          </a:p>
        </p:txBody>
      </p:sp>
      <p:graphicFrame>
        <p:nvGraphicFramePr>
          <p:cNvPr id="10244" name="Object 4">
            <a:hlinkClick r:id="" action="ppaction://ole?verb=0"/>
          </p:cNvPr>
          <p:cNvGraphicFramePr>
            <a:graphicFrameLocks noGrp="1"/>
          </p:cNvGraphicFramePr>
          <p:nvPr>
            <p:ph type="clipArt" sz="half" idx="2"/>
            <p:extLst/>
          </p:nvPr>
        </p:nvGraphicFramePr>
        <p:xfrm>
          <a:off x="7419331" y="1988840"/>
          <a:ext cx="1520825" cy="4114800"/>
        </p:xfrm>
        <a:graphic>
          <a:graphicData uri="http://schemas.openxmlformats.org/presentationml/2006/ole">
            <mc:AlternateContent xmlns:mc="http://schemas.openxmlformats.org/markup-compatibility/2006">
              <mc:Choice xmlns:v="urn:schemas-microsoft-com:vml" Requires="v">
                <p:oleObj spid="_x0000_s1033" name="Microsoft ClipArt Gallery" r:id="rId4" imgW="2147760" imgH="5811480" progId="">
                  <p:embed/>
                </p:oleObj>
              </mc:Choice>
              <mc:Fallback>
                <p:oleObj name="Microsoft ClipArt Gallery" r:id="rId4" imgW="2147760" imgH="5811480" progId="">
                  <p:embed/>
                  <p:pic>
                    <p:nvPicPr>
                      <p:cNvPr id="10244" name="Object 4">
                        <a:hlinkClick r:id="" action="ppaction://ole?verb=0"/>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19331" y="1988840"/>
                        <a:ext cx="1520825"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2548987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1" presetClass="entr" presetSubtype="0" fill="hold" nodeType="clickEffect">
                                  <p:stCondLst>
                                    <p:cond delay="0"/>
                                  </p:stCondLst>
                                  <p:childTnLst>
                                    <p:set>
                                      <p:cBhvr>
                                        <p:cTn id="6" dur="75">
                                          <p:stCondLst>
                                            <p:cond delay="0"/>
                                          </p:stCondLst>
                                        </p:cTn>
                                        <p:tgtEl>
                                          <p:spTgt spid="102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715963" y="188913"/>
            <a:ext cx="7772400" cy="647700"/>
          </a:xfrm>
        </p:spPr>
        <p:txBody>
          <a:bodyPr/>
          <a:lstStyle/>
          <a:p>
            <a:pPr eaLnBrk="1" hangingPunct="1"/>
            <a:r>
              <a:rPr lang="en-GB" altLang="en-US" sz="3600" smtClean="0"/>
              <a:t>Hierarchy (levels) of evidence - NICE</a:t>
            </a:r>
          </a:p>
        </p:txBody>
      </p:sp>
      <p:pic>
        <p:nvPicPr>
          <p:cNvPr id="552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4725" y="1052513"/>
            <a:ext cx="6248400"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0" name="Text Box 4"/>
          <p:cNvSpPr txBox="1">
            <a:spLocks noChangeArrowheads="1"/>
          </p:cNvSpPr>
          <p:nvPr/>
        </p:nvSpPr>
        <p:spPr bwMode="auto">
          <a:xfrm>
            <a:off x="166688" y="4889500"/>
            <a:ext cx="17653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Threat to internal</a:t>
            </a:r>
          </a:p>
          <a:p>
            <a:pPr eaLnBrk="1" hangingPunct="1"/>
            <a:r>
              <a:rPr lang="en-GB" altLang="en-US"/>
              <a:t>validity is HIGH</a:t>
            </a:r>
          </a:p>
        </p:txBody>
      </p:sp>
      <p:sp>
        <p:nvSpPr>
          <p:cNvPr id="55301" name="Text Box 5"/>
          <p:cNvSpPr txBox="1">
            <a:spLocks noChangeArrowheads="1"/>
          </p:cNvSpPr>
          <p:nvPr/>
        </p:nvSpPr>
        <p:spPr bwMode="auto">
          <a:xfrm>
            <a:off x="184150" y="1628775"/>
            <a:ext cx="17653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Threat to internal</a:t>
            </a:r>
          </a:p>
          <a:p>
            <a:pPr eaLnBrk="1" hangingPunct="1"/>
            <a:r>
              <a:rPr lang="en-GB" altLang="en-US"/>
              <a:t>validity is LOW</a:t>
            </a:r>
          </a:p>
        </p:txBody>
      </p:sp>
    </p:spTree>
    <p:extLst>
      <p:ext uri="{BB962C8B-B14F-4D97-AF65-F5344CB8AC3E}">
        <p14:creationId xmlns:p14="http://schemas.microsoft.com/office/powerpoint/2010/main" val="35826539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304800"/>
            <a:ext cx="7772400" cy="685800"/>
          </a:xfrm>
        </p:spPr>
        <p:txBody>
          <a:bodyPr/>
          <a:lstStyle/>
          <a:p>
            <a:r>
              <a:rPr lang="en-GB" altLang="en-US" sz="2800"/>
              <a:t>Systematic reviews</a:t>
            </a:r>
          </a:p>
        </p:txBody>
      </p:sp>
      <p:sp>
        <p:nvSpPr>
          <p:cNvPr id="15363" name="Rectangle 3"/>
          <p:cNvSpPr>
            <a:spLocks noGrp="1" noChangeArrowheads="1"/>
          </p:cNvSpPr>
          <p:nvPr>
            <p:ph type="body" idx="1"/>
          </p:nvPr>
        </p:nvSpPr>
        <p:spPr>
          <a:xfrm>
            <a:off x="381000" y="1905000"/>
            <a:ext cx="8382000" cy="4648200"/>
          </a:xfrm>
        </p:spPr>
        <p:txBody>
          <a:bodyPr/>
          <a:lstStyle/>
          <a:p>
            <a:r>
              <a:rPr lang="en-GB" altLang="en-US"/>
              <a:t>Precisely defined question being addressed</a:t>
            </a:r>
          </a:p>
          <a:p>
            <a:r>
              <a:rPr lang="en-GB" altLang="en-US"/>
              <a:t>Thorough search of appropriate databases carried out</a:t>
            </a:r>
          </a:p>
          <a:p>
            <a:r>
              <a:rPr lang="en-GB" altLang="en-US"/>
              <a:t>Methodological strength accounted for and weighted accordingly</a:t>
            </a:r>
          </a:p>
          <a:p>
            <a:r>
              <a:rPr lang="en-GB" altLang="en-US"/>
              <a:t>Has the ‘result’ been interpreted correctly?</a:t>
            </a:r>
          </a:p>
        </p:txBody>
      </p:sp>
    </p:spTree>
    <p:extLst>
      <p:ext uri="{BB962C8B-B14F-4D97-AF65-F5344CB8AC3E}">
        <p14:creationId xmlns:p14="http://schemas.microsoft.com/office/powerpoint/2010/main" val="30953115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dissolve">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dissolve">
                                      <p:cBhvr>
                                        <p:cTn id="12" dur="5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dissolve">
                                      <p:cBhvr>
                                        <p:cTn id="17" dur="5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dissolve">
                                      <p:cBhvr>
                                        <p:cTn id="22" dur="500"/>
                                        <p:tgtEl>
                                          <p:spTgt spid="153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274638"/>
            <a:ext cx="8229600" cy="850900"/>
          </a:xfrm>
        </p:spPr>
        <p:txBody>
          <a:bodyPr/>
          <a:lstStyle/>
          <a:p>
            <a:pPr eaLnBrk="1" hangingPunct="1"/>
            <a:r>
              <a:rPr lang="en-GB" smtClean="0"/>
              <a:t>Secondary Research</a:t>
            </a:r>
          </a:p>
        </p:txBody>
      </p:sp>
      <p:pic>
        <p:nvPicPr>
          <p:cNvPr id="48131" name="Picture 3"/>
          <p:cNvPicPr>
            <a:picLocks noChangeAspect="1" noChangeArrowheads="1"/>
          </p:cNvPicPr>
          <p:nvPr/>
        </p:nvPicPr>
        <p:blipFill>
          <a:blip r:embed="rId2" cstate="print"/>
          <a:srcRect/>
          <a:stretch>
            <a:fillRect/>
          </a:stretch>
        </p:blipFill>
        <p:spPr bwMode="auto">
          <a:xfrm>
            <a:off x="611560" y="1125538"/>
            <a:ext cx="7992888" cy="5327798"/>
          </a:xfrm>
          <a:prstGeom prst="rect">
            <a:avLst/>
          </a:prstGeom>
          <a:noFill/>
          <a:ln w="9525" algn="ctr">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250825" y="274638"/>
            <a:ext cx="8713788" cy="1143000"/>
          </a:xfrm>
        </p:spPr>
        <p:txBody>
          <a:bodyPr/>
          <a:lstStyle/>
          <a:p>
            <a:r>
              <a:rPr lang="en-GB" smtClean="0"/>
              <a:t>Non-systematic – but has a focus</a:t>
            </a:r>
          </a:p>
        </p:txBody>
      </p:sp>
      <p:pic>
        <p:nvPicPr>
          <p:cNvPr id="49155" name="Picture 2"/>
          <p:cNvPicPr>
            <a:picLocks noChangeAspect="1" noChangeArrowheads="1"/>
          </p:cNvPicPr>
          <p:nvPr/>
        </p:nvPicPr>
        <p:blipFill>
          <a:blip r:embed="rId2" cstate="print"/>
          <a:srcRect/>
          <a:stretch>
            <a:fillRect/>
          </a:stretch>
        </p:blipFill>
        <p:spPr bwMode="auto">
          <a:xfrm>
            <a:off x="776288" y="1409700"/>
            <a:ext cx="7591425" cy="4038600"/>
          </a:xfrm>
          <a:prstGeom prst="rect">
            <a:avLst/>
          </a:prstGeom>
          <a:noFill/>
          <a:ln w="9525">
            <a:noFill/>
            <a:miter lim="800000"/>
            <a:headEnd/>
            <a:tailEnd/>
          </a:ln>
        </p:spPr>
      </p:pic>
      <p:sp>
        <p:nvSpPr>
          <p:cNvPr id="49156" name="TextBox 3"/>
          <p:cNvSpPr txBox="1">
            <a:spLocks noChangeArrowheads="1"/>
          </p:cNvSpPr>
          <p:nvPr/>
        </p:nvSpPr>
        <p:spPr bwMode="auto">
          <a:xfrm>
            <a:off x="827088" y="5732463"/>
            <a:ext cx="7921625" cy="647700"/>
          </a:xfrm>
          <a:prstGeom prst="rect">
            <a:avLst/>
          </a:prstGeom>
          <a:noFill/>
          <a:ln w="9525">
            <a:noFill/>
            <a:miter lim="800000"/>
            <a:headEnd/>
            <a:tailEnd/>
          </a:ln>
        </p:spPr>
        <p:txBody>
          <a:bodyPr>
            <a:spAutoFit/>
          </a:bodyPr>
          <a:lstStyle/>
          <a:p>
            <a:r>
              <a:rPr lang="en-GB"/>
              <a:t>Good source of references and is structured in a logical way to ‘signpost’ the reader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srcRect/>
          <a:stretch>
            <a:fillRect/>
          </a:stretch>
        </p:blipFill>
        <p:spPr bwMode="auto">
          <a:xfrm>
            <a:off x="1692275" y="1341438"/>
            <a:ext cx="5903913" cy="5040312"/>
          </a:xfrm>
          <a:prstGeom prst="rect">
            <a:avLst/>
          </a:prstGeom>
          <a:noFill/>
          <a:ln w="9525">
            <a:noFill/>
            <a:miter lim="800000"/>
            <a:headEnd/>
            <a:tailEnd/>
          </a:ln>
        </p:spPr>
      </p:pic>
      <p:sp>
        <p:nvSpPr>
          <p:cNvPr id="50179" name="TextBox 2"/>
          <p:cNvSpPr txBox="1">
            <a:spLocks noChangeArrowheads="1"/>
          </p:cNvSpPr>
          <p:nvPr/>
        </p:nvSpPr>
        <p:spPr bwMode="auto">
          <a:xfrm>
            <a:off x="2268538" y="404813"/>
            <a:ext cx="4516437" cy="708025"/>
          </a:xfrm>
          <a:prstGeom prst="rect">
            <a:avLst/>
          </a:prstGeom>
          <a:noFill/>
          <a:ln w="9525">
            <a:noFill/>
            <a:miter lim="800000"/>
            <a:headEnd/>
            <a:tailEnd/>
          </a:ln>
        </p:spPr>
        <p:txBody>
          <a:bodyPr wrap="none">
            <a:spAutoFit/>
          </a:bodyPr>
          <a:lstStyle/>
          <a:p>
            <a:r>
              <a:rPr lang="en-GB" sz="4000"/>
              <a:t>Systematic Review</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1"/>
            <a:ext cx="8071048" cy="1107976"/>
          </a:xfrm>
        </p:spPr>
        <p:txBody>
          <a:bodyPr>
            <a:noAutofit/>
          </a:bodyPr>
          <a:lstStyle/>
          <a:p>
            <a:r>
              <a:rPr lang="en-GB" sz="2800" dirty="0" smtClean="0"/>
              <a:t>What is a systematic review and how are they different to other literature reviews?</a:t>
            </a:r>
            <a:endParaRPr lang="en-GB" sz="2800" dirty="0"/>
          </a:p>
        </p:txBody>
      </p:sp>
      <p:sp>
        <p:nvSpPr>
          <p:cNvPr id="3" name="Content Placeholder 2"/>
          <p:cNvSpPr>
            <a:spLocks noGrp="1"/>
          </p:cNvSpPr>
          <p:nvPr>
            <p:ph sz="half" idx="1"/>
          </p:nvPr>
        </p:nvSpPr>
        <p:spPr>
          <a:xfrm>
            <a:off x="395536" y="1628800"/>
            <a:ext cx="4055740" cy="4896544"/>
          </a:xfrm>
        </p:spPr>
        <p:txBody>
          <a:bodyPr>
            <a:normAutofit lnSpcReduction="10000"/>
          </a:bodyPr>
          <a:lstStyle/>
          <a:p>
            <a:r>
              <a:rPr lang="en-GB" dirty="0" smtClean="0"/>
              <a:t>Cochrane definition of a systematic review</a:t>
            </a:r>
          </a:p>
          <a:p>
            <a:pPr lvl="1">
              <a:buNone/>
            </a:pPr>
            <a:r>
              <a:rPr lang="en-GB" i="1" dirty="0" smtClean="0"/>
              <a:t>A review of a clearly formulated question that uses systematic and explicit methods to identify, select, and critically appraise relevant research, and to collect and analyse data from the studies that are included in the review</a:t>
            </a:r>
            <a:endParaRPr lang="en-GB" i="1" dirty="0"/>
          </a:p>
          <a:p>
            <a:pPr lvl="1">
              <a:buNone/>
            </a:pPr>
            <a:r>
              <a:rPr lang="en-GB" i="1" dirty="0" smtClean="0">
                <a:hlinkClick r:id="rId2"/>
              </a:rPr>
              <a:t>http://www.cochrane.org/</a:t>
            </a:r>
            <a:endParaRPr lang="en-GB" i="1" dirty="0" smtClean="0"/>
          </a:p>
          <a:p>
            <a:pPr lvl="1">
              <a:buNone/>
            </a:pPr>
            <a:endParaRPr lang="en-GB" i="1" dirty="0"/>
          </a:p>
        </p:txBody>
      </p:sp>
      <p:pic>
        <p:nvPicPr>
          <p:cNvPr id="90114" name="Picture 2"/>
          <p:cNvPicPr>
            <a:picLocks noGrp="1" noChangeAspect="1" noChangeArrowheads="1"/>
          </p:cNvPicPr>
          <p:nvPr>
            <p:ph sz="half" idx="2"/>
          </p:nvPr>
        </p:nvPicPr>
        <p:blipFill>
          <a:blip r:embed="rId3" cstate="print"/>
          <a:stretch>
            <a:fillRect/>
          </a:stretch>
        </p:blipFill>
        <p:spPr bwMode="auto">
          <a:xfrm>
            <a:off x="4451276" y="1556792"/>
            <a:ext cx="4297188" cy="4968552"/>
          </a:xfrm>
          <a:prstGeom prst="rect">
            <a:avLst/>
          </a:prstGeom>
          <a:noFill/>
          <a:ln w="9525">
            <a:noFill/>
            <a:miter lim="800000"/>
            <a:headEnd/>
            <a:tailEnd/>
          </a:ln>
        </p:spPr>
      </p:pic>
    </p:spTree>
    <p:extLst>
      <p:ext uri="{BB962C8B-B14F-4D97-AF65-F5344CB8AC3E}">
        <p14:creationId xmlns:p14="http://schemas.microsoft.com/office/powerpoint/2010/main" val="4239183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071048" cy="819943"/>
          </a:xfrm>
        </p:spPr>
        <p:txBody>
          <a:bodyPr>
            <a:noAutofit/>
          </a:bodyPr>
          <a:lstStyle/>
          <a:p>
            <a:r>
              <a:rPr lang="en-GB" sz="2800" dirty="0" smtClean="0"/>
              <a:t>The Cochrane Collaboration</a:t>
            </a:r>
            <a:endParaRPr lang="en-GB" sz="2800" dirty="0"/>
          </a:p>
        </p:txBody>
      </p:sp>
      <p:pic>
        <p:nvPicPr>
          <p:cNvPr id="2051" name="Picture 3"/>
          <p:cNvPicPr>
            <a:picLocks noGrp="1" noChangeAspect="1" noChangeArrowheads="1"/>
          </p:cNvPicPr>
          <p:nvPr>
            <p:ph sz="half" idx="1"/>
          </p:nvPr>
        </p:nvPicPr>
        <p:blipFill>
          <a:blip r:embed="rId2" cstate="print"/>
          <a:srcRect/>
          <a:stretch>
            <a:fillRect/>
          </a:stretch>
        </p:blipFill>
        <p:spPr bwMode="auto">
          <a:xfrm>
            <a:off x="395288" y="980728"/>
            <a:ext cx="4320728" cy="5328592"/>
          </a:xfrm>
          <a:prstGeom prst="rect">
            <a:avLst/>
          </a:prstGeom>
          <a:noFill/>
          <a:ln w="9525">
            <a:noFill/>
            <a:miter lim="800000"/>
            <a:headEnd/>
            <a:tailEnd/>
          </a:ln>
        </p:spPr>
      </p:pic>
      <p:pic>
        <p:nvPicPr>
          <p:cNvPr id="2050" name="Picture 2"/>
          <p:cNvPicPr>
            <a:picLocks noGrp="1" noChangeAspect="1" noChangeArrowheads="1"/>
          </p:cNvPicPr>
          <p:nvPr>
            <p:ph sz="half" idx="2"/>
          </p:nvPr>
        </p:nvPicPr>
        <p:blipFill>
          <a:blip r:embed="rId3" cstate="print"/>
          <a:srcRect/>
          <a:stretch>
            <a:fillRect/>
          </a:stretch>
        </p:blipFill>
        <p:spPr bwMode="auto">
          <a:xfrm>
            <a:off x="4932040" y="980728"/>
            <a:ext cx="3888432" cy="5328592"/>
          </a:xfrm>
          <a:prstGeom prst="rect">
            <a:avLst/>
          </a:prstGeom>
          <a:noFill/>
          <a:ln w="9525">
            <a:noFill/>
            <a:miter lim="800000"/>
            <a:headEnd/>
            <a:tailEnd/>
          </a:ln>
        </p:spPr>
      </p:pic>
    </p:spTree>
    <p:extLst>
      <p:ext uri="{BB962C8B-B14F-4D97-AF65-F5344CB8AC3E}">
        <p14:creationId xmlns:p14="http://schemas.microsoft.com/office/powerpoint/2010/main" val="929046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79512" y="332656"/>
            <a:ext cx="8964488" cy="864097"/>
          </a:xfrm>
        </p:spPr>
        <p:txBody>
          <a:bodyPr/>
          <a:lstStyle/>
          <a:p>
            <a:r>
              <a:rPr lang="en-GB" sz="3200" dirty="0" smtClean="0"/>
              <a:t>Cochrane Reviews...you need to use these</a:t>
            </a:r>
            <a:endParaRPr lang="en-GB" dirty="0"/>
          </a:p>
        </p:txBody>
      </p:sp>
      <p:sp>
        <p:nvSpPr>
          <p:cNvPr id="6" name="Content Placeholder 5"/>
          <p:cNvSpPr>
            <a:spLocks noGrp="1"/>
          </p:cNvSpPr>
          <p:nvPr>
            <p:ph idx="1"/>
          </p:nvPr>
        </p:nvSpPr>
        <p:spPr>
          <a:xfrm>
            <a:off x="539552" y="1268760"/>
            <a:ext cx="8208912" cy="3240360"/>
          </a:xfrm>
        </p:spPr>
        <p:txBody>
          <a:bodyPr>
            <a:normAutofit fontScale="92500" lnSpcReduction="20000"/>
          </a:bodyPr>
          <a:lstStyle/>
          <a:p>
            <a:pPr>
              <a:buNone/>
            </a:pPr>
            <a:r>
              <a:rPr lang="en-GB" b="1" i="1" dirty="0" smtClean="0"/>
              <a:t>“</a:t>
            </a:r>
            <a:r>
              <a:rPr lang="en-GB" sz="2800" b="1" i="1" dirty="0" smtClean="0"/>
              <a:t>How do you know if one treatment will work better than another, or if it will do more harm than good?“</a:t>
            </a:r>
          </a:p>
          <a:p>
            <a:pPr>
              <a:buNone/>
            </a:pPr>
            <a:endParaRPr lang="en-GB" sz="2800" b="1" dirty="0" smtClean="0"/>
          </a:p>
          <a:p>
            <a:r>
              <a:rPr lang="en-GB" sz="2400" dirty="0" smtClean="0"/>
              <a:t>Cochrane Reviews are </a:t>
            </a:r>
            <a:r>
              <a:rPr lang="en-GB" sz="2400" dirty="0" smtClean="0">
                <a:hlinkClick r:id="rId2"/>
              </a:rPr>
              <a:t>systematic reviews</a:t>
            </a:r>
            <a:r>
              <a:rPr lang="en-GB" sz="2400" dirty="0" smtClean="0"/>
              <a:t> of primary research in human health care and health policy, and are internationally recognised as the highest standard in </a:t>
            </a:r>
            <a:r>
              <a:rPr lang="en-GB" sz="2400" dirty="0" smtClean="0">
                <a:hlinkClick r:id="rId2" action="ppaction://hlinkfile"/>
              </a:rPr>
              <a:t>evidence-based health care</a:t>
            </a:r>
            <a:r>
              <a:rPr lang="en-GB" sz="2400" dirty="0" smtClean="0"/>
              <a:t>. They investigate the effects of interventions for prevention, treatment and rehabilitation. They also assess the accuracy of a diagnostic test for a given condition in a specific patient group and setting. They are published online in </a:t>
            </a:r>
            <a:r>
              <a:rPr lang="en-GB" sz="2400" i="1" dirty="0" smtClean="0">
                <a:hlinkClick r:id="rId3"/>
              </a:rPr>
              <a:t>The Cochrane Library</a:t>
            </a:r>
            <a:r>
              <a:rPr lang="en-GB" sz="2400" dirty="0" smtClean="0"/>
              <a:t>.</a:t>
            </a:r>
          </a:p>
          <a:p>
            <a:endParaRPr lang="en-GB" dirty="0"/>
          </a:p>
        </p:txBody>
      </p:sp>
    </p:spTree>
    <p:extLst>
      <p:ext uri="{BB962C8B-B14F-4D97-AF65-F5344CB8AC3E}">
        <p14:creationId xmlns:p14="http://schemas.microsoft.com/office/powerpoint/2010/main" val="36649736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Cochrane Review Resources</a:t>
            </a:r>
            <a:endParaRPr lang="en-GB" dirty="0"/>
          </a:p>
        </p:txBody>
      </p:sp>
      <p:sp>
        <p:nvSpPr>
          <p:cNvPr id="3" name="Content Placeholder 2"/>
          <p:cNvSpPr>
            <a:spLocks noGrp="1"/>
          </p:cNvSpPr>
          <p:nvPr>
            <p:ph idx="1"/>
          </p:nvPr>
        </p:nvSpPr>
        <p:spPr/>
        <p:txBody>
          <a:bodyPr/>
          <a:lstStyle/>
          <a:p>
            <a:r>
              <a:rPr lang="en-GB" dirty="0">
                <a:hlinkClick r:id="rId2"/>
              </a:rPr>
              <a:t>http://training.cochrane.org/search/site?f[0]=bundle%3Aresource&amp;f[1]=</a:t>
            </a:r>
            <a:r>
              <a:rPr lang="en-GB" dirty="0" smtClean="0">
                <a:hlinkClick r:id="rId2"/>
              </a:rPr>
              <a:t>ss_language%3Aen</a:t>
            </a:r>
            <a:endParaRPr lang="en-GB" dirty="0" smtClean="0"/>
          </a:p>
          <a:p>
            <a:endParaRPr lang="en-GB" dirty="0"/>
          </a:p>
        </p:txBody>
      </p:sp>
    </p:spTree>
    <p:extLst>
      <p:ext uri="{BB962C8B-B14F-4D97-AF65-F5344CB8AC3E}">
        <p14:creationId xmlns:p14="http://schemas.microsoft.com/office/powerpoint/2010/main" val="651957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Campbell Collaboration</a:t>
            </a:r>
            <a:endParaRPr lang="en-GB" dirty="0"/>
          </a:p>
        </p:txBody>
      </p:sp>
      <p:sp>
        <p:nvSpPr>
          <p:cNvPr id="3" name="Content Placeholder 2"/>
          <p:cNvSpPr>
            <a:spLocks noGrp="1"/>
          </p:cNvSpPr>
          <p:nvPr>
            <p:ph idx="1"/>
          </p:nvPr>
        </p:nvSpPr>
        <p:spPr/>
        <p:txBody>
          <a:bodyPr/>
          <a:lstStyle/>
          <a:p>
            <a:r>
              <a:rPr lang="en-GB" dirty="0">
                <a:hlinkClick r:id="rId2"/>
              </a:rPr>
              <a:t>https://www.campbellcollaboration.org</a:t>
            </a:r>
            <a:r>
              <a:rPr lang="en-GB" dirty="0" smtClean="0">
                <a:hlinkClick r:id="rId2"/>
              </a:rPr>
              <a:t>/</a:t>
            </a:r>
            <a:endParaRPr lang="en-GB" dirty="0" smtClean="0"/>
          </a:p>
          <a:p>
            <a:pPr marL="0" indent="0">
              <a:buNone/>
            </a:pPr>
            <a:endParaRPr lang="en-GB" dirty="0"/>
          </a:p>
        </p:txBody>
      </p:sp>
    </p:spTree>
    <p:extLst>
      <p:ext uri="{BB962C8B-B14F-4D97-AF65-F5344CB8AC3E}">
        <p14:creationId xmlns:p14="http://schemas.microsoft.com/office/powerpoint/2010/main" val="3258173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do we need systematic reviews?</a:t>
            </a:r>
            <a:endParaRPr lang="en-GB" dirty="0"/>
          </a:p>
        </p:txBody>
      </p:sp>
      <p:sp>
        <p:nvSpPr>
          <p:cNvPr id="3" name="Content Placeholder 2"/>
          <p:cNvSpPr>
            <a:spLocks noGrp="1"/>
          </p:cNvSpPr>
          <p:nvPr>
            <p:ph idx="1"/>
          </p:nvPr>
        </p:nvSpPr>
        <p:spPr/>
        <p:txBody>
          <a:bodyPr/>
          <a:lstStyle/>
          <a:p>
            <a:r>
              <a:rPr lang="en-GB" dirty="0" smtClean="0"/>
              <a:t>Summarise information</a:t>
            </a:r>
          </a:p>
          <a:p>
            <a:pPr lvl="1"/>
            <a:r>
              <a:rPr lang="en-GB" dirty="0" smtClean="0"/>
              <a:t>Research overload</a:t>
            </a:r>
          </a:p>
          <a:p>
            <a:pPr lvl="1"/>
            <a:r>
              <a:rPr lang="en-GB" dirty="0" smtClean="0"/>
              <a:t>Proliferation of systematics reviews</a:t>
            </a:r>
          </a:p>
          <a:p>
            <a:r>
              <a:rPr lang="en-GB" dirty="0" smtClean="0"/>
              <a:t>Consistency and precision</a:t>
            </a:r>
          </a:p>
          <a:p>
            <a:pPr lvl="1"/>
            <a:r>
              <a:rPr lang="en-GB" dirty="0" smtClean="0"/>
              <a:t>Establish whether scientific findings are consistent and generalizable</a:t>
            </a:r>
            <a:r>
              <a:rPr lang="en-GB" dirty="0"/>
              <a:t> </a:t>
            </a:r>
            <a:r>
              <a:rPr lang="en-GB" dirty="0" smtClean="0"/>
              <a:t>across settings, populations, intervention variation and subgroups</a:t>
            </a:r>
            <a:endParaRPr lang="en-GB" dirty="0"/>
          </a:p>
        </p:txBody>
      </p:sp>
    </p:spTree>
    <p:extLst>
      <p:ext uri="{BB962C8B-B14F-4D97-AF65-F5344CB8AC3E}">
        <p14:creationId xmlns:p14="http://schemas.microsoft.com/office/powerpoint/2010/main" val="1925775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do we need systematic reviews?</a:t>
            </a:r>
            <a:endParaRPr lang="en-GB" dirty="0"/>
          </a:p>
        </p:txBody>
      </p:sp>
      <p:sp>
        <p:nvSpPr>
          <p:cNvPr id="3" name="Content Placeholder 2"/>
          <p:cNvSpPr>
            <a:spLocks noGrp="1"/>
          </p:cNvSpPr>
          <p:nvPr>
            <p:ph idx="1"/>
          </p:nvPr>
        </p:nvSpPr>
        <p:spPr/>
        <p:txBody>
          <a:bodyPr/>
          <a:lstStyle/>
          <a:p>
            <a:r>
              <a:rPr lang="en-GB" dirty="0" smtClean="0"/>
              <a:t>Inform the research agenda</a:t>
            </a:r>
          </a:p>
          <a:p>
            <a:pPr lvl="1"/>
            <a:r>
              <a:rPr lang="en-GB" dirty="0" smtClean="0"/>
              <a:t>Identify, justify, refine hypotheses and ideas; estimate sample sizes; identify ancillary or adverse effects/events that are not noticeable in single studies.</a:t>
            </a:r>
          </a:p>
          <a:p>
            <a:r>
              <a:rPr lang="en-GB" dirty="0" smtClean="0"/>
              <a:t>Inform decision and policy making</a:t>
            </a:r>
          </a:p>
          <a:p>
            <a:pPr lvl="1"/>
            <a:r>
              <a:rPr lang="en-GB" dirty="0" smtClean="0"/>
              <a:t>What choices and priorities from all of the available options – for prevention, treatment, screening, measurement.</a:t>
            </a:r>
            <a:endParaRPr lang="en-GB" dirty="0"/>
          </a:p>
        </p:txBody>
      </p:sp>
    </p:spTree>
    <p:extLst>
      <p:ext uri="{BB962C8B-B14F-4D97-AF65-F5344CB8AC3E}">
        <p14:creationId xmlns:p14="http://schemas.microsoft.com/office/powerpoint/2010/main" val="39715901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a Systematic Review</a:t>
            </a:r>
            <a:endParaRPr lang="en-GB" dirty="0"/>
          </a:p>
        </p:txBody>
      </p:sp>
      <p:sp>
        <p:nvSpPr>
          <p:cNvPr id="3" name="Content Placeholder 2"/>
          <p:cNvSpPr>
            <a:spLocks noGrp="1"/>
          </p:cNvSpPr>
          <p:nvPr>
            <p:ph idx="1"/>
          </p:nvPr>
        </p:nvSpPr>
        <p:spPr/>
        <p:txBody>
          <a:bodyPr/>
          <a:lstStyle/>
          <a:p>
            <a:r>
              <a:rPr lang="en-GB" dirty="0" smtClean="0"/>
              <a:t>Focused question...</a:t>
            </a:r>
          </a:p>
          <a:p>
            <a:pPr>
              <a:buNone/>
            </a:pPr>
            <a:r>
              <a:rPr lang="en-GB" dirty="0"/>
              <a:t>	</a:t>
            </a:r>
            <a:r>
              <a:rPr lang="en-GB" dirty="0" smtClean="0"/>
              <a:t>PICO or PECO (quantitative)</a:t>
            </a:r>
          </a:p>
          <a:p>
            <a:pPr>
              <a:buNone/>
            </a:pPr>
            <a:r>
              <a:rPr lang="en-GB" dirty="0"/>
              <a:t>	</a:t>
            </a:r>
            <a:r>
              <a:rPr lang="en-GB" dirty="0" smtClean="0"/>
              <a:t>P – population/problem</a:t>
            </a:r>
          </a:p>
          <a:p>
            <a:pPr>
              <a:buNone/>
            </a:pPr>
            <a:r>
              <a:rPr lang="en-GB" dirty="0"/>
              <a:t>	</a:t>
            </a:r>
            <a:r>
              <a:rPr lang="en-GB" dirty="0" smtClean="0"/>
              <a:t>I – intervention or exposure</a:t>
            </a:r>
          </a:p>
          <a:p>
            <a:pPr>
              <a:buNone/>
            </a:pPr>
            <a:r>
              <a:rPr lang="en-GB" dirty="0"/>
              <a:t>	</a:t>
            </a:r>
            <a:r>
              <a:rPr lang="en-GB" dirty="0" smtClean="0"/>
              <a:t>C – Control or comparator</a:t>
            </a:r>
          </a:p>
          <a:p>
            <a:pPr>
              <a:buNone/>
            </a:pPr>
            <a:r>
              <a:rPr lang="en-GB" dirty="0"/>
              <a:t>	</a:t>
            </a:r>
            <a:r>
              <a:rPr lang="en-GB" dirty="0" smtClean="0"/>
              <a:t>O – Outcome</a:t>
            </a:r>
          </a:p>
          <a:p>
            <a:pPr>
              <a:buNone/>
            </a:pPr>
            <a:endParaRPr lang="en-GB" dirty="0" smtClean="0"/>
          </a:p>
        </p:txBody>
      </p:sp>
    </p:spTree>
    <p:extLst>
      <p:ext uri="{BB962C8B-B14F-4D97-AF65-F5344CB8AC3E}">
        <p14:creationId xmlns:p14="http://schemas.microsoft.com/office/powerpoint/2010/main" val="3348489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04801"/>
            <a:ext cx="7543800" cy="1035968"/>
          </a:xfrm>
        </p:spPr>
        <p:txBody>
          <a:bodyPr>
            <a:normAutofit/>
          </a:bodyPr>
          <a:lstStyle/>
          <a:p>
            <a:r>
              <a:rPr lang="en-GB" dirty="0" smtClean="0"/>
              <a:t>Identifying the evidence</a:t>
            </a:r>
            <a:endParaRPr lang="en-GB" dirty="0"/>
          </a:p>
        </p:txBody>
      </p:sp>
      <p:sp>
        <p:nvSpPr>
          <p:cNvPr id="3" name="Content Placeholder 2"/>
          <p:cNvSpPr>
            <a:spLocks noGrp="1"/>
          </p:cNvSpPr>
          <p:nvPr>
            <p:ph idx="1"/>
          </p:nvPr>
        </p:nvSpPr>
        <p:spPr>
          <a:xfrm>
            <a:off x="1066800" y="1772816"/>
            <a:ext cx="7543800" cy="4536504"/>
          </a:xfrm>
        </p:spPr>
        <p:txBody>
          <a:bodyPr>
            <a:normAutofit fontScale="92500" lnSpcReduction="10000"/>
          </a:bodyPr>
          <a:lstStyle/>
          <a:p>
            <a:r>
              <a:rPr lang="en-GB" dirty="0" smtClean="0"/>
              <a:t>Search a range of e-databases</a:t>
            </a:r>
          </a:p>
          <a:p>
            <a:r>
              <a:rPr lang="en-GB" dirty="0" smtClean="0"/>
              <a:t>Snowballing/hand searching of bibliographies</a:t>
            </a:r>
          </a:p>
          <a:p>
            <a:r>
              <a:rPr lang="en-GB" dirty="0" smtClean="0"/>
              <a:t>Use experts</a:t>
            </a:r>
          </a:p>
          <a:p>
            <a:r>
              <a:rPr lang="en-GB" dirty="0" smtClean="0"/>
              <a:t>The grey literature</a:t>
            </a:r>
          </a:p>
          <a:p>
            <a:r>
              <a:rPr lang="en-GB" dirty="0" smtClean="0"/>
              <a:t>Trial registers</a:t>
            </a:r>
          </a:p>
          <a:p>
            <a:r>
              <a:rPr lang="en-GB" dirty="0" smtClean="0"/>
              <a:t>Websites</a:t>
            </a:r>
          </a:p>
          <a:p>
            <a:r>
              <a:rPr lang="en-GB" dirty="0" smtClean="0"/>
              <a:t>Report search terms used and keywords</a:t>
            </a:r>
          </a:p>
          <a:p>
            <a:r>
              <a:rPr lang="en-GB" dirty="0" smtClean="0"/>
              <a:t>Key journals and authors</a:t>
            </a:r>
          </a:p>
          <a:p>
            <a:endParaRPr lang="en-GB" dirty="0" smtClean="0"/>
          </a:p>
          <a:p>
            <a:pPr>
              <a:buNone/>
            </a:pPr>
            <a:endParaRPr lang="en-GB" dirty="0"/>
          </a:p>
        </p:txBody>
      </p:sp>
    </p:spTree>
    <p:extLst>
      <p:ext uri="{BB962C8B-B14F-4D97-AF65-F5344CB8AC3E}">
        <p14:creationId xmlns:p14="http://schemas.microsoft.com/office/powerpoint/2010/main" val="1617049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smtClean="0"/>
              <a:t>Systematic Reviews are - Reliable</a:t>
            </a:r>
            <a:endParaRPr lang="en-GB" dirty="0"/>
          </a:p>
        </p:txBody>
      </p:sp>
      <p:sp>
        <p:nvSpPr>
          <p:cNvPr id="6" name="Content Placeholder 5"/>
          <p:cNvSpPr>
            <a:spLocks noGrp="1"/>
          </p:cNvSpPr>
          <p:nvPr>
            <p:ph idx="1"/>
          </p:nvPr>
        </p:nvSpPr>
        <p:spPr/>
        <p:txBody>
          <a:bodyPr>
            <a:normAutofit/>
          </a:bodyPr>
          <a:lstStyle/>
          <a:p>
            <a:r>
              <a:rPr lang="en-GB" sz="3600" dirty="0" smtClean="0"/>
              <a:t>Avoid selection bias (where an author may choose studies that support his or her view) since all relevant studies ARE included.</a:t>
            </a:r>
          </a:p>
          <a:p>
            <a:r>
              <a:rPr lang="en-GB" sz="3600" dirty="0" smtClean="0"/>
              <a:t>Inclusion/exclusion criteria are selected at the outset.</a:t>
            </a:r>
          </a:p>
          <a:p>
            <a:r>
              <a:rPr lang="en-GB" sz="3600" dirty="0" smtClean="0"/>
              <a:t>Remember garbage in...garbage out!</a:t>
            </a:r>
            <a:endParaRPr lang="en-GB" sz="3600" dirty="0"/>
          </a:p>
        </p:txBody>
      </p:sp>
    </p:spTree>
    <p:extLst>
      <p:ext uri="{BB962C8B-B14F-4D97-AF65-F5344CB8AC3E}">
        <p14:creationId xmlns:p14="http://schemas.microsoft.com/office/powerpoint/2010/main" val="2002299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39552" y="260648"/>
            <a:ext cx="8071048" cy="963960"/>
          </a:xfrm>
        </p:spPr>
        <p:txBody>
          <a:bodyPr>
            <a:normAutofit/>
          </a:bodyPr>
          <a:lstStyle/>
          <a:p>
            <a:r>
              <a:rPr lang="en-GB" sz="3200" dirty="0" smtClean="0"/>
              <a:t>Systematic Reviews are - Transparent</a:t>
            </a:r>
            <a:endParaRPr lang="en-GB" sz="3200" dirty="0"/>
          </a:p>
        </p:txBody>
      </p:sp>
      <p:sp>
        <p:nvSpPr>
          <p:cNvPr id="6" name="Content Placeholder 5"/>
          <p:cNvSpPr>
            <a:spLocks noGrp="1"/>
          </p:cNvSpPr>
          <p:nvPr>
            <p:ph sz="half" idx="1"/>
          </p:nvPr>
        </p:nvSpPr>
        <p:spPr>
          <a:xfrm>
            <a:off x="323528" y="1268760"/>
            <a:ext cx="2808312" cy="5040560"/>
          </a:xfrm>
        </p:spPr>
        <p:txBody>
          <a:bodyPr/>
          <a:lstStyle/>
          <a:p>
            <a:r>
              <a:rPr lang="en-GB" dirty="0" smtClean="0"/>
              <a:t>The methodology is given in full and can be reproduced by others.</a:t>
            </a:r>
            <a:endParaRPr lang="en-GB" dirty="0"/>
          </a:p>
        </p:txBody>
      </p:sp>
      <p:pic>
        <p:nvPicPr>
          <p:cNvPr id="91138" name="Picture 2"/>
          <p:cNvPicPr>
            <a:picLocks noGrp="1" noChangeAspect="1" noChangeArrowheads="1"/>
          </p:cNvPicPr>
          <p:nvPr>
            <p:ph sz="half" idx="2"/>
          </p:nvPr>
        </p:nvPicPr>
        <p:blipFill>
          <a:blip r:embed="rId2" cstate="print"/>
          <a:srcRect/>
          <a:stretch>
            <a:fillRect/>
          </a:stretch>
        </p:blipFill>
        <p:spPr bwMode="auto">
          <a:xfrm>
            <a:off x="3563888" y="1340768"/>
            <a:ext cx="5328592" cy="2431184"/>
          </a:xfrm>
          <a:prstGeom prst="rect">
            <a:avLst/>
          </a:prstGeom>
          <a:noFill/>
          <a:ln w="9525">
            <a:noFill/>
            <a:miter lim="800000"/>
            <a:headEnd/>
            <a:tailEnd/>
          </a:ln>
        </p:spPr>
      </p:pic>
      <p:pic>
        <p:nvPicPr>
          <p:cNvPr id="3076" name="Picture 4"/>
          <p:cNvPicPr>
            <a:picLocks noChangeAspect="1" noChangeArrowheads="1"/>
          </p:cNvPicPr>
          <p:nvPr/>
        </p:nvPicPr>
        <p:blipFill>
          <a:blip r:embed="rId3" cstate="print"/>
          <a:srcRect/>
          <a:stretch>
            <a:fillRect/>
          </a:stretch>
        </p:blipFill>
        <p:spPr bwMode="auto">
          <a:xfrm>
            <a:off x="3563888" y="3861048"/>
            <a:ext cx="5400600" cy="2808312"/>
          </a:xfrm>
          <a:prstGeom prst="rect">
            <a:avLst/>
          </a:prstGeom>
          <a:noFill/>
          <a:ln w="9525">
            <a:noFill/>
            <a:miter lim="800000"/>
            <a:headEnd/>
            <a:tailEnd/>
          </a:ln>
        </p:spPr>
      </p:pic>
    </p:spTree>
    <p:extLst>
      <p:ext uri="{BB962C8B-B14F-4D97-AF65-F5344CB8AC3E}">
        <p14:creationId xmlns:p14="http://schemas.microsoft.com/office/powerpoint/2010/main" val="2782615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39552" y="304800"/>
            <a:ext cx="8071048" cy="1431925"/>
          </a:xfrm>
        </p:spPr>
        <p:txBody>
          <a:bodyPr>
            <a:normAutofit fontScale="90000"/>
          </a:bodyPr>
          <a:lstStyle/>
          <a:p>
            <a:r>
              <a:rPr lang="en-GB" dirty="0" smtClean="0"/>
              <a:t>Systematic Reviews – make financial sense</a:t>
            </a:r>
            <a:endParaRPr lang="en-GB" dirty="0"/>
          </a:p>
        </p:txBody>
      </p:sp>
      <p:sp>
        <p:nvSpPr>
          <p:cNvPr id="6" name="Content Placeholder 5"/>
          <p:cNvSpPr>
            <a:spLocks noGrp="1"/>
          </p:cNvSpPr>
          <p:nvPr>
            <p:ph idx="1"/>
          </p:nvPr>
        </p:nvSpPr>
        <p:spPr>
          <a:xfrm>
            <a:off x="457200" y="1772816"/>
            <a:ext cx="8229600" cy="4353347"/>
          </a:xfrm>
        </p:spPr>
        <p:txBody>
          <a:bodyPr>
            <a:normAutofit/>
          </a:bodyPr>
          <a:lstStyle/>
          <a:p>
            <a:r>
              <a:rPr lang="en-GB" sz="2800" dirty="0" smtClean="0"/>
              <a:t>Are a cheaper and quicker way of finding out the answer to a question (what is effective) than conducting a new primary study.</a:t>
            </a:r>
          </a:p>
          <a:p>
            <a:r>
              <a:rPr lang="en-GB" sz="2800" dirty="0" smtClean="0"/>
              <a:t>Systematic reviews are often commissioned by Governments, organisations such as NICE, etc to give them clear policy guidance.</a:t>
            </a:r>
          </a:p>
          <a:p>
            <a:r>
              <a:rPr lang="en-GB" sz="2800" dirty="0" smtClean="0"/>
              <a:t>This is evidence-based practice.</a:t>
            </a:r>
            <a:endParaRPr lang="en-GB" sz="2800" dirty="0"/>
          </a:p>
        </p:txBody>
      </p:sp>
    </p:spTree>
    <p:extLst>
      <p:ext uri="{BB962C8B-B14F-4D97-AF65-F5344CB8AC3E}">
        <p14:creationId xmlns:p14="http://schemas.microsoft.com/office/powerpoint/2010/main" val="4370274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2362274"/>
          </a:xfrm>
        </p:spPr>
        <p:txBody>
          <a:bodyPr>
            <a:normAutofit/>
          </a:bodyPr>
          <a:lstStyle/>
          <a:p>
            <a:r>
              <a:rPr lang="en-GB" dirty="0" smtClean="0"/>
              <a:t>Systematic Reviews – distinguish the good from the not so good and the just plain bad</a:t>
            </a:r>
            <a:endParaRPr lang="en-GB" dirty="0"/>
          </a:p>
        </p:txBody>
      </p:sp>
      <p:sp>
        <p:nvSpPr>
          <p:cNvPr id="6" name="Content Placeholder 5"/>
          <p:cNvSpPr>
            <a:spLocks noGrp="1"/>
          </p:cNvSpPr>
          <p:nvPr>
            <p:ph idx="1"/>
          </p:nvPr>
        </p:nvSpPr>
        <p:spPr>
          <a:xfrm>
            <a:off x="457200" y="3429000"/>
            <a:ext cx="8229600" cy="2697163"/>
          </a:xfrm>
        </p:spPr>
        <p:txBody>
          <a:bodyPr>
            <a:normAutofit/>
          </a:bodyPr>
          <a:lstStyle/>
          <a:p>
            <a:r>
              <a:rPr lang="en-GB" sz="3200" dirty="0" smtClean="0"/>
              <a:t>They should be based on the critical appraisal of the relevant studies – the best of the best.</a:t>
            </a:r>
            <a:endParaRPr lang="en-GB" sz="3200" dirty="0"/>
          </a:p>
        </p:txBody>
      </p:sp>
    </p:spTree>
    <p:extLst>
      <p:ext uri="{BB962C8B-B14F-4D97-AF65-F5344CB8AC3E}">
        <p14:creationId xmlns:p14="http://schemas.microsoft.com/office/powerpoint/2010/main" val="8567712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304800"/>
            <a:ext cx="8143056" cy="1431925"/>
          </a:xfrm>
        </p:spPr>
        <p:txBody>
          <a:bodyPr>
            <a:normAutofit fontScale="90000"/>
          </a:bodyPr>
          <a:lstStyle/>
          <a:p>
            <a:r>
              <a:rPr lang="en-GB" dirty="0" smtClean="0"/>
              <a:t>Systematic Reviews – can sometimes be </a:t>
            </a:r>
            <a:r>
              <a:rPr lang="en-GB" dirty="0" err="1" smtClean="0"/>
              <a:t>generalisable</a:t>
            </a:r>
            <a:endParaRPr lang="en-GB" dirty="0"/>
          </a:p>
        </p:txBody>
      </p:sp>
      <p:sp>
        <p:nvSpPr>
          <p:cNvPr id="6" name="Content Placeholder 5"/>
          <p:cNvSpPr>
            <a:spLocks noGrp="1"/>
          </p:cNvSpPr>
          <p:nvPr>
            <p:ph idx="1"/>
          </p:nvPr>
        </p:nvSpPr>
        <p:spPr>
          <a:xfrm>
            <a:off x="457200" y="2132856"/>
            <a:ext cx="8229600" cy="3993307"/>
          </a:xfrm>
        </p:spPr>
        <p:txBody>
          <a:bodyPr>
            <a:normAutofit/>
          </a:bodyPr>
          <a:lstStyle/>
          <a:p>
            <a:r>
              <a:rPr lang="en-GB" sz="2800" dirty="0" smtClean="0"/>
              <a:t>If results from studies are similar enough and there is careful consideration of the findings and the participants the findings of a SR can be </a:t>
            </a:r>
            <a:r>
              <a:rPr lang="en-GB" sz="2800" dirty="0" err="1" smtClean="0"/>
              <a:t>generalisable</a:t>
            </a:r>
            <a:r>
              <a:rPr lang="en-GB" sz="2800" dirty="0" smtClean="0"/>
              <a:t>.</a:t>
            </a:r>
          </a:p>
          <a:p>
            <a:r>
              <a:rPr lang="en-GB" sz="2800" dirty="0" smtClean="0"/>
              <a:t>More advanced methods can be used to synthesis the evidence in a quantitative way (meta-analysis) or qualitative way (meta-ethnography).</a:t>
            </a:r>
            <a:endParaRPr lang="en-GB" sz="2800" dirty="0"/>
          </a:p>
        </p:txBody>
      </p:sp>
    </p:spTree>
    <p:extLst>
      <p:ext uri="{BB962C8B-B14F-4D97-AF65-F5344CB8AC3E}">
        <p14:creationId xmlns:p14="http://schemas.microsoft.com/office/powerpoint/2010/main" val="24985448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27584" y="304800"/>
            <a:ext cx="7783016" cy="1431925"/>
          </a:xfrm>
        </p:spPr>
        <p:txBody>
          <a:bodyPr>
            <a:normAutofit fontScale="90000"/>
          </a:bodyPr>
          <a:lstStyle/>
          <a:p>
            <a:r>
              <a:rPr lang="en-GB" dirty="0" smtClean="0"/>
              <a:t>Systematic Reviews – are educational</a:t>
            </a:r>
            <a:endParaRPr lang="en-GB" dirty="0"/>
          </a:p>
        </p:txBody>
      </p:sp>
      <p:sp>
        <p:nvSpPr>
          <p:cNvPr id="6" name="Content Placeholder 5"/>
          <p:cNvSpPr>
            <a:spLocks noGrp="1"/>
          </p:cNvSpPr>
          <p:nvPr>
            <p:ph idx="1"/>
          </p:nvPr>
        </p:nvSpPr>
        <p:spPr>
          <a:xfrm>
            <a:off x="457200" y="2276872"/>
            <a:ext cx="8229600" cy="3849291"/>
          </a:xfrm>
        </p:spPr>
        <p:txBody>
          <a:bodyPr>
            <a:normAutofit/>
          </a:bodyPr>
          <a:lstStyle/>
          <a:p>
            <a:r>
              <a:rPr lang="en-GB" sz="3200" dirty="0" smtClean="0"/>
              <a:t>They can help us deal with information overload.</a:t>
            </a:r>
            <a:endParaRPr lang="en-GB" sz="3200" dirty="0"/>
          </a:p>
        </p:txBody>
      </p:sp>
    </p:spTree>
    <p:extLst>
      <p:ext uri="{BB962C8B-B14F-4D97-AF65-F5344CB8AC3E}">
        <p14:creationId xmlns:p14="http://schemas.microsoft.com/office/powerpoint/2010/main" val="10695475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04800"/>
            <a:ext cx="7927032" cy="1431925"/>
          </a:xfrm>
        </p:spPr>
        <p:txBody>
          <a:bodyPr/>
          <a:lstStyle/>
          <a:p>
            <a:r>
              <a:rPr lang="en-GB" dirty="0" smtClean="0"/>
              <a:t>Systematic reviews are used by...</a:t>
            </a:r>
            <a:endParaRPr lang="en-GB" dirty="0"/>
          </a:p>
        </p:txBody>
      </p:sp>
      <p:sp>
        <p:nvSpPr>
          <p:cNvPr id="3" name="Content Placeholder 2"/>
          <p:cNvSpPr>
            <a:spLocks noGrp="1"/>
          </p:cNvSpPr>
          <p:nvPr>
            <p:ph idx="1"/>
          </p:nvPr>
        </p:nvSpPr>
        <p:spPr>
          <a:xfrm>
            <a:off x="539552" y="2204864"/>
            <a:ext cx="8071048" cy="3891136"/>
          </a:xfrm>
        </p:spPr>
        <p:txBody>
          <a:bodyPr>
            <a:normAutofit/>
          </a:bodyPr>
          <a:lstStyle/>
          <a:p>
            <a:r>
              <a:rPr lang="en-GB" sz="2800" dirty="0" smtClean="0"/>
              <a:t>Researchers before they commence a new study (ideally)</a:t>
            </a:r>
          </a:p>
          <a:p>
            <a:r>
              <a:rPr lang="en-GB" sz="2800" dirty="0" smtClean="0"/>
              <a:t>Professionals to guide their practice.</a:t>
            </a:r>
          </a:p>
          <a:p>
            <a:r>
              <a:rPr lang="en-GB" sz="2800" dirty="0" smtClean="0"/>
              <a:t>Economic analysts to estimate likely costs of interventions based on effectiveness.</a:t>
            </a:r>
          </a:p>
          <a:p>
            <a:r>
              <a:rPr lang="en-GB" sz="2800" dirty="0" smtClean="0"/>
              <a:t>Policy makers to decide and guide policy.</a:t>
            </a:r>
            <a:endParaRPr lang="en-GB" sz="2800" dirty="0"/>
          </a:p>
        </p:txBody>
      </p:sp>
    </p:spTree>
    <p:extLst>
      <p:ext uri="{BB962C8B-B14F-4D97-AF65-F5344CB8AC3E}">
        <p14:creationId xmlns:p14="http://schemas.microsoft.com/office/powerpoint/2010/main" val="22593988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251521" y="1412776"/>
            <a:ext cx="4248471" cy="5122143"/>
          </a:xfrm>
          <a:prstGeom prst="rect">
            <a:avLst/>
          </a:prstGeom>
          <a:noFill/>
          <a:ln w="9525">
            <a:noFill/>
            <a:miter lim="800000"/>
            <a:headEnd/>
            <a:tailEnd/>
          </a:ln>
        </p:spPr>
      </p:pic>
      <p:sp>
        <p:nvSpPr>
          <p:cNvPr id="3" name="TextBox 2"/>
          <p:cNvSpPr txBox="1"/>
          <p:nvPr/>
        </p:nvSpPr>
        <p:spPr>
          <a:xfrm>
            <a:off x="5004048" y="1268760"/>
            <a:ext cx="3960440" cy="2585323"/>
          </a:xfrm>
          <a:prstGeom prst="rect">
            <a:avLst/>
          </a:prstGeom>
          <a:noFill/>
        </p:spPr>
        <p:txBody>
          <a:bodyPr wrap="square" rtlCol="0">
            <a:spAutoFit/>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
        <p:nvSpPr>
          <p:cNvPr id="4" name="TextBox 3"/>
          <p:cNvSpPr txBox="1"/>
          <p:nvPr/>
        </p:nvSpPr>
        <p:spPr>
          <a:xfrm>
            <a:off x="755576" y="260648"/>
            <a:ext cx="7248010" cy="1077218"/>
          </a:xfrm>
          <a:prstGeom prst="rect">
            <a:avLst/>
          </a:prstGeom>
          <a:noFill/>
        </p:spPr>
        <p:txBody>
          <a:bodyPr wrap="none" rtlCol="0">
            <a:spAutoFit/>
          </a:bodyPr>
          <a:lstStyle/>
          <a:p>
            <a:r>
              <a:rPr lang="en-GB" sz="3200" dirty="0" smtClean="0"/>
              <a:t>Systematic reviews inform evidence-based</a:t>
            </a:r>
          </a:p>
          <a:p>
            <a:r>
              <a:rPr lang="en-GB" sz="3200" dirty="0" smtClean="0"/>
              <a:t>physical activity and treatment guidelines</a:t>
            </a:r>
            <a:endParaRPr lang="en-GB" sz="3200" dirty="0"/>
          </a:p>
        </p:txBody>
      </p:sp>
      <p:pic>
        <p:nvPicPr>
          <p:cNvPr id="5" name="Picture 3"/>
          <p:cNvPicPr>
            <a:picLocks noChangeAspect="1" noChangeArrowheads="1"/>
          </p:cNvPicPr>
          <p:nvPr/>
        </p:nvPicPr>
        <p:blipFill>
          <a:blip r:embed="rId3" cstate="print"/>
          <a:srcRect/>
          <a:stretch>
            <a:fillRect/>
          </a:stretch>
        </p:blipFill>
        <p:spPr bwMode="auto">
          <a:xfrm>
            <a:off x="4788024" y="1412776"/>
            <a:ext cx="4176464" cy="5112568"/>
          </a:xfrm>
          <a:prstGeom prst="rect">
            <a:avLst/>
          </a:prstGeom>
          <a:noFill/>
          <a:ln w="9525">
            <a:noFill/>
            <a:miter lim="800000"/>
            <a:headEnd/>
            <a:tailEnd/>
          </a:ln>
        </p:spPr>
      </p:pic>
    </p:spTree>
    <p:extLst>
      <p:ext uri="{BB962C8B-B14F-4D97-AF65-F5344CB8AC3E}">
        <p14:creationId xmlns:p14="http://schemas.microsoft.com/office/powerpoint/2010/main" val="294559641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157592" cy="1152128"/>
          </a:xfrm>
        </p:spPr>
        <p:txBody>
          <a:bodyPr>
            <a:normAutofit/>
          </a:bodyPr>
          <a:lstStyle/>
          <a:p>
            <a:r>
              <a:rPr lang="en-GB" dirty="0" smtClean="0"/>
              <a:t>Internationally agreed standards</a:t>
            </a:r>
            <a:endParaRPr lang="en-GB" dirty="0"/>
          </a:p>
        </p:txBody>
      </p:sp>
      <p:sp>
        <p:nvSpPr>
          <p:cNvPr id="3" name="Content Placeholder 2"/>
          <p:cNvSpPr>
            <a:spLocks noGrp="1"/>
          </p:cNvSpPr>
          <p:nvPr>
            <p:ph idx="1"/>
          </p:nvPr>
        </p:nvSpPr>
        <p:spPr>
          <a:xfrm>
            <a:off x="457200" y="1600200"/>
            <a:ext cx="4186808" cy="4525963"/>
          </a:xfrm>
        </p:spPr>
        <p:txBody>
          <a:bodyPr/>
          <a:lstStyle/>
          <a:p>
            <a:r>
              <a:rPr lang="en-GB" dirty="0" smtClean="0"/>
              <a:t>PRISMA</a:t>
            </a:r>
          </a:p>
          <a:p>
            <a:pPr>
              <a:buNone/>
            </a:pPr>
            <a:r>
              <a:rPr lang="en-GB" dirty="0" smtClean="0">
                <a:hlinkClick r:id="rId2"/>
              </a:rPr>
              <a:t>http://www.prisma-statement.org/</a:t>
            </a:r>
            <a:endParaRPr lang="en-GB" dirty="0" smtClean="0"/>
          </a:p>
          <a:p>
            <a:pPr>
              <a:buNone/>
            </a:pPr>
            <a:endParaRPr lang="en-GB" dirty="0" smtClean="0"/>
          </a:p>
          <a:p>
            <a:pPr>
              <a:buNone/>
            </a:pPr>
            <a:r>
              <a:rPr lang="en-GB" i="1" dirty="0" smtClean="0"/>
              <a:t>See PRISMA flow diagram and checklist</a:t>
            </a:r>
            <a:endParaRPr lang="en-GB" i="1" dirty="0"/>
          </a:p>
        </p:txBody>
      </p:sp>
      <p:pic>
        <p:nvPicPr>
          <p:cNvPr id="1026" name="Picture 2"/>
          <p:cNvPicPr>
            <a:picLocks noChangeAspect="1" noChangeArrowheads="1"/>
          </p:cNvPicPr>
          <p:nvPr/>
        </p:nvPicPr>
        <p:blipFill>
          <a:blip r:embed="rId3" cstate="print"/>
          <a:srcRect/>
          <a:stretch>
            <a:fillRect/>
          </a:stretch>
        </p:blipFill>
        <p:spPr bwMode="auto">
          <a:xfrm>
            <a:off x="4283968" y="1196752"/>
            <a:ext cx="4716016" cy="5472608"/>
          </a:xfrm>
          <a:prstGeom prst="rect">
            <a:avLst/>
          </a:prstGeom>
          <a:noFill/>
          <a:ln w="9525">
            <a:noFill/>
            <a:miter lim="800000"/>
            <a:headEnd/>
            <a:tailEnd/>
          </a:ln>
        </p:spPr>
      </p:pic>
    </p:spTree>
    <p:extLst>
      <p:ext uri="{BB962C8B-B14F-4D97-AF65-F5344CB8AC3E}">
        <p14:creationId xmlns:p14="http://schemas.microsoft.com/office/powerpoint/2010/main" val="109978228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38863" y="274638"/>
            <a:ext cx="8481609" cy="6411258"/>
          </a:xfrm>
          <a:prstGeom prst="rect">
            <a:avLst/>
          </a:prstGeom>
        </p:spPr>
      </p:pic>
    </p:spTree>
    <p:extLst>
      <p:ext uri="{BB962C8B-B14F-4D97-AF65-F5344CB8AC3E}">
        <p14:creationId xmlns:p14="http://schemas.microsoft.com/office/powerpoint/2010/main" val="5759295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07505" y="188640"/>
            <a:ext cx="8856984" cy="6503826"/>
          </a:xfrm>
          <a:prstGeom prst="rect">
            <a:avLst/>
          </a:prstGeom>
        </p:spPr>
      </p:pic>
    </p:spTree>
    <p:extLst>
      <p:ext uri="{BB962C8B-B14F-4D97-AF65-F5344CB8AC3E}">
        <p14:creationId xmlns:p14="http://schemas.microsoft.com/office/powerpoint/2010/main" val="27051125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04800"/>
            <a:ext cx="7855024" cy="1431925"/>
          </a:xfrm>
        </p:spPr>
        <p:txBody>
          <a:bodyPr>
            <a:normAutofit fontScale="90000"/>
          </a:bodyPr>
          <a:lstStyle/>
          <a:p>
            <a:r>
              <a:rPr lang="en-GB" dirty="0" smtClean="0"/>
              <a:t>Physical Activity and All-Cause Mortality</a:t>
            </a:r>
            <a:endParaRPr lang="en-GB" dirty="0"/>
          </a:p>
        </p:txBody>
      </p:sp>
      <p:sp>
        <p:nvSpPr>
          <p:cNvPr id="3" name="Content Placeholder 2"/>
          <p:cNvSpPr>
            <a:spLocks noGrp="1"/>
          </p:cNvSpPr>
          <p:nvPr>
            <p:ph idx="1"/>
          </p:nvPr>
        </p:nvSpPr>
        <p:spPr>
          <a:xfrm>
            <a:off x="611560" y="1844824"/>
            <a:ext cx="7999040" cy="4114800"/>
          </a:xfrm>
        </p:spPr>
        <p:txBody>
          <a:bodyPr/>
          <a:lstStyle/>
          <a:p>
            <a:r>
              <a:rPr lang="en-GB" sz="3200" dirty="0" smtClean="0"/>
              <a:t>Is there an association between physical activity and all-cause mortality?</a:t>
            </a:r>
          </a:p>
          <a:p>
            <a:pPr lvl="1"/>
            <a:r>
              <a:rPr lang="en-GB" sz="2400" dirty="0" smtClean="0"/>
              <a:t>Different types of activity</a:t>
            </a:r>
          </a:p>
          <a:p>
            <a:pPr lvl="1"/>
            <a:r>
              <a:rPr lang="en-GB" sz="2400" dirty="0" smtClean="0"/>
              <a:t>Different intensities, modes, frequencies and durations of activity</a:t>
            </a:r>
          </a:p>
          <a:p>
            <a:pPr lvl="1"/>
            <a:r>
              <a:rPr lang="en-GB" sz="2400" dirty="0" smtClean="0"/>
              <a:t>Threshold or dose-response?</a:t>
            </a:r>
          </a:p>
          <a:p>
            <a:pPr lvl="1"/>
            <a:r>
              <a:rPr lang="en-GB" sz="2400" dirty="0" smtClean="0"/>
              <a:t>Males v females</a:t>
            </a:r>
          </a:p>
          <a:p>
            <a:pPr lvl="1"/>
            <a:r>
              <a:rPr lang="en-GB" sz="2400" dirty="0" smtClean="0"/>
              <a:t>Adjustment for confounders (age, SES, diet, smoking etc)</a:t>
            </a:r>
          </a:p>
          <a:p>
            <a:pPr lvl="1"/>
            <a:endParaRPr lang="en-GB" dirty="0"/>
          </a:p>
        </p:txBody>
      </p:sp>
    </p:spTree>
    <p:extLst>
      <p:ext uri="{BB962C8B-B14F-4D97-AF65-F5344CB8AC3E}">
        <p14:creationId xmlns:p14="http://schemas.microsoft.com/office/powerpoint/2010/main" val="25505714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type="subTitle" idx="1"/>
          </p:nvPr>
        </p:nvSpPr>
        <p:spPr>
          <a:xfrm>
            <a:off x="683568" y="5733256"/>
            <a:ext cx="6400800" cy="841648"/>
          </a:xfrm>
        </p:spPr>
        <p:txBody>
          <a:bodyPr/>
          <a:lstStyle/>
          <a:p>
            <a:r>
              <a:rPr lang="en-GB" dirty="0" smtClean="0"/>
              <a:t>Consider Methods</a:t>
            </a:r>
            <a:endParaRPr lang="en-GB" dirty="0"/>
          </a:p>
        </p:txBody>
      </p:sp>
      <p:pic>
        <p:nvPicPr>
          <p:cNvPr id="84995" name="Picture 3"/>
          <p:cNvPicPr>
            <a:picLocks noGrp="1" noChangeAspect="1" noChangeArrowheads="1"/>
          </p:cNvPicPr>
          <p:nvPr>
            <p:ph idx="4294967295"/>
          </p:nvPr>
        </p:nvPicPr>
        <p:blipFill>
          <a:blip r:embed="rId2" cstate="print"/>
          <a:srcRect/>
          <a:stretch>
            <a:fillRect/>
          </a:stretch>
        </p:blipFill>
        <p:spPr bwMode="auto">
          <a:xfrm>
            <a:off x="107504" y="2414903"/>
            <a:ext cx="4308475" cy="647700"/>
          </a:xfrm>
          <a:prstGeom prst="rect">
            <a:avLst/>
          </a:prstGeom>
          <a:noFill/>
          <a:ln w="9525">
            <a:noFill/>
            <a:miter lim="800000"/>
            <a:headEnd/>
            <a:tailEnd/>
          </a:ln>
        </p:spPr>
      </p:pic>
      <p:pic>
        <p:nvPicPr>
          <p:cNvPr id="84994" name="Picture 2"/>
          <p:cNvPicPr>
            <a:picLocks noChangeAspect="1" noChangeArrowheads="1"/>
          </p:cNvPicPr>
          <p:nvPr/>
        </p:nvPicPr>
        <p:blipFill>
          <a:blip r:embed="rId3" cstate="print"/>
          <a:srcRect/>
          <a:stretch>
            <a:fillRect/>
          </a:stretch>
        </p:blipFill>
        <p:spPr bwMode="auto">
          <a:xfrm>
            <a:off x="0" y="0"/>
            <a:ext cx="9144000" cy="2552700"/>
          </a:xfrm>
          <a:prstGeom prst="rect">
            <a:avLst/>
          </a:prstGeom>
          <a:noFill/>
          <a:ln w="9525">
            <a:noFill/>
            <a:miter lim="800000"/>
            <a:headEnd/>
            <a:tailEnd/>
          </a:ln>
        </p:spPr>
      </p:pic>
      <p:pic>
        <p:nvPicPr>
          <p:cNvPr id="84996" name="Picture 4"/>
          <p:cNvPicPr>
            <a:picLocks noChangeAspect="1" noChangeArrowheads="1"/>
          </p:cNvPicPr>
          <p:nvPr/>
        </p:nvPicPr>
        <p:blipFill>
          <a:blip r:embed="rId4" cstate="print"/>
          <a:srcRect/>
          <a:stretch>
            <a:fillRect/>
          </a:stretch>
        </p:blipFill>
        <p:spPr bwMode="auto">
          <a:xfrm>
            <a:off x="1331640" y="3572507"/>
            <a:ext cx="6480720" cy="1944216"/>
          </a:xfrm>
          <a:prstGeom prst="rect">
            <a:avLst/>
          </a:prstGeom>
          <a:noFill/>
          <a:ln w="9525">
            <a:noFill/>
            <a:miter lim="800000"/>
            <a:headEnd/>
            <a:tailEnd/>
          </a:ln>
        </p:spPr>
      </p:pic>
    </p:spTree>
    <p:extLst>
      <p:ext uri="{BB962C8B-B14F-4D97-AF65-F5344CB8AC3E}">
        <p14:creationId xmlns:p14="http://schemas.microsoft.com/office/powerpoint/2010/main" val="22130832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20688"/>
            <a:ext cx="3096344" cy="2304256"/>
          </a:xfrm>
        </p:spPr>
        <p:txBody>
          <a:bodyPr/>
          <a:lstStyle/>
          <a:p>
            <a:r>
              <a:rPr lang="en-GB" dirty="0" smtClean="0"/>
              <a:t>PRISMA Flowchart</a:t>
            </a:r>
            <a:endParaRPr lang="en-GB" dirty="0"/>
          </a:p>
        </p:txBody>
      </p:sp>
      <p:pic>
        <p:nvPicPr>
          <p:cNvPr id="86018" name="Picture 2"/>
          <p:cNvPicPr>
            <a:picLocks noGrp="1" noChangeAspect="1" noChangeArrowheads="1"/>
          </p:cNvPicPr>
          <p:nvPr>
            <p:ph idx="1"/>
          </p:nvPr>
        </p:nvPicPr>
        <p:blipFill>
          <a:blip r:embed="rId2" cstate="print"/>
          <a:stretch>
            <a:fillRect/>
          </a:stretch>
        </p:blipFill>
        <p:spPr bwMode="auto">
          <a:xfrm>
            <a:off x="2445666" y="1825625"/>
            <a:ext cx="4252668" cy="4351338"/>
          </a:xfrm>
          <a:prstGeom prst="rect">
            <a:avLst/>
          </a:prstGeom>
          <a:noFill/>
          <a:ln w="9525">
            <a:noFill/>
            <a:miter lim="800000"/>
            <a:headEnd/>
            <a:tailEnd/>
          </a:ln>
        </p:spPr>
      </p:pic>
      <p:pic>
        <p:nvPicPr>
          <p:cNvPr id="8" name="Picture 2"/>
          <p:cNvPicPr>
            <a:picLocks noChangeAspect="1" noChangeArrowheads="1"/>
          </p:cNvPicPr>
          <p:nvPr/>
        </p:nvPicPr>
        <p:blipFill>
          <a:blip r:embed="rId3" cstate="print"/>
          <a:srcRect/>
          <a:stretch>
            <a:fillRect/>
          </a:stretch>
        </p:blipFill>
        <p:spPr bwMode="auto">
          <a:xfrm>
            <a:off x="3131840" y="332656"/>
            <a:ext cx="6012160" cy="1440160"/>
          </a:xfrm>
          <a:prstGeom prst="rect">
            <a:avLst/>
          </a:prstGeom>
          <a:noFill/>
          <a:ln w="9525">
            <a:noFill/>
            <a:miter lim="800000"/>
            <a:headEnd/>
            <a:tailEnd/>
          </a:ln>
        </p:spPr>
      </p:pic>
    </p:spTree>
    <p:extLst>
      <p:ext uri="{BB962C8B-B14F-4D97-AF65-F5344CB8AC3E}">
        <p14:creationId xmlns:p14="http://schemas.microsoft.com/office/powerpoint/2010/main" val="53265344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7543800" cy="1008112"/>
          </a:xfrm>
        </p:spPr>
        <p:txBody>
          <a:bodyPr/>
          <a:lstStyle/>
          <a:p>
            <a:r>
              <a:rPr lang="en-GB" dirty="0" smtClean="0"/>
              <a:t>Results</a:t>
            </a:r>
            <a:endParaRPr lang="en-GB" dirty="0"/>
          </a:p>
        </p:txBody>
      </p:sp>
      <p:pic>
        <p:nvPicPr>
          <p:cNvPr id="87042" name="Picture 2"/>
          <p:cNvPicPr>
            <a:picLocks noGrp="1" noChangeAspect="1" noChangeArrowheads="1"/>
          </p:cNvPicPr>
          <p:nvPr>
            <p:ph idx="1"/>
          </p:nvPr>
        </p:nvPicPr>
        <p:blipFill>
          <a:blip r:embed="rId2" cstate="print"/>
          <a:srcRect/>
          <a:stretch>
            <a:fillRect/>
          </a:stretch>
        </p:blipFill>
        <p:spPr bwMode="auto">
          <a:xfrm>
            <a:off x="0" y="908720"/>
            <a:ext cx="9144000" cy="5949280"/>
          </a:xfrm>
          <a:prstGeom prst="rect">
            <a:avLst/>
          </a:prstGeom>
          <a:noFill/>
          <a:ln w="9525">
            <a:noFill/>
            <a:miter lim="800000"/>
            <a:headEnd/>
            <a:tailEnd/>
          </a:ln>
        </p:spPr>
      </p:pic>
    </p:spTree>
    <p:extLst>
      <p:ext uri="{BB962C8B-B14F-4D97-AF65-F5344CB8AC3E}">
        <p14:creationId xmlns:p14="http://schemas.microsoft.com/office/powerpoint/2010/main" val="1711467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92696"/>
            <a:ext cx="2425080" cy="1431925"/>
          </a:xfrm>
        </p:spPr>
        <p:txBody>
          <a:bodyPr/>
          <a:lstStyle/>
          <a:p>
            <a:r>
              <a:rPr lang="en-GB" dirty="0" smtClean="0"/>
              <a:t>Results</a:t>
            </a:r>
            <a:endParaRPr lang="en-GB" dirty="0"/>
          </a:p>
        </p:txBody>
      </p:sp>
      <p:pic>
        <p:nvPicPr>
          <p:cNvPr id="88066" name="Picture 2"/>
          <p:cNvPicPr>
            <a:picLocks noGrp="1" noChangeAspect="1" noChangeArrowheads="1"/>
          </p:cNvPicPr>
          <p:nvPr>
            <p:ph idx="1"/>
          </p:nvPr>
        </p:nvPicPr>
        <p:blipFill>
          <a:blip r:embed="rId2" cstate="print"/>
          <a:srcRect/>
          <a:stretch>
            <a:fillRect/>
          </a:stretch>
        </p:blipFill>
        <p:spPr bwMode="auto">
          <a:xfrm>
            <a:off x="2555776" y="0"/>
            <a:ext cx="6588224" cy="6858000"/>
          </a:xfrm>
          <a:prstGeom prst="rect">
            <a:avLst/>
          </a:prstGeom>
          <a:noFill/>
          <a:ln w="9525">
            <a:noFill/>
            <a:miter lim="800000"/>
            <a:headEnd/>
            <a:tailEnd/>
          </a:ln>
        </p:spPr>
      </p:pic>
    </p:spTree>
    <p:extLst>
      <p:ext uri="{BB962C8B-B14F-4D97-AF65-F5344CB8AC3E}">
        <p14:creationId xmlns:p14="http://schemas.microsoft.com/office/powerpoint/2010/main" val="9927598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97282" name="Picture 2"/>
          <p:cNvPicPr>
            <a:picLocks noGrp="1" noChangeAspect="1" noChangeArrowheads="1"/>
          </p:cNvPicPr>
          <p:nvPr>
            <p:ph idx="1"/>
          </p:nvPr>
        </p:nvPicPr>
        <p:blipFill>
          <a:blip r:embed="rId2" cstate="print"/>
          <a:srcRect/>
          <a:stretch>
            <a:fillRect/>
          </a:stretch>
        </p:blipFill>
        <p:spPr bwMode="auto">
          <a:xfrm>
            <a:off x="539552" y="2877438"/>
            <a:ext cx="8280920" cy="3071841"/>
          </a:xfrm>
          <a:prstGeom prst="rect">
            <a:avLst/>
          </a:prstGeom>
          <a:noFill/>
          <a:ln w="9525">
            <a:noFill/>
            <a:miter lim="800000"/>
            <a:headEnd/>
            <a:tailEnd/>
          </a:ln>
        </p:spPr>
      </p:pic>
      <p:pic>
        <p:nvPicPr>
          <p:cNvPr id="5" name="Picture 2"/>
          <p:cNvPicPr>
            <a:picLocks noChangeAspect="1" noChangeArrowheads="1"/>
          </p:cNvPicPr>
          <p:nvPr/>
        </p:nvPicPr>
        <p:blipFill>
          <a:blip r:embed="rId3" cstate="print"/>
          <a:srcRect/>
          <a:stretch>
            <a:fillRect/>
          </a:stretch>
        </p:blipFill>
        <p:spPr bwMode="auto">
          <a:xfrm>
            <a:off x="0" y="0"/>
            <a:ext cx="9144000" cy="2552700"/>
          </a:xfrm>
          <a:prstGeom prst="rect">
            <a:avLst/>
          </a:prstGeom>
          <a:noFill/>
          <a:ln w="9525">
            <a:noFill/>
            <a:miter lim="800000"/>
            <a:headEnd/>
            <a:tailEnd/>
          </a:ln>
        </p:spPr>
      </p:pic>
    </p:spTree>
    <p:extLst>
      <p:ext uri="{BB962C8B-B14F-4D97-AF65-F5344CB8AC3E}">
        <p14:creationId xmlns:p14="http://schemas.microsoft.com/office/powerpoint/2010/main" val="3186898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86018" name="Picture 2"/>
          <p:cNvPicPr>
            <a:picLocks noChangeAspect="1" noChangeArrowheads="1"/>
          </p:cNvPicPr>
          <p:nvPr/>
        </p:nvPicPr>
        <p:blipFill>
          <a:blip r:embed="rId2" cstate="print"/>
          <a:srcRect/>
          <a:stretch>
            <a:fillRect/>
          </a:stretch>
        </p:blipFill>
        <p:spPr bwMode="auto">
          <a:xfrm>
            <a:off x="323528" y="116632"/>
            <a:ext cx="8686551" cy="2160240"/>
          </a:xfrm>
          <a:prstGeom prst="rect">
            <a:avLst/>
          </a:prstGeom>
          <a:noFill/>
          <a:ln w="9525">
            <a:noFill/>
            <a:miter lim="800000"/>
            <a:headEnd/>
            <a:tailEnd/>
          </a:ln>
        </p:spPr>
      </p:pic>
      <p:pic>
        <p:nvPicPr>
          <p:cNvPr id="86019" name="Picture 3"/>
          <p:cNvPicPr>
            <a:picLocks noGrp="1" noChangeAspect="1" noChangeArrowheads="1"/>
          </p:cNvPicPr>
          <p:nvPr>
            <p:ph idx="1"/>
          </p:nvPr>
        </p:nvPicPr>
        <p:blipFill>
          <a:blip r:embed="rId3" cstate="print"/>
          <a:srcRect/>
          <a:stretch>
            <a:fillRect/>
          </a:stretch>
        </p:blipFill>
        <p:spPr bwMode="auto">
          <a:xfrm>
            <a:off x="2771800" y="2564904"/>
            <a:ext cx="3798916" cy="4114800"/>
          </a:xfrm>
          <a:prstGeom prst="rect">
            <a:avLst/>
          </a:prstGeom>
          <a:noFill/>
          <a:ln w="9525">
            <a:noFill/>
            <a:miter lim="800000"/>
            <a:headEnd/>
            <a:tailEnd/>
          </a:ln>
        </p:spPr>
      </p:pic>
    </p:spTree>
    <p:extLst>
      <p:ext uri="{BB962C8B-B14F-4D97-AF65-F5344CB8AC3E}">
        <p14:creationId xmlns:p14="http://schemas.microsoft.com/office/powerpoint/2010/main" val="94439416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1"/>
            <a:ext cx="8215064" cy="1179984"/>
          </a:xfrm>
        </p:spPr>
        <p:txBody>
          <a:bodyPr>
            <a:normAutofit fontScale="90000"/>
          </a:bodyPr>
          <a:lstStyle/>
          <a:p>
            <a:r>
              <a:rPr lang="en-GB" dirty="0" smtClean="0"/>
              <a:t>Summarising in a summary table...an important skill</a:t>
            </a:r>
            <a:endParaRPr lang="en-GB" dirty="0"/>
          </a:p>
        </p:txBody>
      </p:sp>
      <p:pic>
        <p:nvPicPr>
          <p:cNvPr id="87042" name="Picture 2"/>
          <p:cNvPicPr>
            <a:picLocks noGrp="1" noChangeAspect="1" noChangeArrowheads="1"/>
          </p:cNvPicPr>
          <p:nvPr>
            <p:ph idx="1"/>
          </p:nvPr>
        </p:nvPicPr>
        <p:blipFill>
          <a:blip r:embed="rId2" cstate="print"/>
          <a:srcRect/>
          <a:stretch>
            <a:fillRect/>
          </a:stretch>
        </p:blipFill>
        <p:spPr bwMode="auto">
          <a:xfrm rot="5400000">
            <a:off x="1976158" y="-311859"/>
            <a:ext cx="5191685" cy="8784978"/>
          </a:xfrm>
          <a:prstGeom prst="rect">
            <a:avLst/>
          </a:prstGeom>
          <a:noFill/>
          <a:ln w="9525">
            <a:noFill/>
            <a:miter lim="800000"/>
            <a:headEnd/>
            <a:tailEnd/>
          </a:ln>
        </p:spPr>
      </p:pic>
    </p:spTree>
    <p:extLst>
      <p:ext uri="{BB962C8B-B14F-4D97-AF65-F5344CB8AC3E}">
        <p14:creationId xmlns:p14="http://schemas.microsoft.com/office/powerpoint/2010/main" val="49126404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84994" name="Picture 2"/>
          <p:cNvPicPr>
            <a:picLocks noGrp="1" noChangeAspect="1" noChangeArrowheads="1"/>
          </p:cNvPicPr>
          <p:nvPr>
            <p:ph idx="1"/>
          </p:nvPr>
        </p:nvPicPr>
        <p:blipFill>
          <a:blip r:embed="rId2" cstate="print"/>
          <a:srcRect/>
          <a:stretch>
            <a:fillRect/>
          </a:stretch>
        </p:blipFill>
        <p:spPr bwMode="auto">
          <a:xfrm>
            <a:off x="1259632" y="2132856"/>
            <a:ext cx="6840760" cy="4546848"/>
          </a:xfrm>
          <a:prstGeom prst="rect">
            <a:avLst/>
          </a:prstGeom>
          <a:noFill/>
          <a:ln w="9525">
            <a:noFill/>
            <a:miter lim="800000"/>
            <a:headEnd/>
            <a:tailEnd/>
          </a:ln>
        </p:spPr>
      </p:pic>
      <p:pic>
        <p:nvPicPr>
          <p:cNvPr id="5" name="Picture 2"/>
          <p:cNvPicPr>
            <a:picLocks noChangeAspect="1" noChangeArrowheads="1"/>
          </p:cNvPicPr>
          <p:nvPr/>
        </p:nvPicPr>
        <p:blipFill>
          <a:blip r:embed="rId3" cstate="print"/>
          <a:srcRect/>
          <a:stretch>
            <a:fillRect/>
          </a:stretch>
        </p:blipFill>
        <p:spPr bwMode="auto">
          <a:xfrm>
            <a:off x="323528" y="116632"/>
            <a:ext cx="8686551" cy="1800200"/>
          </a:xfrm>
          <a:prstGeom prst="rect">
            <a:avLst/>
          </a:prstGeom>
          <a:noFill/>
          <a:ln w="9525">
            <a:noFill/>
            <a:miter lim="800000"/>
            <a:headEnd/>
            <a:tailEnd/>
          </a:ln>
        </p:spPr>
      </p:pic>
    </p:spTree>
    <p:extLst>
      <p:ext uri="{BB962C8B-B14F-4D97-AF65-F5344CB8AC3E}">
        <p14:creationId xmlns:p14="http://schemas.microsoft.com/office/powerpoint/2010/main" val="101306473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Dummy Tables</a:t>
            </a:r>
            <a:endParaRPr lang="en-GB" dirty="0"/>
          </a:p>
        </p:txBody>
      </p:sp>
      <p:sp>
        <p:nvSpPr>
          <p:cNvPr id="3" name="Content Placeholder 2"/>
          <p:cNvSpPr>
            <a:spLocks noGrp="1"/>
          </p:cNvSpPr>
          <p:nvPr>
            <p:ph idx="1"/>
          </p:nvPr>
        </p:nvSpPr>
        <p:spPr/>
        <p:txBody>
          <a:bodyPr/>
          <a:lstStyle/>
          <a:p>
            <a:r>
              <a:rPr lang="en-GB" dirty="0" smtClean="0"/>
              <a:t>For cohort studies</a:t>
            </a:r>
          </a:p>
          <a:p>
            <a:r>
              <a:rPr lang="en-GB" dirty="0" smtClean="0"/>
              <a:t>For trials</a:t>
            </a:r>
          </a:p>
          <a:p>
            <a:endParaRPr lang="en-GB" dirty="0"/>
          </a:p>
          <a:p>
            <a:pPr marL="0" indent="0" algn="ctr">
              <a:buNone/>
            </a:pPr>
            <a:r>
              <a:rPr lang="en-GB" sz="5400" dirty="0" smtClean="0"/>
              <a:t>What would you include?</a:t>
            </a:r>
            <a:endParaRPr lang="en-GB" sz="5400" dirty="0"/>
          </a:p>
        </p:txBody>
      </p:sp>
    </p:spTree>
    <p:extLst>
      <p:ext uri="{BB962C8B-B14F-4D97-AF65-F5344CB8AC3E}">
        <p14:creationId xmlns:p14="http://schemas.microsoft.com/office/powerpoint/2010/main" val="30287228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250825" y="692150"/>
            <a:ext cx="7772400" cy="609600"/>
          </a:xfrm>
        </p:spPr>
        <p:txBody>
          <a:bodyPr>
            <a:normAutofit fontScale="90000"/>
          </a:bodyPr>
          <a:lstStyle/>
          <a:p>
            <a:pPr algn="l"/>
            <a:r>
              <a:rPr lang="en-GB" sz="3600" dirty="0"/>
              <a:t>Systematic reviews</a:t>
            </a:r>
          </a:p>
        </p:txBody>
      </p:sp>
      <p:sp>
        <p:nvSpPr>
          <p:cNvPr id="62468" name="Rectangle 4"/>
          <p:cNvSpPr>
            <a:spLocks noGrp="1" noChangeArrowheads="1"/>
          </p:cNvSpPr>
          <p:nvPr>
            <p:ph sz="half" idx="1"/>
          </p:nvPr>
        </p:nvSpPr>
        <p:spPr>
          <a:xfrm>
            <a:off x="467544" y="1556792"/>
            <a:ext cx="7776864" cy="4824536"/>
          </a:xfrm>
        </p:spPr>
        <p:txBody>
          <a:bodyPr/>
          <a:lstStyle/>
          <a:p>
            <a:pPr>
              <a:buFont typeface="Wingdings" pitchFamily="2" charset="2"/>
              <a:buNone/>
            </a:pPr>
            <a:r>
              <a:rPr lang="en-GB" sz="2400" dirty="0"/>
              <a:t>Disadvantages</a:t>
            </a:r>
          </a:p>
          <a:p>
            <a:r>
              <a:rPr lang="en-GB" sz="2400" dirty="0"/>
              <a:t>Publication </a:t>
            </a:r>
            <a:r>
              <a:rPr lang="en-GB" sz="2400" dirty="0" smtClean="0"/>
              <a:t>bias – most positive results or outcomes, negative trials or studies less likely to be published.</a:t>
            </a:r>
          </a:p>
          <a:p>
            <a:r>
              <a:rPr lang="en-GB" sz="2400" dirty="0" smtClean="0">
                <a:hlinkClick r:id="rId2"/>
              </a:rPr>
              <a:t>http://www.alltrials.net/</a:t>
            </a:r>
            <a:endParaRPr lang="en-GB" sz="2400" dirty="0" smtClean="0"/>
          </a:p>
          <a:p>
            <a:r>
              <a:rPr lang="en-GB" sz="2400" dirty="0" smtClean="0">
                <a:hlinkClick r:id="rId3"/>
              </a:rPr>
              <a:t>http://www.badscience.net/about-dr-ben-goldacre/</a:t>
            </a:r>
            <a:endParaRPr lang="en-GB" sz="2400" dirty="0"/>
          </a:p>
          <a:p>
            <a:r>
              <a:rPr lang="en-GB" sz="2400" dirty="0" smtClean="0"/>
              <a:t>Can be superseded by the publication of new studies.</a:t>
            </a:r>
          </a:p>
          <a:p>
            <a:r>
              <a:rPr lang="en-GB" sz="2400" dirty="0" smtClean="0"/>
              <a:t>Heterogeneity</a:t>
            </a:r>
            <a:endParaRPr lang="en-GB" sz="2400" dirty="0"/>
          </a:p>
          <a:p>
            <a:pPr lvl="1">
              <a:buFont typeface="Wingdings" pitchFamily="2" charset="2"/>
              <a:buNone/>
            </a:pPr>
            <a:r>
              <a:rPr lang="en-GB" sz="2100" dirty="0"/>
              <a:t>population</a:t>
            </a:r>
          </a:p>
          <a:p>
            <a:pPr lvl="1">
              <a:buFont typeface="Wingdings" pitchFamily="2" charset="2"/>
              <a:buNone/>
            </a:pPr>
            <a:r>
              <a:rPr lang="en-GB" sz="2100" dirty="0"/>
              <a:t>number of studies</a:t>
            </a:r>
          </a:p>
          <a:p>
            <a:pPr lvl="1">
              <a:buFont typeface="Wingdings" pitchFamily="2" charset="2"/>
              <a:buNone/>
            </a:pPr>
            <a:r>
              <a:rPr lang="en-GB" sz="2100" dirty="0"/>
              <a:t>different </a:t>
            </a:r>
            <a:r>
              <a:rPr lang="en-GB" sz="2100" dirty="0" smtClean="0"/>
              <a:t>methodologies</a:t>
            </a:r>
          </a:p>
        </p:txBody>
      </p:sp>
    </p:spTree>
    <p:extLst>
      <p:ext uri="{BB962C8B-B14F-4D97-AF65-F5344CB8AC3E}">
        <p14:creationId xmlns:p14="http://schemas.microsoft.com/office/powerpoint/2010/main" val="703883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2468">
                                            <p:txEl>
                                              <p:pRg st="0" end="0"/>
                                            </p:txEl>
                                          </p:spTgt>
                                        </p:tgtEl>
                                        <p:attrNameLst>
                                          <p:attrName>style.visibility</p:attrName>
                                        </p:attrNameLst>
                                      </p:cBhvr>
                                      <p:to>
                                        <p:strVal val="visible"/>
                                      </p:to>
                                    </p:set>
                                    <p:animEffect transition="in" filter="dissolve">
                                      <p:cBhvr>
                                        <p:cTn id="7" dur="500"/>
                                        <p:tgtEl>
                                          <p:spTgt spid="6246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2468">
                                            <p:txEl>
                                              <p:pRg st="1" end="1"/>
                                            </p:txEl>
                                          </p:spTgt>
                                        </p:tgtEl>
                                        <p:attrNameLst>
                                          <p:attrName>style.visibility</p:attrName>
                                        </p:attrNameLst>
                                      </p:cBhvr>
                                      <p:to>
                                        <p:strVal val="visible"/>
                                      </p:to>
                                    </p:set>
                                    <p:animEffect transition="in" filter="dissolve">
                                      <p:cBhvr>
                                        <p:cTn id="12" dur="500"/>
                                        <p:tgtEl>
                                          <p:spTgt spid="6246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2468">
                                            <p:txEl>
                                              <p:pRg st="2" end="2"/>
                                            </p:txEl>
                                          </p:spTgt>
                                        </p:tgtEl>
                                        <p:attrNameLst>
                                          <p:attrName>style.visibility</p:attrName>
                                        </p:attrNameLst>
                                      </p:cBhvr>
                                      <p:to>
                                        <p:strVal val="visible"/>
                                      </p:to>
                                    </p:set>
                                    <p:animEffect transition="in" filter="dissolve">
                                      <p:cBhvr>
                                        <p:cTn id="17" dur="500"/>
                                        <p:tgtEl>
                                          <p:spTgt spid="6246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2468">
                                            <p:txEl>
                                              <p:pRg st="3" end="3"/>
                                            </p:txEl>
                                          </p:spTgt>
                                        </p:tgtEl>
                                        <p:attrNameLst>
                                          <p:attrName>style.visibility</p:attrName>
                                        </p:attrNameLst>
                                      </p:cBhvr>
                                      <p:to>
                                        <p:strVal val="visible"/>
                                      </p:to>
                                    </p:set>
                                    <p:animEffect transition="in" filter="dissolve">
                                      <p:cBhvr>
                                        <p:cTn id="22" dur="500"/>
                                        <p:tgtEl>
                                          <p:spTgt spid="6246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62468">
                                            <p:txEl>
                                              <p:pRg st="4" end="4"/>
                                            </p:txEl>
                                          </p:spTgt>
                                        </p:tgtEl>
                                        <p:attrNameLst>
                                          <p:attrName>style.visibility</p:attrName>
                                        </p:attrNameLst>
                                      </p:cBhvr>
                                      <p:to>
                                        <p:strVal val="visible"/>
                                      </p:to>
                                    </p:set>
                                    <p:animEffect transition="in" filter="dissolve">
                                      <p:cBhvr>
                                        <p:cTn id="27" dur="500"/>
                                        <p:tgtEl>
                                          <p:spTgt spid="6246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62468">
                                            <p:txEl>
                                              <p:pRg st="5" end="5"/>
                                            </p:txEl>
                                          </p:spTgt>
                                        </p:tgtEl>
                                        <p:attrNameLst>
                                          <p:attrName>style.visibility</p:attrName>
                                        </p:attrNameLst>
                                      </p:cBhvr>
                                      <p:to>
                                        <p:strVal val="visible"/>
                                      </p:to>
                                    </p:set>
                                    <p:animEffect transition="in" filter="dissolve">
                                      <p:cBhvr>
                                        <p:cTn id="32" dur="500"/>
                                        <p:tgtEl>
                                          <p:spTgt spid="62468">
                                            <p:txEl>
                                              <p:pRg st="5" end="5"/>
                                            </p:txEl>
                                          </p:spTgt>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62468">
                                            <p:txEl>
                                              <p:pRg st="6" end="6"/>
                                            </p:txEl>
                                          </p:spTgt>
                                        </p:tgtEl>
                                        <p:attrNameLst>
                                          <p:attrName>style.visibility</p:attrName>
                                        </p:attrNameLst>
                                      </p:cBhvr>
                                      <p:to>
                                        <p:strVal val="visible"/>
                                      </p:to>
                                    </p:set>
                                    <p:animEffect transition="in" filter="dissolve">
                                      <p:cBhvr>
                                        <p:cTn id="35" dur="500"/>
                                        <p:tgtEl>
                                          <p:spTgt spid="62468">
                                            <p:txEl>
                                              <p:pRg st="6" end="6"/>
                                            </p:txEl>
                                          </p:spTgt>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62468">
                                            <p:txEl>
                                              <p:pRg st="7" end="7"/>
                                            </p:txEl>
                                          </p:spTgt>
                                        </p:tgtEl>
                                        <p:attrNameLst>
                                          <p:attrName>style.visibility</p:attrName>
                                        </p:attrNameLst>
                                      </p:cBhvr>
                                      <p:to>
                                        <p:strVal val="visible"/>
                                      </p:to>
                                    </p:set>
                                    <p:animEffect transition="in" filter="dissolve">
                                      <p:cBhvr>
                                        <p:cTn id="38" dur="500"/>
                                        <p:tgtEl>
                                          <p:spTgt spid="62468">
                                            <p:txEl>
                                              <p:pRg st="7" end="7"/>
                                            </p:txEl>
                                          </p:spTgt>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62468">
                                            <p:txEl>
                                              <p:pRg st="8" end="8"/>
                                            </p:txEl>
                                          </p:spTgt>
                                        </p:tgtEl>
                                        <p:attrNameLst>
                                          <p:attrName>style.visibility</p:attrName>
                                        </p:attrNameLst>
                                      </p:cBhvr>
                                      <p:to>
                                        <p:strVal val="visible"/>
                                      </p:to>
                                    </p:set>
                                    <p:animEffect transition="in" filter="dissolve">
                                      <p:cBhvr>
                                        <p:cTn id="41" dur="500"/>
                                        <p:tgtEl>
                                          <p:spTgt spid="6246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8" grpId="0" build="p"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a:xfrm>
            <a:off x="685800" y="609600"/>
            <a:ext cx="7772400" cy="762000"/>
          </a:xfrm>
          <a:noFill/>
          <a:ln/>
        </p:spPr>
        <p:txBody>
          <a:bodyPr lIns="90488" tIns="44450" rIns="90488" bIns="44450"/>
          <a:lstStyle/>
          <a:p>
            <a:r>
              <a:rPr lang="en-GB" sz="3600" b="1" dirty="0">
                <a:latin typeface="Arial" charset="0"/>
              </a:rPr>
              <a:t>Publication bias</a:t>
            </a:r>
          </a:p>
        </p:txBody>
      </p:sp>
      <p:sp>
        <p:nvSpPr>
          <p:cNvPr id="210947" name="Rectangle 3"/>
          <p:cNvSpPr>
            <a:spLocks noChangeArrowheads="1"/>
          </p:cNvSpPr>
          <p:nvPr/>
        </p:nvSpPr>
        <p:spPr bwMode="auto">
          <a:xfrm>
            <a:off x="611560" y="1556792"/>
            <a:ext cx="8299938" cy="4329390"/>
          </a:xfrm>
          <a:prstGeom prst="rect">
            <a:avLst/>
          </a:prstGeom>
          <a:noFill/>
          <a:ln w="12700">
            <a:noFill/>
            <a:miter lim="800000"/>
            <a:headEnd/>
            <a:tailEnd/>
          </a:ln>
          <a:effectLst/>
        </p:spPr>
        <p:txBody>
          <a:bodyPr lIns="90488" tIns="44450" rIns="90488" bIns="44450">
            <a:spAutoFit/>
          </a:bodyPr>
          <a:lstStyle/>
          <a:p>
            <a:pPr>
              <a:spcBef>
                <a:spcPct val="0"/>
              </a:spcBef>
            </a:pPr>
            <a:r>
              <a:rPr lang="en-GB" sz="2900" dirty="0">
                <a:latin typeface="Times New Roman" pitchFamily="18" charset="0"/>
              </a:rPr>
              <a:t>Papers with "interesting" results are (or may be) more likely to be:  </a:t>
            </a:r>
          </a:p>
          <a:p>
            <a:pPr lvl="1">
              <a:spcBef>
                <a:spcPct val="30000"/>
              </a:spcBef>
              <a:buFontTx/>
              <a:buChar char="•"/>
            </a:pPr>
            <a:r>
              <a:rPr lang="en-GB" sz="2900" dirty="0">
                <a:latin typeface="Times New Roman" pitchFamily="18" charset="0"/>
              </a:rPr>
              <a:t>  submitted for publication</a:t>
            </a:r>
          </a:p>
          <a:p>
            <a:pPr lvl="1">
              <a:spcBef>
                <a:spcPct val="30000"/>
              </a:spcBef>
              <a:buFontTx/>
              <a:buChar char="•"/>
            </a:pPr>
            <a:r>
              <a:rPr lang="en-GB" sz="2900" dirty="0">
                <a:latin typeface="Times New Roman" pitchFamily="18" charset="0"/>
              </a:rPr>
              <a:t>  accepted for publication</a:t>
            </a:r>
          </a:p>
          <a:p>
            <a:pPr lvl="1">
              <a:spcBef>
                <a:spcPct val="30000"/>
              </a:spcBef>
              <a:buFontTx/>
              <a:buChar char="•"/>
            </a:pPr>
            <a:r>
              <a:rPr lang="en-GB" sz="2900" dirty="0">
                <a:latin typeface="Times New Roman" pitchFamily="18" charset="0"/>
              </a:rPr>
              <a:t>  published in a major journal and in </a:t>
            </a:r>
            <a:r>
              <a:rPr lang="en-GB" sz="2900" dirty="0" smtClean="0">
                <a:latin typeface="Times New Roman" pitchFamily="18" charset="0"/>
              </a:rPr>
              <a:t>the English 	language</a:t>
            </a:r>
            <a:endParaRPr lang="en-GB" sz="2900" dirty="0">
              <a:latin typeface="Times New Roman" pitchFamily="18" charset="0"/>
            </a:endParaRPr>
          </a:p>
          <a:p>
            <a:pPr lvl="1">
              <a:spcBef>
                <a:spcPct val="30000"/>
              </a:spcBef>
              <a:buFontTx/>
              <a:buChar char="•"/>
            </a:pPr>
            <a:r>
              <a:rPr lang="en-GB" sz="2900" dirty="0">
                <a:latin typeface="Times New Roman" pitchFamily="18" charset="0"/>
              </a:rPr>
              <a:t>  quoted by authors</a:t>
            </a:r>
          </a:p>
          <a:p>
            <a:pPr lvl="1">
              <a:spcBef>
                <a:spcPct val="30000"/>
              </a:spcBef>
              <a:buFontTx/>
              <a:buChar char="•"/>
            </a:pPr>
            <a:r>
              <a:rPr lang="en-GB" sz="2900" dirty="0">
                <a:latin typeface="Times New Roman" pitchFamily="18" charset="0"/>
              </a:rPr>
              <a:t>  quoted in newspapers</a:t>
            </a:r>
          </a:p>
        </p:txBody>
      </p:sp>
    </p:spTree>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Starting a Systematic Review</a:t>
            </a:r>
            <a:endParaRPr lang="en-GB" dirty="0"/>
          </a:p>
        </p:txBody>
      </p:sp>
      <p:sp>
        <p:nvSpPr>
          <p:cNvPr id="3" name="Content Placeholder 2"/>
          <p:cNvSpPr>
            <a:spLocks noGrp="1"/>
          </p:cNvSpPr>
          <p:nvPr>
            <p:ph idx="1"/>
          </p:nvPr>
        </p:nvSpPr>
        <p:spPr/>
        <p:txBody>
          <a:bodyPr>
            <a:normAutofit fontScale="92500"/>
          </a:bodyPr>
          <a:lstStyle/>
          <a:p>
            <a:r>
              <a:rPr lang="en-GB" dirty="0" smtClean="0"/>
              <a:t>P (population)</a:t>
            </a:r>
          </a:p>
          <a:p>
            <a:r>
              <a:rPr lang="en-GB" dirty="0" smtClean="0"/>
              <a:t>I or E (intervention or exposure)</a:t>
            </a:r>
          </a:p>
          <a:p>
            <a:r>
              <a:rPr lang="en-GB" dirty="0" smtClean="0"/>
              <a:t>C (control or comparator)</a:t>
            </a:r>
          </a:p>
          <a:p>
            <a:r>
              <a:rPr lang="en-GB" dirty="0" smtClean="0"/>
              <a:t>O (outcome</a:t>
            </a:r>
          </a:p>
          <a:p>
            <a:pPr marL="0" indent="0">
              <a:buNone/>
            </a:pPr>
            <a:r>
              <a:rPr lang="en-GB" dirty="0" smtClean="0"/>
              <a:t>P (females aged 40+ years)</a:t>
            </a:r>
          </a:p>
          <a:p>
            <a:pPr marL="0" indent="0">
              <a:buNone/>
            </a:pPr>
            <a:r>
              <a:rPr lang="en-GB" dirty="0" smtClean="0"/>
              <a:t>E (resistance training)</a:t>
            </a:r>
          </a:p>
          <a:p>
            <a:pPr marL="0" indent="0">
              <a:buNone/>
            </a:pPr>
            <a:r>
              <a:rPr lang="en-GB" dirty="0" smtClean="0"/>
              <a:t>C (females aged 40+ who do not resistance train)</a:t>
            </a:r>
          </a:p>
          <a:p>
            <a:pPr marL="0" indent="0">
              <a:buNone/>
            </a:pPr>
            <a:r>
              <a:rPr lang="en-GB" dirty="0" smtClean="0"/>
              <a:t>O (type 2 diabetes)</a:t>
            </a:r>
            <a:endParaRPr lang="en-GB" dirty="0"/>
          </a:p>
        </p:txBody>
      </p:sp>
    </p:spTree>
    <p:extLst>
      <p:ext uri="{BB962C8B-B14F-4D97-AF65-F5344CB8AC3E}">
        <p14:creationId xmlns:p14="http://schemas.microsoft.com/office/powerpoint/2010/main" val="34509031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60848"/>
            <a:ext cx="8229600" cy="1143000"/>
          </a:xfrm>
        </p:spPr>
        <p:txBody>
          <a:bodyPr/>
          <a:lstStyle/>
          <a:p>
            <a:r>
              <a:rPr lang="en-GB" dirty="0" smtClean="0"/>
              <a:t>Develop your own PI/ECO</a:t>
            </a:r>
            <a:endParaRPr lang="en-GB" dirty="0"/>
          </a:p>
        </p:txBody>
      </p:sp>
    </p:spTree>
    <p:extLst>
      <p:ext uri="{BB962C8B-B14F-4D97-AF65-F5344CB8AC3E}">
        <p14:creationId xmlns:p14="http://schemas.microsoft.com/office/powerpoint/2010/main" val="16694980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55576" y="260648"/>
            <a:ext cx="7543800" cy="963960"/>
          </a:xfrm>
        </p:spPr>
        <p:txBody>
          <a:bodyPr/>
          <a:lstStyle/>
          <a:p>
            <a:r>
              <a:rPr lang="en-GB" dirty="0" smtClean="0"/>
              <a:t>Summary</a:t>
            </a:r>
            <a:endParaRPr lang="en-GB" dirty="0"/>
          </a:p>
        </p:txBody>
      </p:sp>
      <p:sp>
        <p:nvSpPr>
          <p:cNvPr id="6" name="Content Placeholder 5"/>
          <p:cNvSpPr>
            <a:spLocks noGrp="1"/>
          </p:cNvSpPr>
          <p:nvPr>
            <p:ph idx="1"/>
          </p:nvPr>
        </p:nvSpPr>
        <p:spPr>
          <a:xfrm>
            <a:off x="395536" y="1196752"/>
            <a:ext cx="8424936" cy="4896544"/>
          </a:xfrm>
        </p:spPr>
        <p:txBody>
          <a:bodyPr/>
          <a:lstStyle/>
          <a:p>
            <a:r>
              <a:rPr lang="en-GB" sz="2800" dirty="0" smtClean="0"/>
              <a:t>Systematic reviews aim to provide non-biased, evidence-based answers to certain questions.</a:t>
            </a:r>
          </a:p>
          <a:p>
            <a:r>
              <a:rPr lang="en-GB" sz="2800" dirty="0" smtClean="0"/>
              <a:t>SR’s can cover cohort studies, methods, trials, etc.</a:t>
            </a:r>
          </a:p>
          <a:p>
            <a:r>
              <a:rPr lang="en-GB" sz="2800" dirty="0" smtClean="0"/>
              <a:t>They are highly regarded and difficult, time-consuming pieces of work to complete.</a:t>
            </a:r>
          </a:p>
          <a:p>
            <a:r>
              <a:rPr lang="en-GB" sz="2800" dirty="0" smtClean="0"/>
              <a:t>They are not a substitute for reading and appraising primary research, but they are very useful so make use of them in an appropriate way!</a:t>
            </a:r>
          </a:p>
          <a:p>
            <a:r>
              <a:rPr lang="en-GB" sz="2800" dirty="0" smtClean="0"/>
              <a:t>Recognise the differences between good and bad systematic reviews...is it really systematic?</a:t>
            </a:r>
            <a:endParaRPr lang="en-GB" sz="2800" dirty="0"/>
          </a:p>
        </p:txBody>
      </p:sp>
    </p:spTree>
    <p:extLst>
      <p:ext uri="{BB962C8B-B14F-4D97-AF65-F5344CB8AC3E}">
        <p14:creationId xmlns:p14="http://schemas.microsoft.com/office/powerpoint/2010/main" val="89349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Tasks</a:t>
            </a:r>
            <a:endParaRPr lang="en-GB" dirty="0"/>
          </a:p>
        </p:txBody>
      </p:sp>
      <p:sp>
        <p:nvSpPr>
          <p:cNvPr id="3" name="Content Placeholder 2"/>
          <p:cNvSpPr>
            <a:spLocks noGrp="1"/>
          </p:cNvSpPr>
          <p:nvPr>
            <p:ph idx="1"/>
          </p:nvPr>
        </p:nvSpPr>
        <p:spPr>
          <a:xfrm>
            <a:off x="457200" y="1988841"/>
            <a:ext cx="8229600" cy="3600400"/>
          </a:xfrm>
        </p:spPr>
        <p:txBody>
          <a:bodyPr>
            <a:normAutofit/>
          </a:bodyPr>
          <a:lstStyle/>
          <a:p>
            <a:r>
              <a:rPr lang="en-GB" dirty="0" smtClean="0"/>
              <a:t>Develop and write down a PICO for a systematic review.</a:t>
            </a:r>
          </a:p>
        </p:txBody>
      </p:sp>
    </p:spTree>
    <p:extLst>
      <p:ext uri="{BB962C8B-B14F-4D97-AF65-F5344CB8AC3E}">
        <p14:creationId xmlns:p14="http://schemas.microsoft.com/office/powerpoint/2010/main" val="14753658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278</TotalTime>
  <Words>1609</Words>
  <Application>Microsoft Office PowerPoint</Application>
  <PresentationFormat>On-screen Show (4:3)</PresentationFormat>
  <Paragraphs>247</Paragraphs>
  <Slides>52</Slides>
  <Notes>2</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52</vt:i4>
      </vt:variant>
    </vt:vector>
  </HeadingPairs>
  <TitlesOfParts>
    <vt:vector size="59" baseType="lpstr">
      <vt:lpstr>Arial</vt:lpstr>
      <vt:lpstr>Calibri</vt:lpstr>
      <vt:lpstr>Monotype Sorts</vt:lpstr>
      <vt:lpstr>Times New Roman</vt:lpstr>
      <vt:lpstr>Wingdings</vt:lpstr>
      <vt:lpstr>Office Theme</vt:lpstr>
      <vt:lpstr>Microsoft ClipArt Gallery</vt:lpstr>
      <vt:lpstr> </vt:lpstr>
      <vt:lpstr>Functions of a Literature Review</vt:lpstr>
      <vt:lpstr>Principles of a Good Literature Review</vt:lpstr>
      <vt:lpstr>Reviewing the Literature: Critical Appraisal of Research Papers is a CRITICAL Component  A Number of Critical Appraisal Toolkits</vt:lpstr>
      <vt:lpstr>Why was the study done?</vt:lpstr>
      <vt:lpstr>Who is the study about?</vt:lpstr>
      <vt:lpstr>Was the design appropriate?</vt:lpstr>
      <vt:lpstr>Are the results presented appropriately?</vt:lpstr>
      <vt:lpstr>Are the conclusions appropriate?</vt:lpstr>
      <vt:lpstr>Secondary Research or ‘desk research’</vt:lpstr>
      <vt:lpstr>Types of studies – levels of evidence</vt:lpstr>
      <vt:lpstr>Hierarchy (levels) of evidence - NICE</vt:lpstr>
      <vt:lpstr>Systematic reviews</vt:lpstr>
      <vt:lpstr>Secondary Research</vt:lpstr>
      <vt:lpstr>Non-systematic – but has a focus</vt:lpstr>
      <vt:lpstr>PowerPoint Presentation</vt:lpstr>
      <vt:lpstr>What is a systematic review and how are they different to other literature reviews?</vt:lpstr>
      <vt:lpstr>The Cochrane Collaboration</vt:lpstr>
      <vt:lpstr>Cochrane Reviews...you need to use these</vt:lpstr>
      <vt:lpstr>Cochrane Review Resources</vt:lpstr>
      <vt:lpstr>The Campbell Collaboration</vt:lpstr>
      <vt:lpstr>Why do we need systematic reviews?</vt:lpstr>
      <vt:lpstr>Why do we need systematic reviews?</vt:lpstr>
      <vt:lpstr>Developing a Systematic Review</vt:lpstr>
      <vt:lpstr>Identifying the evidence</vt:lpstr>
      <vt:lpstr>Systematic Reviews are - Reliable</vt:lpstr>
      <vt:lpstr>Systematic Reviews are - Transparent</vt:lpstr>
      <vt:lpstr>Systematic Reviews – make financial sense</vt:lpstr>
      <vt:lpstr>Systematic Reviews – distinguish the good from the not so good and the just plain bad</vt:lpstr>
      <vt:lpstr>Systematic Reviews – can sometimes be generalisable</vt:lpstr>
      <vt:lpstr>Systematic Reviews – are educational</vt:lpstr>
      <vt:lpstr>Systematic reviews are used by...</vt:lpstr>
      <vt:lpstr>PowerPoint Presentation</vt:lpstr>
      <vt:lpstr>Internationally agreed standards</vt:lpstr>
      <vt:lpstr>PowerPoint Presentation</vt:lpstr>
      <vt:lpstr>PowerPoint Presentation</vt:lpstr>
      <vt:lpstr>Physical Activity and All-Cause Mortality</vt:lpstr>
      <vt:lpstr>PowerPoint Presentation</vt:lpstr>
      <vt:lpstr>PRISMA Flowchart</vt:lpstr>
      <vt:lpstr>Results</vt:lpstr>
      <vt:lpstr>Results</vt:lpstr>
      <vt:lpstr>PowerPoint Presentation</vt:lpstr>
      <vt:lpstr>PowerPoint Presentation</vt:lpstr>
      <vt:lpstr>Summarising in a summary table...an important skill</vt:lpstr>
      <vt:lpstr>PowerPoint Presentation</vt:lpstr>
      <vt:lpstr>Dummy Tables</vt:lpstr>
      <vt:lpstr>Systematic reviews</vt:lpstr>
      <vt:lpstr>Publication bias</vt:lpstr>
      <vt:lpstr>Starting a Systematic Review</vt:lpstr>
      <vt:lpstr>Develop your own PI/ECO</vt:lpstr>
      <vt:lpstr>Summary</vt:lpstr>
      <vt:lpstr>Group Tasks</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SR2S20 Research Methods and Statistics Secondary Research or ‘desk research’</dc:title>
  <dc:creator>swilliam</dc:creator>
  <cp:lastModifiedBy>Simon Williams (IMH)</cp:lastModifiedBy>
  <cp:revision>78</cp:revision>
  <dcterms:created xsi:type="dcterms:W3CDTF">2011-10-06T08:42:20Z</dcterms:created>
  <dcterms:modified xsi:type="dcterms:W3CDTF">2019-10-07T11:22:49Z</dcterms:modified>
</cp:coreProperties>
</file>