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3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90" r:id="rId35"/>
    <p:sldId id="291" r:id="rId36"/>
  </p:sldIdLst>
  <p:sldSz cx="9144000" cy="6858000" type="screen4x3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9A456BA2-F1AE-4C22-9F3A-EDD1C72A7E9F}">
  <a:tblStyle styleId="{9A456BA2-F1AE-4C22-9F3A-EDD1C72A7E9F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22BFB4AD-3D0F-4B93-9A8A-4D9F4E70D228}" styleName="Table_1">
    <a:wholeTbl>
      <a:tcTxStyle b="off" i="off">
        <a:font>
          <a:latin typeface="Arial"/>
          <a:ea typeface="Arial"/>
          <a:cs typeface="Arial"/>
        </a:font>
        <a:schemeClr val="dk1"/>
      </a:tcTxStyle>
      <a:tcStyle>
        <a:tcBdr>
          <a:left>
            <a:ln w="12700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0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0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0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a:bottom>
          <a:insideH>
            <a:ln w="12700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a:insideH>
          <a:insideV>
            <a:ln w="12700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a:insideV>
        </a:tcBdr>
        <a:fill>
          <a:solidFill>
            <a:srgbClr val="FFFFFF">
              <a:alpha val="0"/>
            </a:srgbClr>
          </a:solidFill>
        </a:fill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4FECF60D-79B4-48C6-A5F0-2856EDC640AF}" styleName="Table_2">
    <a:wholeTbl>
      <a:tcTxStyle b="off" i="off">
        <a:font>
          <a:latin typeface="Arial"/>
          <a:ea typeface="Arial"/>
          <a:cs typeface="Arial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a:insideV>
        </a:tcBdr>
        <a:fill>
          <a:solidFill>
            <a:srgbClr val="F3F9FA"/>
          </a:solidFill>
        </a:fill>
      </a:tcStyle>
    </a:wholeTbl>
    <a:band1H>
      <a:tcTxStyle/>
      <a:tcStyle>
        <a:tcBdr/>
        <a:fill>
          <a:solidFill>
            <a:srgbClr val="E7F3F4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E7F3F4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Arial"/>
          <a:ea typeface="Arial"/>
          <a:cs typeface="Arial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Arial"/>
          <a:ea typeface="Arial"/>
          <a:cs typeface="Arial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Arial"/>
          <a:ea typeface="Arial"/>
          <a:cs typeface="Arial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Arial"/>
          <a:ea typeface="Arial"/>
          <a:cs typeface="Arial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/>
    <p:restoredTop sz="94579"/>
  </p:normalViewPr>
  <p:slideViewPr>
    <p:cSldViewPr snapToGrid="0" snapToObjects="1">
      <p:cViewPr varScale="1">
        <p:scale>
          <a:sx n="86" d="100"/>
          <a:sy n="86" d="100"/>
        </p:scale>
        <p:origin x="160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notesMaster" Target="notesMasters/notesMaster1.xml"/><Relationship Id="rId38" Type="http://schemas.openxmlformats.org/officeDocument/2006/relationships/presProps" Target="presProps.xml"/><Relationship Id="rId39" Type="http://schemas.openxmlformats.org/officeDocument/2006/relationships/viewProps" Target="viewProps.xml"/><Relationship Id="rId40" Type="http://schemas.openxmlformats.org/officeDocument/2006/relationships/theme" Target="theme/theme1.xml"/><Relationship Id="rId4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" name="Shape 4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" name="Shape 5"/>
          <p:cNvSpPr>
            <a:spLocks noGrp="1" noRot="1" noChangeAspect="1"/>
          </p:cNvSpPr>
          <p:nvPr>
            <p:ph type="sldImg" idx="3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spcBef>
                <a:spcPts val="360"/>
              </a:spcBef>
              <a:spcAft>
                <a:spcPts val="0"/>
              </a:spcAft>
              <a:buChar char="●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spcBef>
                <a:spcPts val="360"/>
              </a:spcBef>
              <a:spcAft>
                <a:spcPts val="0"/>
              </a:spcAft>
              <a:buChar char="○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spcBef>
                <a:spcPts val="360"/>
              </a:spcBef>
              <a:spcAft>
                <a:spcPts val="0"/>
              </a:spcAft>
              <a:buChar char="■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spcBef>
                <a:spcPts val="360"/>
              </a:spcBef>
              <a:spcAft>
                <a:spcPts val="0"/>
              </a:spcAft>
              <a:buChar char="●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spcBef>
                <a:spcPts val="360"/>
              </a:spcBef>
              <a:spcAft>
                <a:spcPts val="0"/>
              </a:spcAft>
              <a:buChar char="○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Char char="■"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buChar char="●"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buChar char="○"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buChar char="■"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Shape 7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Shape 8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25000"/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lang="en-US"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2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2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2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2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2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3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3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3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3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Shape 85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25000"/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</a:t>
            </a:fld>
            <a:endParaRPr lang="en-US"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6" name="Shape 86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87" name="Shape 8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Shape 92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25000"/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2</a:t>
            </a:fld>
            <a:endParaRPr lang="en-US"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3" name="Shape 9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94" name="Shape 9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Shape 100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25000"/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3</a:t>
            </a:fld>
            <a:endParaRPr lang="en-US"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1" name="Shape 101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02" name="Shape 10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Shape 10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09" name="Shape 109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17" name="Shape 117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Shape 12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23" name="Shape 12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Shape 12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29" name="Shape 129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Shape 13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35" name="Shape 13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Shape 14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41" name="Shape 141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Shape 14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47" name="Shape 147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Shape 15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53" name="Shape 15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Shape 15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  <p:sp>
        <p:nvSpPr>
          <p:cNvPr id="159" name="Shape 159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Shape 16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64" name="Shape 16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Shape 168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</p:sp>
      <p:sp>
        <p:nvSpPr>
          <p:cNvPr id="169" name="Shape 16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Os bydd amser ar ddiwedd y wers: Gêm rhannau ymadrodd</a:t>
            </a:r>
          </a:p>
        </p:txBody>
      </p:sp>
      <p:sp>
        <p:nvSpPr>
          <p:cNvPr id="170" name="Shape 170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25000"/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14</a:t>
            </a:fld>
            <a:endParaRPr lang="en-US"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Shape 17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75" name="Shape 17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Shape 18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81" name="Shape 181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Shape 18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87" name="Shape 187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Shape 192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</p:sp>
      <p:sp>
        <p:nvSpPr>
          <p:cNvPr id="193" name="Shape 19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Pwysleisio pwysigrwydd berfau lluosog / unigol</a:t>
            </a:r>
          </a:p>
        </p:txBody>
      </p:sp>
      <p:sp>
        <p:nvSpPr>
          <p:cNvPr id="194" name="Shape 194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25000"/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18</a:t>
            </a:fld>
            <a:endParaRPr lang="en-US"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Shape 19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99" name="Shape 199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Shape 20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05" name="Shape 20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Shape 20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10" name="Shape 210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Shape 21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16" name="Shape 216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Shape 22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22" name="Shape 222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Shape 2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27" name="Shape 227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Shape 23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33" name="Shape 23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Shape 2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38" name="Shape 238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Shape 24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43" name="Shape 24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Shape 2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52" name="Shape 252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Shape 25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58" name="Shape 258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Shape 26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65" name="Shape 26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Shape 27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74" name="Shape 27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Shape 28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82" name="Shape 282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Shape 29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92" name="Shape 292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hape 16"/>
          <p:cNvSpPr txBox="1">
            <a:spLocks noGrp="1"/>
          </p:cNvSpPr>
          <p:nvPr>
            <p:ph type="ctrTitle"/>
          </p:nvPr>
        </p:nvSpPr>
        <p:spPr>
          <a:xfrm>
            <a:off x="533400" y="129540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None/>
              <a:defRPr sz="36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defRPr>
            </a:lvl1pPr>
            <a:lvl2pPr marL="0" marR="0" lvl="1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2pPr>
            <a:lvl3pPr marL="0" marR="0" lvl="2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3pPr>
            <a:lvl4pPr marL="0" marR="0" lvl="3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4pPr>
            <a:lvl5pPr marL="0" marR="0" lvl="4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5pPr>
            <a:lvl6pPr marL="457200" marR="0" lvl="5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6pPr>
            <a:lvl7pPr marL="914400" marR="0" lvl="6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7pPr>
            <a:lvl8pPr marL="1371600" marR="0" lvl="7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8pPr>
            <a:lvl9pPr marL="1828800" marR="0" lvl="8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9pPr>
          </a:lstStyle>
          <a:p>
            <a:endParaRPr/>
          </a:p>
        </p:txBody>
      </p:sp>
      <p:sp>
        <p:nvSpPr>
          <p:cNvPr id="17" name="Shape 17"/>
          <p:cNvSpPr txBox="1">
            <a:spLocks noGrp="1"/>
          </p:cNvSpPr>
          <p:nvPr>
            <p:ph type="subTitle" idx="1"/>
          </p:nvPr>
        </p:nvSpPr>
        <p:spPr>
          <a:xfrm>
            <a:off x="3711575" y="2819400"/>
            <a:ext cx="5051425" cy="1295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r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  <a:defRPr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marR="0" lvl="1" indent="-146050" algn="l" rtl="0">
              <a:spcBef>
                <a:spcPts val="44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Noto Sans Symbols"/>
              <a:buChar char="➢"/>
              <a:defRPr sz="2200" b="0" i="1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marR="0" lvl="2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marR="0" lvl="3" indent="-1270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marR="0" lvl="4" indent="-1524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marR="0" lvl="5" indent="-1524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marR="0" lvl="6" indent="-1524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marR="0" lvl="7" indent="-1524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marR="0" lvl="8" indent="-1524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8" name="Shape 18"/>
          <p:cNvSpPr txBox="1">
            <a:spLocks noGrp="1"/>
          </p:cNvSpPr>
          <p:nvPr>
            <p:ph type="dt" idx="10"/>
          </p:nvPr>
        </p:nvSpPr>
        <p:spPr>
          <a:xfrm>
            <a:off x="304800" y="64008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9" name="Shape 19"/>
          <p:cNvSpPr txBox="1">
            <a:spLocks noGrp="1"/>
          </p:cNvSpPr>
          <p:nvPr>
            <p:ph type="ftr" idx="11"/>
          </p:nvPr>
        </p:nvSpPr>
        <p:spPr>
          <a:xfrm>
            <a:off x="3505200" y="6400800"/>
            <a:ext cx="28956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0" name="Shape 20"/>
          <p:cNvSpPr txBox="1">
            <a:spLocks noGrp="1"/>
          </p:cNvSpPr>
          <p:nvPr>
            <p:ph type="sldNum" idx="12"/>
          </p:nvPr>
        </p:nvSpPr>
        <p:spPr>
          <a:xfrm>
            <a:off x="6934200" y="6400800"/>
            <a:ext cx="19050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25000"/>
              <a:buNone/>
            </a:pPr>
            <a:fld id="{00000000-1234-1234-1234-123412341234}" type="slidenum">
              <a:rPr lang="en-US"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lang="en-US" sz="14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Shape 22"/>
          <p:cNvSpPr txBox="1">
            <a:spLocks noGrp="1"/>
          </p:cNvSpPr>
          <p:nvPr>
            <p:ph type="title"/>
          </p:nvPr>
        </p:nvSpPr>
        <p:spPr>
          <a:xfrm>
            <a:off x="1752600" y="304800"/>
            <a:ext cx="7010400" cy="838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defRPr>
            </a:lvl1pPr>
            <a:lvl2pPr marL="0" marR="0" lvl="1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2pPr>
            <a:lvl3pPr marL="0" marR="0" lvl="2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3pPr>
            <a:lvl4pPr marL="0" marR="0" lvl="3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4pPr>
            <a:lvl5pPr marL="0" marR="0" lvl="4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5pPr>
            <a:lvl6pPr marL="457200" marR="0" lvl="5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6pPr>
            <a:lvl7pPr marL="914400" marR="0" lvl="6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7pPr>
            <a:lvl8pPr marL="1371600" marR="0" lvl="7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8pPr>
            <a:lvl9pPr marL="1828800" marR="0" lvl="8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9pPr>
          </a:lstStyle>
          <a:p>
            <a:endParaRPr/>
          </a:p>
        </p:txBody>
      </p:sp>
      <p:sp>
        <p:nvSpPr>
          <p:cNvPr id="23" name="Shape 23"/>
          <p:cNvSpPr txBox="1">
            <a:spLocks noGrp="1"/>
          </p:cNvSpPr>
          <p:nvPr>
            <p:ph type="body" idx="1"/>
          </p:nvPr>
        </p:nvSpPr>
        <p:spPr>
          <a:xfrm>
            <a:off x="1752600" y="1395413"/>
            <a:ext cx="7010400" cy="4572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342900" marR="0" lvl="0" indent="-1905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defRPr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marR="0" lvl="1" indent="-146050" algn="l" rtl="0">
              <a:spcBef>
                <a:spcPts val="44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Noto Sans Symbols"/>
              <a:buChar char="➢"/>
              <a:defRPr sz="2200" b="0" i="1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marR="0" lvl="2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marR="0" lvl="3" indent="-1270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marR="0" lvl="4" indent="-1524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marR="0" lvl="5" indent="-1524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marR="0" lvl="6" indent="-1524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marR="0" lvl="7" indent="-1524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marR="0" lvl="8" indent="-1524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4" name="Shape 24"/>
          <p:cNvSpPr txBox="1">
            <a:spLocks noGrp="1"/>
          </p:cNvSpPr>
          <p:nvPr>
            <p:ph type="dt" idx="10"/>
          </p:nvPr>
        </p:nvSpPr>
        <p:spPr>
          <a:xfrm>
            <a:off x="1905000" y="6400800"/>
            <a:ext cx="13716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5" name="Shape 25"/>
          <p:cNvSpPr txBox="1">
            <a:spLocks noGrp="1"/>
          </p:cNvSpPr>
          <p:nvPr>
            <p:ph type="ftr" idx="11"/>
          </p:nvPr>
        </p:nvSpPr>
        <p:spPr>
          <a:xfrm>
            <a:off x="4316413" y="6400800"/>
            <a:ext cx="2084387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6" name="Shape 26"/>
          <p:cNvSpPr txBox="1">
            <a:spLocks noGrp="1"/>
          </p:cNvSpPr>
          <p:nvPr>
            <p:ph type="sldNum" idx="12"/>
          </p:nvPr>
        </p:nvSpPr>
        <p:spPr>
          <a:xfrm>
            <a:off x="7391400" y="6400800"/>
            <a:ext cx="13716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25000"/>
              <a:buNone/>
            </a:pPr>
            <a:fld id="{00000000-1234-1234-1234-123412341234}" type="slidenum">
              <a:rPr lang="en-US"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lang="en-US" sz="14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 txBox="1">
            <a:spLocks noGrp="1"/>
          </p:cNvSpPr>
          <p:nvPr>
            <p:ph type="dt" idx="10"/>
          </p:nvPr>
        </p:nvSpPr>
        <p:spPr>
          <a:xfrm>
            <a:off x="1905000" y="6400800"/>
            <a:ext cx="13716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9" name="Shape 29"/>
          <p:cNvSpPr txBox="1">
            <a:spLocks noGrp="1"/>
          </p:cNvSpPr>
          <p:nvPr>
            <p:ph type="ftr" idx="11"/>
          </p:nvPr>
        </p:nvSpPr>
        <p:spPr>
          <a:xfrm>
            <a:off x="4316413" y="6400800"/>
            <a:ext cx="2084387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0" name="Shape 30"/>
          <p:cNvSpPr txBox="1">
            <a:spLocks noGrp="1"/>
          </p:cNvSpPr>
          <p:nvPr>
            <p:ph type="sldNum" idx="12"/>
          </p:nvPr>
        </p:nvSpPr>
        <p:spPr>
          <a:xfrm>
            <a:off x="7391400" y="6400800"/>
            <a:ext cx="13716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25000"/>
              <a:buNone/>
            </a:pPr>
            <a:fld id="{00000000-1234-1234-1234-123412341234}" type="slidenum">
              <a:rPr lang="en-US" sz="14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lang="en-US" sz="1400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Shape 32"/>
          <p:cNvSpPr txBox="1">
            <a:spLocks noGrp="1"/>
          </p:cNvSpPr>
          <p:nvPr>
            <p:ph type="title"/>
          </p:nvPr>
        </p:nvSpPr>
        <p:spPr>
          <a:xfrm>
            <a:off x="1695449" y="4406900"/>
            <a:ext cx="6799263" cy="136207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None/>
              <a:defRPr sz="40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defRPr>
            </a:lvl1pPr>
            <a:lvl2pPr marL="0" marR="0" lvl="1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2pPr>
            <a:lvl3pPr marL="0" marR="0" lvl="2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3pPr>
            <a:lvl4pPr marL="0" marR="0" lvl="3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4pPr>
            <a:lvl5pPr marL="0" marR="0" lvl="4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5pPr>
            <a:lvl6pPr marL="457200" marR="0" lvl="5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6pPr>
            <a:lvl7pPr marL="914400" marR="0" lvl="6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7pPr>
            <a:lvl8pPr marL="1371600" marR="0" lvl="7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8pPr>
            <a:lvl9pPr marL="1828800" marR="0" lvl="8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9pPr>
          </a:lstStyle>
          <a:p>
            <a:endParaRPr/>
          </a:p>
        </p:txBody>
      </p:sp>
      <p:sp>
        <p:nvSpPr>
          <p:cNvPr id="33" name="Shape 33"/>
          <p:cNvSpPr txBox="1">
            <a:spLocks noGrp="1"/>
          </p:cNvSpPr>
          <p:nvPr>
            <p:ph type="body" idx="1"/>
          </p:nvPr>
        </p:nvSpPr>
        <p:spPr>
          <a:xfrm>
            <a:off x="1695449" y="2906713"/>
            <a:ext cx="6799263" cy="1500187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  <a:defRPr sz="2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spcBef>
                <a:spcPts val="36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Noto Sans Symbols"/>
              <a:buNone/>
              <a:defRPr sz="1800" b="0" i="1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4" name="Shape 34"/>
          <p:cNvSpPr txBox="1">
            <a:spLocks noGrp="1"/>
          </p:cNvSpPr>
          <p:nvPr>
            <p:ph type="dt" idx="10"/>
          </p:nvPr>
        </p:nvSpPr>
        <p:spPr>
          <a:xfrm>
            <a:off x="1905000" y="6400800"/>
            <a:ext cx="13716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5" name="Shape 35"/>
          <p:cNvSpPr txBox="1">
            <a:spLocks noGrp="1"/>
          </p:cNvSpPr>
          <p:nvPr>
            <p:ph type="ftr" idx="11"/>
          </p:nvPr>
        </p:nvSpPr>
        <p:spPr>
          <a:xfrm>
            <a:off x="4316413" y="6400800"/>
            <a:ext cx="2084387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6" name="Shape 36"/>
          <p:cNvSpPr txBox="1">
            <a:spLocks noGrp="1"/>
          </p:cNvSpPr>
          <p:nvPr>
            <p:ph type="sldNum" idx="12"/>
          </p:nvPr>
        </p:nvSpPr>
        <p:spPr>
          <a:xfrm>
            <a:off x="7391400" y="6400800"/>
            <a:ext cx="13716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25000"/>
              <a:buNone/>
            </a:pPr>
            <a:fld id="{00000000-1234-1234-1234-123412341234}" type="slidenum">
              <a:rPr lang="en-US" sz="14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lang="en-US" sz="1400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hape 38"/>
          <p:cNvSpPr txBox="1">
            <a:spLocks noGrp="1"/>
          </p:cNvSpPr>
          <p:nvPr>
            <p:ph type="title"/>
          </p:nvPr>
        </p:nvSpPr>
        <p:spPr>
          <a:xfrm>
            <a:off x="1752600" y="304800"/>
            <a:ext cx="7010400" cy="838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defRPr>
            </a:lvl1pPr>
            <a:lvl2pPr marL="0" marR="0" lvl="1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2pPr>
            <a:lvl3pPr marL="0" marR="0" lvl="2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3pPr>
            <a:lvl4pPr marL="0" marR="0" lvl="3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4pPr>
            <a:lvl5pPr marL="0" marR="0" lvl="4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5pPr>
            <a:lvl6pPr marL="457200" marR="0" lvl="5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6pPr>
            <a:lvl7pPr marL="914400" marR="0" lvl="6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7pPr>
            <a:lvl8pPr marL="1371600" marR="0" lvl="7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8pPr>
            <a:lvl9pPr marL="1828800" marR="0" lvl="8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9pPr>
          </a:lstStyle>
          <a:p>
            <a:endParaRPr/>
          </a:p>
        </p:txBody>
      </p:sp>
      <p:sp>
        <p:nvSpPr>
          <p:cNvPr id="39" name="Shape 39"/>
          <p:cNvSpPr txBox="1">
            <a:spLocks noGrp="1"/>
          </p:cNvSpPr>
          <p:nvPr>
            <p:ph type="body" idx="1"/>
          </p:nvPr>
        </p:nvSpPr>
        <p:spPr>
          <a:xfrm>
            <a:off x="1752600" y="1395413"/>
            <a:ext cx="3429000" cy="4572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342900" marR="0" lvl="0" indent="-165100" algn="l" rtl="0">
              <a:spcBef>
                <a:spcPts val="14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marR="0" lvl="1" indent="-133350" algn="l" rtl="0">
              <a:spcBef>
                <a:spcPts val="48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Noto Sans Symbols"/>
              <a:buChar char="➢"/>
              <a:defRPr sz="2400" b="0" i="1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marR="0" lvl="2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marR="0" lvl="3" indent="-1143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marR="0" lvl="4" indent="-1143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marR="0" lvl="5" indent="-1143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marR="0" lvl="6" indent="-1143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marR="0" lvl="7" indent="-1143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marR="0" lvl="8" indent="-1143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0" name="Shape 40"/>
          <p:cNvSpPr txBox="1">
            <a:spLocks noGrp="1"/>
          </p:cNvSpPr>
          <p:nvPr>
            <p:ph type="body" idx="2"/>
          </p:nvPr>
        </p:nvSpPr>
        <p:spPr>
          <a:xfrm>
            <a:off x="5334000" y="1395413"/>
            <a:ext cx="3429000" cy="4572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342900" marR="0" lvl="0" indent="-165100" algn="l" rtl="0">
              <a:spcBef>
                <a:spcPts val="14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defRPr sz="2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marR="0" lvl="1" indent="-133350" algn="l" rtl="0">
              <a:spcBef>
                <a:spcPts val="48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Noto Sans Symbols"/>
              <a:buChar char="➢"/>
              <a:defRPr sz="2400" b="0" i="1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marR="0" lvl="2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marR="0" lvl="3" indent="-1143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marR="0" lvl="4" indent="-1143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marR="0" lvl="5" indent="-1143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marR="0" lvl="6" indent="-1143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marR="0" lvl="7" indent="-1143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marR="0" lvl="8" indent="-1143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1" name="Shape 41"/>
          <p:cNvSpPr txBox="1">
            <a:spLocks noGrp="1"/>
          </p:cNvSpPr>
          <p:nvPr>
            <p:ph type="dt" idx="10"/>
          </p:nvPr>
        </p:nvSpPr>
        <p:spPr>
          <a:xfrm>
            <a:off x="1905000" y="6400800"/>
            <a:ext cx="13716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2" name="Shape 42"/>
          <p:cNvSpPr txBox="1">
            <a:spLocks noGrp="1"/>
          </p:cNvSpPr>
          <p:nvPr>
            <p:ph type="ftr" idx="11"/>
          </p:nvPr>
        </p:nvSpPr>
        <p:spPr>
          <a:xfrm>
            <a:off x="4316413" y="6400800"/>
            <a:ext cx="2084387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3" name="Shape 43"/>
          <p:cNvSpPr txBox="1">
            <a:spLocks noGrp="1"/>
          </p:cNvSpPr>
          <p:nvPr>
            <p:ph type="sldNum" idx="12"/>
          </p:nvPr>
        </p:nvSpPr>
        <p:spPr>
          <a:xfrm>
            <a:off x="7391400" y="6400800"/>
            <a:ext cx="13716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25000"/>
              <a:buNone/>
            </a:pPr>
            <a:fld id="{00000000-1234-1234-1234-123412341234}" type="slidenum">
              <a:rPr lang="en-US" sz="14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lang="en-US" sz="1400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Shape 45"/>
          <p:cNvSpPr txBox="1">
            <a:spLocks noGrp="1"/>
          </p:cNvSpPr>
          <p:nvPr>
            <p:ph type="title"/>
          </p:nvPr>
        </p:nvSpPr>
        <p:spPr>
          <a:xfrm>
            <a:off x="1457324" y="274638"/>
            <a:ext cx="7229475" cy="1143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defRPr>
            </a:lvl1pPr>
            <a:lvl2pPr marL="0" marR="0" lvl="1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2pPr>
            <a:lvl3pPr marL="0" marR="0" lvl="2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3pPr>
            <a:lvl4pPr marL="0" marR="0" lvl="3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4pPr>
            <a:lvl5pPr marL="0" marR="0" lvl="4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5pPr>
            <a:lvl6pPr marL="457200" marR="0" lvl="5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6pPr>
            <a:lvl7pPr marL="914400" marR="0" lvl="6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7pPr>
            <a:lvl8pPr marL="1371600" marR="0" lvl="7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8pPr>
            <a:lvl9pPr marL="1828800" marR="0" lvl="8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9pPr>
          </a:lstStyle>
          <a:p>
            <a:endParaRPr/>
          </a:p>
        </p:txBody>
      </p:sp>
      <p:sp>
        <p:nvSpPr>
          <p:cNvPr id="46" name="Shape 46"/>
          <p:cNvSpPr txBox="1">
            <a:spLocks noGrp="1"/>
          </p:cNvSpPr>
          <p:nvPr>
            <p:ph type="body" idx="1"/>
          </p:nvPr>
        </p:nvSpPr>
        <p:spPr>
          <a:xfrm>
            <a:off x="1457324" y="1535113"/>
            <a:ext cx="3457576" cy="63976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  <a:defRPr sz="2400" b="1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spcBef>
                <a:spcPts val="4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Noto Sans Symbols"/>
              <a:buNone/>
              <a:defRPr sz="2000" b="1" i="1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7" name="Shape 47"/>
          <p:cNvSpPr txBox="1">
            <a:spLocks noGrp="1"/>
          </p:cNvSpPr>
          <p:nvPr>
            <p:ph type="body" idx="2"/>
          </p:nvPr>
        </p:nvSpPr>
        <p:spPr>
          <a:xfrm>
            <a:off x="1457324" y="2174875"/>
            <a:ext cx="3467101" cy="395128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342900" marR="0" lvl="0" indent="-1905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defRPr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marR="0" lvl="1" indent="-158750" algn="l" rtl="0">
              <a:spcBef>
                <a:spcPts val="4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Noto Sans Symbols"/>
              <a:buChar char="➢"/>
              <a:defRPr sz="2000" b="0" i="1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marR="0" lvl="2" indent="-1143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marR="0" lvl="3" indent="-1270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marR="0" lvl="4" indent="-1270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marR="0" lvl="5" indent="-1270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marR="0" lvl="6" indent="-1270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marR="0" lvl="7" indent="-1270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marR="0" lvl="8" indent="-1270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8" name="Shape 48"/>
          <p:cNvSpPr txBox="1">
            <a:spLocks noGrp="1"/>
          </p:cNvSpPr>
          <p:nvPr>
            <p:ph type="body" idx="3"/>
          </p:nvPr>
        </p:nvSpPr>
        <p:spPr>
          <a:xfrm>
            <a:off x="5114925" y="1535113"/>
            <a:ext cx="3571875" cy="63976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  <a:defRPr sz="2400" b="1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spcBef>
                <a:spcPts val="4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Noto Sans Symbols"/>
              <a:buNone/>
              <a:defRPr sz="2000" b="1" i="1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9" name="Shape 49"/>
          <p:cNvSpPr txBox="1">
            <a:spLocks noGrp="1"/>
          </p:cNvSpPr>
          <p:nvPr>
            <p:ph type="body" idx="4"/>
          </p:nvPr>
        </p:nvSpPr>
        <p:spPr>
          <a:xfrm>
            <a:off x="5114925" y="2174875"/>
            <a:ext cx="3571875" cy="395128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342900" marR="0" lvl="0" indent="-1905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defRPr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marR="0" lvl="1" indent="-158750" algn="l" rtl="0">
              <a:spcBef>
                <a:spcPts val="4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Noto Sans Symbols"/>
              <a:buChar char="➢"/>
              <a:defRPr sz="2000" b="0" i="1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marR="0" lvl="2" indent="-1143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marR="0" lvl="3" indent="-1270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marR="0" lvl="4" indent="-1270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marR="0" lvl="5" indent="-1270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marR="0" lvl="6" indent="-1270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marR="0" lvl="7" indent="-1270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marR="0" lvl="8" indent="-1270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0" name="Shape 50"/>
          <p:cNvSpPr txBox="1">
            <a:spLocks noGrp="1"/>
          </p:cNvSpPr>
          <p:nvPr>
            <p:ph type="dt" idx="10"/>
          </p:nvPr>
        </p:nvSpPr>
        <p:spPr>
          <a:xfrm>
            <a:off x="1905000" y="6400800"/>
            <a:ext cx="13716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ftr" idx="11"/>
          </p:nvPr>
        </p:nvSpPr>
        <p:spPr>
          <a:xfrm>
            <a:off x="4316413" y="6400800"/>
            <a:ext cx="2084387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2" name="Shape 52"/>
          <p:cNvSpPr txBox="1">
            <a:spLocks noGrp="1"/>
          </p:cNvSpPr>
          <p:nvPr>
            <p:ph type="sldNum" idx="12"/>
          </p:nvPr>
        </p:nvSpPr>
        <p:spPr>
          <a:xfrm>
            <a:off x="7391400" y="6400800"/>
            <a:ext cx="13716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25000"/>
              <a:buNone/>
            </a:pPr>
            <a:fld id="{00000000-1234-1234-1234-123412341234}" type="slidenum">
              <a:rPr lang="en-US" sz="14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lang="en-US" sz="1400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hape 54"/>
          <p:cNvSpPr txBox="1">
            <a:spLocks noGrp="1"/>
          </p:cNvSpPr>
          <p:nvPr>
            <p:ph type="title"/>
          </p:nvPr>
        </p:nvSpPr>
        <p:spPr>
          <a:xfrm>
            <a:off x="1752600" y="304800"/>
            <a:ext cx="7010400" cy="838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defRPr>
            </a:lvl1pPr>
            <a:lvl2pPr marL="0" marR="0" lvl="1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2pPr>
            <a:lvl3pPr marL="0" marR="0" lvl="2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3pPr>
            <a:lvl4pPr marL="0" marR="0" lvl="3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4pPr>
            <a:lvl5pPr marL="0" marR="0" lvl="4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5pPr>
            <a:lvl6pPr marL="457200" marR="0" lvl="5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6pPr>
            <a:lvl7pPr marL="914400" marR="0" lvl="6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7pPr>
            <a:lvl8pPr marL="1371600" marR="0" lvl="7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8pPr>
            <a:lvl9pPr marL="1828800" marR="0" lvl="8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9pPr>
          </a:lstStyle>
          <a:p>
            <a:endParaRPr/>
          </a:p>
        </p:txBody>
      </p:sp>
      <p:sp>
        <p:nvSpPr>
          <p:cNvPr id="55" name="Shape 55"/>
          <p:cNvSpPr txBox="1">
            <a:spLocks noGrp="1"/>
          </p:cNvSpPr>
          <p:nvPr>
            <p:ph type="dt" idx="10"/>
          </p:nvPr>
        </p:nvSpPr>
        <p:spPr>
          <a:xfrm>
            <a:off x="1905000" y="6400800"/>
            <a:ext cx="13716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6" name="Shape 56"/>
          <p:cNvSpPr txBox="1">
            <a:spLocks noGrp="1"/>
          </p:cNvSpPr>
          <p:nvPr>
            <p:ph type="ftr" idx="11"/>
          </p:nvPr>
        </p:nvSpPr>
        <p:spPr>
          <a:xfrm>
            <a:off x="4316413" y="6400800"/>
            <a:ext cx="2084387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7" name="Shape 57"/>
          <p:cNvSpPr txBox="1">
            <a:spLocks noGrp="1"/>
          </p:cNvSpPr>
          <p:nvPr>
            <p:ph type="sldNum" idx="12"/>
          </p:nvPr>
        </p:nvSpPr>
        <p:spPr>
          <a:xfrm>
            <a:off x="7391400" y="6400800"/>
            <a:ext cx="13716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25000"/>
              <a:buNone/>
            </a:pPr>
            <a:fld id="{00000000-1234-1234-1234-123412341234}" type="slidenum">
              <a:rPr lang="en-US" sz="14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lang="en-US" sz="1400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Shape 59"/>
          <p:cNvSpPr txBox="1">
            <a:spLocks noGrp="1"/>
          </p:cNvSpPr>
          <p:nvPr>
            <p:ph type="title"/>
          </p:nvPr>
        </p:nvSpPr>
        <p:spPr>
          <a:xfrm>
            <a:off x="1476375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None/>
              <a:defRPr sz="20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defRPr>
            </a:lvl1pPr>
            <a:lvl2pPr marL="0" marR="0" lvl="1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2pPr>
            <a:lvl3pPr marL="0" marR="0" lvl="2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3pPr>
            <a:lvl4pPr marL="0" marR="0" lvl="3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4pPr>
            <a:lvl5pPr marL="0" marR="0" lvl="4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5pPr>
            <a:lvl6pPr marL="457200" marR="0" lvl="5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6pPr>
            <a:lvl7pPr marL="914400" marR="0" lvl="6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7pPr>
            <a:lvl8pPr marL="1371600" marR="0" lvl="7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8pPr>
            <a:lvl9pPr marL="1828800" marR="0" lvl="8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9pPr>
          </a:lstStyle>
          <a:p>
            <a:endParaRPr/>
          </a:p>
        </p:txBody>
      </p:sp>
      <p:sp>
        <p:nvSpPr>
          <p:cNvPr id="60" name="Shape 60"/>
          <p:cNvSpPr txBox="1">
            <a:spLocks noGrp="1"/>
          </p:cNvSpPr>
          <p:nvPr>
            <p:ph type="body" idx="1"/>
          </p:nvPr>
        </p:nvSpPr>
        <p:spPr>
          <a:xfrm>
            <a:off x="4648200" y="273050"/>
            <a:ext cx="4038599" cy="5853113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342900" marR="0" lvl="0" indent="-139700" algn="l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defRPr sz="32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marR="0" lvl="1" indent="-107950" algn="l" rtl="0">
              <a:spcBef>
                <a:spcPts val="56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Noto Sans Symbols"/>
              <a:buChar char="➢"/>
              <a:defRPr sz="2800" b="0" i="1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marR="0" lvl="2" indent="-762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marR="0" lvl="3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marR="0" lvl="4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marR="0" lvl="5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marR="0" lvl="6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marR="0" lvl="7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marR="0" lvl="8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1" name="Shape 61"/>
          <p:cNvSpPr txBox="1">
            <a:spLocks noGrp="1"/>
          </p:cNvSpPr>
          <p:nvPr>
            <p:ph type="body" idx="2"/>
          </p:nvPr>
        </p:nvSpPr>
        <p:spPr>
          <a:xfrm>
            <a:off x="1476375" y="1444625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spcBef>
                <a:spcPts val="24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Noto Sans Symbols"/>
              <a:buNone/>
              <a:defRPr sz="1200" b="0" i="1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2" name="Shape 62"/>
          <p:cNvSpPr txBox="1">
            <a:spLocks noGrp="1"/>
          </p:cNvSpPr>
          <p:nvPr>
            <p:ph type="dt" idx="10"/>
          </p:nvPr>
        </p:nvSpPr>
        <p:spPr>
          <a:xfrm>
            <a:off x="1905000" y="6400800"/>
            <a:ext cx="13716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3" name="Shape 63"/>
          <p:cNvSpPr txBox="1">
            <a:spLocks noGrp="1"/>
          </p:cNvSpPr>
          <p:nvPr>
            <p:ph type="ftr" idx="11"/>
          </p:nvPr>
        </p:nvSpPr>
        <p:spPr>
          <a:xfrm>
            <a:off x="4316413" y="6400800"/>
            <a:ext cx="2084387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4" name="Shape 64"/>
          <p:cNvSpPr txBox="1">
            <a:spLocks noGrp="1"/>
          </p:cNvSpPr>
          <p:nvPr>
            <p:ph type="sldNum" idx="12"/>
          </p:nvPr>
        </p:nvSpPr>
        <p:spPr>
          <a:xfrm>
            <a:off x="7391400" y="6400800"/>
            <a:ext cx="13716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25000"/>
              <a:buNone/>
            </a:pPr>
            <a:fld id="{00000000-1234-1234-1234-123412341234}" type="slidenum">
              <a:rPr lang="en-US" sz="14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lang="en-US" sz="1400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Shape 66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6418262" cy="56673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None/>
              <a:defRPr sz="20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defRPr>
            </a:lvl1pPr>
            <a:lvl2pPr marL="0" marR="0" lvl="1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2pPr>
            <a:lvl3pPr marL="0" marR="0" lvl="2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3pPr>
            <a:lvl4pPr marL="0" marR="0" lvl="3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4pPr>
            <a:lvl5pPr marL="0" marR="0" lvl="4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5pPr>
            <a:lvl6pPr marL="457200" marR="0" lvl="5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6pPr>
            <a:lvl7pPr marL="914400" marR="0" lvl="6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7pPr>
            <a:lvl8pPr marL="1371600" marR="0" lvl="7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8pPr>
            <a:lvl9pPr marL="1828800" marR="0" lvl="8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9pPr>
          </a:lstStyle>
          <a:p>
            <a:endParaRPr/>
          </a:p>
        </p:txBody>
      </p:sp>
      <p:sp>
        <p:nvSpPr>
          <p:cNvPr id="67" name="Shape 67"/>
          <p:cNvSpPr>
            <a:spLocks noGrp="1"/>
          </p:cNvSpPr>
          <p:nvPr>
            <p:ph type="pic" idx="2"/>
          </p:nvPr>
        </p:nvSpPr>
        <p:spPr>
          <a:xfrm>
            <a:off x="1792287" y="612775"/>
            <a:ext cx="6408737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  <a:defRPr sz="32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spcBef>
                <a:spcPts val="56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Noto Sans Symbols"/>
              <a:buNone/>
              <a:defRPr sz="2800" b="0" i="1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6418262" cy="80486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spcBef>
                <a:spcPts val="24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Noto Sans Symbols"/>
              <a:buNone/>
              <a:defRPr sz="1200" b="0" i="1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9" name="Shape 69"/>
          <p:cNvSpPr txBox="1">
            <a:spLocks noGrp="1"/>
          </p:cNvSpPr>
          <p:nvPr>
            <p:ph type="dt" idx="10"/>
          </p:nvPr>
        </p:nvSpPr>
        <p:spPr>
          <a:xfrm>
            <a:off x="1905000" y="6400800"/>
            <a:ext cx="13716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0" name="Shape 70"/>
          <p:cNvSpPr txBox="1">
            <a:spLocks noGrp="1"/>
          </p:cNvSpPr>
          <p:nvPr>
            <p:ph type="ftr" idx="11"/>
          </p:nvPr>
        </p:nvSpPr>
        <p:spPr>
          <a:xfrm>
            <a:off x="4316413" y="6400800"/>
            <a:ext cx="2084387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1" name="Shape 71"/>
          <p:cNvSpPr txBox="1">
            <a:spLocks noGrp="1"/>
          </p:cNvSpPr>
          <p:nvPr>
            <p:ph type="sldNum" idx="12"/>
          </p:nvPr>
        </p:nvSpPr>
        <p:spPr>
          <a:xfrm>
            <a:off x="7391400" y="6400800"/>
            <a:ext cx="13716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25000"/>
              <a:buNone/>
            </a:pPr>
            <a:fld id="{00000000-1234-1234-1234-123412341234}" type="slidenum">
              <a:rPr lang="en-US" sz="14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lang="en-US" sz="1400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>
  <p:cSld name="Title and Vertical Text"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Shape 73"/>
          <p:cNvSpPr txBox="1">
            <a:spLocks noGrp="1"/>
          </p:cNvSpPr>
          <p:nvPr>
            <p:ph type="title"/>
          </p:nvPr>
        </p:nvSpPr>
        <p:spPr>
          <a:xfrm>
            <a:off x="1752600" y="304800"/>
            <a:ext cx="7010400" cy="838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defRPr>
            </a:lvl1pPr>
            <a:lvl2pPr marL="0" marR="0" lvl="1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2pPr>
            <a:lvl3pPr marL="0" marR="0" lvl="2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3pPr>
            <a:lvl4pPr marL="0" marR="0" lvl="3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4pPr>
            <a:lvl5pPr marL="0" marR="0" lvl="4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5pPr>
            <a:lvl6pPr marL="457200" marR="0" lvl="5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6pPr>
            <a:lvl7pPr marL="914400" marR="0" lvl="6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7pPr>
            <a:lvl8pPr marL="1371600" marR="0" lvl="7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8pPr>
            <a:lvl9pPr marL="1828800" marR="0" lvl="8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9pPr>
          </a:lstStyle>
          <a:p>
            <a:endParaRPr/>
          </a:p>
        </p:txBody>
      </p:sp>
      <p:sp>
        <p:nvSpPr>
          <p:cNvPr id="74" name="Shape 74"/>
          <p:cNvSpPr txBox="1">
            <a:spLocks noGrp="1"/>
          </p:cNvSpPr>
          <p:nvPr>
            <p:ph type="body" idx="1"/>
          </p:nvPr>
        </p:nvSpPr>
        <p:spPr>
          <a:xfrm rot="5400000">
            <a:off x="2971800" y="176213"/>
            <a:ext cx="4572000" cy="7010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342900" marR="0" lvl="0" indent="-1905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defRPr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marR="0" lvl="1" indent="-146050" algn="l" rtl="0">
              <a:spcBef>
                <a:spcPts val="44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Noto Sans Symbols"/>
              <a:buChar char="➢"/>
              <a:defRPr sz="2200" b="0" i="1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marR="0" lvl="2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marR="0" lvl="3" indent="-1270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marR="0" lvl="4" indent="-1524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marR="0" lvl="5" indent="-1524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marR="0" lvl="6" indent="-1524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marR="0" lvl="7" indent="-1524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marR="0" lvl="8" indent="-1524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5" name="Shape 75"/>
          <p:cNvSpPr txBox="1">
            <a:spLocks noGrp="1"/>
          </p:cNvSpPr>
          <p:nvPr>
            <p:ph type="dt" idx="10"/>
          </p:nvPr>
        </p:nvSpPr>
        <p:spPr>
          <a:xfrm>
            <a:off x="1905000" y="6400800"/>
            <a:ext cx="13716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6" name="Shape 76"/>
          <p:cNvSpPr txBox="1">
            <a:spLocks noGrp="1"/>
          </p:cNvSpPr>
          <p:nvPr>
            <p:ph type="ftr" idx="11"/>
          </p:nvPr>
        </p:nvSpPr>
        <p:spPr>
          <a:xfrm>
            <a:off x="4316413" y="6400800"/>
            <a:ext cx="2084387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7" name="Shape 77"/>
          <p:cNvSpPr txBox="1">
            <a:spLocks noGrp="1"/>
          </p:cNvSpPr>
          <p:nvPr>
            <p:ph type="sldNum" idx="12"/>
          </p:nvPr>
        </p:nvSpPr>
        <p:spPr>
          <a:xfrm>
            <a:off x="7391400" y="6400800"/>
            <a:ext cx="13716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25000"/>
              <a:buNone/>
            </a:pPr>
            <a:fld id="{00000000-1234-1234-1234-123412341234}" type="slidenum">
              <a:rPr lang="en-US" sz="14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lang="en-US" sz="1400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>
  <p:cSld name="Vertical Title and Text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 txBox="1">
            <a:spLocks noGrp="1"/>
          </p:cNvSpPr>
          <p:nvPr>
            <p:ph type="title"/>
          </p:nvPr>
        </p:nvSpPr>
        <p:spPr>
          <a:xfrm rot="5400000">
            <a:off x="5055393" y="2259807"/>
            <a:ext cx="5662613" cy="1752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defRPr>
            </a:lvl1pPr>
            <a:lvl2pPr marL="0" marR="0" lvl="1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2pPr>
            <a:lvl3pPr marL="0" marR="0" lvl="2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3pPr>
            <a:lvl4pPr marL="0" marR="0" lvl="3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4pPr>
            <a:lvl5pPr marL="0" marR="0" lvl="4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5pPr>
            <a:lvl6pPr marL="457200" marR="0" lvl="5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6pPr>
            <a:lvl7pPr marL="914400" marR="0" lvl="6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7pPr>
            <a:lvl8pPr marL="1371600" marR="0" lvl="7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8pPr>
            <a:lvl9pPr marL="1828800" marR="0" lvl="8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9pPr>
          </a:lstStyle>
          <a:p>
            <a:endParaRPr/>
          </a:p>
        </p:txBody>
      </p:sp>
      <p:sp>
        <p:nvSpPr>
          <p:cNvPr id="80" name="Shape 80"/>
          <p:cNvSpPr txBox="1">
            <a:spLocks noGrp="1"/>
          </p:cNvSpPr>
          <p:nvPr>
            <p:ph type="body" idx="1"/>
          </p:nvPr>
        </p:nvSpPr>
        <p:spPr>
          <a:xfrm rot="5400000">
            <a:off x="1473993" y="583407"/>
            <a:ext cx="5662613" cy="5105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342900" marR="0" lvl="0" indent="-1905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defRPr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marR="0" lvl="1" indent="-146050" algn="l" rtl="0">
              <a:spcBef>
                <a:spcPts val="44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Noto Sans Symbols"/>
              <a:buChar char="➢"/>
              <a:defRPr sz="2200" b="0" i="1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marR="0" lvl="2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marR="0" lvl="3" indent="-1270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marR="0" lvl="4" indent="-1524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marR="0" lvl="5" indent="-1524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marR="0" lvl="6" indent="-1524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marR="0" lvl="7" indent="-1524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marR="0" lvl="8" indent="-1524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1" name="Shape 81"/>
          <p:cNvSpPr txBox="1">
            <a:spLocks noGrp="1"/>
          </p:cNvSpPr>
          <p:nvPr>
            <p:ph type="dt" idx="10"/>
          </p:nvPr>
        </p:nvSpPr>
        <p:spPr>
          <a:xfrm>
            <a:off x="1905000" y="6400800"/>
            <a:ext cx="13716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2" name="Shape 82"/>
          <p:cNvSpPr txBox="1">
            <a:spLocks noGrp="1"/>
          </p:cNvSpPr>
          <p:nvPr>
            <p:ph type="ftr" idx="11"/>
          </p:nvPr>
        </p:nvSpPr>
        <p:spPr>
          <a:xfrm>
            <a:off x="4316413" y="6400800"/>
            <a:ext cx="2084387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3" name="Shape 83"/>
          <p:cNvSpPr txBox="1">
            <a:spLocks noGrp="1"/>
          </p:cNvSpPr>
          <p:nvPr>
            <p:ph type="sldNum" idx="12"/>
          </p:nvPr>
        </p:nvSpPr>
        <p:spPr>
          <a:xfrm>
            <a:off x="7391400" y="6400800"/>
            <a:ext cx="13716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25000"/>
              <a:buNone/>
            </a:pPr>
            <a:fld id="{00000000-1234-1234-1234-123412341234}" type="slidenum">
              <a:rPr lang="en-US" sz="14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lang="en-US" sz="1400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3">
            <a:alphaModFix/>
          </a:blip>
          <a:stretch>
            <a:fillRect/>
          </a:stretch>
        </a:blip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10"/>
          <p:cNvSpPr txBox="1">
            <a:spLocks noGrp="1"/>
          </p:cNvSpPr>
          <p:nvPr>
            <p:ph type="title"/>
          </p:nvPr>
        </p:nvSpPr>
        <p:spPr>
          <a:xfrm>
            <a:off x="1752600" y="304800"/>
            <a:ext cx="7010400" cy="838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defRPr>
            </a:lvl1pPr>
            <a:lvl2pPr marL="0" marR="0" lvl="1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2pPr>
            <a:lvl3pPr marL="0" marR="0" lvl="2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3pPr>
            <a:lvl4pPr marL="0" marR="0" lvl="3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4pPr>
            <a:lvl5pPr marL="0" marR="0" lvl="4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5pPr>
            <a:lvl6pPr marL="457200" marR="0" lvl="5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6pPr>
            <a:lvl7pPr marL="914400" marR="0" lvl="6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7pPr>
            <a:lvl8pPr marL="1371600" marR="0" lvl="7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8pPr>
            <a:lvl9pPr marL="1828800" marR="0" lvl="8" indent="0" algn="l" rtl="0">
              <a:spcBef>
                <a:spcPts val="0"/>
              </a:spcBef>
              <a:spcAft>
                <a:spcPts val="0"/>
              </a:spcAft>
              <a:buNone/>
              <a:defRPr sz="3200" b="1" i="0" u="none" strike="noStrike" cap="none">
                <a:solidFill>
                  <a:srgbClr val="006666"/>
                </a:solidFill>
                <a:latin typeface="Tahoma"/>
                <a:ea typeface="Tahoma"/>
                <a:cs typeface="Tahoma"/>
                <a:sym typeface="Tahoma"/>
              </a:defRPr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body" idx="1"/>
          </p:nvPr>
        </p:nvSpPr>
        <p:spPr>
          <a:xfrm>
            <a:off x="1752600" y="1395413"/>
            <a:ext cx="7010400" cy="4572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342900" marR="0" lvl="0" indent="-1905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  <a:defRPr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marR="0" lvl="1" indent="-146050" algn="l" rtl="0">
              <a:spcBef>
                <a:spcPts val="44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Noto Sans Symbols"/>
              <a:buChar char="➢"/>
              <a:defRPr sz="2200" b="0" i="1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marR="0" lvl="2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marR="0" lvl="3" indent="-1270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marR="0" lvl="4" indent="-1524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marR="0" lvl="5" indent="-1524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marR="0" lvl="6" indent="-1524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marR="0" lvl="7" indent="-1524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marR="0" lvl="8" indent="-1524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2" name="Shape 12"/>
          <p:cNvSpPr txBox="1">
            <a:spLocks noGrp="1"/>
          </p:cNvSpPr>
          <p:nvPr>
            <p:ph type="dt" idx="10"/>
          </p:nvPr>
        </p:nvSpPr>
        <p:spPr>
          <a:xfrm>
            <a:off x="1905000" y="6400800"/>
            <a:ext cx="13716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" name="Shape 13"/>
          <p:cNvSpPr txBox="1">
            <a:spLocks noGrp="1"/>
          </p:cNvSpPr>
          <p:nvPr>
            <p:ph type="ftr" idx="11"/>
          </p:nvPr>
        </p:nvSpPr>
        <p:spPr>
          <a:xfrm>
            <a:off x="4316413" y="6400800"/>
            <a:ext cx="2084387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Shape 14"/>
          <p:cNvSpPr txBox="1">
            <a:spLocks noGrp="1"/>
          </p:cNvSpPr>
          <p:nvPr>
            <p:ph type="sldNum" idx="12"/>
          </p:nvPr>
        </p:nvSpPr>
        <p:spPr>
          <a:xfrm>
            <a:off x="7391400" y="6400800"/>
            <a:ext cx="137160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25000"/>
              <a:buNone/>
            </a:pPr>
            <a:fld id="{00000000-1234-1234-1234-123412341234}" type="slidenum">
              <a:rPr lang="en-US"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lang="en-US" sz="14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transition>
    <p:fade thruBlk="1"/>
  </p:transition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4.xml"/><Relationship Id="rId3" Type="http://schemas.openxmlformats.org/officeDocument/2006/relationships/hyperlink" Target="http://adnoddau.canolfanpeniarth.org/matiau_gramadeg/?t=25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5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4" Type="http://schemas.openxmlformats.org/officeDocument/2006/relationships/image" Target="../media/image8.png"/><Relationship Id="rId5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4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4" Type="http://schemas.openxmlformats.org/officeDocument/2006/relationships/image" Target="../media/image13.png"/><Relationship Id="rId5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4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4" Type="http://schemas.openxmlformats.org/officeDocument/2006/relationships/image" Target="../media/image18.png"/><Relationship Id="rId5" Type="http://schemas.openxmlformats.org/officeDocument/2006/relationships/image" Target="../media/image19.png"/><Relationship Id="rId6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4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Shape 89"/>
          <p:cNvSpPr txBox="1">
            <a:spLocks noGrp="1"/>
          </p:cNvSpPr>
          <p:nvPr>
            <p:ph type="ctrTitle"/>
          </p:nvPr>
        </p:nvSpPr>
        <p:spPr>
          <a:xfrm>
            <a:off x="814388" y="1339850"/>
            <a:ext cx="7429500" cy="1143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36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rPr>
              <a:t>Gloywi iaith: AMSER STORI</a:t>
            </a:r>
          </a:p>
        </p:txBody>
      </p:sp>
      <p:sp>
        <p:nvSpPr>
          <p:cNvPr id="90" name="Shape 90"/>
          <p:cNvSpPr txBox="1">
            <a:spLocks noGrp="1"/>
          </p:cNvSpPr>
          <p:nvPr>
            <p:ph type="subTitle" idx="1"/>
          </p:nvPr>
        </p:nvSpPr>
        <p:spPr>
          <a:xfrm>
            <a:off x="2992439" y="2768600"/>
            <a:ext cx="5084762" cy="1109663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-152400" algn="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2400" b="1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Blwyddyn 2</a:t>
            </a:r>
            <a:r>
              <a:rPr lang="en-US" b="1"/>
              <a:t>  Darlith 4</a:t>
            </a:r>
          </a:p>
          <a:p>
            <a:pPr marL="0" marR="0" lvl="0" indent="-152400" algn="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b="1"/>
              <a:t>2il o Dachwedd,</a:t>
            </a:r>
            <a:r>
              <a:rPr lang="en-US" sz="2400" b="1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 2017</a:t>
            </a:r>
          </a:p>
          <a:p>
            <a:pPr marL="0" marR="0" lvl="0" indent="-152400" algn="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b="1"/>
              <a:t>Eleri Jenkins</a:t>
            </a:r>
          </a:p>
        </p:txBody>
      </p:sp>
    </p:spTree>
  </p:cSld>
  <p:clrMapOvr>
    <a:masterClrMapping/>
  </p:clrMapOvr>
  <p:transition>
    <p:fade thruBlk="1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6" name="Shape 9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369262" y="1090613"/>
            <a:ext cx="7391889" cy="4641146"/>
          </a:xfrm>
          <a:prstGeom prst="rect">
            <a:avLst/>
          </a:prstGeom>
          <a:noFill/>
          <a:ln>
            <a:noFill/>
          </a:ln>
        </p:spPr>
      </p:pic>
      <p:sp>
        <p:nvSpPr>
          <p:cNvPr id="97" name="Shape 97"/>
          <p:cNvSpPr txBox="1">
            <a:spLocks noGrp="1"/>
          </p:cNvSpPr>
          <p:nvPr>
            <p:ph type="title"/>
          </p:nvPr>
        </p:nvSpPr>
        <p:spPr>
          <a:xfrm>
            <a:off x="1752600" y="304800"/>
            <a:ext cx="7010400" cy="838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32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rPr>
              <a:t>Nod ac Amcanion</a:t>
            </a:r>
          </a:p>
        </p:txBody>
      </p:sp>
      <p:sp>
        <p:nvSpPr>
          <p:cNvPr id="98" name="Shape 98"/>
          <p:cNvSpPr txBox="1">
            <a:spLocks noGrp="1"/>
          </p:cNvSpPr>
          <p:nvPr>
            <p:ph type="body" idx="1"/>
          </p:nvPr>
        </p:nvSpPr>
        <p:spPr>
          <a:xfrm>
            <a:off x="1752600" y="1395413"/>
            <a:ext cx="7010400" cy="4572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Nod y wers heddiw ydy:</a:t>
            </a:r>
          </a:p>
          <a:p>
            <a:pPr marL="742950" marR="0" lvl="1" indent="-285750" algn="l" rtl="0">
              <a:spcBef>
                <a:spcPts val="44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Noto Sans Symbols"/>
              <a:buChar char="➢"/>
            </a:pPr>
            <a:r>
              <a:rPr lang="en-US">
                <a:solidFill>
                  <a:schemeClr val="lt1"/>
                </a:solidFill>
              </a:rPr>
              <a:t>Adolygu ambell wall</a:t>
            </a:r>
          </a:p>
          <a:p>
            <a:pPr marL="742950" marR="0" lvl="1" indent="-285750" algn="l" rtl="0">
              <a:spcBef>
                <a:spcPts val="44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Noto Sans Symbols"/>
              <a:buChar char="➢"/>
            </a:pPr>
            <a:r>
              <a:rPr lang="en-US" sz="2200" b="0" i="1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Datblygu ac ymarfer iaith trafod stori </a:t>
            </a:r>
            <a:br>
              <a:rPr lang="en-US" sz="2200" b="0" i="1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endParaRPr lang="en-US" sz="2200" b="0" i="1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Amcanion:</a:t>
            </a:r>
          </a:p>
          <a:p>
            <a:pPr marL="742950" marR="0" lvl="1" indent="-285750" algn="l" rtl="0">
              <a:spcBef>
                <a:spcPts val="44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Noto Sans Symbols"/>
              <a:buChar char="➢"/>
            </a:pPr>
            <a:r>
              <a:rPr lang="en-US" sz="2200" b="0" i="1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Trafod termau gramadeg</a:t>
            </a:r>
          </a:p>
          <a:p>
            <a:pPr marL="742950" marR="0" lvl="1" indent="-285750" algn="l" rtl="0">
              <a:spcBef>
                <a:spcPts val="44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Noto Sans Symbols"/>
              <a:buNone/>
            </a:pPr>
            <a:endParaRPr sz="2200" b="0" i="1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742950" marR="0" lvl="1" indent="-285750" algn="l" rtl="0">
              <a:spcBef>
                <a:spcPts val="44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Noto Sans Symbols"/>
              <a:buChar char="➢"/>
            </a:pPr>
            <a:r>
              <a:rPr lang="en-US" sz="2200" b="0" i="1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Adolygu ac ymestyn gorchmynion</a:t>
            </a:r>
          </a:p>
          <a:p>
            <a:pPr marL="742950" marR="0" lvl="1" indent="-285750" algn="l" rtl="0">
              <a:spcBef>
                <a:spcPts val="44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Noto Sans Symbols"/>
              <a:buChar char="➢"/>
            </a:pPr>
            <a:r>
              <a:rPr lang="en-US" sz="2200" b="0" i="1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Cwestiynau a threigladau</a:t>
            </a:r>
          </a:p>
        </p:txBody>
      </p:sp>
    </p:spTree>
  </p:cSld>
  <p:clrMapOvr>
    <a:masterClrMapping/>
  </p:clrMapOvr>
  <p:transition>
    <p:fade thruBlk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Shape 104"/>
          <p:cNvSpPr txBox="1">
            <a:spLocks noGrp="1"/>
          </p:cNvSpPr>
          <p:nvPr>
            <p:ph type="title"/>
          </p:nvPr>
        </p:nvSpPr>
        <p:spPr>
          <a:xfrm>
            <a:off x="1435100" y="304800"/>
            <a:ext cx="7543800" cy="838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32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rPr>
              <a:t>Fframwaith Llythrennedd a Rhifedd</a:t>
            </a:r>
          </a:p>
        </p:txBody>
      </p:sp>
      <p:sp>
        <p:nvSpPr>
          <p:cNvPr id="105" name="Shape 105"/>
          <p:cNvSpPr txBox="1">
            <a:spLocks noGrp="1"/>
          </p:cNvSpPr>
          <p:nvPr>
            <p:ph type="body" idx="1"/>
          </p:nvPr>
        </p:nvSpPr>
        <p:spPr>
          <a:xfrm>
            <a:off x="1968500" y="2659623"/>
            <a:ext cx="6692900" cy="1676401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06" name="Shape 10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435100" y="1143000"/>
            <a:ext cx="7325531" cy="479795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fade thruBlk="1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Shape 111"/>
          <p:cNvSpPr txBox="1">
            <a:spLocks noGrp="1"/>
          </p:cNvSpPr>
          <p:nvPr>
            <p:ph type="title"/>
          </p:nvPr>
        </p:nvSpPr>
        <p:spPr>
          <a:xfrm>
            <a:off x="1752600" y="304800"/>
            <a:ext cx="7010400" cy="838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/>
              <a:t>Ambell wall:  </a:t>
            </a:r>
            <a:r>
              <a:rPr lang="en-US" sz="32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rPr>
              <a:t>Treiglo BOD</a:t>
            </a:r>
          </a:p>
        </p:txBody>
      </p:sp>
      <p:graphicFrame>
        <p:nvGraphicFramePr>
          <p:cNvPr id="112" name="Shape 112"/>
          <p:cNvGraphicFramePr/>
          <p:nvPr/>
        </p:nvGraphicFramePr>
        <p:xfrm>
          <a:off x="1752599" y="1143000"/>
          <a:ext cx="7124700" cy="3513125"/>
        </p:xfrm>
        <a:graphic>
          <a:graphicData uri="http://schemas.openxmlformats.org/drawingml/2006/table">
            <a:tbl>
              <a:tblPr>
                <a:noFill/>
                <a:tableStyleId>{9A456BA2-F1AE-4C22-9F3A-EDD1C72A7E9F}</a:tableStyleId>
              </a:tblPr>
              <a:tblGrid>
                <a:gridCol w="3562350"/>
                <a:gridCol w="3562350"/>
              </a:tblGrid>
              <a:tr h="3730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buSzPct val="25000"/>
                        <a:buNone/>
                      </a:pPr>
                      <a:r>
                        <a:rPr lang="en-US" sz="2000" b="1" u="none" strike="noStrike" cap="none"/>
                        <a:t>BOD</a:t>
                      </a:r>
                    </a:p>
                  </a:txBody>
                  <a:tcPr marL="9525" marR="9525" marT="9525" marB="9525">
                    <a:lnL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buSzPct val="25000"/>
                        <a:buNone/>
                      </a:pPr>
                      <a:r>
                        <a:rPr lang="en-US" sz="2000" b="1"/>
                        <a:t>FOD</a:t>
                      </a:r>
                    </a:p>
                  </a:txBody>
                  <a:tcPr marL="9525" marR="9525" marT="9525" marB="9525">
                    <a:lnL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0580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buSzPct val="25000"/>
                        <a:buNone/>
                      </a:pPr>
                      <a:r>
                        <a:rPr lang="en-US" sz="2000"/>
                        <a:t>1.  Ar ôl </a:t>
                      </a:r>
                      <a:r>
                        <a:rPr lang="en-US" sz="2000" b="1"/>
                        <a:t>berf amhersonol</a:t>
                      </a:r>
                      <a:r>
                        <a:rPr lang="en-US" sz="2000"/>
                        <a:t>:</a:t>
                      </a: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buSzPct val="25000"/>
                        <a:buNone/>
                      </a:pPr>
                      <a:r>
                        <a:rPr lang="en-US" sz="2000"/>
                        <a:t>e.e.  Dywedir </a:t>
                      </a:r>
                      <a:r>
                        <a:rPr lang="en-US" sz="2000" b="1"/>
                        <a:t>bod</a:t>
                      </a:r>
                      <a:r>
                        <a:rPr lang="en-US" sz="2000"/>
                        <a:t> y cyfarfod wedi ei ohirio.</a:t>
                      </a:r>
                    </a:p>
                  </a:txBody>
                  <a:tcPr marL="9525" marR="9525" marT="9525" marB="9525">
                    <a:lnL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buSzPct val="25000"/>
                        <a:buNone/>
                      </a:pPr>
                      <a:r>
                        <a:rPr lang="en-US" sz="2000"/>
                        <a:t>1.  Ar ôl </a:t>
                      </a:r>
                      <a:r>
                        <a:rPr lang="en-US" sz="2000" b="1"/>
                        <a:t>berf gryno</a:t>
                      </a:r>
                      <a:r>
                        <a:rPr lang="en-US" sz="2000"/>
                        <a:t>:</a:t>
                      </a: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buSzPct val="25000"/>
                        <a:buNone/>
                      </a:pPr>
                      <a:r>
                        <a:rPr lang="en-US" sz="2000"/>
                        <a:t>e.e.   Credaf </a:t>
                      </a:r>
                      <a:r>
                        <a:rPr lang="en-US" sz="2000" b="1"/>
                        <a:t>fod</a:t>
                      </a:r>
                      <a:r>
                        <a:rPr lang="en-US" sz="2000"/>
                        <a:t> hyn yn wir.</a:t>
                      </a:r>
                    </a:p>
                  </a:txBody>
                  <a:tcPr marL="9525" marR="9525" marT="9525" marB="9525">
                    <a:lnL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0580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buSzPct val="25000"/>
                        <a:buNone/>
                      </a:pPr>
                      <a:r>
                        <a:rPr lang="en-US" sz="2000"/>
                        <a:t>2.  Ar ôl </a:t>
                      </a:r>
                      <a:r>
                        <a:rPr lang="en-US" sz="2000" b="1"/>
                        <a:t>berfenw</a:t>
                      </a:r>
                      <a:r>
                        <a:rPr lang="en-US" sz="2000"/>
                        <a:t>:</a:t>
                      </a: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buSzPct val="25000"/>
                        <a:buNone/>
                      </a:pPr>
                      <a:r>
                        <a:rPr lang="en-US" sz="2000"/>
                        <a:t>e.e.  Yr wyf yn credu </a:t>
                      </a:r>
                      <a:r>
                        <a:rPr lang="en-US" sz="2000" b="1"/>
                        <a:t>bod</a:t>
                      </a:r>
                      <a:r>
                        <a:rPr lang="en-US" sz="2000"/>
                        <a:t> hyn yn wir.</a:t>
                      </a:r>
                    </a:p>
                  </a:txBody>
                  <a:tcPr marL="9525" marR="9525" marT="9525" marB="9525">
                    <a:lnL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buSzPct val="25000"/>
                        <a:buNone/>
                      </a:pPr>
                      <a:r>
                        <a:rPr lang="en-US" sz="2000"/>
                        <a:t>2.  Ar ôl </a:t>
                      </a:r>
                      <a:r>
                        <a:rPr lang="en-US" sz="2000" b="1"/>
                        <a:t>ansoddair</a:t>
                      </a:r>
                      <a:r>
                        <a:rPr lang="en-US" sz="2000"/>
                        <a:t>:</a:t>
                      </a: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buSzPct val="25000"/>
                        <a:buNone/>
                      </a:pPr>
                      <a:r>
                        <a:rPr lang="en-US" sz="2000"/>
                        <a:t>e.e.   Y mae’n amlwg </a:t>
                      </a:r>
                      <a:r>
                        <a:rPr lang="en-US" sz="2000" b="1"/>
                        <a:t>fod</a:t>
                      </a:r>
                      <a:r>
                        <a:rPr lang="en-US" sz="2000"/>
                        <a:t> hyn yn wir.</a:t>
                      </a:r>
                    </a:p>
                  </a:txBody>
                  <a:tcPr marL="9525" marR="9525" marT="9525" marB="9525">
                    <a:lnL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0240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buSzPct val="25000"/>
                        <a:buNone/>
                      </a:pPr>
                      <a:r>
                        <a:rPr lang="en-US" sz="2000"/>
                        <a:t>3.  Ar ôl </a:t>
                      </a:r>
                      <a:r>
                        <a:rPr lang="en-US" sz="2000" b="1"/>
                        <a:t>Er</a:t>
                      </a:r>
                      <a:r>
                        <a:rPr lang="en-US" sz="2000"/>
                        <a:t>:</a:t>
                      </a: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buSzPct val="25000"/>
                        <a:buNone/>
                      </a:pPr>
                      <a:r>
                        <a:rPr lang="en-US" sz="2000"/>
                        <a:t>e.e.  Er </a:t>
                      </a:r>
                      <a:r>
                        <a:rPr lang="en-US" sz="2000" b="1"/>
                        <a:t>bod</a:t>
                      </a:r>
                      <a:r>
                        <a:rPr lang="en-US" sz="2000"/>
                        <a:t> rhai yn gwrthod ….</a:t>
                      </a:r>
                    </a:p>
                  </a:txBody>
                  <a:tcPr marL="9525" marR="9525" marT="9525" marB="9525">
                    <a:lnL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buSzPct val="25000"/>
                        <a:buNone/>
                      </a:pPr>
                      <a:r>
                        <a:rPr lang="en-US" sz="2000"/>
                        <a:t>3.  Ar ôl </a:t>
                      </a:r>
                      <a:r>
                        <a:rPr lang="en-US" sz="2000" b="1"/>
                        <a:t>enw</a:t>
                      </a:r>
                      <a:r>
                        <a:rPr lang="en-US" sz="2000"/>
                        <a:t>:</a:t>
                      </a: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buSzPct val="25000"/>
                        <a:buNone/>
                      </a:pPr>
                      <a:r>
                        <a:rPr lang="en-US" sz="2000"/>
                        <a:t>e.e. Nid oes sicrwydd </a:t>
                      </a:r>
                      <a:r>
                        <a:rPr lang="en-US" sz="2000" b="1"/>
                        <a:t>fod</a:t>
                      </a:r>
                      <a:r>
                        <a:rPr lang="en-US" sz="2000"/>
                        <a:t> ….</a:t>
                      </a:r>
                    </a:p>
                  </a:txBody>
                  <a:tcPr marL="9525" marR="9525" marT="9525" marB="9525">
                    <a:lnL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CCCCCC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13" name="Shape 113"/>
          <p:cNvSpPr/>
          <p:nvPr/>
        </p:nvSpPr>
        <p:spPr>
          <a:xfrm>
            <a:off x="1" y="614877"/>
            <a:ext cx="138564" cy="484748"/>
          </a:xfrm>
          <a:prstGeom prst="rect">
            <a:avLst/>
          </a:prstGeom>
          <a:noFill/>
          <a:ln>
            <a:noFill/>
          </a:ln>
        </p:spPr>
        <p:txBody>
          <a:bodyPr wrap="square" lIns="68575" tIns="34275" rIns="68575" bIns="3427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135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/>
            </a:r>
            <a:br>
              <a:rPr lang="en-US" sz="135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lang="en-US"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4" name="Shape 114"/>
          <p:cNvSpPr txBox="1"/>
          <p:nvPr/>
        </p:nvSpPr>
        <p:spPr>
          <a:xfrm>
            <a:off x="1884305" y="5476842"/>
            <a:ext cx="6508254" cy="75713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Mae mwy o help ar hyn yn </a:t>
            </a:r>
            <a:r>
              <a:rPr lang="en-US" sz="18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 Golygiadur - Llawlyfr i Awduron a Golygyddion</a:t>
            </a:r>
            <a:r>
              <a:rPr lang="en-US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gan Rhiannon Ifans. (Cymdeithas Llyfrau Ceredigion Cyf. 2006 - tud. 401 - 403)</a:t>
            </a:r>
          </a:p>
        </p:txBody>
      </p:sp>
    </p:spTree>
  </p:cSld>
  <p:clrMapOvr>
    <a:masterClrMapping/>
  </p:clrMapOvr>
  <p:transition>
    <p:fade thruBlk="1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Shape 119"/>
          <p:cNvSpPr txBox="1">
            <a:spLocks noGrp="1"/>
          </p:cNvSpPr>
          <p:nvPr>
            <p:ph type="title"/>
          </p:nvPr>
        </p:nvSpPr>
        <p:spPr>
          <a:xfrm>
            <a:off x="1752600" y="304800"/>
            <a:ext cx="7010400" cy="838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32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rPr>
              <a:t>Cysondeb</a:t>
            </a:r>
          </a:p>
        </p:txBody>
      </p:sp>
      <p:sp>
        <p:nvSpPr>
          <p:cNvPr id="120" name="Shape 120"/>
          <p:cNvSpPr txBox="1">
            <a:spLocks noGrp="1"/>
          </p:cNvSpPr>
          <p:nvPr>
            <p:ph type="body" idx="1"/>
          </p:nvPr>
        </p:nvSpPr>
        <p:spPr>
          <a:xfrm>
            <a:off x="1752600" y="1395413"/>
            <a:ext cx="7010400" cy="4572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Yr ydwyf</a:t>
            </a:r>
          </a:p>
          <a:p>
            <a:pPr marL="342900" marR="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Rwyf</a:t>
            </a:r>
          </a:p>
          <a:p>
            <a:pPr marL="342900" marR="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Rwy’n</a:t>
            </a:r>
          </a:p>
          <a:p>
            <a:pPr marL="342900" marR="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Rydw i</a:t>
            </a:r>
          </a:p>
          <a:p>
            <a:pPr marL="342900" marR="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Dw i</a:t>
            </a:r>
          </a:p>
          <a:p>
            <a:pPr marL="342900" marR="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Dwi</a:t>
            </a:r>
          </a:p>
          <a:p>
            <a:pPr marL="342900" marR="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Dewiswch ffurf briodol ar gyfer y cywair a byddwch yn gyson.</a:t>
            </a:r>
          </a:p>
        </p:txBody>
      </p:sp>
    </p:spTree>
  </p:cSld>
  <p:clrMapOvr>
    <a:masterClrMapping/>
  </p:clrMapOvr>
  <p:transition>
    <p:fade thruBlk="1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 txBox="1">
            <a:spLocks noGrp="1"/>
          </p:cNvSpPr>
          <p:nvPr>
            <p:ph type="title"/>
          </p:nvPr>
        </p:nvSpPr>
        <p:spPr>
          <a:xfrm>
            <a:off x="1752600" y="304800"/>
            <a:ext cx="7010400" cy="838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32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rPr>
              <a:t>Amhersonol</a:t>
            </a:r>
          </a:p>
        </p:txBody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1752600" y="1395413"/>
            <a:ext cx="7010400" cy="4572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Edrychwch eto ar nodiadau w</a:t>
            </a:r>
            <a:r>
              <a:rPr lang="en-US"/>
              <a:t>ythnos diwethaf</a:t>
            </a: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!</a:t>
            </a:r>
          </a:p>
        </p:txBody>
      </p:sp>
    </p:spTree>
  </p:cSld>
  <p:clrMapOvr>
    <a:masterClrMapping/>
  </p:clrMapOvr>
  <p:transition>
    <p:fade thruBlk="1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Shape 131"/>
          <p:cNvSpPr txBox="1">
            <a:spLocks noGrp="1"/>
          </p:cNvSpPr>
          <p:nvPr>
            <p:ph type="title"/>
          </p:nvPr>
        </p:nvSpPr>
        <p:spPr>
          <a:xfrm>
            <a:off x="1752600" y="304800"/>
            <a:ext cx="7010400" cy="838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32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rPr>
              <a:t>Talfyrru ‘yn’</a:t>
            </a:r>
          </a:p>
        </p:txBody>
      </p:sp>
      <p:sp>
        <p:nvSpPr>
          <p:cNvPr id="132" name="Shape 132"/>
          <p:cNvSpPr txBox="1">
            <a:spLocks noGrp="1"/>
          </p:cNvSpPr>
          <p:nvPr>
            <p:ph type="body" idx="1"/>
          </p:nvPr>
        </p:nvSpPr>
        <p:spPr>
          <a:xfrm>
            <a:off x="1752600" y="1395413"/>
            <a:ext cx="7010400" cy="4572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Nid yw’r arddodiad </a:t>
            </a:r>
            <a:r>
              <a:rPr lang="en-US" sz="2400" b="0" i="0" u="none" strike="noStrike" cap="none">
                <a:solidFill>
                  <a:srgbClr val="7373D1"/>
                </a:solidFill>
                <a:latin typeface="Arial"/>
                <a:ea typeface="Arial"/>
                <a:cs typeface="Arial"/>
                <a:sym typeface="Arial"/>
              </a:rPr>
              <a:t>yn</a:t>
            </a: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 yn cywasgu	</a:t>
            </a:r>
            <a:b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</a:br>
            <a:endParaRPr lang="en-US" sz="24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524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lang="en-US" sz="2400" b="0" i="1" u="none" strike="noStrike" cap="none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Mae’r pili pala </a:t>
            </a:r>
            <a:r>
              <a:rPr lang="en-US" sz="2400" b="1" i="1" u="sng" strike="noStrike" cap="none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yn</a:t>
            </a:r>
            <a:r>
              <a:rPr lang="en-US" sz="2400" b="0" i="1" u="none" strike="noStrike" cap="none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 yr awyr.</a:t>
            </a:r>
          </a:p>
          <a:p>
            <a:pPr marL="0" marR="0" lvl="0" indent="-1524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1" u="none" strike="noStrike" cap="none">
              <a:solidFill>
                <a:srgbClr val="7030A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24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Mae </a:t>
            </a:r>
            <a:r>
              <a:rPr lang="en-US" sz="2400" b="0" i="1" u="none" strike="noStrike" cap="none">
                <a:solidFill>
                  <a:srgbClr val="7373D1"/>
                </a:solidFill>
                <a:latin typeface="Arial"/>
                <a:ea typeface="Arial"/>
                <a:cs typeface="Arial"/>
                <a:sym typeface="Arial"/>
              </a:rPr>
              <a:t>yn</a:t>
            </a:r>
            <a:r>
              <a:rPr lang="en-US" sz="24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traethiadol yn troi’n </a:t>
            </a:r>
            <a:r>
              <a:rPr lang="en-US" sz="2400" b="0" i="1" u="none" strike="noStrike" cap="none">
                <a:solidFill>
                  <a:srgbClr val="7373D1"/>
                </a:solidFill>
                <a:latin typeface="Arial"/>
                <a:ea typeface="Arial"/>
                <a:cs typeface="Arial"/>
                <a:sym typeface="Arial"/>
              </a:rPr>
              <a:t>‘n</a:t>
            </a:r>
          </a:p>
          <a:p>
            <a:pPr marL="0" marR="0" lvl="0" indent="-1524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1" u="none" strike="noStrike" cap="none">
              <a:solidFill>
                <a:srgbClr val="7373D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52400" algn="l" rtl="0">
              <a:spcBef>
                <a:spcPts val="1200"/>
              </a:spcBef>
              <a:spcAft>
                <a:spcPts val="0"/>
              </a:spcAft>
              <a:buClr>
                <a:srgbClr val="7373D1"/>
              </a:buClr>
              <a:buSzPct val="100000"/>
              <a:buFont typeface="Arial"/>
              <a:buNone/>
            </a:pPr>
            <a:r>
              <a:rPr lang="en-US" sz="2400" b="0" i="1" u="none" strike="noStrike" cap="none">
                <a:solidFill>
                  <a:srgbClr val="7373D1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lang="en-US" sz="2400" b="0" i="1" u="none" strike="noStrike" cap="none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Mae’r pili pala</a:t>
            </a:r>
            <a:r>
              <a:rPr lang="en-US" sz="2400" b="1" i="1" u="sng" strike="noStrike" cap="none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’n</a:t>
            </a:r>
            <a:r>
              <a:rPr lang="en-US" sz="2400" b="0" i="1" u="none" strike="noStrike" cap="none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 hedfan yn yr awyr.</a:t>
            </a:r>
          </a:p>
        </p:txBody>
      </p:sp>
    </p:spTree>
  </p:cSld>
  <p:clrMapOvr>
    <a:masterClrMapping/>
  </p:clrMapOvr>
  <p:transition>
    <p:fade thruBlk="1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Shape 137"/>
          <p:cNvSpPr txBox="1">
            <a:spLocks noGrp="1"/>
          </p:cNvSpPr>
          <p:nvPr>
            <p:ph type="title"/>
          </p:nvPr>
        </p:nvSpPr>
        <p:spPr>
          <a:xfrm>
            <a:off x="1752600" y="304800"/>
            <a:ext cx="7010400" cy="10905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24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rPr>
              <a:t>Berfau Cryno </a:t>
            </a:r>
            <a:br>
              <a:rPr lang="en-US" sz="24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rPr>
            </a:br>
            <a:r>
              <a:rPr lang="en-US" sz="24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rPr>
              <a:t>/ Brawddegau Cwmpasog:  Nodyn atgoffa a</a:t>
            </a:r>
            <a:r>
              <a:rPr lang="en-US" sz="2400"/>
              <a:t>rall</a:t>
            </a:r>
          </a:p>
        </p:txBody>
      </p:sp>
      <p:sp>
        <p:nvSpPr>
          <p:cNvPr id="138" name="Shape 138"/>
          <p:cNvSpPr txBox="1">
            <a:spLocks noGrp="1"/>
          </p:cNvSpPr>
          <p:nvPr>
            <p:ph type="body" idx="1"/>
          </p:nvPr>
        </p:nvSpPr>
        <p:spPr>
          <a:xfrm>
            <a:off x="1752600" y="1395413"/>
            <a:ext cx="7010400" cy="4572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-1524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/>
              <a:t>Wrth </a:t>
            </a: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ysgrifennu, y mae’n fwy cynnil ac fwy effeithiol i ddefnyddio berfau cryno yn lle brawddegau cwmpasog:</a:t>
            </a:r>
          </a:p>
          <a:p>
            <a:pPr marL="0" marR="0" lvl="0" indent="-1524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52400" algn="l" rtl="0">
              <a:spcBef>
                <a:spcPts val="0"/>
              </a:spcBef>
              <a:spcAft>
                <a:spcPts val="0"/>
              </a:spcAft>
              <a:buClr>
                <a:srgbClr val="7030A0"/>
              </a:buClr>
              <a:buSzPct val="100000"/>
              <a:buFont typeface="Arial"/>
              <a:buNone/>
            </a:pPr>
            <a:r>
              <a:rPr lang="en-US" sz="2400" b="0" i="1" u="none" strike="noStrike" cap="none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Gwnes i ddysgu mewn ysgol wledig.</a:t>
            </a:r>
          </a:p>
          <a:p>
            <a:pPr marL="0" marR="0" lvl="0" indent="-1524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1" u="none" strike="noStrike" cap="none">
              <a:solidFill>
                <a:srgbClr val="7030A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52400" algn="l" rtl="0">
              <a:spcBef>
                <a:spcPts val="0"/>
              </a:spcBef>
              <a:spcAft>
                <a:spcPts val="0"/>
              </a:spcAft>
              <a:buClr>
                <a:srgbClr val="7030A0"/>
              </a:buClr>
              <a:buSzPct val="100000"/>
              <a:buFont typeface="Arial"/>
              <a:buNone/>
            </a:pPr>
            <a:r>
              <a:rPr lang="en-US" sz="2400" b="0" i="1" u="none" strike="noStrike" cap="none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Dysgais mewn ysgol wledig.</a:t>
            </a:r>
          </a:p>
          <a:p>
            <a:pPr marL="0" marR="0" lvl="0" indent="-1524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1" u="none" strike="noStrike" cap="none">
              <a:solidFill>
                <a:srgbClr val="7030A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524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1" u="none" strike="noStrike" cap="none">
              <a:solidFill>
                <a:srgbClr val="7030A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>
    <p:fade thruBlk="1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Shape 143"/>
          <p:cNvSpPr txBox="1">
            <a:spLocks noGrp="1"/>
          </p:cNvSpPr>
          <p:nvPr>
            <p:ph type="title"/>
          </p:nvPr>
        </p:nvSpPr>
        <p:spPr>
          <a:xfrm>
            <a:off x="1752600" y="304800"/>
            <a:ext cx="7010400" cy="838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32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rPr>
              <a:t>Rhagenwau Dangosol</a:t>
            </a:r>
          </a:p>
        </p:txBody>
      </p:sp>
      <p:sp>
        <p:nvSpPr>
          <p:cNvPr id="144" name="Shape 144"/>
          <p:cNvSpPr txBox="1">
            <a:spLocks noGrp="1"/>
          </p:cNvSpPr>
          <p:nvPr>
            <p:ph type="body" idx="1"/>
          </p:nvPr>
        </p:nvSpPr>
        <p:spPr>
          <a:xfrm>
            <a:off x="1752600" y="1395413"/>
            <a:ext cx="7010400" cy="4572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-152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Mae’r ddarlith </a:t>
            </a:r>
            <a:r>
              <a:rPr lang="en-US" sz="2400" b="0" i="0" u="none" strike="noStrike" cap="none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yma</a:t>
            </a: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’n wych!</a:t>
            </a:r>
          </a:p>
          <a:p>
            <a:pPr marL="0" marR="0" lvl="0" indent="-152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52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Mae’r llyfr </a:t>
            </a:r>
            <a:r>
              <a:rPr lang="en-US" sz="2400" b="0" i="0" u="none" strike="noStrike" cap="none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yma</a:t>
            </a: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’n ddefnyddiol.</a:t>
            </a:r>
          </a:p>
          <a:p>
            <a:pPr marL="0" marR="0" lvl="0" indent="-152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52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Mae’r gwersi </a:t>
            </a:r>
            <a:r>
              <a:rPr lang="en-US" sz="2400" b="0" i="0" u="none" strike="noStrike" cap="none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yma</a:t>
            </a: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’n ddiddorol.</a:t>
            </a:r>
            <a:b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</a:br>
            <a:endParaRPr lang="en-US" sz="24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52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524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Mae’r ddarlith </a:t>
            </a:r>
            <a:r>
              <a:rPr lang="en-US" sz="2400" b="0" i="0" u="none" strike="noStrike" cap="none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hon </a:t>
            </a: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yn wych!</a:t>
            </a:r>
          </a:p>
          <a:p>
            <a:pPr marL="0" marR="0" lvl="0" indent="-1524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524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Mae’r llyfr </a:t>
            </a:r>
            <a:r>
              <a:rPr lang="en-US" sz="2400" b="0" i="0" u="none" strike="noStrike" cap="none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hwn </a:t>
            </a: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yn ddefnyddiol.</a:t>
            </a:r>
          </a:p>
          <a:p>
            <a:pPr marL="0" marR="0" lvl="0" indent="-1524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524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Mae’r gwersi </a:t>
            </a:r>
            <a:r>
              <a:rPr lang="en-US" sz="2400" b="0" i="0" u="none" strike="noStrike" cap="none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hyn </a:t>
            </a: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yn ddiddorol.</a:t>
            </a:r>
          </a:p>
          <a:p>
            <a:pPr marL="0" marR="0" lvl="0" indent="-152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>
    <p:fade thruBlk="1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Shape 149"/>
          <p:cNvSpPr txBox="1">
            <a:spLocks noGrp="1"/>
          </p:cNvSpPr>
          <p:nvPr>
            <p:ph type="title"/>
          </p:nvPr>
        </p:nvSpPr>
        <p:spPr>
          <a:xfrm>
            <a:off x="1752600" y="304800"/>
            <a:ext cx="7010400" cy="838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32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rPr>
              <a:t>Mynegiant</a:t>
            </a:r>
          </a:p>
        </p:txBody>
      </p:sp>
      <p:sp>
        <p:nvSpPr>
          <p:cNvPr id="150" name="Shape 150"/>
          <p:cNvSpPr txBox="1">
            <a:spLocks noGrp="1"/>
          </p:cNvSpPr>
          <p:nvPr>
            <p:ph type="body" idx="1"/>
          </p:nvPr>
        </p:nvSpPr>
        <p:spPr>
          <a:xfrm>
            <a:off x="1752600" y="1395413"/>
            <a:ext cx="7010400" cy="4572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-152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Byddwch yn gryno.</a:t>
            </a:r>
          </a:p>
          <a:p>
            <a:pPr marL="0" marR="0" lvl="0" indent="-152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Ysgrifennwch yn syml.</a:t>
            </a:r>
          </a:p>
          <a:p>
            <a:pPr marL="0" marR="0" lvl="0" indent="-152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52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52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Darllenwch dros eich gwaith.</a:t>
            </a:r>
          </a:p>
          <a:p>
            <a:pPr marL="0" marR="0" lvl="0" indent="-152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Darllenwch yn uchel i sicrhau eglurder.</a:t>
            </a:r>
          </a:p>
          <a:p>
            <a:pPr marL="0" marR="0" lvl="0" indent="-152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52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>
    <p:fade thruBlk="1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Shape 155"/>
          <p:cNvSpPr txBox="1">
            <a:spLocks noGrp="1"/>
          </p:cNvSpPr>
          <p:nvPr>
            <p:ph type="title"/>
          </p:nvPr>
        </p:nvSpPr>
        <p:spPr>
          <a:xfrm>
            <a:off x="1752600" y="2843213"/>
            <a:ext cx="7010400" cy="838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1" indent="0" algn="l" rtl="0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3200" b="1" i="0" u="none" strike="noStrike" cap="none">
                <a:solidFill>
                  <a:schemeClr val="dk1"/>
                </a:solidFill>
                <a:latin typeface="Tahoma"/>
                <a:ea typeface="Tahoma"/>
                <a:cs typeface="Tahoma"/>
                <a:sym typeface="Tahoma"/>
              </a:rPr>
              <a:t>Trafod termau gramadeg</a:t>
            </a:r>
            <a:br>
              <a:rPr lang="en-US" sz="3200" b="1" i="0" u="none" strike="noStrike" cap="none">
                <a:solidFill>
                  <a:schemeClr val="dk1"/>
                </a:solidFill>
                <a:latin typeface="Tahoma"/>
                <a:ea typeface="Tahoma"/>
                <a:cs typeface="Tahoma"/>
                <a:sym typeface="Tahoma"/>
              </a:rPr>
            </a:br>
            <a:endParaRPr lang="en-US" sz="3200" b="1" i="0" u="none" strike="noStrike" cap="none">
              <a:solidFill>
                <a:schemeClr val="dk1"/>
              </a:solidFill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156" name="Shape 156"/>
          <p:cNvSpPr txBox="1">
            <a:spLocks noGrp="1"/>
          </p:cNvSpPr>
          <p:nvPr>
            <p:ph type="body" idx="1"/>
          </p:nvPr>
        </p:nvSpPr>
        <p:spPr>
          <a:xfrm>
            <a:off x="1752600" y="1395413"/>
            <a:ext cx="7010400" cy="4572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742950" marR="0" lvl="1" indent="-28575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Noto Sans Symbols"/>
              <a:buNone/>
            </a:pPr>
            <a:endParaRPr sz="2200" b="0" i="1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>
    <p:fade thruBlk="1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1" name="Shape 161"/>
          <p:cNvGraphicFramePr/>
          <p:nvPr/>
        </p:nvGraphicFramePr>
        <p:xfrm>
          <a:off x="1524001" y="943293"/>
          <a:ext cx="7416800" cy="4556760"/>
        </p:xfrm>
        <a:graphic>
          <a:graphicData uri="http://schemas.openxmlformats.org/drawingml/2006/table">
            <a:tbl>
              <a:tblPr firstRow="1" firstCol="1" bandRow="1">
                <a:noFill/>
                <a:tableStyleId>{22BFB4AD-3D0F-4B93-9A8A-4D9F4E70D228}</a:tableStyleId>
              </a:tblPr>
              <a:tblGrid>
                <a:gridCol w="1663700"/>
                <a:gridCol w="1647375"/>
                <a:gridCol w="4105725"/>
              </a:tblGrid>
              <a:tr h="14310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000" b="1"/>
                        <a:t>Adferf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000" i="1"/>
                        <a:t>Adverb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000"/>
                        <a:t>Mae adferf yn ategi’r ferf, yr ansoddair neu adferf arall. Gyda berf, mae’n dangos ble, pryd sut neu pam mae’r weithred wedi digwydd. </a:t>
                      </a:r>
                    </a:p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000"/>
                        <a:t> </a:t>
                      </a:r>
                    </a:p>
                  </a:txBody>
                  <a:tcPr marL="68575" marR="68575" marT="0" marB="0"/>
                </a:tc>
              </a:tr>
              <a:tr h="56122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000" b="1"/>
                        <a:t>Ansoddair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000" i="1"/>
                        <a:t>Adjective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000"/>
                        <a:t>Mae ansoddair yn air sy’n disgrifio. </a:t>
                      </a:r>
                    </a:p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000"/>
                        <a:t> </a:t>
                      </a:r>
                    </a:p>
                  </a:txBody>
                  <a:tcPr marL="68575" marR="68575" marT="0" marB="0"/>
                </a:tc>
              </a:tr>
              <a:tr h="114112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000" b="1"/>
                        <a:t>Arddodiad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000" i="1"/>
                        <a:t>Preposition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000"/>
                        <a:t>Mae arddodiaid yn dweud wrthym ble, pryd neu sut mae rhywbeth wedi digwydd. Geiriau fel </a:t>
                      </a:r>
                      <a:r>
                        <a:rPr lang="en-US" sz="2000" i="1">
                          <a:solidFill>
                            <a:srgbClr val="7030A0"/>
                          </a:solidFill>
                        </a:rPr>
                        <a:t>ar, o dan, i, o. </a:t>
                      </a:r>
                    </a:p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000"/>
                        <a:t> </a:t>
                      </a:r>
                    </a:p>
                  </a:txBody>
                  <a:tcPr marL="68575" marR="68575" marT="0" marB="0"/>
                </a:tc>
              </a:tr>
            </a:tbl>
          </a:graphicData>
        </a:graphic>
      </p:graphicFrame>
    </p:spTree>
  </p:cSld>
  <p:clrMapOvr>
    <a:masterClrMapping/>
  </p:clrMapOvr>
  <p:transition>
    <p:fade thruBlk="1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6" name="Shape 166"/>
          <p:cNvGraphicFramePr/>
          <p:nvPr/>
        </p:nvGraphicFramePr>
        <p:xfrm>
          <a:off x="1676400" y="604203"/>
          <a:ext cx="7188175" cy="5888736"/>
        </p:xfrm>
        <a:graphic>
          <a:graphicData uri="http://schemas.openxmlformats.org/drawingml/2006/table">
            <a:tbl>
              <a:tblPr firstRow="1" firstCol="1" bandRow="1">
                <a:noFill/>
                <a:tableStyleId>{22BFB4AD-3D0F-4B93-9A8A-4D9F4E70D228}</a:tableStyleId>
              </a:tblPr>
              <a:tblGrid>
                <a:gridCol w="1966050"/>
                <a:gridCol w="1242950"/>
                <a:gridCol w="3979175"/>
              </a:tblGrid>
              <a:tr h="87982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 b="1"/>
                        <a:t>Berf</a:t>
                      </a:r>
                    </a:p>
                  </a:txBody>
                  <a:tcPr marL="61475" marR="614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 i="1"/>
                        <a:t>Verb</a:t>
                      </a:r>
                    </a:p>
                  </a:txBody>
                  <a:tcPr marL="61475" marR="614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Gair sy’n cylfeu gweithred yw berf, geiriau megis es, byddaf, mae sy’n dangos pwy a phryd mae’r weithred yn digwydd. </a:t>
                      </a:r>
                    </a:p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 </a:t>
                      </a:r>
                    </a:p>
                  </a:txBody>
                  <a:tcPr marL="61475" marR="61475" marT="0" marB="0"/>
                </a:tc>
              </a:tr>
              <a:tr h="13197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 b="1"/>
                        <a:t>Berf gryno</a:t>
                      </a:r>
                    </a:p>
                  </a:txBody>
                  <a:tcPr marL="61475" marR="614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 i="1"/>
                        <a:t>Consise verb</a:t>
                      </a:r>
                    </a:p>
                  </a:txBody>
                  <a:tcPr marL="61475" marR="614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Yn wahanol i’r frawddeg gwmpasog isod, defnyddir berf gyda therfyniad sy’n dynode amser a pherson.</a:t>
                      </a:r>
                    </a:p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 </a:t>
                      </a:r>
                    </a:p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 i="1"/>
                        <a:t>C</a:t>
                      </a:r>
                      <a:r>
                        <a:rPr lang="en-US" sz="1600" i="1">
                          <a:solidFill>
                            <a:srgbClr val="7030A0"/>
                          </a:solidFill>
                        </a:rPr>
                        <a:t>erddais i.</a:t>
                      </a:r>
                    </a:p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 </a:t>
                      </a:r>
                    </a:p>
                  </a:txBody>
                  <a:tcPr marL="61475" marR="61475" marT="0" marB="0"/>
                </a:tc>
              </a:tr>
              <a:tr h="10998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 b="1"/>
                        <a:t>Berfenw</a:t>
                      </a:r>
                    </a:p>
                  </a:txBody>
                  <a:tcPr marL="61475" marR="614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 i="1"/>
                        <a:t>Verb-noun</a:t>
                      </a:r>
                    </a:p>
                  </a:txBody>
                  <a:tcPr marL="61475" marR="614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Ffurf gysefin berf yw berfenw:  Y ffurf wreiddiol a geir mewn geiriadur. Nid yw’r gair yn dweud pryd na phwy sy’n gwneud y weithred. E.e. </a:t>
                      </a:r>
                      <a:r>
                        <a:rPr lang="en-US" sz="1600" b="0" i="1">
                          <a:solidFill>
                            <a:srgbClr val="7030A0"/>
                          </a:solidFill>
                        </a:rPr>
                        <a:t>bod, mynd, dysgu</a:t>
                      </a:r>
                    </a:p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 </a:t>
                      </a:r>
                    </a:p>
                  </a:txBody>
                  <a:tcPr marL="61475" marR="61475" marT="0" marB="0"/>
                </a:tc>
              </a:tr>
              <a:tr h="127262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 b="1"/>
                        <a:t>Brawddeg gwmpasog / beriffrastig </a:t>
                      </a:r>
                    </a:p>
                  </a:txBody>
                  <a:tcPr marL="61475" marR="614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 i="1"/>
                        <a:t>Periphastic/</a:t>
                      </a:r>
                    </a:p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 i="1"/>
                        <a:t>Inconsise sentence</a:t>
                      </a:r>
                    </a:p>
                  </a:txBody>
                  <a:tcPr marL="61475" marR="614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Defnyddir berfau </a:t>
                      </a:r>
                      <a:r>
                        <a:rPr lang="en-US" sz="1600" i="1"/>
                        <a:t>bod</a:t>
                      </a:r>
                      <a:r>
                        <a:rPr lang="en-US" sz="1600"/>
                        <a:t> neu </a:t>
                      </a:r>
                      <a:r>
                        <a:rPr lang="en-US" sz="1600" i="1"/>
                        <a:t>gwneud</a:t>
                      </a:r>
                      <a:r>
                        <a:rPr lang="en-US" sz="1600"/>
                        <a:t> er mwyn cynnal berfenw arall. Ffordd hir o ffurfio brawddeg.</a:t>
                      </a:r>
                    </a:p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/>
                      </a:r>
                      <a:br>
                        <a:rPr lang="en-US" sz="1600"/>
                      </a:br>
                      <a:r>
                        <a:rPr lang="en-US" sz="1600" i="1">
                          <a:solidFill>
                            <a:srgbClr val="7030A0"/>
                          </a:solidFill>
                        </a:rPr>
                        <a:t>Roeddwn i’n cerdded.</a:t>
                      </a:r>
                      <a:br>
                        <a:rPr lang="en-US" sz="1600" i="1">
                          <a:solidFill>
                            <a:srgbClr val="7030A0"/>
                          </a:solidFill>
                        </a:rPr>
                      </a:br>
                      <a:endParaRPr lang="en-US" sz="1600" i="1">
                        <a:solidFill>
                          <a:srgbClr val="7030A0"/>
                        </a:solidFill>
                      </a:endParaRPr>
                    </a:p>
                  </a:txBody>
                  <a:tcPr marL="61475" marR="61475" marT="0" marB="0"/>
                </a:tc>
              </a:tr>
            </a:tbl>
          </a:graphicData>
        </a:graphic>
      </p:graphicFrame>
    </p:spTree>
  </p:cSld>
  <p:clrMapOvr>
    <a:masterClrMapping/>
  </p:clrMapOvr>
  <p:transition>
    <p:fade thruBlk="1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2" name="Shape 172"/>
          <p:cNvGraphicFramePr/>
          <p:nvPr/>
        </p:nvGraphicFramePr>
        <p:xfrm>
          <a:off x="1562099" y="476742"/>
          <a:ext cx="7416800" cy="6690889"/>
        </p:xfrm>
        <a:graphic>
          <a:graphicData uri="http://schemas.openxmlformats.org/drawingml/2006/table">
            <a:tbl>
              <a:tblPr firstRow="1" firstCol="1" bandRow="1">
                <a:noFill/>
                <a:tableStyleId>{22BFB4AD-3D0F-4B93-9A8A-4D9F4E70D228}</a:tableStyleId>
              </a:tblPr>
              <a:tblGrid>
                <a:gridCol w="1627475"/>
                <a:gridCol w="1357025"/>
                <a:gridCol w="4432300"/>
              </a:tblGrid>
              <a:tr h="9652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800" b="1"/>
                        <a:t>Enw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800" i="1"/>
                        <a:t>Noun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800"/>
                        <a:t>Mae enw yn enwi person , lle, peth neu syniad.</a:t>
                      </a:r>
                    </a:p>
                  </a:txBody>
                  <a:tcPr marL="68575" marR="68575" marT="0" marB="0"/>
                </a:tc>
              </a:tr>
              <a:tr h="14466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800" b="1"/>
                        <a:t>Goddrych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800" i="1"/>
                        <a:t>Subject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800" i="1">
                          <a:solidFill>
                            <a:srgbClr val="7030A0"/>
                          </a:solidFill>
                        </a:rPr>
                        <a:t>Ysgrifennodd John draethawd gwych</a:t>
                      </a:r>
                      <a:r>
                        <a:rPr lang="en-US" sz="1800"/>
                        <a:t>. </a:t>
                      </a:r>
                      <a:br>
                        <a:rPr lang="en-US" sz="1800"/>
                      </a:br>
                      <a:r>
                        <a:rPr lang="en-US" sz="1800"/>
                        <a:t/>
                      </a:r>
                      <a:br>
                        <a:rPr lang="en-US" sz="1800"/>
                      </a:br>
                      <a:r>
                        <a:rPr lang="en-US" sz="1800"/>
                        <a:t>John yw’r goddrych, sef yr un sy’n gwneud y weithred (sef ysgrifennu).</a:t>
                      </a:r>
                      <a:br>
                        <a:rPr lang="en-US" sz="1800"/>
                      </a:br>
                      <a:endParaRPr lang="en-US" sz="1800"/>
                    </a:p>
                  </a:txBody>
                  <a:tcPr marL="68575" marR="68575" marT="0" marB="0"/>
                </a:tc>
              </a:tr>
              <a:tr h="1696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800" b="1"/>
                        <a:t>Gwrthrych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800" i="1"/>
                        <a:t>Object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buSzPct val="25000"/>
                        <a:buNone/>
                      </a:pPr>
                      <a:r>
                        <a:rPr lang="en-US" sz="1800"/>
                        <a:t>Ystyr gwrthrych ydy’r peth neu’r person y mae’r weithred yn cael ei gwneud iddo / iddi; y peth neu’r person sy’n “dioddef” y weithred</a:t>
                      </a:r>
                      <a:br>
                        <a:rPr lang="en-US" sz="1800"/>
                      </a:br>
                      <a:endParaRPr lang="en-US" sz="1800"/>
                    </a:p>
                    <a:p>
                      <a:pPr marL="0" marR="0" lvl="0" indent="0" algn="l" rtl="0">
                        <a:lnSpc>
                          <a:spcPct val="80000"/>
                        </a:lnSpc>
                        <a:spcBef>
                          <a:spcPts val="0"/>
                        </a:spcBef>
                        <a:buSzPct val="25000"/>
                        <a:buNone/>
                      </a:pPr>
                      <a:r>
                        <a:rPr lang="en-US" sz="1800"/>
                        <a:t>e.e. </a:t>
                      </a:r>
                      <a:br>
                        <a:rPr lang="en-US" sz="1800"/>
                      </a:br>
                      <a:r>
                        <a:rPr lang="en-US" sz="1800"/>
                        <a:t/>
                      </a:r>
                      <a:br>
                        <a:rPr lang="en-US" sz="1800"/>
                      </a:br>
                      <a:r>
                        <a:rPr lang="en-US" sz="1800" i="1">
                          <a:solidFill>
                            <a:srgbClr val="7030A0"/>
                          </a:solidFill>
                        </a:rPr>
                        <a:t>Ysgrifennodd John draethawd gwych.</a:t>
                      </a:r>
                      <a:br>
                        <a:rPr lang="en-US" sz="1800" i="1">
                          <a:solidFill>
                            <a:srgbClr val="7030A0"/>
                          </a:solidFill>
                        </a:rPr>
                      </a:br>
                      <a:endParaRPr lang="en-US" sz="1800" i="1">
                        <a:solidFill>
                          <a:srgbClr val="7030A0"/>
                        </a:solidFill>
                      </a:endParaRPr>
                    </a:p>
                  </a:txBody>
                  <a:tcPr marL="68575" marR="68575" marT="0" marB="0"/>
                </a:tc>
              </a:tr>
              <a:tr h="11443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800" b="1"/>
                        <a:t>Rhagenw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800" i="1"/>
                        <a:t>Pronoun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800"/>
                        <a:t>Defnyddir rhagenw yn lle enw, geiriau fel </a:t>
                      </a:r>
                      <a:r>
                        <a:rPr lang="en-US" sz="1800" i="1">
                          <a:solidFill>
                            <a:srgbClr val="7030A0"/>
                          </a:solidFill>
                        </a:rPr>
                        <a:t>fe / hi / nhw</a:t>
                      </a:r>
                      <a:r>
                        <a:rPr lang="en-US" sz="1800"/>
                        <a:t>.</a:t>
                      </a:r>
                    </a:p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800"/>
                        <a:t> </a:t>
                      </a:r>
                    </a:p>
                  </a:txBody>
                  <a:tcPr marL="68575" marR="68575" marT="0" marB="0"/>
                </a:tc>
              </a:tr>
              <a:tr h="7545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800" b="1"/>
                        <a:t>Y Fannod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800" i="1"/>
                        <a:t>The definite article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800"/>
                        <a:t>Yn Saesneg “the”.</a:t>
                      </a:r>
                    </a:p>
                  </a:txBody>
                  <a:tcPr marL="68575" marR="68575" marT="0" marB="0"/>
                </a:tc>
              </a:tr>
            </a:tbl>
          </a:graphicData>
        </a:graphic>
      </p:graphicFrame>
    </p:spTree>
  </p:cSld>
  <p:clrMapOvr>
    <a:masterClrMapping/>
  </p:clrMapOvr>
  <p:transition>
    <p:fade thruBlk="1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Shape 177"/>
          <p:cNvSpPr txBox="1">
            <a:spLocks noGrp="1"/>
          </p:cNvSpPr>
          <p:nvPr>
            <p:ph type="title"/>
          </p:nvPr>
        </p:nvSpPr>
        <p:spPr>
          <a:xfrm>
            <a:off x="1752600" y="2843213"/>
            <a:ext cx="7010400" cy="838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3200" b="1" i="0" u="none" strike="noStrike" cap="none">
                <a:solidFill>
                  <a:schemeClr val="dk1"/>
                </a:solidFill>
                <a:latin typeface="Tahoma"/>
                <a:ea typeface="Tahoma"/>
                <a:cs typeface="Tahoma"/>
                <a:sym typeface="Tahoma"/>
              </a:rPr>
              <a:t>Adolygu ac ymestyn gorchmynion</a:t>
            </a:r>
          </a:p>
        </p:txBody>
      </p:sp>
      <p:sp>
        <p:nvSpPr>
          <p:cNvPr id="178" name="Shape 178"/>
          <p:cNvSpPr txBox="1">
            <a:spLocks noGrp="1"/>
          </p:cNvSpPr>
          <p:nvPr>
            <p:ph type="body" idx="1"/>
          </p:nvPr>
        </p:nvSpPr>
        <p:spPr>
          <a:xfrm>
            <a:off x="1752600" y="1395413"/>
            <a:ext cx="7010400" cy="4572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>
    <p:fade thruBlk="1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Shape 183"/>
          <p:cNvSpPr txBox="1">
            <a:spLocks noGrp="1"/>
          </p:cNvSpPr>
          <p:nvPr>
            <p:ph type="title"/>
          </p:nvPr>
        </p:nvSpPr>
        <p:spPr>
          <a:xfrm>
            <a:off x="1752600" y="304800"/>
            <a:ext cx="7010400" cy="838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1" indent="0" algn="l" rtl="0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32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rPr>
              <a:t>Rheolaidd</a:t>
            </a:r>
          </a:p>
        </p:txBody>
      </p:sp>
      <p:sp>
        <p:nvSpPr>
          <p:cNvPr id="184" name="Shape 184"/>
          <p:cNvSpPr txBox="1">
            <a:spLocks noGrp="1"/>
          </p:cNvSpPr>
          <p:nvPr>
            <p:ph type="body" idx="1"/>
          </p:nvPr>
        </p:nvSpPr>
        <p:spPr>
          <a:xfrm>
            <a:off x="1752600" y="1395413"/>
            <a:ext cx="7010400" cy="4572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-1143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Fel arfer, rydym yn defnyddio’r gorchmynnol yn yr ail unigol (ti) a’r ail lluosog (chi).</a:t>
            </a:r>
          </a:p>
          <a:p>
            <a:pPr marL="0" marR="0" lvl="0" indent="-114300" algn="l" rtl="0">
              <a:spcBef>
                <a:spcPts val="9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 Mae’r </a:t>
            </a:r>
            <a:r>
              <a:rPr lang="en-US" sz="1800" b="1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ail unigol</a:t>
            </a:r>
            <a:r>
              <a:rPr lang="en-US"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 yn cael ei ffurfio mewn dwy ffordd.</a:t>
            </a:r>
          </a:p>
          <a:p>
            <a:pPr marL="0" marR="0" lvl="0" indent="-114300" algn="l" rtl="0">
              <a:spcBef>
                <a:spcPts val="9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bonyn y ferf ar ei ben ei hun, e.e. </a:t>
            </a:r>
          </a:p>
          <a:p>
            <a:pPr marL="457200" marR="0" lvl="1" indent="-114300" algn="l" rtl="0">
              <a:spcBef>
                <a:spcPts val="36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Noto Sans Symbols"/>
              <a:buNone/>
            </a:pPr>
            <a:r>
              <a:rPr lang="en-US" sz="1800" b="0" i="1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rhed</a:t>
            </a:r>
          </a:p>
          <a:p>
            <a:pPr marL="457200" marR="0" lvl="1" indent="-114300" algn="l" rtl="0">
              <a:spcBef>
                <a:spcPts val="36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Noto Sans Symbols"/>
              <a:buNone/>
            </a:pPr>
            <a:r>
              <a:rPr lang="en-US" sz="1800" b="0" i="1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edrych</a:t>
            </a:r>
          </a:p>
          <a:p>
            <a:pPr marL="457200" marR="0" lvl="1" indent="-114300" algn="l" rtl="0">
              <a:spcBef>
                <a:spcPts val="36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Noto Sans Symbols"/>
              <a:buNone/>
            </a:pPr>
            <a:r>
              <a:rPr lang="en-US" sz="1800" b="0" i="1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eistedd</a:t>
            </a:r>
          </a:p>
          <a:p>
            <a:pPr marL="457200" marR="0" lvl="1" indent="-114300" algn="l" rtl="0">
              <a:spcBef>
                <a:spcPts val="36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Noto Sans Symbols"/>
              <a:buNone/>
            </a:pPr>
            <a:r>
              <a:rPr lang="en-US" sz="1800" b="0" i="1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dal</a:t>
            </a:r>
          </a:p>
          <a:p>
            <a:pPr marL="0" marR="0" lvl="0" indent="-114300" algn="l" rtl="0">
              <a:spcBef>
                <a:spcPts val="9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ychwanegu </a:t>
            </a:r>
            <a:r>
              <a:rPr lang="en-US" sz="1800" b="1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–a/-ha/-ia </a:t>
            </a:r>
            <a:r>
              <a:rPr lang="en-US"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at y bonyn, e.e.</a:t>
            </a:r>
          </a:p>
          <a:p>
            <a:pPr marL="457200" marR="0" lvl="1" indent="-114300" algn="l" rtl="0">
              <a:spcBef>
                <a:spcPts val="36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Noto Sans Symbols"/>
              <a:buNone/>
            </a:pPr>
            <a:r>
              <a:rPr lang="en-US" sz="1800" b="0" i="1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rheda</a:t>
            </a:r>
          </a:p>
          <a:p>
            <a:pPr marL="457200" marR="0" lvl="1" indent="-114300" algn="l" rtl="0">
              <a:spcBef>
                <a:spcPts val="36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Noto Sans Symbols"/>
              <a:buNone/>
            </a:pPr>
            <a:r>
              <a:rPr lang="en-US" sz="1800" b="0" i="1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cerdda</a:t>
            </a:r>
          </a:p>
          <a:p>
            <a:pPr marL="457200" marR="0" lvl="1" indent="-114300" algn="l" rtl="0">
              <a:spcBef>
                <a:spcPts val="36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Noto Sans Symbols"/>
              <a:buNone/>
            </a:pPr>
            <a:r>
              <a:rPr lang="en-US" sz="1800" b="0" i="1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cofia</a:t>
            </a:r>
          </a:p>
          <a:p>
            <a:pPr marL="457200" marR="0" lvl="1" indent="-114300" algn="l" rtl="0">
              <a:spcBef>
                <a:spcPts val="36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Noto Sans Symbols"/>
              <a:buNone/>
            </a:pPr>
            <a:r>
              <a:rPr lang="en-US" sz="1800" b="0" i="1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eistedda</a:t>
            </a:r>
          </a:p>
          <a:p>
            <a:pPr marL="457200" marR="0" lvl="1" indent="-114300" algn="l" rtl="0">
              <a:spcBef>
                <a:spcPts val="36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Noto Sans Symbols"/>
              <a:buNone/>
            </a:pPr>
            <a:r>
              <a:rPr lang="en-US" sz="1800" b="0" i="1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mwynha</a:t>
            </a:r>
          </a:p>
          <a:p>
            <a:pPr marL="0" marR="0" lvl="1" indent="-114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Noto Sans Symbols"/>
              <a:buNone/>
            </a:pPr>
            <a:endParaRPr sz="1800" b="0" i="1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>
    <p:fade thruBlk="1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Shape 189"/>
          <p:cNvSpPr txBox="1">
            <a:spLocks noGrp="1"/>
          </p:cNvSpPr>
          <p:nvPr>
            <p:ph type="title"/>
          </p:nvPr>
        </p:nvSpPr>
        <p:spPr>
          <a:xfrm>
            <a:off x="1752600" y="304800"/>
            <a:ext cx="7010400" cy="838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SzPct val="25000"/>
              <a:buNone/>
            </a:pPr>
            <a:endParaRPr sz="3200" b="1" i="0" u="none" strike="noStrike" cap="none">
              <a:solidFill>
                <a:srgbClr val="3C8C92"/>
              </a:solidFill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190" name="Shape 190"/>
          <p:cNvSpPr txBox="1">
            <a:spLocks noGrp="1"/>
          </p:cNvSpPr>
          <p:nvPr>
            <p:ph type="body" idx="1"/>
          </p:nvPr>
        </p:nvSpPr>
        <p:spPr>
          <a:xfrm>
            <a:off x="1752600" y="1395413"/>
            <a:ext cx="7010400" cy="4572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-1270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2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Mae’r </a:t>
            </a:r>
            <a:r>
              <a:rPr lang="en-US" sz="2000" b="1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ail lluosog</a:t>
            </a:r>
            <a:r>
              <a:rPr lang="en-US" sz="2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 yn cael ei ffurfio drwy ychwanegu –</a:t>
            </a:r>
            <a:r>
              <a:rPr lang="en-US" sz="2000" b="1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wch at fonyn y ferf, e.e. </a:t>
            </a:r>
          </a:p>
          <a:p>
            <a:pPr marL="0" marR="0" lvl="0" indent="-127000" algn="l" rtl="0"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2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rhedwch</a:t>
            </a:r>
          </a:p>
          <a:p>
            <a:pPr marL="0" marR="0" lvl="0" indent="-127000" algn="l" rtl="0"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2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cerddwch</a:t>
            </a:r>
          </a:p>
          <a:p>
            <a:pPr marL="0" marR="0" lvl="0" indent="-127000" algn="l" rtl="0"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2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edrychwch</a:t>
            </a:r>
          </a:p>
          <a:p>
            <a:pPr marL="0" marR="0" lvl="0" indent="-127000" algn="l" rtl="0"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2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ysgrifennwch</a:t>
            </a:r>
          </a:p>
          <a:p>
            <a:pPr marL="0" marR="0" lvl="0" indent="-127000" algn="l" rtl="0"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2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</a:p>
          <a:p>
            <a:pPr marL="0" marR="0" lvl="0" indent="-127000" algn="l" rtl="0"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2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Wrth ysgrifennu Cymraeg ffurfiol, bydd </a:t>
            </a:r>
            <a:r>
              <a:rPr lang="en-US" sz="2000" b="1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a</a:t>
            </a:r>
            <a:r>
              <a:rPr lang="en-US" sz="2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 ym monyn y ferf yn newid i </a:t>
            </a:r>
            <a:r>
              <a:rPr lang="en-US" sz="2000" b="1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e</a:t>
            </a:r>
            <a:r>
              <a:rPr lang="en-US" sz="2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 o flaen </a:t>
            </a:r>
            <a:r>
              <a:rPr lang="en-US" sz="2000" b="1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–wch</a:t>
            </a:r>
            <a:r>
              <a:rPr lang="en-US" sz="2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, e.e. </a:t>
            </a:r>
          </a:p>
          <a:p>
            <a:pPr marL="0" marR="0" lvl="0" indent="-127000" algn="l" rtl="0"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2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Glanh</a:t>
            </a:r>
            <a:r>
              <a:rPr lang="en-US" sz="2000" b="1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a</a:t>
            </a:r>
            <a:r>
              <a:rPr lang="en-US" sz="2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u	&gt;	glanh</a:t>
            </a:r>
            <a:r>
              <a:rPr lang="en-US" sz="2000" b="1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e</a:t>
            </a:r>
            <a:r>
              <a:rPr lang="en-US" sz="2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wch</a:t>
            </a:r>
          </a:p>
          <a:p>
            <a:pPr marL="0" marR="0" lvl="0" indent="-127000" algn="l" rtl="0"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2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caniat</a:t>
            </a:r>
            <a:r>
              <a:rPr lang="en-US" sz="2000" b="1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á</a:t>
            </a:r>
            <a:r>
              <a:rPr lang="en-US" sz="2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u	&gt;	caniat</a:t>
            </a:r>
            <a:r>
              <a:rPr lang="en-US" sz="2000" b="1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e</a:t>
            </a:r>
            <a:r>
              <a:rPr lang="en-US" sz="2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wch</a:t>
            </a:r>
          </a:p>
          <a:p>
            <a:pPr marL="0" marR="0" lvl="0" indent="-127000" algn="l" rtl="0"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2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bwyt</a:t>
            </a:r>
            <a:r>
              <a:rPr lang="en-US" sz="2000" b="1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a</a:t>
            </a:r>
            <a:r>
              <a:rPr lang="en-US" sz="2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		&gt;	bwyt</a:t>
            </a:r>
            <a:r>
              <a:rPr lang="en-US" sz="2000" b="1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e</a:t>
            </a:r>
            <a:r>
              <a:rPr lang="en-US" sz="2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wch</a:t>
            </a:r>
          </a:p>
          <a:p>
            <a:pPr marL="0" marR="0" lvl="0" indent="-152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>
    <p:fade thruBlk="1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6" name="Shape 196"/>
          <p:cNvGraphicFramePr/>
          <p:nvPr/>
        </p:nvGraphicFramePr>
        <p:xfrm>
          <a:off x="2104707" y="290519"/>
          <a:ext cx="5921700" cy="6300750"/>
        </p:xfrm>
        <a:graphic>
          <a:graphicData uri="http://schemas.openxmlformats.org/drawingml/2006/table">
            <a:tbl>
              <a:tblPr firstRow="1" firstCol="1" lastRow="1" lastCol="1" bandRow="1" bandCol="1">
                <a:noFill/>
                <a:tableStyleId>{22BFB4AD-3D0F-4B93-9A8A-4D9F4E70D228}</a:tableStyleId>
              </a:tblPr>
              <a:tblGrid>
                <a:gridCol w="1119600"/>
                <a:gridCol w="1389000"/>
                <a:gridCol w="1122425"/>
                <a:gridCol w="2290675"/>
              </a:tblGrid>
              <a:tr h="42005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 b="1"/>
                        <a:t>Terfyniad y ferf</a:t>
                      </a:r>
                    </a:p>
                  </a:txBody>
                  <a:tcPr marL="68575" marR="68575" marT="0" marB="0">
                    <a:solidFill>
                      <a:srgbClr val="CBCB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 b="1"/>
                        <a:t>Berfenw</a:t>
                      </a:r>
                    </a:p>
                  </a:txBody>
                  <a:tcPr marL="68575" marR="68575" marT="0" marB="0">
                    <a:solidFill>
                      <a:srgbClr val="CBCB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 b="1"/>
                        <a:t>Bonyn</a:t>
                      </a:r>
                    </a:p>
                  </a:txBody>
                  <a:tcPr marL="68575" marR="68575" marT="0" marB="0">
                    <a:solidFill>
                      <a:srgbClr val="CBCB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 b="1"/>
                        <a:t>Gorchymyn</a:t>
                      </a:r>
                    </a:p>
                  </a:txBody>
                  <a:tcPr marL="68575" marR="68575" marT="0" marB="0">
                    <a:solidFill>
                      <a:srgbClr val="CBCBEF"/>
                    </a:solidFill>
                  </a:tcPr>
                </a:tc>
              </a:tr>
              <a:tr h="210025">
                <a:tc gridSpan="4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-io</a:t>
                      </a:r>
                    </a:p>
                  </a:txBody>
                  <a:tcPr marL="68575" marR="68575" marT="0" marB="0"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4200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-io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Anghofio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Anghofi-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Anghofia/Anghofiwch</a:t>
                      </a:r>
                    </a:p>
                  </a:txBody>
                  <a:tcPr marL="68575" marR="68575" marT="0" marB="0"/>
                </a:tc>
              </a:tr>
              <a:tr h="2100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-io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Ffonio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Ffoni-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Ffonia/Ffoniwch</a:t>
                      </a:r>
                    </a:p>
                  </a:txBody>
                  <a:tcPr marL="68575" marR="68575" marT="0" marB="0"/>
                </a:tc>
              </a:tr>
              <a:tr h="2100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-io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Cofio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Cofi-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Cofia/Cofiwch</a:t>
                      </a:r>
                    </a:p>
                  </a:txBody>
                  <a:tcPr marL="68575" marR="68575" marT="0" marB="0"/>
                </a:tc>
              </a:tr>
              <a:tr h="210025">
                <a:tc gridSpan="4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dim terfyniad</a:t>
                      </a:r>
                    </a:p>
                  </a:txBody>
                  <a:tcPr marL="68575" marR="68575" marT="0" marB="0"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4200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 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Gofyn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Gofynn-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Gofynna/Gofynnwch</a:t>
                      </a:r>
                    </a:p>
                  </a:txBody>
                  <a:tcPr marL="68575" marR="68575" marT="0" marB="0"/>
                </a:tc>
              </a:tr>
              <a:tr h="4200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 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Eistedd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Eistedd-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Eistedda/Eisteddwch</a:t>
                      </a:r>
                    </a:p>
                  </a:txBody>
                  <a:tcPr marL="68575" marR="68575" marT="0" marB="0"/>
                </a:tc>
              </a:tr>
              <a:tr h="4200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 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Edrych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Edrych-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Edrycha/Edrychwch</a:t>
                      </a:r>
                    </a:p>
                  </a:txBody>
                  <a:tcPr marL="68575" marR="68575" marT="0" marB="0"/>
                </a:tc>
              </a:tr>
              <a:tr h="4200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 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Darllen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Darllen-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Darllena/Darllenwch</a:t>
                      </a:r>
                    </a:p>
                  </a:txBody>
                  <a:tcPr marL="68575" marR="68575" marT="0" marB="0"/>
                </a:tc>
              </a:tr>
              <a:tr h="210025">
                <a:tc gridSpan="4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llafariaid</a:t>
                      </a:r>
                    </a:p>
                  </a:txBody>
                  <a:tcPr marL="68575" marR="68575" marT="0" marB="0"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100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-o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Gwisgo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Gwisg-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Gwisga/Gwisgwch</a:t>
                      </a:r>
                    </a:p>
                  </a:txBody>
                  <a:tcPr marL="68575" marR="68575" marT="0" marB="0"/>
                </a:tc>
              </a:tr>
              <a:tr h="2100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-u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Tynnu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Tynn-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Tynna/Tynnwch</a:t>
                      </a:r>
                    </a:p>
                  </a:txBody>
                  <a:tcPr marL="68575" marR="68575" marT="0" marB="0"/>
                </a:tc>
              </a:tr>
              <a:tr h="2100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-u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Sychu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Sych-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Sycha/Sychwch</a:t>
                      </a:r>
                    </a:p>
                  </a:txBody>
                  <a:tcPr marL="68575" marR="68575" marT="0" marB="0"/>
                </a:tc>
              </a:tr>
              <a:tr h="2100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-u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Talu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Tal-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Tala/Talwch</a:t>
                      </a:r>
                    </a:p>
                  </a:txBody>
                  <a:tcPr marL="68575" marR="68575" marT="0" marB="0"/>
                </a:tc>
              </a:tr>
              <a:tr h="2100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-i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Codi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Cod-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Coda/Codwch</a:t>
                      </a:r>
                    </a:p>
                  </a:txBody>
                  <a:tcPr marL="68575" marR="68575" marT="0" marB="0"/>
                </a:tc>
              </a:tr>
              <a:tr h="2100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-a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Bwyta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Bwyt-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Bwyta/Bwytwch</a:t>
                      </a:r>
                    </a:p>
                  </a:txBody>
                  <a:tcPr marL="68575" marR="68575" marT="0" marB="0"/>
                </a:tc>
              </a:tr>
              <a:tr h="210025">
                <a:tc gridSpan="4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-ed/-eg</a:t>
                      </a:r>
                    </a:p>
                  </a:txBody>
                  <a:tcPr marL="68575" marR="68575" marT="0" marB="0"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100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-ed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Cerdded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Cerdd-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Cerdda/Cerddwch</a:t>
                      </a:r>
                    </a:p>
                  </a:txBody>
                  <a:tcPr marL="68575" marR="68575" marT="0" marB="0"/>
                </a:tc>
              </a:tr>
              <a:tr h="2100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-eg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Rhedeg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Rhed-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Rheda/Rhedwch</a:t>
                      </a:r>
                    </a:p>
                  </a:txBody>
                  <a:tcPr marL="68575" marR="68575" marT="0" marB="0"/>
                </a:tc>
              </a:tr>
              <a:tr h="2100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-ed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Yfed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Yf-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Yfa/Yfwch</a:t>
                      </a:r>
                    </a:p>
                  </a:txBody>
                  <a:tcPr marL="68575" marR="68575" marT="0" marB="0"/>
                </a:tc>
              </a:tr>
              <a:tr h="210025">
                <a:tc gridSpan="4"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-oi</a:t>
                      </a:r>
                    </a:p>
                  </a:txBody>
                  <a:tcPr marL="68575" marR="68575" marT="0" marB="0"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100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-oi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Rhoi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Rho-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Rho/Rhowch</a:t>
                      </a:r>
                    </a:p>
                  </a:txBody>
                  <a:tcPr marL="68575" marR="68575" marT="0" marB="0"/>
                </a:tc>
              </a:tr>
              <a:tr h="2100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-oi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Troi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Tro-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200"/>
                        <a:t>Tro/Trowch</a:t>
                      </a:r>
                    </a:p>
                  </a:txBody>
                  <a:tcPr marL="68575" marR="68575" marT="0" marB="0"/>
                </a:tc>
              </a:tr>
            </a:tbl>
          </a:graphicData>
        </a:graphic>
      </p:graphicFrame>
    </p:spTree>
  </p:cSld>
  <p:clrMapOvr>
    <a:masterClrMapping/>
  </p:clrMapOvr>
  <p:transition>
    <p:fade thruBlk="1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1" name="Shape 201"/>
          <p:cNvGraphicFramePr/>
          <p:nvPr/>
        </p:nvGraphicFramePr>
        <p:xfrm>
          <a:off x="2006600" y="2222499"/>
          <a:ext cx="6249025" cy="2934600"/>
        </p:xfrm>
        <a:graphic>
          <a:graphicData uri="http://schemas.openxmlformats.org/drawingml/2006/table">
            <a:tbl>
              <a:tblPr firstRow="1" firstCol="1" lastRow="1" lastCol="1" bandRow="1" bandCol="1">
                <a:noFill/>
                <a:tableStyleId>{22BFB4AD-3D0F-4B93-9A8A-4D9F4E70D228}</a:tableStyleId>
              </a:tblPr>
              <a:tblGrid>
                <a:gridCol w="2082525"/>
                <a:gridCol w="2083250"/>
                <a:gridCol w="2083250"/>
              </a:tblGrid>
              <a:tr h="4891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800"/>
                        <a:t>Berfenw</a:t>
                      </a:r>
                    </a:p>
                  </a:txBody>
                  <a:tcPr marL="68575" marR="68575" marT="0" marB="0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800"/>
                        <a:t>2il unigol</a:t>
                      </a:r>
                    </a:p>
                  </a:txBody>
                  <a:tcPr marL="68575" marR="68575" marT="0" marB="0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800"/>
                        <a:t>2il lluosog</a:t>
                      </a:r>
                    </a:p>
                  </a:txBody>
                  <a:tcPr marL="68575" marR="68575" marT="0" marB="0">
                    <a:solidFill>
                      <a:schemeClr val="accent1"/>
                    </a:solidFill>
                  </a:tcPr>
                </a:tc>
              </a:tr>
              <a:tr h="4891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800"/>
                        <a:t>mynd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800"/>
                        <a:t>Dos/Cer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800"/>
                        <a:t>Ewch</a:t>
                      </a:r>
                    </a:p>
                  </a:txBody>
                  <a:tcPr marL="68575" marR="68575" marT="0" marB="0"/>
                </a:tc>
              </a:tr>
              <a:tr h="4891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800"/>
                        <a:t>dod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800"/>
                        <a:t>Tyrd/Dere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800"/>
                        <a:t>Dewch</a:t>
                      </a:r>
                    </a:p>
                  </a:txBody>
                  <a:tcPr marL="68575" marR="68575" marT="0" marB="0"/>
                </a:tc>
              </a:tr>
              <a:tr h="4891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800"/>
                        <a:t>cael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800"/>
                        <a:t>Cei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800"/>
                        <a:t>Cewch</a:t>
                      </a:r>
                    </a:p>
                  </a:txBody>
                  <a:tcPr marL="68575" marR="68575" marT="0" marB="0"/>
                </a:tc>
              </a:tr>
              <a:tr h="4891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800"/>
                        <a:t>gwneud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800"/>
                        <a:t>Gwna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800"/>
                        <a:t>Gwnewch</a:t>
                      </a:r>
                    </a:p>
                  </a:txBody>
                  <a:tcPr marL="68575" marR="68575" marT="0" marB="0"/>
                </a:tc>
              </a:tr>
              <a:tr h="4891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800"/>
                        <a:t>bod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800"/>
                        <a:t>Bydd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2800"/>
                        <a:t>Byddwch</a:t>
                      </a:r>
                    </a:p>
                  </a:txBody>
                  <a:tcPr marL="68575" marR="68575" marT="0" marB="0"/>
                </a:tc>
              </a:tr>
            </a:tbl>
          </a:graphicData>
        </a:graphic>
      </p:graphicFrame>
      <p:sp>
        <p:nvSpPr>
          <p:cNvPr id="202" name="Shape 202"/>
          <p:cNvSpPr/>
          <p:nvPr/>
        </p:nvSpPr>
        <p:spPr>
          <a:xfrm>
            <a:off x="1714500" y="638474"/>
            <a:ext cx="4237057" cy="92333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rPr lang="en-US" sz="3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Ffurfiau afreolaidd</a:t>
            </a:r>
          </a:p>
          <a:p>
            <a:pPr marL="0" marR="0" lvl="0" indent="-1143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>
    <p:fade thruBlk="1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Shape 207"/>
          <p:cNvSpPr/>
          <p:nvPr/>
        </p:nvSpPr>
        <p:spPr>
          <a:xfrm>
            <a:off x="1892300" y="736600"/>
            <a:ext cx="6642100" cy="511524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24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Ffurfiau negyddol</a:t>
            </a:r>
          </a:p>
          <a:p>
            <a: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2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Rydym yn ffurfio’r negyddol drwy roi </a:t>
            </a:r>
            <a:r>
              <a:rPr lang="en-US" sz="24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Paid â/ag </a:t>
            </a:r>
            <a:r>
              <a:rPr lang="en-US" sz="2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(2il unigol) neu </a:t>
            </a:r>
            <a:r>
              <a:rPr lang="en-US" sz="24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Peidiwch â/ag </a:t>
            </a:r>
            <a:r>
              <a:rPr lang="en-US" sz="2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(2il lluosog) o flaen y berfenw.</a:t>
            </a:r>
          </a:p>
          <a:p>
            <a: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2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24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Cofiwch</a:t>
            </a:r>
          </a:p>
          <a:p>
            <a:pPr marL="342900" marR="0" lvl="0" indent="-34290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Noto Sans Symbols"/>
              <a:buChar char="∙"/>
            </a:pPr>
            <a:r>
              <a:rPr lang="en-US" sz="24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ag</a:t>
            </a:r>
            <a:r>
              <a:rPr lang="en-US" sz="2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o flaen llafariaid, e.e. </a:t>
            </a:r>
          </a:p>
          <a:p>
            <a:pPr marL="742950" marR="0" lvl="1" indent="-28575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ourier New"/>
              <a:buChar char="o"/>
            </a:pPr>
            <a:r>
              <a:rPr lang="en-US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Paid ag yfed.</a:t>
            </a:r>
          </a:p>
          <a:p>
            <a:pPr marL="742950" marR="0" lvl="1" indent="-28575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ourier New"/>
              <a:buChar char="o"/>
            </a:pPr>
            <a:r>
              <a:rPr lang="en-US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Peidiwch ag anghofio.</a:t>
            </a:r>
          </a:p>
          <a:p>
            <a:pPr marL="742950" marR="0" lvl="1" indent="-28575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ourier New"/>
              <a:buChar char="o"/>
            </a:pPr>
            <a:r>
              <a:rPr lang="en-US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Paid ag aros.</a:t>
            </a:r>
          </a:p>
          <a:p>
            <a:pPr marL="742950" marR="0" lvl="1" indent="-28575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ourier New"/>
              <a:buChar char="o"/>
            </a:pPr>
            <a:r>
              <a:rPr lang="en-US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Peidiwch ag ymladd.</a:t>
            </a:r>
            <a:br>
              <a:rPr lang="en-US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lang="en-US" sz="2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  <a:r>
              <a:rPr lang="en-US" sz="24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</a:t>
            </a:r>
            <a:r>
              <a:rPr lang="en-US" sz="2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+ treiglad llaes o flaen cytseiniaid, e.e.</a:t>
            </a:r>
          </a:p>
          <a:p>
            <a:pPr marL="742950" marR="0" lvl="1" indent="-28575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ourier New"/>
              <a:buChar char="o"/>
            </a:pPr>
            <a:r>
              <a:rPr lang="en-US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Paid â </a:t>
            </a:r>
            <a:r>
              <a:rPr lang="en-US" sz="24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ph</a:t>
            </a:r>
            <a:r>
              <a:rPr lang="en-US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enderfynu nawr.</a:t>
            </a:r>
          </a:p>
          <a:p>
            <a:pPr marL="742950" marR="0" lvl="1" indent="-28575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ourier New"/>
              <a:buChar char="o"/>
            </a:pPr>
            <a:r>
              <a:rPr lang="en-US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Peidiwch â </a:t>
            </a:r>
            <a:r>
              <a:rPr lang="en-US" sz="24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ph</a:t>
            </a:r>
            <a:r>
              <a:rPr lang="en-US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oeni.</a:t>
            </a:r>
          </a:p>
          <a:p>
            <a:pPr marL="742950" marR="0" lvl="1" indent="-28575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ourier New"/>
              <a:buChar char="o"/>
            </a:pPr>
            <a:r>
              <a:rPr lang="en-US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Paid â </a:t>
            </a:r>
            <a:r>
              <a:rPr lang="en-US" sz="24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ch</a:t>
            </a:r>
            <a:r>
              <a:rPr lang="en-US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ymysgu.</a:t>
            </a:r>
          </a:p>
          <a:p>
            <a:pPr marL="742950" marR="0" lvl="1" indent="-28575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ourier New"/>
              <a:buChar char="o"/>
            </a:pPr>
            <a:r>
              <a:rPr lang="en-US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Peidiwch â </a:t>
            </a:r>
            <a:r>
              <a:rPr lang="en-US" sz="24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</a:t>
            </a:r>
            <a:r>
              <a:rPr lang="en-US"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alu heddiw.</a:t>
            </a:r>
          </a:p>
        </p:txBody>
      </p:sp>
    </p:spTree>
  </p:cSld>
  <p:clrMapOvr>
    <a:masterClrMapping/>
  </p:clrMapOvr>
  <p:transition>
    <p:fade thruBlk="1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Shape 212"/>
          <p:cNvSpPr txBox="1">
            <a:spLocks noGrp="1"/>
          </p:cNvSpPr>
          <p:nvPr>
            <p:ph type="title"/>
          </p:nvPr>
        </p:nvSpPr>
        <p:spPr>
          <a:xfrm>
            <a:off x="1752600" y="304800"/>
            <a:ext cx="7010400" cy="838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32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rPr>
              <a:t>Cyfieithwch</a:t>
            </a:r>
          </a:p>
        </p:txBody>
      </p:sp>
      <p:sp>
        <p:nvSpPr>
          <p:cNvPr id="213" name="Shape 213"/>
          <p:cNvSpPr txBox="1">
            <a:spLocks noGrp="1"/>
          </p:cNvSpPr>
          <p:nvPr>
            <p:ph type="body" idx="1"/>
          </p:nvPr>
        </p:nvSpPr>
        <p:spPr>
          <a:xfrm>
            <a:off x="1752600" y="1395413"/>
            <a:ext cx="7010400" cy="4572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Use paper</a:t>
            </a:r>
          </a:p>
          <a:p>
            <a:pPr marL="342900" marR="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Read a book</a:t>
            </a:r>
          </a:p>
          <a:p>
            <a:pPr marL="342900" marR="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Write a letter</a:t>
            </a:r>
          </a:p>
          <a:p>
            <a:pPr marL="342900" marR="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Sing a song</a:t>
            </a:r>
          </a:p>
          <a:p>
            <a:pPr marL="342900" marR="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Cut cardboard</a:t>
            </a:r>
          </a:p>
          <a:p>
            <a:pPr marL="342900" marR="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Write a poem</a:t>
            </a:r>
          </a:p>
          <a:p>
            <a:pPr marL="342900" marR="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Count flowers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Shape 218"/>
          <p:cNvSpPr txBox="1">
            <a:spLocks noGrp="1"/>
          </p:cNvSpPr>
          <p:nvPr>
            <p:ph type="title"/>
          </p:nvPr>
        </p:nvSpPr>
        <p:spPr>
          <a:xfrm>
            <a:off x="1447800" y="2743200"/>
            <a:ext cx="7010400" cy="838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1" indent="0" algn="l" rtl="0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3200" b="1" i="0" u="none" strike="noStrike" cap="none">
                <a:solidFill>
                  <a:schemeClr val="dk1"/>
                </a:solidFill>
                <a:latin typeface="Tahoma"/>
                <a:ea typeface="Tahoma"/>
                <a:cs typeface="Tahoma"/>
                <a:sym typeface="Tahoma"/>
              </a:rPr>
              <a:t>Cwestiynau a threigladau</a:t>
            </a:r>
            <a:br>
              <a:rPr lang="en-US" sz="3200" b="1" i="0" u="none" strike="noStrike" cap="none">
                <a:solidFill>
                  <a:schemeClr val="dk1"/>
                </a:solidFill>
                <a:latin typeface="Tahoma"/>
                <a:ea typeface="Tahoma"/>
                <a:cs typeface="Tahoma"/>
                <a:sym typeface="Tahoma"/>
              </a:rPr>
            </a:br>
            <a:endParaRPr lang="en-US" sz="3200" b="1" i="0" u="none" strike="noStrike" cap="none">
              <a:solidFill>
                <a:schemeClr val="dk1"/>
              </a:solidFill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219" name="Shape 219"/>
          <p:cNvSpPr txBox="1">
            <a:spLocks noGrp="1"/>
          </p:cNvSpPr>
          <p:nvPr>
            <p:ph type="body" idx="1"/>
          </p:nvPr>
        </p:nvSpPr>
        <p:spPr>
          <a:xfrm>
            <a:off x="1752600" y="1408113"/>
            <a:ext cx="7010400" cy="4572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" name="Shape 224"/>
          <p:cNvGraphicFramePr/>
          <p:nvPr/>
        </p:nvGraphicFramePr>
        <p:xfrm>
          <a:off x="1968500" y="482601"/>
          <a:ext cx="6192750" cy="5301030"/>
        </p:xfrm>
        <a:graphic>
          <a:graphicData uri="http://schemas.openxmlformats.org/drawingml/2006/table">
            <a:tbl>
              <a:tblPr>
                <a:noFill/>
                <a:tableStyleId>{4FECF60D-79B4-48C6-A5F0-2856EDC640AF}</a:tableStyleId>
              </a:tblPr>
              <a:tblGrid>
                <a:gridCol w="1660625"/>
                <a:gridCol w="1980900"/>
                <a:gridCol w="2551225"/>
              </a:tblGrid>
              <a:tr h="4718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Sut + berf</a:t>
                      </a:r>
                    </a:p>
                  </a:txBody>
                  <a:tcPr marL="79775" marR="79775" marT="39900" marB="3990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 </a:t>
                      </a:r>
                    </a:p>
                  </a:txBody>
                  <a:tcPr marL="79775" marR="79775" marT="39900" marB="3990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Sut taloch chi am y llyfrau?</a:t>
                      </a:r>
                    </a:p>
                  </a:txBody>
                  <a:tcPr marL="79775" marR="79775" marT="39900" marB="39900"/>
                </a:tc>
              </a:tr>
              <a:tr h="4680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Sut + enw</a:t>
                      </a:r>
                    </a:p>
                  </a:txBody>
                  <a:tcPr marL="79775" marR="79775" marT="39900" marB="3990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Treiglad meddal</a:t>
                      </a:r>
                    </a:p>
                  </a:txBody>
                  <a:tcPr marL="79775" marR="79775" marT="39900" marB="3990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Sut gyfrifiadur yw e?</a:t>
                      </a:r>
                    </a:p>
                  </a:txBody>
                  <a:tcPr marL="79775" marR="79775" marT="39900" marB="39900"/>
                </a:tc>
              </a:tr>
              <a:tr h="4718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Pryd + berf</a:t>
                      </a:r>
                    </a:p>
                  </a:txBody>
                  <a:tcPr marL="79775" marR="79775" marT="39900" marB="3990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 </a:t>
                      </a:r>
                    </a:p>
                  </a:txBody>
                  <a:tcPr marL="79775" marR="79775" marT="39900" marB="3990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Pryd cyrhaeddon nhw?</a:t>
                      </a:r>
                    </a:p>
                  </a:txBody>
                  <a:tcPr marL="79775" marR="79775" marT="39900" marB="39900"/>
                </a:tc>
              </a:tr>
              <a:tr h="4737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Ble + berf</a:t>
                      </a:r>
                    </a:p>
                  </a:txBody>
                  <a:tcPr marL="79775" marR="79775" marT="39900" marB="3990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 </a:t>
                      </a:r>
                    </a:p>
                  </a:txBody>
                  <a:tcPr marL="79775" marR="79775" marT="39900" marB="3990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Ble gadawaist ti dy got?</a:t>
                      </a:r>
                    </a:p>
                  </a:txBody>
                  <a:tcPr marL="79775" marR="79775" marT="39900" marB="39900"/>
                </a:tc>
              </a:tr>
              <a:tr h="4718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Beth + berf</a:t>
                      </a:r>
                    </a:p>
                  </a:txBody>
                  <a:tcPr marL="79775" marR="79775" marT="39900" marB="3990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Treiglad meddal</a:t>
                      </a:r>
                    </a:p>
                  </a:txBody>
                  <a:tcPr marL="79775" marR="79775" marT="39900" marB="3990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Beth ddywedodd y rhiant?</a:t>
                      </a:r>
                    </a:p>
                  </a:txBody>
                  <a:tcPr marL="79775" marR="79775" marT="39900" marB="39900"/>
                </a:tc>
              </a:tr>
              <a:tr h="4737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Faint + berf</a:t>
                      </a:r>
                    </a:p>
                  </a:txBody>
                  <a:tcPr marL="79775" marR="79775" marT="39900" marB="3990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Treiglad meddal</a:t>
                      </a:r>
                    </a:p>
                  </a:txBody>
                  <a:tcPr marL="79775" marR="79775" marT="39900" marB="3990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Faint dalon nhw?</a:t>
                      </a:r>
                    </a:p>
                  </a:txBody>
                  <a:tcPr marL="79775" marR="79775" marT="39900" marB="39900"/>
                </a:tc>
              </a:tr>
              <a:tr h="4718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Pwy + berf</a:t>
                      </a:r>
                    </a:p>
                  </a:txBody>
                  <a:tcPr marL="79775" marR="79775" marT="39900" marB="3990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Treiglad meddal</a:t>
                      </a:r>
                    </a:p>
                  </a:txBody>
                  <a:tcPr marL="79775" marR="79775" marT="39900" marB="3990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Pwy fwytodd y cinio?</a:t>
                      </a:r>
                    </a:p>
                  </a:txBody>
                  <a:tcPr marL="79775" marR="79775" marT="39900" marB="39900"/>
                </a:tc>
              </a:tr>
              <a:tr h="4781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Pa + enw</a:t>
                      </a:r>
                    </a:p>
                  </a:txBody>
                  <a:tcPr marL="79775" marR="79775" marT="39900" marB="3990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Treiglad meddal</a:t>
                      </a:r>
                    </a:p>
                  </a:txBody>
                  <a:tcPr marL="79775" marR="79775" marT="39900" marB="3990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Pa lyfrau ysgrifennodd hi?</a:t>
                      </a:r>
                    </a:p>
                  </a:txBody>
                  <a:tcPr marL="79775" marR="79775" marT="39900" marB="39900"/>
                </a:tc>
              </a:tr>
              <a:tr h="4737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Pa + enw + berf</a:t>
                      </a:r>
                    </a:p>
                  </a:txBody>
                  <a:tcPr marL="79775" marR="79775" marT="39900" marB="3990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Treiglad meddal</a:t>
                      </a:r>
                    </a:p>
                  </a:txBody>
                  <a:tcPr marL="79775" marR="79775" marT="39900" marB="3990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Pa lyfrau ddarllenaist ti?</a:t>
                      </a:r>
                    </a:p>
                  </a:txBody>
                  <a:tcPr marL="79775" marR="79775" marT="39900" marB="39900"/>
                </a:tc>
              </a:tr>
              <a:tr h="4769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P’un + berf</a:t>
                      </a:r>
                    </a:p>
                  </a:txBody>
                  <a:tcPr marL="79775" marR="79775" marT="39900" marB="3990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Treiglad meddal</a:t>
                      </a:r>
                    </a:p>
                  </a:txBody>
                  <a:tcPr marL="79775" marR="79775" marT="39900" marB="3990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P’un brynoch chi?</a:t>
                      </a:r>
                    </a:p>
                  </a:txBody>
                  <a:tcPr marL="79775" marR="79775" marT="39900" marB="39900"/>
                </a:tc>
              </a:tr>
              <a:tr h="4737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Pam </a:t>
                      </a:r>
                    </a:p>
                  </a:txBody>
                  <a:tcPr marL="79775" marR="79775" marT="39900" marB="3990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 </a:t>
                      </a:r>
                    </a:p>
                  </a:txBody>
                  <a:tcPr marL="79775" marR="79775" marT="39900" marB="3990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ct val="25000"/>
                        <a:buNone/>
                      </a:pPr>
                      <a:r>
                        <a:rPr lang="en-US" sz="1600"/>
                        <a:t>Pam dest ti i’r ysgol?</a:t>
                      </a:r>
                    </a:p>
                  </a:txBody>
                  <a:tcPr marL="79775" marR="79775" marT="39900" marB="39900"/>
                </a:tc>
              </a:tr>
            </a:tbl>
          </a:graphicData>
        </a:graphic>
      </p:graphicFrame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Shape 229"/>
          <p:cNvSpPr txBox="1">
            <a:spLocks noGrp="1"/>
          </p:cNvSpPr>
          <p:nvPr>
            <p:ph type="title"/>
          </p:nvPr>
        </p:nvSpPr>
        <p:spPr>
          <a:xfrm>
            <a:off x="1752600" y="304800"/>
            <a:ext cx="7010400" cy="838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32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rPr>
              <a:t>Matiau Gramadeg</a:t>
            </a:r>
          </a:p>
        </p:txBody>
      </p:sp>
      <p:sp>
        <p:nvSpPr>
          <p:cNvPr id="230" name="Shape 230"/>
          <p:cNvSpPr txBox="1">
            <a:spLocks noGrp="1"/>
          </p:cNvSpPr>
          <p:nvPr>
            <p:ph type="body" idx="1"/>
          </p:nvPr>
        </p:nvSpPr>
        <p:spPr>
          <a:xfrm>
            <a:off x="1752600" y="1395413"/>
            <a:ext cx="7010400" cy="4572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sng" strike="noStrike" cap="none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Matiau Gramadeg</a:t>
            </a:r>
          </a:p>
        </p:txBody>
      </p:sp>
    </p:spTree>
  </p:cSld>
  <p:clrMapOvr>
    <a:masterClrMapping/>
  </p:clrMapOvr>
  <p:transition>
    <p:fade thruBlk="1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" name="Shape 23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095500" y="0"/>
            <a:ext cx="6350000" cy="635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fade thruBlk="1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0" name="Shape 24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177800"/>
            <a:ext cx="9063533" cy="646249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fade thruBlk="1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Shape 245"/>
          <p:cNvSpPr txBox="1">
            <a:spLocks noGrp="1"/>
          </p:cNvSpPr>
          <p:nvPr>
            <p:ph type="title"/>
          </p:nvPr>
        </p:nvSpPr>
        <p:spPr>
          <a:xfrm>
            <a:off x="1752600" y="304800"/>
            <a:ext cx="7010400" cy="838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32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rPr>
              <a:t>Sefyllfa Siarad: Amser Stori</a:t>
            </a:r>
          </a:p>
        </p:txBody>
      </p:sp>
      <p:sp>
        <p:nvSpPr>
          <p:cNvPr id="246" name="Shape 246"/>
          <p:cNvSpPr txBox="1">
            <a:spLocks noGrp="1"/>
          </p:cNvSpPr>
          <p:nvPr>
            <p:ph type="body" idx="1"/>
          </p:nvPr>
        </p:nvSpPr>
        <p:spPr>
          <a:xfrm>
            <a:off x="1752600" y="1395413"/>
            <a:ext cx="7010400" cy="4572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-152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Mewn grwpiau:</a:t>
            </a:r>
          </a:p>
          <a:p>
            <a:pPr marL="0" marR="0" lvl="0" indent="-152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52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Un person i chwarae rhan yr athro / athrawes.</a:t>
            </a:r>
          </a:p>
          <a:p>
            <a:pPr marL="0" marR="0" lvl="0" indent="-152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52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Darllenwch stori i’r plant</a:t>
            </a:r>
          </a:p>
          <a:p>
            <a:pPr marL="0" marR="0" lvl="0" indent="-152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Gofynnwch lawer o gwestiynau!</a:t>
            </a:r>
          </a:p>
          <a:p>
            <a:pPr marL="0" marR="0" lvl="0" indent="-152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52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Cofiwh ddefnyddio gorchmynion!</a:t>
            </a:r>
          </a:p>
        </p:txBody>
      </p:sp>
      <p:pic>
        <p:nvPicPr>
          <p:cNvPr id="247" name="Shape 24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828427" y="4544220"/>
            <a:ext cx="1387115" cy="2145442"/>
          </a:xfrm>
          <a:prstGeom prst="rect">
            <a:avLst/>
          </a:prstGeom>
          <a:noFill/>
          <a:ln>
            <a:noFill/>
          </a:ln>
        </p:spPr>
      </p:pic>
      <p:pic>
        <p:nvPicPr>
          <p:cNvPr id="248" name="Shape 248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907304" y="4595813"/>
            <a:ext cx="1828800" cy="1828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9" name="Shape 249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426199" y="4544220"/>
            <a:ext cx="2003924" cy="20142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fade thruBlk="1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Shape 254"/>
          <p:cNvSpPr txBox="1">
            <a:spLocks noGrp="1"/>
          </p:cNvSpPr>
          <p:nvPr>
            <p:ph type="title"/>
          </p:nvPr>
        </p:nvSpPr>
        <p:spPr>
          <a:xfrm>
            <a:off x="1752600" y="304800"/>
            <a:ext cx="7010400" cy="838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32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rPr>
              <a:t>Ymadroddion amser</a:t>
            </a:r>
          </a:p>
        </p:txBody>
      </p:sp>
      <p:sp>
        <p:nvSpPr>
          <p:cNvPr id="255" name="Shape 255"/>
          <p:cNvSpPr txBox="1">
            <a:spLocks noGrp="1"/>
          </p:cNvSpPr>
          <p:nvPr>
            <p:ph type="body" idx="1"/>
          </p:nvPr>
        </p:nvSpPr>
        <p:spPr>
          <a:xfrm>
            <a:off x="1752600" y="1395413"/>
            <a:ext cx="7010400" cy="4572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Amser maith yn ôl</a:t>
            </a:r>
          </a:p>
          <a:p>
            <a:pPr marL="342900" marR="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Ar doriad y wawr</a:t>
            </a:r>
          </a:p>
          <a:p>
            <a:pPr marL="342900" marR="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Ddoe</a:t>
            </a:r>
          </a:p>
          <a:p>
            <a:pPr marL="342900" marR="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Echddoe</a:t>
            </a:r>
          </a:p>
          <a:p>
            <a:pPr marL="342900" marR="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Trannoeth / Trennydd</a:t>
            </a:r>
          </a:p>
          <a:p>
            <a:pPr marL="342900" marR="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Ar y pryd</a:t>
            </a:r>
          </a:p>
          <a:p>
            <a:pPr marL="342900" marR="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Maes o law</a:t>
            </a:r>
          </a:p>
          <a:p>
            <a:pPr marL="0" marR="0" lvl="0" indent="-1524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>
    <p:fade thruBlk="1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Shape 260"/>
          <p:cNvSpPr txBox="1">
            <a:spLocks noGrp="1"/>
          </p:cNvSpPr>
          <p:nvPr>
            <p:ph type="title"/>
          </p:nvPr>
        </p:nvSpPr>
        <p:spPr>
          <a:xfrm>
            <a:off x="1752600" y="304800"/>
            <a:ext cx="7010400" cy="838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32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rPr>
              <a:t>Symud y Stori yn ei blaen…</a:t>
            </a:r>
          </a:p>
        </p:txBody>
      </p:sp>
      <p:pic>
        <p:nvPicPr>
          <p:cNvPr id="261" name="Shape 261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 l="2355" t="26519" r="2898" b="12584"/>
          <a:stretch/>
        </p:blipFill>
        <p:spPr>
          <a:xfrm>
            <a:off x="1752600" y="1143000"/>
            <a:ext cx="7010400" cy="2533395"/>
          </a:xfrm>
          <a:prstGeom prst="rect">
            <a:avLst/>
          </a:prstGeom>
          <a:noFill/>
          <a:ln>
            <a:noFill/>
          </a:ln>
        </p:spPr>
      </p:pic>
      <p:pic>
        <p:nvPicPr>
          <p:cNvPr id="262" name="Shape 262"/>
          <p:cNvPicPr preferRelativeResize="0"/>
          <p:nvPr/>
        </p:nvPicPr>
        <p:blipFill rotWithShape="1">
          <a:blip r:embed="rId4">
            <a:alphaModFix/>
          </a:blip>
          <a:srcRect t="29395" r="1111" b="2178"/>
          <a:stretch/>
        </p:blipFill>
        <p:spPr>
          <a:xfrm>
            <a:off x="1752600" y="3942226"/>
            <a:ext cx="7128891" cy="280121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fade thruBlk="1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Shape 267"/>
          <p:cNvSpPr txBox="1">
            <a:spLocks noGrp="1"/>
          </p:cNvSpPr>
          <p:nvPr>
            <p:ph type="title"/>
          </p:nvPr>
        </p:nvSpPr>
        <p:spPr>
          <a:xfrm>
            <a:off x="1752600" y="304800"/>
            <a:ext cx="7010400" cy="838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32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rPr>
              <a:t>Cysylltiadau thematig</a:t>
            </a:r>
          </a:p>
        </p:txBody>
      </p:sp>
      <p:sp>
        <p:nvSpPr>
          <p:cNvPr id="268" name="Shape 268"/>
          <p:cNvSpPr txBox="1">
            <a:spLocks noGrp="1"/>
          </p:cNvSpPr>
          <p:nvPr>
            <p:ph type="body" idx="1"/>
          </p:nvPr>
        </p:nvSpPr>
        <p:spPr>
          <a:xfrm>
            <a:off x="1752600" y="1395413"/>
            <a:ext cx="7010400" cy="4572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-1524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Trafod straeon o gwmpas y byd, a dathliadau Cymreig a rhyngwladol sy’n deillio o straeon enwog.</a:t>
            </a:r>
          </a:p>
          <a:p>
            <a:pPr marL="0" marR="0" lvl="0" indent="-1524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524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69" name="Shape 26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689100" y="2730500"/>
            <a:ext cx="2349500" cy="234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70" name="Shape 27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178300" y="2794000"/>
            <a:ext cx="2222500" cy="222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71" name="Shape 271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572250" y="2794000"/>
            <a:ext cx="2222500" cy="2222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fade thruBlk="1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Shape 276"/>
          <p:cNvSpPr txBox="1">
            <a:spLocks noGrp="1"/>
          </p:cNvSpPr>
          <p:nvPr>
            <p:ph type="title"/>
          </p:nvPr>
        </p:nvSpPr>
        <p:spPr>
          <a:xfrm>
            <a:off x="1752600" y="304800"/>
            <a:ext cx="7010400" cy="838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32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rPr>
              <a:t>Tasg</a:t>
            </a:r>
          </a:p>
        </p:txBody>
      </p:sp>
      <p:sp>
        <p:nvSpPr>
          <p:cNvPr id="277" name="Shape 277"/>
          <p:cNvSpPr txBox="1">
            <a:spLocks noGrp="1"/>
          </p:cNvSpPr>
          <p:nvPr>
            <p:ph type="body" idx="1"/>
          </p:nvPr>
        </p:nvSpPr>
        <p:spPr>
          <a:xfrm>
            <a:off x="1752600" y="1395413"/>
            <a:ext cx="7010400" cy="4572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Llunio taflen gymorth / cyflwyniad pwerbwynt yn cyflwyno geirfa ac ymadroddion ar gyfer storiau.</a:t>
            </a:r>
          </a:p>
        </p:txBody>
      </p:sp>
      <p:pic>
        <p:nvPicPr>
          <p:cNvPr id="278" name="Shape 278"/>
          <p:cNvPicPr preferRelativeResize="0"/>
          <p:nvPr/>
        </p:nvPicPr>
        <p:blipFill rotWithShape="1">
          <a:blip r:embed="rId3">
            <a:alphaModFix/>
          </a:blip>
          <a:srcRect l="14489" r="15056"/>
          <a:stretch/>
        </p:blipFill>
        <p:spPr>
          <a:xfrm>
            <a:off x="3943350" y="2692400"/>
            <a:ext cx="2165350" cy="3073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79" name="Shape 27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098800" y="215900"/>
            <a:ext cx="1849255" cy="927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fade thruBlk="1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Shape 284"/>
          <p:cNvSpPr txBox="1">
            <a:spLocks noGrp="1"/>
          </p:cNvSpPr>
          <p:nvPr>
            <p:ph type="title"/>
          </p:nvPr>
        </p:nvSpPr>
        <p:spPr>
          <a:xfrm>
            <a:off x="1752600" y="304800"/>
            <a:ext cx="7010400" cy="838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3200" b="1" i="0" u="none" strike="noStrike" cap="none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rPr>
              <a:t>Adnoddau gwneud stori</a:t>
            </a:r>
          </a:p>
        </p:txBody>
      </p:sp>
      <p:sp>
        <p:nvSpPr>
          <p:cNvPr id="285" name="Shape 285"/>
          <p:cNvSpPr txBox="1">
            <a:spLocks noGrp="1"/>
          </p:cNvSpPr>
          <p:nvPr>
            <p:ph type="body" idx="1"/>
          </p:nvPr>
        </p:nvSpPr>
        <p:spPr>
          <a:xfrm>
            <a:off x="1752600" y="1395413"/>
            <a:ext cx="7010400" cy="4572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Disiau llun</a:t>
            </a:r>
          </a:p>
          <a:p>
            <a:pPr marL="342900" marR="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Sach stori</a:t>
            </a:r>
          </a:p>
          <a:p>
            <a:pPr marL="342900" marR="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Pypedau</a:t>
            </a:r>
          </a:p>
          <a:p>
            <a:pPr marL="342900" marR="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Pie Corbett </a:t>
            </a:r>
          </a:p>
          <a:p>
            <a:pPr marL="0" marR="0" lvl="0" indent="-1524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5240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None/>
            </a:pPr>
            <a:endParaRPr sz="2400" b="0" i="0" u="none" strike="noStrike" cap="non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86" name="Shape 28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763513" y="3465513"/>
            <a:ext cx="1663645" cy="2283714"/>
          </a:xfrm>
          <a:prstGeom prst="rect">
            <a:avLst/>
          </a:prstGeom>
          <a:noFill/>
          <a:ln>
            <a:noFill/>
          </a:ln>
        </p:spPr>
      </p:pic>
      <p:pic>
        <p:nvPicPr>
          <p:cNvPr id="287" name="Shape 28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667128" y="3465513"/>
            <a:ext cx="1621277" cy="2285828"/>
          </a:xfrm>
          <a:prstGeom prst="rect">
            <a:avLst/>
          </a:prstGeom>
          <a:noFill/>
          <a:ln>
            <a:noFill/>
          </a:ln>
        </p:spPr>
      </p:pic>
      <p:pic>
        <p:nvPicPr>
          <p:cNvPr id="288" name="Shape 288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767326" y="3681413"/>
            <a:ext cx="2318522" cy="2318522"/>
          </a:xfrm>
          <a:prstGeom prst="rect">
            <a:avLst/>
          </a:prstGeom>
          <a:noFill/>
          <a:ln>
            <a:noFill/>
          </a:ln>
        </p:spPr>
      </p:pic>
      <p:pic>
        <p:nvPicPr>
          <p:cNvPr id="289" name="Shape 289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881374" y="825500"/>
            <a:ext cx="1782899" cy="22549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fade thruBlk="1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Shape 294"/>
          <p:cNvSpPr txBox="1">
            <a:spLocks noGrp="1"/>
          </p:cNvSpPr>
          <p:nvPr>
            <p:ph type="title"/>
          </p:nvPr>
        </p:nvSpPr>
        <p:spPr>
          <a:xfrm>
            <a:off x="1752600" y="304800"/>
            <a:ext cx="7010400" cy="838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lang="en-US" sz="3200" b="1" i="0" u="none" strike="noStrike" cap="none" dirty="0" err="1">
                <a:solidFill>
                  <a:srgbClr val="3C8C92"/>
                </a:solidFill>
                <a:latin typeface="Tahoma"/>
                <a:ea typeface="Tahoma"/>
                <a:cs typeface="Tahoma"/>
                <a:sym typeface="Tahoma"/>
              </a:rPr>
              <a:t>Tasg</a:t>
            </a:r>
            <a:endParaRPr lang="en-US" sz="3200" b="1" i="0" u="none" strike="noStrike" cap="none" dirty="0">
              <a:solidFill>
                <a:srgbClr val="3C8C92"/>
              </a:solidFill>
              <a:latin typeface="Tahoma"/>
              <a:ea typeface="Tahoma"/>
              <a:cs typeface="Tahoma"/>
              <a:sym typeface="Tahoma"/>
            </a:endParaRPr>
          </a:p>
        </p:txBody>
      </p:sp>
      <p:sp>
        <p:nvSpPr>
          <p:cNvPr id="295" name="Shape 295"/>
          <p:cNvSpPr txBox="1">
            <a:spLocks noGrp="1"/>
          </p:cNvSpPr>
          <p:nvPr>
            <p:ph type="body" idx="1"/>
          </p:nvPr>
        </p:nvSpPr>
        <p:spPr>
          <a:xfrm>
            <a:off x="1752600" y="1395413"/>
            <a:ext cx="7010400" cy="4572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Defnyddiwch </a:t>
            </a:r>
            <a:r>
              <a:rPr lang="en-US" sz="2400" b="0" i="1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Serennu wrth Sgrifennu</a:t>
            </a:r>
            <a:r>
              <a:rPr lang="en-US" sz="2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, geiriadur neu adnoddau eraill i greu agoriad i stori. Lluniwch ddarn y gallwch ei defnyddio fel templed yn yr ysgol.</a:t>
            </a:r>
          </a:p>
        </p:txBody>
      </p:sp>
      <p:pic>
        <p:nvPicPr>
          <p:cNvPr id="296" name="Shape 296"/>
          <p:cNvPicPr preferRelativeResize="0"/>
          <p:nvPr/>
        </p:nvPicPr>
        <p:blipFill rotWithShape="1">
          <a:blip r:embed="rId3">
            <a:alphaModFix/>
          </a:blip>
          <a:srcRect l="14489" r="15056"/>
          <a:stretch/>
        </p:blipFill>
        <p:spPr>
          <a:xfrm>
            <a:off x="4025900" y="3022600"/>
            <a:ext cx="2165350" cy="3073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97" name="Shape 29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098800" y="215900"/>
            <a:ext cx="1849255" cy="927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fade thruBlk="1"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5698570"/>
              </p:ext>
            </p:extLst>
          </p:nvPr>
        </p:nvGraphicFramePr>
        <p:xfrm>
          <a:off x="1752600" y="1395412"/>
          <a:ext cx="5928360" cy="4255879"/>
        </p:xfrm>
        <a:graphic>
          <a:graphicData uri="http://schemas.openxmlformats.org/drawingml/2006/table">
            <a:tbl>
              <a:tblPr firstRow="1" firstCol="1" bandRow="1">
                <a:tableStyleId>{9A456BA2-F1AE-4C22-9F3A-EDD1C72A7E9F}</a:tableStyleId>
              </a:tblPr>
              <a:tblGrid>
                <a:gridCol w="1070610"/>
                <a:gridCol w="2607310"/>
                <a:gridCol w="2250440"/>
              </a:tblGrid>
              <a:tr h="425587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000">
                          <a:effectLst/>
                        </a:rPr>
                        <a:t>A a B (Llafar a Darllen Stori)</a:t>
                      </a:r>
                      <a:endParaRPr lang="en-US" sz="20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000" dirty="0">
                          <a:effectLst/>
                        </a:rPr>
                        <a:t>Darllen stori i grŵp o blant yn ystod PAP1 gan greu gweithgaredd sy’n seiliedig ar y stori. Disgwylir gweld rhyngweithio naturiol a chwestiynau hefyd</a:t>
                      </a:r>
                      <a:endParaRPr lang="en-US" sz="20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000" dirty="0">
                          <a:effectLst/>
                        </a:rPr>
                        <a:t>i’w recordio ar PAP1 a’i gyflwyno gyda blog mis Mawrth</a:t>
                      </a:r>
                      <a:endParaRPr lang="en-US" sz="20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2545911"/>
              </p:ext>
            </p:extLst>
          </p:nvPr>
        </p:nvGraphicFramePr>
        <p:xfrm>
          <a:off x="1524000" y="689549"/>
          <a:ext cx="6096000" cy="579120"/>
        </p:xfrm>
        <a:graphic>
          <a:graphicData uri="http://schemas.openxmlformats.org/drawingml/2006/table">
            <a:tbl>
              <a:tblPr firstRow="1" bandRow="1">
                <a:tableStyleId>{9A456BA2-F1AE-4C22-9F3A-EDD1C72A7E9F}</a:tableStyleId>
              </a:tblPr>
              <a:tblGrid>
                <a:gridCol w="6096000"/>
              </a:tblGrid>
              <a:tr h="419724">
                <a:tc>
                  <a:txBody>
                    <a:bodyPr/>
                    <a:lstStyle/>
                    <a:p>
                      <a:r>
                        <a:rPr lang="en-US" sz="3200" b="1" i="0" u="none" strike="noStrike" cap="none" dirty="0" err="1" smtClean="0">
                          <a:solidFill>
                            <a:srgbClr val="3C8C92"/>
                          </a:solidFill>
                          <a:latin typeface="Tahoma"/>
                          <a:ea typeface="Tahoma"/>
                          <a:cs typeface="Tahoma"/>
                          <a:sym typeface="Tahoma"/>
                        </a:rPr>
                        <a:t>Tasg</a:t>
                      </a:r>
                      <a:r>
                        <a:rPr lang="en-US" sz="3200" b="1" i="0" u="none" strike="noStrike" cap="none" dirty="0" smtClean="0">
                          <a:solidFill>
                            <a:srgbClr val="3C8C92"/>
                          </a:solidFill>
                          <a:latin typeface="Tahoma"/>
                          <a:ea typeface="Tahoma"/>
                          <a:cs typeface="Tahoma"/>
                          <a:sym typeface="Tahoma"/>
                        </a:rPr>
                        <a:t> </a:t>
                      </a:r>
                      <a:r>
                        <a:rPr lang="en-US" sz="3200" b="1" i="0" u="none" strike="noStrike" cap="none" dirty="0" err="1" smtClean="0">
                          <a:solidFill>
                            <a:srgbClr val="3C8C92"/>
                          </a:solidFill>
                          <a:latin typeface="Tahoma"/>
                          <a:ea typeface="Tahoma"/>
                          <a:cs typeface="Tahoma"/>
                          <a:sym typeface="Tahoma"/>
                        </a:rPr>
                        <a:t>Portffolio</a:t>
                      </a:r>
                      <a:endParaRPr lang="en-US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6624042"/>
      </p:ext>
    </p:extLst>
  </p:cSld>
  <p:clrMapOvr>
    <a:masterClrMapping/>
  </p:clrMapOvr>
  <p:transition>
    <p:fade thruBlk="1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Cofiwch</a:t>
            </a:r>
            <a:r>
              <a:rPr lang="en-US" dirty="0" smtClean="0"/>
              <a:t>	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RHAN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dasg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darllen</a:t>
            </a:r>
            <a:r>
              <a:rPr lang="en-US" dirty="0" smtClean="0"/>
              <a:t> </a:t>
            </a:r>
            <a:r>
              <a:rPr lang="en-US" dirty="0" err="1" smtClean="0"/>
              <a:t>stori</a:t>
            </a:r>
            <a:endParaRPr lang="en-US" dirty="0" smtClean="0"/>
          </a:p>
          <a:p>
            <a:r>
              <a:rPr lang="en-US" dirty="0" err="1" smtClean="0"/>
              <a:t>Rydym</a:t>
            </a:r>
            <a:r>
              <a:rPr lang="en-US" dirty="0" smtClean="0"/>
              <a:t> am weld </a:t>
            </a:r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potensial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athrawon</a:t>
            </a:r>
            <a:r>
              <a:rPr lang="en-US" dirty="0" smtClean="0"/>
              <a:t> ac </a:t>
            </a:r>
            <a:r>
              <a:rPr lang="en-US" dirty="0" err="1" smtClean="0"/>
              <a:t>yn</a:t>
            </a:r>
            <a:r>
              <a:rPr lang="en-US" dirty="0" smtClean="0"/>
              <a:t>:</a:t>
            </a:r>
          </a:p>
          <a:p>
            <a:pPr lvl="1"/>
            <a:r>
              <a:rPr lang="en-US" dirty="0" err="1" smtClean="0"/>
              <a:t>creu</a:t>
            </a:r>
            <a:r>
              <a:rPr lang="en-US" dirty="0" smtClean="0"/>
              <a:t> </a:t>
            </a:r>
            <a:r>
              <a:rPr lang="en-US" dirty="0" err="1" smtClean="0"/>
              <a:t>gweithgaredd</a:t>
            </a:r>
            <a:r>
              <a:rPr lang="en-US" dirty="0" smtClean="0"/>
              <a:t> </a:t>
            </a:r>
            <a:r>
              <a:rPr lang="en-US" dirty="0" err="1" smtClean="0"/>
              <a:t>sy’n</a:t>
            </a:r>
            <a:r>
              <a:rPr lang="en-US" dirty="0" smtClean="0"/>
              <a:t> </a:t>
            </a:r>
            <a:r>
              <a:rPr lang="en-US" dirty="0" err="1" smtClean="0"/>
              <a:t>cyffroi’r</a:t>
            </a:r>
            <a:r>
              <a:rPr lang="en-US" dirty="0" smtClean="0"/>
              <a:t> plant</a:t>
            </a:r>
          </a:p>
          <a:p>
            <a:pPr lvl="1"/>
            <a:r>
              <a:rPr lang="en-US" dirty="0" err="1" smtClean="0"/>
              <a:t>Gofyn</a:t>
            </a:r>
            <a:r>
              <a:rPr lang="en-US" dirty="0" smtClean="0"/>
              <a:t> </a:t>
            </a:r>
            <a:r>
              <a:rPr lang="en-US" dirty="0" err="1" smtClean="0"/>
              <a:t>cwestiynau’n</a:t>
            </a:r>
            <a:r>
              <a:rPr lang="en-US" dirty="0" smtClean="0"/>
              <a:t> </a:t>
            </a:r>
            <a:r>
              <a:rPr lang="en-US" dirty="0" err="1" smtClean="0"/>
              <a:t>gywir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plant</a:t>
            </a:r>
          </a:p>
          <a:p>
            <a:pPr lvl="1"/>
            <a:r>
              <a:rPr lang="en-US" dirty="0" err="1"/>
              <a:t>r</a:t>
            </a:r>
            <a:r>
              <a:rPr lang="en-US" dirty="0" err="1" smtClean="0"/>
              <a:t>hyngweithio’n</a:t>
            </a:r>
            <a:r>
              <a:rPr lang="en-US" dirty="0" smtClean="0"/>
              <a:t> </a:t>
            </a:r>
            <a:r>
              <a:rPr lang="en-US" dirty="0" err="1" smtClean="0"/>
              <a:t>naturiol</a:t>
            </a:r>
            <a:r>
              <a:rPr lang="en-US" dirty="0" smtClean="0"/>
              <a:t> ac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gywir</a:t>
            </a:r>
            <a:r>
              <a:rPr lang="en-US" dirty="0" smtClean="0"/>
              <a:t> </a:t>
            </a:r>
            <a:r>
              <a:rPr lang="en-US" dirty="0" err="1" smtClean="0"/>
              <a:t>gyda’r</a:t>
            </a:r>
            <a:r>
              <a:rPr lang="en-US" dirty="0" smtClean="0"/>
              <a:t> plant</a:t>
            </a:r>
          </a:p>
          <a:p>
            <a:r>
              <a:rPr lang="en-US" smtClean="0"/>
              <a:t>COFIWCH MAI CHI SY’N MODELU IAITH I’R PLANT YN EICH DOSBARTH</a:t>
            </a:r>
            <a:endParaRPr lang="en-US" dirty="0" smtClean="0"/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0096486"/>
      </p:ext>
    </p:extLst>
  </p:cSld>
  <p:clrMapOvr>
    <a:masterClrMapping/>
  </p:clrMapOvr>
  <p:transition>
    <p:fade thruBlk="1"/>
  </p:transition>
</p:sld>
</file>

<file path=ppt/theme/theme1.xml><?xml version="1.0" encoding="utf-8"?>
<a:theme xmlns:a="http://schemas.openxmlformats.org/drawingml/2006/main" name="01158951">
  <a:themeElements>
    <a:clrScheme name="1844_Classroom Expectations_Copyedited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972</Words>
  <Application>Microsoft Macintosh PowerPoint</Application>
  <PresentationFormat>On-screen Show (4:3)</PresentationFormat>
  <Paragraphs>353</Paragraphs>
  <Slides>35</Slides>
  <Notes>33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Arial</vt:lpstr>
      <vt:lpstr>Calibri</vt:lpstr>
      <vt:lpstr>Tahoma</vt:lpstr>
      <vt:lpstr>Courier New</vt:lpstr>
      <vt:lpstr>Noto Sans Symbols</vt:lpstr>
      <vt:lpstr>Times New Roman</vt:lpstr>
      <vt:lpstr>01158951</vt:lpstr>
      <vt:lpstr>Gloywi iaith: AMSER STORI</vt:lpstr>
      <vt:lpstr>Nod ac Amcanion</vt:lpstr>
      <vt:lpstr>Fframwaith Llythrennedd a Rhifedd</vt:lpstr>
      <vt:lpstr>Ambell wall:  Treiglo BOD</vt:lpstr>
      <vt:lpstr>Cysondeb</vt:lpstr>
      <vt:lpstr>Amhersonol</vt:lpstr>
      <vt:lpstr>Talfyrru ‘yn’</vt:lpstr>
      <vt:lpstr>Berfau Cryno  / Brawddegau Cwmpasog:  Nodyn atgoffa arall</vt:lpstr>
      <vt:lpstr>Rhagenwau Dangosol</vt:lpstr>
      <vt:lpstr>Mynegiant</vt:lpstr>
      <vt:lpstr>Trafod termau gramadeg </vt:lpstr>
      <vt:lpstr>PowerPoint Presentation</vt:lpstr>
      <vt:lpstr>PowerPoint Presentation</vt:lpstr>
      <vt:lpstr>PowerPoint Presentation</vt:lpstr>
      <vt:lpstr>Adolygu ac ymestyn gorchmynion</vt:lpstr>
      <vt:lpstr>Rheolaidd</vt:lpstr>
      <vt:lpstr>PowerPoint Presentation</vt:lpstr>
      <vt:lpstr>PowerPoint Presentation</vt:lpstr>
      <vt:lpstr>PowerPoint Presentation</vt:lpstr>
      <vt:lpstr>PowerPoint Presentation</vt:lpstr>
      <vt:lpstr>Cyfieithwch</vt:lpstr>
      <vt:lpstr>Cwestiynau a threigladau </vt:lpstr>
      <vt:lpstr>PowerPoint Presentation</vt:lpstr>
      <vt:lpstr>Matiau Gramadeg</vt:lpstr>
      <vt:lpstr>PowerPoint Presentation</vt:lpstr>
      <vt:lpstr>PowerPoint Presentation</vt:lpstr>
      <vt:lpstr>Sefyllfa Siarad: Amser Stori</vt:lpstr>
      <vt:lpstr>Ymadroddion amser</vt:lpstr>
      <vt:lpstr>Symud y Stori yn ei blaen…</vt:lpstr>
      <vt:lpstr>Cysylltiadau thematig</vt:lpstr>
      <vt:lpstr>Tasg</vt:lpstr>
      <vt:lpstr>Adnoddau gwneud stori</vt:lpstr>
      <vt:lpstr>Tasg</vt:lpstr>
      <vt:lpstr>PowerPoint Presentation</vt:lpstr>
      <vt:lpstr>Cofiwch  </vt:lpstr>
    </vt:vector>
  </TitlesOfParts>
  <LinksUpToDate>false</LinksUpToDate>
  <SharedDoc>false</SharedDoc>
  <HyperlinksChanged>false</HyperlinksChanged>
  <AppVersion>15.0027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Gloywi iaith: AMSER STORI</dc:title>
  <cp:lastModifiedBy>Microsoft Office User</cp:lastModifiedBy>
  <cp:revision>1</cp:revision>
  <dcterms:modified xsi:type="dcterms:W3CDTF">2017-10-31T21:30:37Z</dcterms:modified>
</cp:coreProperties>
</file>