
<file path=[Content_Types].xml><?xml version="1.0" encoding="utf-8"?>
<Types xmlns="http://schemas.openxmlformats.org/package/2006/content-types">
  <Default Extension="bin" ContentType="image/unknown"/>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4660"/>
  </p:normalViewPr>
  <p:slideViewPr>
    <p:cSldViewPr snapToGrid="0">
      <p:cViewPr varScale="1">
        <p:scale>
          <a:sx n="73" d="100"/>
          <a:sy n="73" d="100"/>
        </p:scale>
        <p:origin x="618"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DBFCE1-A1AC-40F1-A6A1-A0D828D56296}" type="datetimeFigureOut">
              <a:rPr lang="en-IN" smtClean="0"/>
              <a:t>04-08-2022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28D2F2-DB45-4909-B124-4E3C1D0D40DF}" type="slidenum">
              <a:rPr lang="en-IN" smtClean="0"/>
              <a:t>‹#›</a:t>
            </a:fld>
            <a:endParaRPr lang="en-IN"/>
          </a:p>
        </p:txBody>
      </p:sp>
    </p:spTree>
    <p:extLst>
      <p:ext uri="{BB962C8B-B14F-4D97-AF65-F5344CB8AC3E}">
        <p14:creationId xmlns:p14="http://schemas.microsoft.com/office/powerpoint/2010/main" val="7847214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Proper sense of responsibilities and the required set of skills are most necessary for the HR personnel for any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a:t>
            </a:r>
            <a:endParaRPr lang="en-US" b="0" dirty="0">
              <a:effectLst/>
            </a:endParaRPr>
          </a:p>
        </p:txBody>
      </p:sp>
      <p:sp>
        <p:nvSpPr>
          <p:cNvPr id="4" name="Slide Number Placeholder 3"/>
          <p:cNvSpPr>
            <a:spLocks noGrp="1"/>
          </p:cNvSpPr>
          <p:nvPr>
            <p:ph type="sldNum" sz="quarter" idx="10"/>
          </p:nvPr>
        </p:nvSpPr>
        <p:spPr/>
        <p:txBody>
          <a:bodyPr/>
          <a:lstStyle/>
          <a:p>
            <a:fld id="{C328D2F2-DB45-4909-B124-4E3C1D0D40DF}" type="slidenum">
              <a:rPr lang="en-IN" smtClean="0"/>
              <a:t>2</a:t>
            </a:fld>
            <a:endParaRPr lang="en-IN"/>
          </a:p>
        </p:txBody>
      </p:sp>
    </p:spTree>
    <p:extLst>
      <p:ext uri="{BB962C8B-B14F-4D97-AF65-F5344CB8AC3E}">
        <p14:creationId xmlns:p14="http://schemas.microsoft.com/office/powerpoint/2010/main" val="1163055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Implementing proper strategies and implementing the plans are the keys to executing the HR responsibilities properly. </a:t>
            </a:r>
            <a:endParaRPr lang="en-US" b="0" dirty="0">
              <a:effectLst/>
            </a:endParaRPr>
          </a:p>
        </p:txBody>
      </p:sp>
      <p:sp>
        <p:nvSpPr>
          <p:cNvPr id="4" name="Slide Number Placeholder 3"/>
          <p:cNvSpPr>
            <a:spLocks noGrp="1"/>
          </p:cNvSpPr>
          <p:nvPr>
            <p:ph type="sldNum" sz="quarter" idx="10"/>
          </p:nvPr>
        </p:nvSpPr>
        <p:spPr/>
        <p:txBody>
          <a:bodyPr/>
          <a:lstStyle/>
          <a:p>
            <a:fld id="{C328D2F2-DB45-4909-B124-4E3C1D0D40DF}" type="slidenum">
              <a:rPr lang="en-IN" smtClean="0"/>
              <a:t>3</a:t>
            </a:fld>
            <a:endParaRPr lang="en-IN"/>
          </a:p>
        </p:txBody>
      </p:sp>
    </p:spTree>
    <p:extLst>
      <p:ext uri="{BB962C8B-B14F-4D97-AF65-F5344CB8AC3E}">
        <p14:creationId xmlns:p14="http://schemas.microsoft.com/office/powerpoint/2010/main" val="41562488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Knowledge regarding company structure and configuration as well as overall policies are the basic criteria of the HR department. </a:t>
            </a:r>
            <a:endParaRPr lang="en-US" b="0" dirty="0">
              <a:effectLst/>
            </a:endParaRPr>
          </a:p>
        </p:txBody>
      </p:sp>
      <p:sp>
        <p:nvSpPr>
          <p:cNvPr id="4" name="Slide Number Placeholder 3"/>
          <p:cNvSpPr>
            <a:spLocks noGrp="1"/>
          </p:cNvSpPr>
          <p:nvPr>
            <p:ph type="sldNum" sz="quarter" idx="10"/>
          </p:nvPr>
        </p:nvSpPr>
        <p:spPr/>
        <p:txBody>
          <a:bodyPr/>
          <a:lstStyle/>
          <a:p>
            <a:fld id="{C328D2F2-DB45-4909-B124-4E3C1D0D40DF}" type="slidenum">
              <a:rPr lang="en-IN" smtClean="0"/>
              <a:t>4</a:t>
            </a:fld>
            <a:endParaRPr lang="en-IN"/>
          </a:p>
        </p:txBody>
      </p:sp>
    </p:spTree>
    <p:extLst>
      <p:ext uri="{BB962C8B-B14F-4D97-AF65-F5344CB8AC3E}">
        <p14:creationId xmlns:p14="http://schemas.microsoft.com/office/powerpoint/2010/main" val="12664478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basic skills beside communication and leadership are strategic planning and human capital development which are the most important requirements for the HR officer.</a:t>
            </a:r>
            <a:endParaRPr lang="en-US" b="0" dirty="0">
              <a:effectLst/>
            </a:endParaRPr>
          </a:p>
        </p:txBody>
      </p:sp>
      <p:sp>
        <p:nvSpPr>
          <p:cNvPr id="4" name="Slide Number Placeholder 3"/>
          <p:cNvSpPr>
            <a:spLocks noGrp="1"/>
          </p:cNvSpPr>
          <p:nvPr>
            <p:ph type="sldNum" sz="quarter" idx="10"/>
          </p:nvPr>
        </p:nvSpPr>
        <p:spPr/>
        <p:txBody>
          <a:bodyPr/>
          <a:lstStyle/>
          <a:p>
            <a:fld id="{C328D2F2-DB45-4909-B124-4E3C1D0D40DF}" type="slidenum">
              <a:rPr lang="en-IN" smtClean="0"/>
              <a:t>5</a:t>
            </a:fld>
            <a:endParaRPr lang="en-IN"/>
          </a:p>
        </p:txBody>
      </p:sp>
    </p:spTree>
    <p:extLst>
      <p:ext uri="{BB962C8B-B14F-4D97-AF65-F5344CB8AC3E}">
        <p14:creationId xmlns:p14="http://schemas.microsoft.com/office/powerpoint/2010/main" val="20325602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HR team must reflect the most effective and constructive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towards all the stakeholders of the company to extract the best possible outcome from every situation. </a:t>
            </a:r>
            <a:endParaRPr lang="en-US" b="0" dirty="0">
              <a:effectLst/>
            </a:endParaRPr>
          </a:p>
        </p:txBody>
      </p:sp>
      <p:sp>
        <p:nvSpPr>
          <p:cNvPr id="4" name="Slide Number Placeholder 3"/>
          <p:cNvSpPr>
            <a:spLocks noGrp="1"/>
          </p:cNvSpPr>
          <p:nvPr>
            <p:ph type="sldNum" sz="quarter" idx="10"/>
          </p:nvPr>
        </p:nvSpPr>
        <p:spPr/>
        <p:txBody>
          <a:bodyPr/>
          <a:lstStyle/>
          <a:p>
            <a:fld id="{C328D2F2-DB45-4909-B124-4E3C1D0D40DF}" type="slidenum">
              <a:rPr lang="en-IN" smtClean="0"/>
              <a:t>6</a:t>
            </a:fld>
            <a:endParaRPr lang="en-IN"/>
          </a:p>
        </p:txBody>
      </p:sp>
    </p:spTree>
    <p:extLst>
      <p:ext uri="{BB962C8B-B14F-4D97-AF65-F5344CB8AC3E}">
        <p14:creationId xmlns:p14="http://schemas.microsoft.com/office/powerpoint/2010/main" val="1155359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My existing skills can enable me to excel in my responsibilities and I will be able to </a:t>
            </a:r>
            <a:r>
              <a:rPr lang="en-US" sz="1200" b="0" i="0" u="none" strike="noStrike" kern="1200" dirty="0" err="1">
                <a:solidFill>
                  <a:schemeClr val="tx1"/>
                </a:solidFill>
                <a:effectLst/>
                <a:latin typeface="+mn-lt"/>
                <a:ea typeface="+mn-ea"/>
                <a:cs typeface="+mn-cs"/>
              </a:rPr>
              <a:t>utilise</a:t>
            </a:r>
            <a:r>
              <a:rPr lang="en-US" sz="1200" b="0" i="0" u="none" strike="noStrike" kern="1200" dirty="0">
                <a:solidFill>
                  <a:schemeClr val="tx1"/>
                </a:solidFill>
                <a:effectLst/>
                <a:latin typeface="+mn-lt"/>
                <a:ea typeface="+mn-ea"/>
                <a:cs typeface="+mn-cs"/>
              </a:rPr>
              <a:t> the opportunities offered to me. </a:t>
            </a:r>
            <a:endParaRPr lang="en-US" b="0" dirty="0">
              <a:effectLst/>
            </a:endParaRPr>
          </a:p>
        </p:txBody>
      </p:sp>
      <p:sp>
        <p:nvSpPr>
          <p:cNvPr id="4" name="Slide Number Placeholder 3"/>
          <p:cNvSpPr>
            <a:spLocks noGrp="1"/>
          </p:cNvSpPr>
          <p:nvPr>
            <p:ph type="sldNum" sz="quarter" idx="10"/>
          </p:nvPr>
        </p:nvSpPr>
        <p:spPr/>
        <p:txBody>
          <a:bodyPr/>
          <a:lstStyle/>
          <a:p>
            <a:fld id="{C328D2F2-DB45-4909-B124-4E3C1D0D40DF}" type="slidenum">
              <a:rPr lang="en-IN" smtClean="0"/>
              <a:t>7</a:t>
            </a:fld>
            <a:endParaRPr lang="en-IN"/>
          </a:p>
        </p:txBody>
      </p:sp>
    </p:spTree>
    <p:extLst>
      <p:ext uri="{BB962C8B-B14F-4D97-AF65-F5344CB8AC3E}">
        <p14:creationId xmlns:p14="http://schemas.microsoft.com/office/powerpoint/2010/main" val="15945629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skills I lack must be developed as soon as possible so that I can become an effective HR officer for the company.</a:t>
            </a:r>
            <a:endParaRPr lang="en-US" b="0" dirty="0">
              <a:effectLst/>
            </a:endParaRPr>
          </a:p>
        </p:txBody>
      </p:sp>
      <p:sp>
        <p:nvSpPr>
          <p:cNvPr id="4" name="Slide Number Placeholder 3"/>
          <p:cNvSpPr>
            <a:spLocks noGrp="1"/>
          </p:cNvSpPr>
          <p:nvPr>
            <p:ph type="sldNum" sz="quarter" idx="10"/>
          </p:nvPr>
        </p:nvSpPr>
        <p:spPr/>
        <p:txBody>
          <a:bodyPr/>
          <a:lstStyle/>
          <a:p>
            <a:fld id="{C328D2F2-DB45-4909-B124-4E3C1D0D40DF}" type="slidenum">
              <a:rPr lang="en-IN" smtClean="0"/>
              <a:t>8</a:t>
            </a:fld>
            <a:endParaRPr lang="en-IN"/>
          </a:p>
        </p:txBody>
      </p:sp>
    </p:spTree>
    <p:extLst>
      <p:ext uri="{BB962C8B-B14F-4D97-AF65-F5344CB8AC3E}">
        <p14:creationId xmlns:p14="http://schemas.microsoft.com/office/powerpoint/2010/main" val="39673795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There are significant challenges in the HR training but it must be overcome to become an effective HR officer for the company. </a:t>
            </a:r>
            <a:endParaRPr lang="en-US" b="0" dirty="0">
              <a:effectLst/>
            </a:endParaRPr>
          </a:p>
        </p:txBody>
      </p:sp>
      <p:sp>
        <p:nvSpPr>
          <p:cNvPr id="4" name="Slide Number Placeholder 3"/>
          <p:cNvSpPr>
            <a:spLocks noGrp="1"/>
          </p:cNvSpPr>
          <p:nvPr>
            <p:ph type="sldNum" sz="quarter" idx="10"/>
          </p:nvPr>
        </p:nvSpPr>
        <p:spPr/>
        <p:txBody>
          <a:bodyPr/>
          <a:lstStyle/>
          <a:p>
            <a:fld id="{C328D2F2-DB45-4909-B124-4E3C1D0D40DF}" type="slidenum">
              <a:rPr lang="en-IN" smtClean="0"/>
              <a:t>9</a:t>
            </a:fld>
            <a:endParaRPr lang="en-IN"/>
          </a:p>
        </p:txBody>
      </p:sp>
    </p:spTree>
    <p:extLst>
      <p:ext uri="{BB962C8B-B14F-4D97-AF65-F5344CB8AC3E}">
        <p14:creationId xmlns:p14="http://schemas.microsoft.com/office/powerpoint/2010/main" val="17190072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benefits are used to measure the success of the HR department to understand how productive it is. </a:t>
            </a:r>
            <a:endParaRPr lang="en-US" b="0" dirty="0">
              <a:effectLst/>
            </a:endParaRPr>
          </a:p>
        </p:txBody>
      </p:sp>
      <p:sp>
        <p:nvSpPr>
          <p:cNvPr id="4" name="Slide Number Placeholder 3"/>
          <p:cNvSpPr>
            <a:spLocks noGrp="1"/>
          </p:cNvSpPr>
          <p:nvPr>
            <p:ph type="sldNum" sz="quarter" idx="10"/>
          </p:nvPr>
        </p:nvSpPr>
        <p:spPr/>
        <p:txBody>
          <a:bodyPr/>
          <a:lstStyle/>
          <a:p>
            <a:fld id="{C328D2F2-DB45-4909-B124-4E3C1D0D40DF}" type="slidenum">
              <a:rPr lang="en-IN" smtClean="0"/>
              <a:t>11</a:t>
            </a:fld>
            <a:endParaRPr lang="en-IN"/>
          </a:p>
        </p:txBody>
      </p:sp>
    </p:spTree>
    <p:extLst>
      <p:ext uri="{BB962C8B-B14F-4D97-AF65-F5344CB8AC3E}">
        <p14:creationId xmlns:p14="http://schemas.microsoft.com/office/powerpoint/2010/main" val="8213301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skills I have and the ones I can learn from the development sessions will allow me to improve my efficiency as an HR officer. </a:t>
            </a:r>
            <a:endParaRPr lang="en-US" b="0" dirty="0">
              <a:effectLst/>
            </a:endParaRPr>
          </a:p>
        </p:txBody>
      </p:sp>
      <p:sp>
        <p:nvSpPr>
          <p:cNvPr id="4" name="Slide Number Placeholder 3"/>
          <p:cNvSpPr>
            <a:spLocks noGrp="1"/>
          </p:cNvSpPr>
          <p:nvPr>
            <p:ph type="sldNum" sz="quarter" idx="10"/>
          </p:nvPr>
        </p:nvSpPr>
        <p:spPr/>
        <p:txBody>
          <a:bodyPr/>
          <a:lstStyle/>
          <a:p>
            <a:fld id="{C328D2F2-DB45-4909-B124-4E3C1D0D40DF}" type="slidenum">
              <a:rPr lang="en-IN" smtClean="0"/>
              <a:t>12</a:t>
            </a:fld>
            <a:endParaRPr lang="en-IN"/>
          </a:p>
        </p:txBody>
      </p:sp>
    </p:spTree>
    <p:extLst>
      <p:ext uri="{BB962C8B-B14F-4D97-AF65-F5344CB8AC3E}">
        <p14:creationId xmlns:p14="http://schemas.microsoft.com/office/powerpoint/2010/main" val="29899944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A09C32CB-2D77-457F-A961-10B183F66CCE}" type="datetimeFigureOut">
              <a:rPr lang="en-IN" smtClean="0"/>
              <a:t>04-08-2022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CBFBF6C-A650-48FE-ACAD-2AF31A5BAB83}" type="slidenum">
              <a:rPr lang="en-IN" smtClean="0"/>
              <a:t>‹#›</a:t>
            </a:fld>
            <a:endParaRPr lang="en-IN"/>
          </a:p>
        </p:txBody>
      </p:sp>
    </p:spTree>
    <p:extLst>
      <p:ext uri="{BB962C8B-B14F-4D97-AF65-F5344CB8AC3E}">
        <p14:creationId xmlns:p14="http://schemas.microsoft.com/office/powerpoint/2010/main" val="4021957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A09C32CB-2D77-457F-A961-10B183F66CCE}" type="datetimeFigureOut">
              <a:rPr lang="en-IN" smtClean="0"/>
              <a:t>04-08-2022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CBFBF6C-A650-48FE-ACAD-2AF31A5BAB83}" type="slidenum">
              <a:rPr lang="en-IN" smtClean="0"/>
              <a:t>‹#›</a:t>
            </a:fld>
            <a:endParaRPr lang="en-IN"/>
          </a:p>
        </p:txBody>
      </p:sp>
    </p:spTree>
    <p:extLst>
      <p:ext uri="{BB962C8B-B14F-4D97-AF65-F5344CB8AC3E}">
        <p14:creationId xmlns:p14="http://schemas.microsoft.com/office/powerpoint/2010/main" val="3004923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09C32CB-2D77-457F-A961-10B183F66CCE}" type="datetimeFigureOut">
              <a:rPr lang="en-IN" smtClean="0"/>
              <a:t>04-08-2022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CBFBF6C-A650-48FE-ACAD-2AF31A5BAB83}" type="slidenum">
              <a:rPr lang="en-IN" smtClean="0"/>
              <a:t>‹#›</a:t>
            </a:fld>
            <a:endParaRPr lang="en-IN"/>
          </a:p>
        </p:txBody>
      </p:sp>
    </p:spTree>
    <p:extLst>
      <p:ext uri="{BB962C8B-B14F-4D97-AF65-F5344CB8AC3E}">
        <p14:creationId xmlns:p14="http://schemas.microsoft.com/office/powerpoint/2010/main" val="3397755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A09C32CB-2D77-457F-A961-10B183F66CCE}" type="datetimeFigureOut">
              <a:rPr lang="en-IN" smtClean="0"/>
              <a:t>04-08-2022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CBFBF6C-A650-48FE-ACAD-2AF31A5BAB83}" type="slidenum">
              <a:rPr lang="en-IN" smtClean="0"/>
              <a:t>‹#›</a:t>
            </a:fld>
            <a:endParaRPr lang="en-IN"/>
          </a:p>
        </p:txBody>
      </p:sp>
    </p:spTree>
    <p:extLst>
      <p:ext uri="{BB962C8B-B14F-4D97-AF65-F5344CB8AC3E}">
        <p14:creationId xmlns:p14="http://schemas.microsoft.com/office/powerpoint/2010/main" val="29470155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A09C32CB-2D77-457F-A961-10B183F66CCE}" type="datetimeFigureOut">
              <a:rPr lang="en-IN" smtClean="0"/>
              <a:t>04-08-2022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CBFBF6C-A650-48FE-ACAD-2AF31A5BAB83}" type="slidenum">
              <a:rPr lang="en-IN" smtClean="0"/>
              <a:t>‹#›</a:t>
            </a:fld>
            <a:endParaRPr lang="en-IN"/>
          </a:p>
        </p:txBody>
      </p:sp>
    </p:spTree>
    <p:extLst>
      <p:ext uri="{BB962C8B-B14F-4D97-AF65-F5344CB8AC3E}">
        <p14:creationId xmlns:p14="http://schemas.microsoft.com/office/powerpoint/2010/main" val="526782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A09C32CB-2D77-457F-A961-10B183F66CCE}" type="datetimeFigureOut">
              <a:rPr lang="en-IN" smtClean="0"/>
              <a:t>04-08-2022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CBFBF6C-A650-48FE-ACAD-2AF31A5BAB83}" type="slidenum">
              <a:rPr lang="en-IN" smtClean="0"/>
              <a:t>‹#›</a:t>
            </a:fld>
            <a:endParaRPr lang="en-IN"/>
          </a:p>
        </p:txBody>
      </p:sp>
    </p:spTree>
    <p:extLst>
      <p:ext uri="{BB962C8B-B14F-4D97-AF65-F5344CB8AC3E}">
        <p14:creationId xmlns:p14="http://schemas.microsoft.com/office/powerpoint/2010/main" val="873415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9C32CB-2D77-457F-A961-10B183F66CCE}" type="datetimeFigureOut">
              <a:rPr lang="en-IN" smtClean="0"/>
              <a:t>04-08-2022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CBFBF6C-A650-48FE-ACAD-2AF31A5BAB83}" type="slidenum">
              <a:rPr lang="en-IN" smtClean="0"/>
              <a:t>‹#›</a:t>
            </a:fld>
            <a:endParaRPr lang="en-IN"/>
          </a:p>
        </p:txBody>
      </p:sp>
    </p:spTree>
    <p:extLst>
      <p:ext uri="{BB962C8B-B14F-4D97-AF65-F5344CB8AC3E}">
        <p14:creationId xmlns:p14="http://schemas.microsoft.com/office/powerpoint/2010/main" val="1848825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09C32CB-2D77-457F-A961-10B183F66CCE}" type="datetimeFigureOut">
              <a:rPr lang="en-IN" smtClean="0"/>
              <a:t>04-08-2022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CBFBF6C-A650-48FE-ACAD-2AF31A5BAB83}" type="slidenum">
              <a:rPr lang="en-IN" smtClean="0"/>
              <a:t>‹#›</a:t>
            </a:fld>
            <a:endParaRPr lang="en-IN"/>
          </a:p>
        </p:txBody>
      </p:sp>
    </p:spTree>
    <p:extLst>
      <p:ext uri="{BB962C8B-B14F-4D97-AF65-F5344CB8AC3E}">
        <p14:creationId xmlns:p14="http://schemas.microsoft.com/office/powerpoint/2010/main" val="1943770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09C32CB-2D77-457F-A961-10B183F66CCE}" type="datetimeFigureOut">
              <a:rPr lang="en-IN" smtClean="0"/>
              <a:t>04-08-2022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CBFBF6C-A650-48FE-ACAD-2AF31A5BAB83}" type="slidenum">
              <a:rPr lang="en-IN" smtClean="0"/>
              <a:t>‹#›</a:t>
            </a:fld>
            <a:endParaRPr lang="en-IN"/>
          </a:p>
        </p:txBody>
      </p:sp>
    </p:spTree>
    <p:extLst>
      <p:ext uri="{BB962C8B-B14F-4D97-AF65-F5344CB8AC3E}">
        <p14:creationId xmlns:p14="http://schemas.microsoft.com/office/powerpoint/2010/main" val="3537304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A09C32CB-2D77-457F-A961-10B183F66CCE}" type="datetimeFigureOut">
              <a:rPr lang="en-IN" smtClean="0"/>
              <a:t>04-08-2022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CBFBF6C-A650-48FE-ACAD-2AF31A5BAB83}" type="slidenum">
              <a:rPr lang="en-IN" smtClean="0"/>
              <a:t>‹#›</a:t>
            </a:fld>
            <a:endParaRPr lang="en-IN"/>
          </a:p>
        </p:txBody>
      </p:sp>
    </p:spTree>
    <p:extLst>
      <p:ext uri="{BB962C8B-B14F-4D97-AF65-F5344CB8AC3E}">
        <p14:creationId xmlns:p14="http://schemas.microsoft.com/office/powerpoint/2010/main" val="7513797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A09C32CB-2D77-457F-A961-10B183F66CCE}" type="datetimeFigureOut">
              <a:rPr lang="en-IN" smtClean="0"/>
              <a:t>04-08-2022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CBFBF6C-A650-48FE-ACAD-2AF31A5BAB83}" type="slidenum">
              <a:rPr lang="en-IN" smtClean="0"/>
              <a:t>‹#›</a:t>
            </a:fld>
            <a:endParaRPr lang="en-IN"/>
          </a:p>
        </p:txBody>
      </p:sp>
    </p:spTree>
    <p:extLst>
      <p:ext uri="{BB962C8B-B14F-4D97-AF65-F5344CB8AC3E}">
        <p14:creationId xmlns:p14="http://schemas.microsoft.com/office/powerpoint/2010/main" val="1834551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9C32CB-2D77-457F-A961-10B183F66CCE}" type="datetimeFigureOut">
              <a:rPr lang="en-IN" smtClean="0"/>
              <a:t>04-08-2022</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CBFBF6C-A650-48FE-ACAD-2AF31A5BAB83}" type="slidenum">
              <a:rPr lang="en-IN" smtClean="0"/>
              <a:t>‹#›</a:t>
            </a:fld>
            <a:endParaRPr lang="en-IN"/>
          </a:p>
        </p:txBody>
      </p:sp>
    </p:spTree>
    <p:extLst>
      <p:ext uri="{BB962C8B-B14F-4D97-AF65-F5344CB8AC3E}">
        <p14:creationId xmlns:p14="http://schemas.microsoft.com/office/powerpoint/2010/main" val="19557004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bin"/><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235200"/>
            <a:ext cx="9144000" cy="2387600"/>
          </a:xfrm>
        </p:spPr>
        <p:txBody>
          <a:bodyPr>
            <a:noAutofit/>
          </a:bodyPr>
          <a:lstStyle/>
          <a:p>
            <a:r>
              <a:rPr lang="en-US" b="1" dirty="0">
                <a:latin typeface="Arial" panose="020B0604020202020204" pitchFamily="34" charset="0"/>
                <a:cs typeface="Arial" panose="020B0604020202020204" pitchFamily="34" charset="0"/>
              </a:rPr>
              <a:t>DEVELOPMENT AND TRAINING FOR HUMAN RESOURCE</a:t>
            </a:r>
            <a:br>
              <a:rPr lang="en-US" b="1"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ANDRADA BALABAN 1920286</a:t>
            </a:r>
            <a:br>
              <a:rPr lang="en-US" sz="2800" b="1"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BMSW5102</a:t>
            </a:r>
            <a:endParaRPr lang="en-IN"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83166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solidFill>
                  <a:srgbClr val="000000"/>
                </a:solidFill>
                <a:latin typeface="Arial" panose="020B0604020202020204" pitchFamily="34" charset="0"/>
              </a:rPr>
              <a:t>Introduction</a:t>
            </a:r>
            <a:endParaRPr lang="en-IN" dirty="0"/>
          </a:p>
        </p:txBody>
      </p:sp>
      <p:sp>
        <p:nvSpPr>
          <p:cNvPr id="3" name="Content Placeholder 2"/>
          <p:cNvSpPr>
            <a:spLocks noGrp="1"/>
          </p:cNvSpPr>
          <p:nvPr>
            <p:ph sz="half" idx="1"/>
          </p:nvPr>
        </p:nvSpPr>
        <p:spPr>
          <a:xfrm>
            <a:off x="838200" y="1699388"/>
            <a:ext cx="5181600" cy="4351338"/>
          </a:xfrm>
        </p:spPr>
        <p:txBody>
          <a:bodyPr>
            <a:normAutofit fontScale="70000" lnSpcReduction="20000"/>
          </a:bodyPr>
          <a:lstStyle/>
          <a:p>
            <a:pPr algn="just" fontAlgn="base"/>
            <a:r>
              <a:rPr lang="en-GB" dirty="0"/>
              <a:t>Human resource is one of the main pillars of an organisation that strengthens the whole structure for the authorities as well as the employees.</a:t>
            </a:r>
          </a:p>
          <a:p>
            <a:pPr algn="just" fontAlgn="base"/>
            <a:r>
              <a:rPr lang="en-GB" dirty="0"/>
              <a:t>The main task for the HR team or personnel is to maintain a constructive balance and communication within the organisation (</a:t>
            </a:r>
            <a:r>
              <a:rPr lang="en-GB" dirty="0" err="1"/>
              <a:t>Chyhryn</a:t>
            </a:r>
            <a:r>
              <a:rPr lang="en-GB" dirty="0"/>
              <a:t> </a:t>
            </a:r>
            <a:r>
              <a:rPr lang="en-GB" i="1" dirty="0"/>
              <a:t>et al</a:t>
            </a:r>
            <a:r>
              <a:rPr lang="en-GB" dirty="0"/>
              <a:t>., 2019).</a:t>
            </a:r>
          </a:p>
          <a:p>
            <a:pPr algn="just" fontAlgn="base"/>
            <a:r>
              <a:rPr lang="en-GB" dirty="0"/>
              <a:t>However, there are a set of skills, knowledge and appropriate behaviour required for the task which the HR personnel must possess (</a:t>
            </a:r>
            <a:r>
              <a:rPr lang="en-GB" dirty="0" err="1"/>
              <a:t>Mitrofanova</a:t>
            </a:r>
            <a:r>
              <a:rPr lang="en-GB" dirty="0"/>
              <a:t> </a:t>
            </a:r>
            <a:r>
              <a:rPr lang="en-GB" i="1" dirty="0"/>
              <a:t>et al</a:t>
            </a:r>
            <a:r>
              <a:rPr lang="en-GB" dirty="0"/>
              <a:t>., 2018). </a:t>
            </a:r>
          </a:p>
          <a:p>
            <a:pPr algn="just" fontAlgn="base"/>
            <a:r>
              <a:rPr lang="en-GB" dirty="0"/>
              <a:t>There are also different models or theories suitable for the HR departments but they are sometimes challenging to implement in the working system.</a:t>
            </a:r>
          </a:p>
        </p:txBody>
      </p:sp>
      <p:pic>
        <p:nvPicPr>
          <p:cNvPr id="1026" name="Picture 2" descr="Topic 1: Introduction to Human Resources Management - The Borgen Proje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3849" y="1825625"/>
            <a:ext cx="5706324" cy="3298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0153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solidFill>
                  <a:srgbClr val="000000"/>
                </a:solidFill>
                <a:latin typeface="Arial" panose="020B0604020202020204" pitchFamily="34" charset="0"/>
              </a:rPr>
              <a:t>HR Responsibilities</a:t>
            </a:r>
            <a:endParaRPr lang="en-IN" dirty="0"/>
          </a:p>
        </p:txBody>
      </p:sp>
      <p:sp>
        <p:nvSpPr>
          <p:cNvPr id="3" name="Content Placeholder 2"/>
          <p:cNvSpPr>
            <a:spLocks noGrp="1"/>
          </p:cNvSpPr>
          <p:nvPr>
            <p:ph sz="half" idx="1"/>
          </p:nvPr>
        </p:nvSpPr>
        <p:spPr/>
        <p:txBody>
          <a:bodyPr>
            <a:normAutofit fontScale="70000" lnSpcReduction="20000"/>
          </a:bodyPr>
          <a:lstStyle/>
          <a:p>
            <a:pPr algn="just" fontAlgn="base"/>
            <a:r>
              <a:rPr lang="en-GB" dirty="0"/>
              <a:t>The biggest HR responsibility is to have thorough knowledge regarding the organisation in the first place to ensure maximum efficiency.</a:t>
            </a:r>
          </a:p>
          <a:p>
            <a:pPr algn="just" fontAlgn="base"/>
            <a:r>
              <a:rPr lang="en-GB" dirty="0"/>
              <a:t>It requires the overall understanding of the configuration and how each part of the organisation is connected to one another.</a:t>
            </a:r>
          </a:p>
          <a:p>
            <a:pPr algn="just" fontAlgn="base"/>
            <a:r>
              <a:rPr lang="en-GB" dirty="0"/>
              <a:t>The HR team also needs to use proper strategies or management models which can effectuate the highest level of outcome according to the expectations and goals of the company (</a:t>
            </a:r>
            <a:r>
              <a:rPr lang="en-GB" dirty="0" err="1"/>
              <a:t>Valecha</a:t>
            </a:r>
            <a:r>
              <a:rPr lang="en-GB" dirty="0"/>
              <a:t>, 2022). </a:t>
            </a:r>
          </a:p>
          <a:p>
            <a:pPr algn="just" fontAlgn="base"/>
            <a:r>
              <a:rPr lang="en-GB" dirty="0"/>
              <a:t>The 8-Box model can be a good example which allows the officer to meet both the critical HR goals as well as the organisation’s ultimate goals.</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277708" y="2396537"/>
            <a:ext cx="5181600" cy="2271668"/>
          </a:xfrm>
        </p:spPr>
      </p:pic>
    </p:spTree>
    <p:extLst>
      <p:ext uri="{BB962C8B-B14F-4D97-AF65-F5344CB8AC3E}">
        <p14:creationId xmlns:p14="http://schemas.microsoft.com/office/powerpoint/2010/main" val="3431041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solidFill>
                  <a:srgbClr val="000000"/>
                </a:solidFill>
                <a:latin typeface="Arial" panose="020B0604020202020204" pitchFamily="34" charset="0"/>
              </a:rPr>
              <a:t>Knowledge Required</a:t>
            </a:r>
            <a:endParaRPr lang="en-IN" dirty="0"/>
          </a:p>
        </p:txBody>
      </p:sp>
      <p:sp>
        <p:nvSpPr>
          <p:cNvPr id="3" name="Content Placeholder 2"/>
          <p:cNvSpPr>
            <a:spLocks noGrp="1"/>
          </p:cNvSpPr>
          <p:nvPr>
            <p:ph sz="half" idx="1"/>
          </p:nvPr>
        </p:nvSpPr>
        <p:spPr/>
        <p:txBody>
          <a:bodyPr>
            <a:normAutofit fontScale="70000" lnSpcReduction="20000"/>
          </a:bodyPr>
          <a:lstStyle/>
          <a:p>
            <a:pPr algn="just" fontAlgn="base"/>
            <a:r>
              <a:rPr lang="en-US" dirty="0"/>
              <a:t>The HR team or management requires robust knowledge about the company structure and its goals to start its basic operations and make the most appropriate plans. </a:t>
            </a:r>
          </a:p>
          <a:p>
            <a:pPr algn="just" fontAlgn="base"/>
            <a:r>
              <a:rPr lang="en-US" dirty="0"/>
              <a:t>Simultaneously, the HR must have basic knowledge regarding recruitment, selection and performance management which are primary criteria in this case.</a:t>
            </a:r>
          </a:p>
          <a:p>
            <a:pPr algn="just" fontAlgn="base"/>
            <a:r>
              <a:rPr lang="en-US" dirty="0"/>
              <a:t>The HR officer must also be aware of the company policies and the specific areas where they must be applied to (Martinez-Gil, 2022). </a:t>
            </a:r>
          </a:p>
          <a:p>
            <a:pPr algn="just"/>
            <a:r>
              <a:rPr lang="en-US" dirty="0"/>
              <a:t>Lastly, the HRM needs to know about the information system and data analytics to aid the management as well as the employees regarding the outcomes (</a:t>
            </a:r>
            <a:r>
              <a:rPr lang="en-US" dirty="0" err="1"/>
              <a:t>Dahlbom</a:t>
            </a:r>
            <a:r>
              <a:rPr lang="en-US" dirty="0"/>
              <a:t> </a:t>
            </a:r>
            <a:r>
              <a:rPr lang="en-US" i="1" dirty="0"/>
              <a:t>et al</a:t>
            </a:r>
            <a:r>
              <a:rPr lang="en-US" dirty="0"/>
              <a:t>., 2020). </a:t>
            </a:r>
            <a:endParaRPr lang="en-IN" dirty="0"/>
          </a:p>
        </p:txBody>
      </p:sp>
      <p:pic>
        <p:nvPicPr>
          <p:cNvPr id="5" name="Picture 4"/>
          <p:cNvPicPr>
            <a:picLocks noChangeAspect="1"/>
          </p:cNvPicPr>
          <p:nvPr/>
        </p:nvPicPr>
        <p:blipFill>
          <a:blip r:embed="rId3"/>
          <a:stretch>
            <a:fillRect/>
          </a:stretch>
        </p:blipFill>
        <p:spPr>
          <a:xfrm>
            <a:off x="6605587" y="1825625"/>
            <a:ext cx="4748213" cy="3777290"/>
          </a:xfrm>
          <a:prstGeom prst="rect">
            <a:avLst/>
          </a:prstGeom>
        </p:spPr>
      </p:pic>
    </p:spTree>
    <p:extLst>
      <p:ext uri="{BB962C8B-B14F-4D97-AF65-F5344CB8AC3E}">
        <p14:creationId xmlns:p14="http://schemas.microsoft.com/office/powerpoint/2010/main" val="13167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solidFill>
                  <a:srgbClr val="000000"/>
                </a:solidFill>
                <a:latin typeface="Arial" panose="020B0604020202020204" pitchFamily="34" charset="0"/>
              </a:rPr>
              <a:t>Necessary Skills</a:t>
            </a:r>
            <a:endParaRPr lang="en-IN" dirty="0"/>
          </a:p>
        </p:txBody>
      </p:sp>
      <p:sp>
        <p:nvSpPr>
          <p:cNvPr id="3" name="Content Placeholder 2"/>
          <p:cNvSpPr>
            <a:spLocks noGrp="1"/>
          </p:cNvSpPr>
          <p:nvPr>
            <p:ph sz="half" idx="1"/>
          </p:nvPr>
        </p:nvSpPr>
        <p:spPr/>
        <p:txBody>
          <a:bodyPr>
            <a:normAutofit fontScale="77500" lnSpcReduction="20000"/>
          </a:bodyPr>
          <a:lstStyle/>
          <a:p>
            <a:pPr algn="just" fontAlgn="base"/>
            <a:r>
              <a:rPr lang="en-US" dirty="0"/>
              <a:t>The foremost requirement for HR personnel is communication and interpersonal skills which enables them to connect with all the stakeholders in the company.</a:t>
            </a:r>
          </a:p>
          <a:p>
            <a:pPr algn="just" fontAlgn="base"/>
            <a:r>
              <a:rPr lang="en-US" dirty="0"/>
              <a:t>Strategic thinking, planning skills and the ability to handle pressure from both the authorities and the employees are needed in this case. </a:t>
            </a:r>
          </a:p>
          <a:p>
            <a:pPr algn="just" fontAlgn="base"/>
            <a:r>
              <a:rPr lang="en-US" dirty="0"/>
              <a:t>Human capital and their development as well as leadership skills are also required for the HR team (</a:t>
            </a:r>
            <a:r>
              <a:rPr lang="en-US" dirty="0" err="1"/>
              <a:t>Alomari</a:t>
            </a:r>
            <a:r>
              <a:rPr lang="en-US" dirty="0"/>
              <a:t>, 2020). </a:t>
            </a:r>
          </a:p>
          <a:p>
            <a:pPr algn="just" fontAlgn="base"/>
            <a:r>
              <a:rPr lang="en-US" dirty="0"/>
              <a:t>Cultural development in the workplace and flexibility is also expected from the HR officer in most </a:t>
            </a:r>
            <a:r>
              <a:rPr lang="en-GB" dirty="0"/>
              <a:t>organisations</a:t>
            </a:r>
            <a:r>
              <a:rPr lang="en-US" dirty="0"/>
              <a:t>.</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72200" y="2044872"/>
            <a:ext cx="5181600" cy="3397027"/>
          </a:xfrm>
        </p:spPr>
      </p:pic>
    </p:spTree>
    <p:extLst>
      <p:ext uri="{BB962C8B-B14F-4D97-AF65-F5344CB8AC3E}">
        <p14:creationId xmlns:p14="http://schemas.microsoft.com/office/powerpoint/2010/main" val="2839835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solidFill>
                  <a:srgbClr val="000000"/>
                </a:solidFill>
                <a:latin typeface="Arial" panose="020B0604020202020204" pitchFamily="34" charset="0"/>
              </a:rPr>
              <a:t>Appropriate Behaviour</a:t>
            </a:r>
            <a:endParaRPr lang="en-IN" dirty="0"/>
          </a:p>
        </p:txBody>
      </p:sp>
      <p:sp>
        <p:nvSpPr>
          <p:cNvPr id="3" name="Content Placeholder 2"/>
          <p:cNvSpPr>
            <a:spLocks noGrp="1"/>
          </p:cNvSpPr>
          <p:nvPr>
            <p:ph sz="half" idx="1"/>
          </p:nvPr>
        </p:nvSpPr>
        <p:spPr/>
        <p:txBody>
          <a:bodyPr>
            <a:normAutofit fontScale="85000" lnSpcReduction="20000"/>
          </a:bodyPr>
          <a:lstStyle/>
          <a:p>
            <a:pPr algn="just" fontAlgn="base"/>
            <a:r>
              <a:rPr lang="en-US" dirty="0"/>
              <a:t>The HR officer is expected to deal with the most sensible issues in the workplace which requires patience and composure (El-</a:t>
            </a:r>
            <a:r>
              <a:rPr lang="en-US" dirty="0" err="1"/>
              <a:t>Kassar</a:t>
            </a:r>
            <a:r>
              <a:rPr lang="en-US" dirty="0"/>
              <a:t> </a:t>
            </a:r>
            <a:r>
              <a:rPr lang="en-US" i="1" dirty="0"/>
              <a:t>et al</a:t>
            </a:r>
            <a:r>
              <a:rPr lang="en-US" dirty="0"/>
              <a:t>., 2022).</a:t>
            </a:r>
          </a:p>
          <a:p>
            <a:pPr algn="just" fontAlgn="base"/>
            <a:r>
              <a:rPr lang="en-US" dirty="0"/>
              <a:t>HR personnel are also needed to be active listeners and be respectful towards all levels of employees irrespective of their designations. </a:t>
            </a:r>
          </a:p>
          <a:p>
            <a:pPr algn="just" fontAlgn="base"/>
            <a:r>
              <a:rPr lang="en-US" dirty="0"/>
              <a:t>Most importantly, the HR can never be biased towards an individual or an incident and make sure that all the people including both hierarchy and the general workers are treated equally.</a:t>
            </a:r>
          </a:p>
        </p:txBody>
      </p:sp>
      <p:pic>
        <p:nvPicPr>
          <p:cNvPr id="5" name="Picture 4"/>
          <p:cNvPicPr>
            <a:picLocks noChangeAspect="1"/>
          </p:cNvPicPr>
          <p:nvPr/>
        </p:nvPicPr>
        <p:blipFill>
          <a:blip r:embed="rId3"/>
          <a:stretch>
            <a:fillRect/>
          </a:stretch>
        </p:blipFill>
        <p:spPr>
          <a:xfrm>
            <a:off x="6300053" y="2072785"/>
            <a:ext cx="5300907" cy="3448783"/>
          </a:xfrm>
          <a:prstGeom prst="rect">
            <a:avLst/>
          </a:prstGeom>
        </p:spPr>
      </p:pic>
    </p:spTree>
    <p:extLst>
      <p:ext uri="{BB962C8B-B14F-4D97-AF65-F5344CB8AC3E}">
        <p14:creationId xmlns:p14="http://schemas.microsoft.com/office/powerpoint/2010/main" val="3254566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solidFill>
                  <a:srgbClr val="000000"/>
                </a:solidFill>
                <a:latin typeface="Arial" panose="020B0604020202020204" pitchFamily="34" charset="0"/>
              </a:rPr>
              <a:t>Existing Skills</a:t>
            </a:r>
            <a:endParaRPr lang="en-IN" dirty="0"/>
          </a:p>
        </p:txBody>
      </p:sp>
      <p:sp>
        <p:nvSpPr>
          <p:cNvPr id="3" name="Content Placeholder 2"/>
          <p:cNvSpPr>
            <a:spLocks noGrp="1"/>
          </p:cNvSpPr>
          <p:nvPr>
            <p:ph sz="half" idx="1"/>
          </p:nvPr>
        </p:nvSpPr>
        <p:spPr/>
        <p:txBody>
          <a:bodyPr>
            <a:normAutofit fontScale="85000" lnSpcReduction="20000"/>
          </a:bodyPr>
          <a:lstStyle/>
          <a:p>
            <a:pPr algn="just" fontAlgn="base"/>
            <a:r>
              <a:rPr lang="en-US" dirty="0"/>
              <a:t>I am confident about my communication skills and I am a social person which means I can easily interact with other people.</a:t>
            </a:r>
          </a:p>
          <a:p>
            <a:pPr algn="just" fontAlgn="base"/>
            <a:r>
              <a:rPr lang="en-US" dirty="0"/>
              <a:t>I have reflected strategic thinking and I have the ability to function effectively under pressure which is a big advantage for the job of HR (Schultz, 2021).</a:t>
            </a:r>
          </a:p>
          <a:p>
            <a:pPr algn="just" fontAlgn="base"/>
            <a:r>
              <a:rPr lang="en-US" dirty="0"/>
              <a:t>My interpersonal skills such as listening, negotiating and decision making are also above average.</a:t>
            </a:r>
          </a:p>
          <a:p>
            <a:pPr algn="just" fontAlgn="base"/>
            <a:r>
              <a:rPr lang="en-US" dirty="0"/>
              <a:t>I am very patient and punctual which are significant requirements for this job. </a:t>
            </a:r>
          </a:p>
        </p:txBody>
      </p:sp>
      <p:pic>
        <p:nvPicPr>
          <p:cNvPr id="10" name="Content Placeholder 9"/>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380843" y="1690688"/>
            <a:ext cx="4972957" cy="4351338"/>
          </a:xfrm>
        </p:spPr>
      </p:pic>
    </p:spTree>
    <p:extLst>
      <p:ext uri="{BB962C8B-B14F-4D97-AF65-F5344CB8AC3E}">
        <p14:creationId xmlns:p14="http://schemas.microsoft.com/office/powerpoint/2010/main" val="2355531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solidFill>
                  <a:srgbClr val="000000"/>
                </a:solidFill>
                <a:latin typeface="Arial" panose="020B0604020202020204" pitchFamily="34" charset="0"/>
              </a:rPr>
              <a:t>Required Skills</a:t>
            </a:r>
            <a:endParaRPr lang="en-IN" dirty="0"/>
          </a:p>
        </p:txBody>
      </p:sp>
      <p:sp>
        <p:nvSpPr>
          <p:cNvPr id="3" name="Content Placeholder 2"/>
          <p:cNvSpPr>
            <a:spLocks noGrp="1"/>
          </p:cNvSpPr>
          <p:nvPr>
            <p:ph sz="half" idx="1"/>
          </p:nvPr>
        </p:nvSpPr>
        <p:spPr/>
        <p:txBody>
          <a:bodyPr>
            <a:normAutofit fontScale="92500" lnSpcReduction="20000"/>
          </a:bodyPr>
          <a:lstStyle/>
          <a:p>
            <a:pPr algn="just" fontAlgn="base"/>
            <a:r>
              <a:rPr lang="en-US" dirty="0"/>
              <a:t>There are a few skills that I am not very confident with and I need to improve them with proper training and development programs. </a:t>
            </a:r>
          </a:p>
          <a:p>
            <a:pPr algn="just" fontAlgn="base"/>
            <a:r>
              <a:rPr lang="en-US" dirty="0"/>
              <a:t>My human capital management skills and development skills are not very impressive and I must work on them for better augmentation (</a:t>
            </a:r>
            <a:r>
              <a:rPr lang="en-US" dirty="0" err="1"/>
              <a:t>Antamoshkina</a:t>
            </a:r>
            <a:r>
              <a:rPr lang="en-US" dirty="0"/>
              <a:t> </a:t>
            </a:r>
            <a:r>
              <a:rPr lang="en-US" i="1" dirty="0"/>
              <a:t>et al</a:t>
            </a:r>
            <a:r>
              <a:rPr lang="en-US" dirty="0"/>
              <a:t>., 2020). </a:t>
            </a:r>
          </a:p>
          <a:p>
            <a:pPr algn="just" fontAlgn="base"/>
            <a:r>
              <a:rPr lang="en-US" dirty="0"/>
              <a:t>My theoretical knowledge needs to be tested on the field to make sure they are effective and practical enough for the </a:t>
            </a:r>
            <a:r>
              <a:rPr lang="en-GB" dirty="0"/>
              <a:t>organisation</a:t>
            </a:r>
            <a:r>
              <a:rPr lang="en-US" dirty="0"/>
              <a:t>.</a:t>
            </a:r>
          </a:p>
        </p:txBody>
      </p:sp>
      <p:pic>
        <p:nvPicPr>
          <p:cNvPr id="6146" name="Picture 2" descr="Human Capital Management in Entrepreneurship | Free Essay Examp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7422" y="1772444"/>
            <a:ext cx="4762500" cy="4457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93040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18233"/>
            <a:ext cx="10515600" cy="783737"/>
          </a:xfrm>
        </p:spPr>
        <p:txBody>
          <a:bodyPr/>
          <a:lstStyle/>
          <a:p>
            <a:pPr algn="ctr"/>
            <a:r>
              <a:rPr lang="en-IN" b="1" dirty="0">
                <a:solidFill>
                  <a:srgbClr val="000000"/>
                </a:solidFill>
                <a:latin typeface="Arial" panose="020B0604020202020204" pitchFamily="34" charset="0"/>
              </a:rPr>
              <a:t>Challenges</a:t>
            </a:r>
            <a:endParaRPr lang="en-IN" dirty="0"/>
          </a:p>
        </p:txBody>
      </p:sp>
      <p:sp>
        <p:nvSpPr>
          <p:cNvPr id="3" name="Content Placeholder 2"/>
          <p:cNvSpPr>
            <a:spLocks noGrp="1"/>
          </p:cNvSpPr>
          <p:nvPr>
            <p:ph sz="half" idx="1"/>
          </p:nvPr>
        </p:nvSpPr>
        <p:spPr>
          <a:xfrm>
            <a:off x="838200" y="1101970"/>
            <a:ext cx="10767646" cy="3508375"/>
          </a:xfrm>
        </p:spPr>
        <p:txBody>
          <a:bodyPr>
            <a:normAutofit/>
          </a:bodyPr>
          <a:lstStyle/>
          <a:p>
            <a:pPr algn="just" fontAlgn="base"/>
            <a:r>
              <a:rPr lang="en-US" dirty="0"/>
              <a:t>The biggest challenge for the training and development of HR is to offer enough practical scenarios where the HR can implement his skills and theories.</a:t>
            </a:r>
          </a:p>
          <a:p>
            <a:pPr algn="just" fontAlgn="base"/>
            <a:r>
              <a:rPr lang="en-US" dirty="0"/>
              <a:t>Developing skills are not as easy as it sounds and they require considerable time to be effective and efficient.</a:t>
            </a:r>
          </a:p>
          <a:p>
            <a:pPr algn="just"/>
            <a:r>
              <a:rPr lang="en-US" dirty="0"/>
              <a:t>Gathering knowledge about the overall structure of the </a:t>
            </a:r>
            <a:r>
              <a:rPr lang="en-US" dirty="0" err="1"/>
              <a:t>organisation</a:t>
            </a:r>
            <a:r>
              <a:rPr lang="en-US" dirty="0"/>
              <a:t> and the market it works in is also a difficult task for a trainee (Götze </a:t>
            </a:r>
            <a:r>
              <a:rPr lang="en-US" i="1" dirty="0"/>
              <a:t>et al</a:t>
            </a:r>
            <a:r>
              <a:rPr lang="en-US" dirty="0"/>
              <a:t>., 2018).</a:t>
            </a:r>
            <a:endParaRPr lang="en-IN" dirty="0"/>
          </a:p>
        </p:txBody>
      </p:sp>
      <p:pic>
        <p:nvPicPr>
          <p:cNvPr id="5" name="Picture 4"/>
          <p:cNvPicPr>
            <a:picLocks noChangeAspect="1"/>
          </p:cNvPicPr>
          <p:nvPr/>
        </p:nvPicPr>
        <p:blipFill>
          <a:blip r:embed="rId3"/>
          <a:stretch>
            <a:fillRect/>
          </a:stretch>
        </p:blipFill>
        <p:spPr>
          <a:xfrm>
            <a:off x="2886103" y="4360619"/>
            <a:ext cx="6419793" cy="2251197"/>
          </a:xfrm>
          <a:prstGeom prst="rect">
            <a:avLst/>
          </a:prstGeom>
        </p:spPr>
      </p:pic>
    </p:spTree>
    <p:extLst>
      <p:ext uri="{BB962C8B-B14F-4D97-AF65-F5344CB8AC3E}">
        <p14:creationId xmlns:p14="http://schemas.microsoft.com/office/powerpoint/2010/main" val="6048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solidFill>
                  <a:srgbClr val="000000"/>
                </a:solidFill>
                <a:latin typeface="Arial" panose="020B0604020202020204" pitchFamily="34" charset="0"/>
              </a:rPr>
              <a:t>Personal Skill Audit</a:t>
            </a:r>
            <a:endParaRPr lang="en-IN" dirty="0"/>
          </a:p>
        </p:txBody>
      </p:sp>
      <p:pic>
        <p:nvPicPr>
          <p:cNvPr id="3074" name="Picture 2" descr="Study Skills Audit | Teaching Resourc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5969" y="1547445"/>
            <a:ext cx="6633063" cy="476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1204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solidFill>
                  <a:srgbClr val="000000"/>
                </a:solidFill>
                <a:latin typeface="Arial" panose="020B0604020202020204" pitchFamily="34" charset="0"/>
              </a:rPr>
              <a:t>Organisational Benefits</a:t>
            </a:r>
            <a:endParaRPr lang="en-IN" dirty="0"/>
          </a:p>
        </p:txBody>
      </p:sp>
      <p:sp>
        <p:nvSpPr>
          <p:cNvPr id="3" name="Content Placeholder 2"/>
          <p:cNvSpPr>
            <a:spLocks noGrp="1"/>
          </p:cNvSpPr>
          <p:nvPr>
            <p:ph sz="half" idx="1"/>
          </p:nvPr>
        </p:nvSpPr>
        <p:spPr/>
        <p:txBody>
          <a:bodyPr>
            <a:normAutofit fontScale="92500" lnSpcReduction="20000"/>
          </a:bodyPr>
          <a:lstStyle/>
          <a:p>
            <a:pPr algn="just" fontAlgn="base"/>
            <a:r>
              <a:rPr lang="en-US" dirty="0"/>
              <a:t>The benefits of the company depend on three important sections - efficiency effectiveness and the impact (</a:t>
            </a:r>
            <a:r>
              <a:rPr lang="en-US" dirty="0" err="1"/>
              <a:t>Galetić</a:t>
            </a:r>
            <a:r>
              <a:rPr lang="en-US" dirty="0"/>
              <a:t> </a:t>
            </a:r>
            <a:r>
              <a:rPr lang="en-US" i="1" dirty="0"/>
              <a:t>et al</a:t>
            </a:r>
            <a:r>
              <a:rPr lang="en-US" dirty="0"/>
              <a:t>., 2020). </a:t>
            </a:r>
          </a:p>
          <a:p>
            <a:pPr algn="just" fontAlgn="base"/>
            <a:r>
              <a:rPr lang="en-US" dirty="0"/>
              <a:t>Efficiency includes the HR activities and the methods they implement while effectiveness relies on the outcome of the HRM.</a:t>
            </a:r>
          </a:p>
          <a:p>
            <a:pPr algn="just" fontAlgn="base"/>
            <a:r>
              <a:rPr lang="en-US" dirty="0"/>
              <a:t>The direct or indirect impacts are measured by the </a:t>
            </a:r>
            <a:r>
              <a:rPr lang="en-GB" dirty="0"/>
              <a:t>organisational</a:t>
            </a:r>
            <a:r>
              <a:rPr lang="en-US" dirty="0"/>
              <a:t> objectives like profit, market value and customer satisfaction among others.</a:t>
            </a:r>
          </a:p>
        </p:txBody>
      </p:sp>
      <p:pic>
        <p:nvPicPr>
          <p:cNvPr id="4098" name="Picture 2" descr="The Importance of HR Analytics in an Organiz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2560" y="2051233"/>
            <a:ext cx="4267200" cy="357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52677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solidFill>
                  <a:srgbClr val="000000"/>
                </a:solidFill>
                <a:latin typeface="Arial" panose="020B0604020202020204" pitchFamily="34" charset="0"/>
              </a:rPr>
              <a:t>Conclusion</a:t>
            </a:r>
            <a:endParaRPr lang="en-IN" dirty="0"/>
          </a:p>
        </p:txBody>
      </p:sp>
      <p:sp>
        <p:nvSpPr>
          <p:cNvPr id="3" name="Content Placeholder 2"/>
          <p:cNvSpPr>
            <a:spLocks noGrp="1"/>
          </p:cNvSpPr>
          <p:nvPr>
            <p:ph sz="half" idx="1"/>
          </p:nvPr>
        </p:nvSpPr>
        <p:spPr/>
        <p:txBody>
          <a:bodyPr>
            <a:normAutofit fontScale="92500" lnSpcReduction="10000"/>
          </a:bodyPr>
          <a:lstStyle/>
          <a:p>
            <a:pPr algn="just" fontAlgn="base"/>
            <a:r>
              <a:rPr lang="en-US" dirty="0"/>
              <a:t>There is a set of knowledge and skills required for the training and development of HR in an </a:t>
            </a:r>
            <a:r>
              <a:rPr lang="en-GB" dirty="0"/>
              <a:t>organisation</a:t>
            </a:r>
            <a:r>
              <a:rPr lang="en-US" dirty="0"/>
              <a:t>.</a:t>
            </a:r>
          </a:p>
          <a:p>
            <a:pPr algn="just" fontAlgn="base"/>
            <a:r>
              <a:rPr lang="en-US" dirty="0"/>
              <a:t>These simple requirements can prove effective for the HR trainee and help him manage the entire working system in future.</a:t>
            </a:r>
          </a:p>
          <a:p>
            <a:pPr algn="just" fontAlgn="base"/>
            <a:r>
              <a:rPr lang="en-US" dirty="0"/>
              <a:t>The existing skills and the upgradable ones will allow me to become a productive HR officer for the company.</a:t>
            </a:r>
          </a:p>
        </p:txBody>
      </p:sp>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336323" y="2139722"/>
            <a:ext cx="5181600" cy="3371451"/>
          </a:xfrm>
        </p:spPr>
      </p:pic>
    </p:spTree>
    <p:extLst>
      <p:ext uri="{BB962C8B-B14F-4D97-AF65-F5344CB8AC3E}">
        <p14:creationId xmlns:p14="http://schemas.microsoft.com/office/powerpoint/2010/main" val="9215964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56638" y="329957"/>
            <a:ext cx="2678723" cy="689952"/>
          </a:xfrm>
        </p:spPr>
        <p:txBody>
          <a:bodyPr>
            <a:normAutofit fontScale="90000"/>
          </a:bodyPr>
          <a:lstStyle/>
          <a:p>
            <a:r>
              <a:rPr lang="en-IN" b="1" dirty="0">
                <a:solidFill>
                  <a:srgbClr val="000000"/>
                </a:solidFill>
                <a:latin typeface="Arial" panose="020B0604020202020204" pitchFamily="34" charset="0"/>
              </a:rPr>
              <a:t>Reference</a:t>
            </a:r>
            <a:endParaRPr lang="en-IN" dirty="0"/>
          </a:p>
        </p:txBody>
      </p:sp>
      <p:sp>
        <p:nvSpPr>
          <p:cNvPr id="3" name="Content Placeholder 2"/>
          <p:cNvSpPr>
            <a:spLocks noGrp="1"/>
          </p:cNvSpPr>
          <p:nvPr>
            <p:ph idx="1"/>
          </p:nvPr>
        </p:nvSpPr>
        <p:spPr>
          <a:xfrm>
            <a:off x="838200" y="1055626"/>
            <a:ext cx="10515600" cy="5427236"/>
          </a:xfrm>
        </p:spPr>
        <p:txBody>
          <a:bodyPr>
            <a:noAutofit/>
          </a:bodyPr>
          <a:lstStyle/>
          <a:p>
            <a:pPr algn="just"/>
            <a:r>
              <a:rPr lang="en-IN" sz="1400" dirty="0" err="1"/>
              <a:t>Alomari</a:t>
            </a:r>
            <a:r>
              <a:rPr lang="en-IN" sz="1400" dirty="0"/>
              <a:t>, Z., 2020. Does human capital moderate the relationship between strategic thinking and strategic human resource management?. Management Science Letters, 10(3), pp.565-574.</a:t>
            </a:r>
          </a:p>
          <a:p>
            <a:pPr algn="just"/>
            <a:r>
              <a:rPr lang="en-IN" sz="1400" dirty="0" err="1"/>
              <a:t>Antamoshkina</a:t>
            </a:r>
            <a:r>
              <a:rPr lang="en-IN" sz="1400" dirty="0"/>
              <a:t>, O., </a:t>
            </a:r>
            <a:r>
              <a:rPr lang="en-IN" sz="1400" dirty="0" err="1"/>
              <a:t>Zinina</a:t>
            </a:r>
            <a:r>
              <a:rPr lang="en-IN" sz="1400" dirty="0"/>
              <a:t>, O. and </a:t>
            </a:r>
            <a:r>
              <a:rPr lang="en-IN" sz="1400" dirty="0" err="1"/>
              <a:t>Olentsova</a:t>
            </a:r>
            <a:r>
              <a:rPr lang="en-IN" sz="1400" dirty="0"/>
              <a:t>, J., 2020, March. Forecasting the population life quality as a tool of human capital management. In “New Silk Road: Business Cooperation and Prospective of Economic Development”(NSRBCPED 2019) (pp. 821-825). Atlantis Press.</a:t>
            </a:r>
          </a:p>
          <a:p>
            <a:pPr algn="just"/>
            <a:r>
              <a:rPr lang="en-IN" sz="1400" dirty="0" err="1"/>
              <a:t>Chyhryn</a:t>
            </a:r>
            <a:r>
              <a:rPr lang="en-IN" sz="1400" dirty="0"/>
              <a:t>, O.Y., </a:t>
            </a:r>
            <a:r>
              <a:rPr lang="en-IN" sz="1400" dirty="0" err="1"/>
              <a:t>Karintseva</a:t>
            </a:r>
            <a:r>
              <a:rPr lang="en-IN" sz="1400" dirty="0"/>
              <a:t>, O.I., </a:t>
            </a:r>
            <a:r>
              <a:rPr lang="en-IN" sz="1400" dirty="0" err="1"/>
              <a:t>Kozlova</a:t>
            </a:r>
            <a:r>
              <a:rPr lang="en-IN" sz="1400" dirty="0"/>
              <a:t>, D.D. and </a:t>
            </a:r>
            <a:r>
              <a:rPr lang="en-IN" sz="1400" dirty="0" err="1"/>
              <a:t>Kovaleva</a:t>
            </a:r>
            <a:r>
              <a:rPr lang="en-IN" sz="1400" dirty="0"/>
              <a:t>, A.V., 2019. HR management in the digital age: The main trends assessment and stakeholders.</a:t>
            </a:r>
          </a:p>
          <a:p>
            <a:pPr algn="just"/>
            <a:r>
              <a:rPr lang="en-IN" sz="1400" dirty="0" err="1"/>
              <a:t>Dahlbom</a:t>
            </a:r>
            <a:r>
              <a:rPr lang="en-IN" sz="1400" dirty="0"/>
              <a:t>, P., </a:t>
            </a:r>
            <a:r>
              <a:rPr lang="en-IN" sz="1400" dirty="0" err="1"/>
              <a:t>Siikanen</a:t>
            </a:r>
            <a:r>
              <a:rPr lang="en-IN" sz="1400" dirty="0"/>
              <a:t>, N., </a:t>
            </a:r>
            <a:r>
              <a:rPr lang="en-IN" sz="1400" dirty="0" err="1"/>
              <a:t>Sajasalo</a:t>
            </a:r>
            <a:r>
              <a:rPr lang="en-IN" sz="1400" dirty="0"/>
              <a:t>, P. and </a:t>
            </a:r>
            <a:r>
              <a:rPr lang="en-IN" sz="1400" dirty="0" err="1"/>
              <a:t>Jarvenpää</a:t>
            </a:r>
            <a:r>
              <a:rPr lang="en-IN" sz="1400" dirty="0"/>
              <a:t>, M., 2020. Big data and HR analytics in the digital era. Baltic Journal of Management.</a:t>
            </a:r>
          </a:p>
          <a:p>
            <a:pPr algn="just"/>
            <a:r>
              <a:rPr lang="en-IN" sz="1400" dirty="0"/>
              <a:t>El-</a:t>
            </a:r>
            <a:r>
              <a:rPr lang="en-IN" sz="1400" dirty="0" err="1"/>
              <a:t>Kassar</a:t>
            </a:r>
            <a:r>
              <a:rPr lang="en-IN" sz="1400" dirty="0"/>
              <a:t>, A.N., </a:t>
            </a:r>
            <a:r>
              <a:rPr lang="en-IN" sz="1400" dirty="0" err="1"/>
              <a:t>Dagher</a:t>
            </a:r>
            <a:r>
              <a:rPr lang="en-IN" sz="1400" dirty="0"/>
              <a:t>, G.K., </a:t>
            </a:r>
            <a:r>
              <a:rPr lang="en-IN" sz="1400" dirty="0" err="1"/>
              <a:t>Lythreatis</a:t>
            </a:r>
            <a:r>
              <a:rPr lang="en-IN" sz="1400" dirty="0"/>
              <a:t>, S. and </a:t>
            </a:r>
            <a:r>
              <a:rPr lang="en-IN" sz="1400" dirty="0" err="1"/>
              <a:t>Azakir</a:t>
            </a:r>
            <a:r>
              <a:rPr lang="en-IN" sz="1400" dirty="0"/>
              <a:t>, M., 2022. Antecedents and consequences of knowledge hiding: The roles of HR practices, organizational support for creativity, creativity, innovative work </a:t>
            </a:r>
            <a:r>
              <a:rPr lang="en-IN" sz="1400" dirty="0" err="1"/>
              <a:t>behavior</a:t>
            </a:r>
            <a:r>
              <a:rPr lang="en-IN" sz="1400" dirty="0"/>
              <a:t>, and task performance. Journal of Business Research, 140, pp.1-10.</a:t>
            </a:r>
          </a:p>
          <a:p>
            <a:pPr algn="just"/>
            <a:r>
              <a:rPr lang="en-IN" sz="1400" dirty="0" err="1"/>
              <a:t>Galetić</a:t>
            </a:r>
            <a:r>
              <a:rPr lang="en-IN" sz="1400" dirty="0"/>
              <a:t>, L. and </a:t>
            </a:r>
            <a:r>
              <a:rPr lang="en-IN" sz="1400" dirty="0" err="1"/>
              <a:t>Klindžić</a:t>
            </a:r>
            <a:r>
              <a:rPr lang="en-IN" sz="1400" dirty="0"/>
              <a:t>, M., 2020. The role of benefits in sustaining HRM outcomes–An empirical research study. Management: Journal of Contemporary Management Issues, 25(1), pp.117-132.</a:t>
            </a:r>
          </a:p>
          <a:p>
            <a:pPr algn="just"/>
            <a:r>
              <a:rPr lang="en-IN" sz="1400" dirty="0"/>
              <a:t>Götze, S., </a:t>
            </a:r>
            <a:r>
              <a:rPr lang="en-IN" sz="1400" dirty="0" err="1"/>
              <a:t>Jeske</a:t>
            </a:r>
            <a:r>
              <a:rPr lang="en-IN" sz="1400" dirty="0"/>
              <a:t>, D. and </a:t>
            </a:r>
            <a:r>
              <a:rPr lang="en-IN" sz="1400" dirty="0" err="1"/>
              <a:t>Benters</a:t>
            </a:r>
            <a:r>
              <a:rPr lang="en-IN" sz="1400" dirty="0"/>
              <a:t>, K., 2018. Training challenges in regulated industries: making it work. Strategic HR Review.</a:t>
            </a:r>
          </a:p>
          <a:p>
            <a:pPr algn="just"/>
            <a:r>
              <a:rPr lang="en-IN" sz="1400" dirty="0"/>
              <a:t>Martinez-Gil, J., 2022. HR knowledge representation and reasoning. In Handbook of Research on Artificial Intelligence in Human Resource Management. Edward Elgar Publishing.</a:t>
            </a:r>
          </a:p>
          <a:p>
            <a:pPr algn="just"/>
            <a:r>
              <a:rPr lang="en-IN" sz="1400" dirty="0" err="1"/>
              <a:t>Mitrofanova</a:t>
            </a:r>
            <a:r>
              <a:rPr lang="en-IN" sz="1400" dirty="0"/>
              <a:t>, E.A., </a:t>
            </a:r>
            <a:r>
              <a:rPr lang="en-IN" sz="1400" dirty="0" err="1"/>
              <a:t>Konovalova</a:t>
            </a:r>
            <a:r>
              <a:rPr lang="en-IN" sz="1400" dirty="0"/>
              <a:t>, V.G. and </a:t>
            </a:r>
            <a:r>
              <a:rPr lang="en-IN" sz="1400" dirty="0" err="1"/>
              <a:t>Mitrofanova</a:t>
            </a:r>
            <a:r>
              <a:rPr lang="en-IN" sz="1400" dirty="0"/>
              <a:t>, A.E., 2018. Opportunities, problems and limitations of digital transformation of HR management. In The European Proceedings of Social &amp; Behavioural Sciences </a:t>
            </a:r>
            <a:r>
              <a:rPr lang="en-IN" sz="1400" dirty="0" err="1"/>
              <a:t>EpSBS</a:t>
            </a:r>
            <a:r>
              <a:rPr lang="en-IN" sz="1400" dirty="0"/>
              <a:t> (pp. 1717-1727).</a:t>
            </a:r>
          </a:p>
          <a:p>
            <a:pPr algn="just"/>
            <a:r>
              <a:rPr lang="en-IN" sz="1400" dirty="0"/>
              <a:t>Schultz, C.M., 2021. The future of HR. In Beyond Human Resources-Research Paths Towards a New Understanding of Workforce Management Within Organizations. </a:t>
            </a:r>
            <a:r>
              <a:rPr lang="en-IN" sz="1400" dirty="0" err="1"/>
              <a:t>IntechOpen</a:t>
            </a:r>
            <a:r>
              <a:rPr lang="en-IN" sz="1400" dirty="0"/>
              <a:t>.</a:t>
            </a:r>
          </a:p>
          <a:p>
            <a:pPr algn="just"/>
            <a:r>
              <a:rPr lang="en-IN" sz="1400" dirty="0" err="1"/>
              <a:t>Valecha</a:t>
            </a:r>
            <a:r>
              <a:rPr lang="en-IN" sz="1400" dirty="0"/>
              <a:t>, N., 2022. A Study on Importance of Ethical Responsibilities in HR Management. International Journal for Global Academic &amp; Scientific Research, 1(1).</a:t>
            </a:r>
          </a:p>
        </p:txBody>
      </p:sp>
    </p:spTree>
    <p:extLst>
      <p:ext uri="{BB962C8B-B14F-4D97-AF65-F5344CB8AC3E}">
        <p14:creationId xmlns:p14="http://schemas.microsoft.com/office/powerpoint/2010/main" val="12429452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1545</Words>
  <Application>Microsoft Office PowerPoint</Application>
  <PresentationFormat>Widescreen</PresentationFormat>
  <Paragraphs>79</Paragraphs>
  <Slides>13</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DEVELOPMENT AND TRAINING FOR HUMAN RESOURCE ANDRADA BALABAN 1920286 BMSW5102</vt:lpstr>
      <vt:lpstr>Introduction</vt:lpstr>
      <vt:lpstr>HR Responsibilities</vt:lpstr>
      <vt:lpstr>Knowledge Required</vt:lpstr>
      <vt:lpstr>Necessary Skills</vt:lpstr>
      <vt:lpstr>Appropriate Behaviour</vt:lpstr>
      <vt:lpstr>Existing Skills</vt:lpstr>
      <vt:lpstr>Required Skills</vt:lpstr>
      <vt:lpstr>Challenges</vt:lpstr>
      <vt:lpstr>Personal Skill Audit</vt:lpstr>
      <vt:lpstr>Organisational Benefits</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DEVELOPMENT AND TRAINING FOR HUMAN RESOURCE</dc:title>
  <dc:creator/>
  <cp:lastModifiedBy>Andra</cp:lastModifiedBy>
  <cp:revision>8</cp:revision>
  <dcterms:created xsi:type="dcterms:W3CDTF">2022-07-21T11:35:08Z</dcterms:created>
  <dcterms:modified xsi:type="dcterms:W3CDTF">2022-08-04T08:43:36Z</dcterms:modified>
</cp:coreProperties>
</file>