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8" r:id="rId3"/>
    <p:sldId id="257" r:id="rId4"/>
    <p:sldId id="259" r:id="rId5"/>
    <p:sldId id="270" r:id="rId6"/>
    <p:sldId id="261" r:id="rId7"/>
    <p:sldId id="262" r:id="rId8"/>
    <p:sldId id="260" r:id="rId9"/>
    <p:sldId id="264" r:id="rId10"/>
    <p:sldId id="265" r:id="rId11"/>
    <p:sldId id="263" r:id="rId12"/>
    <p:sldId id="266" r:id="rId13"/>
    <p:sldId id="267"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E1499-37E3-480B-8574-8B9A9AC473B7}" v="26" dt="2020-04-24T13:27:28.1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65863" autoAdjust="0"/>
  </p:normalViewPr>
  <p:slideViewPr>
    <p:cSldViewPr snapToGrid="0">
      <p:cViewPr varScale="1">
        <p:scale>
          <a:sx n="44" d="100"/>
          <a:sy n="44" d="100"/>
        </p:scale>
        <p:origin x="6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thomas" userId="c064588b8d4eaeb8" providerId="LiveId" clId="{F2A2B6CF-FC06-4D31-86C5-F747E642429C}"/>
    <pc:docChg chg="modSld">
      <pc:chgData name="hannah thomas" userId="c064588b8d4eaeb8" providerId="LiveId" clId="{F2A2B6CF-FC06-4D31-86C5-F747E642429C}" dt="2020-04-24T13:27:31.102" v="26" actId="1076"/>
      <pc:docMkLst>
        <pc:docMk/>
      </pc:docMkLst>
      <pc:sldChg chg="modSp mod">
        <pc:chgData name="hannah thomas" userId="c064588b8d4eaeb8" providerId="LiveId" clId="{F2A2B6CF-FC06-4D31-86C5-F747E642429C}" dt="2020-04-24T12:32:31.664" v="0" actId="1076"/>
        <pc:sldMkLst>
          <pc:docMk/>
          <pc:sldMk cId="575687751" sldId="256"/>
        </pc:sldMkLst>
        <pc:picChg chg="mod">
          <ac:chgData name="hannah thomas" userId="c064588b8d4eaeb8" providerId="LiveId" clId="{F2A2B6CF-FC06-4D31-86C5-F747E642429C}" dt="2020-04-24T12:32:31.664" v="0" actId="1076"/>
          <ac:picMkLst>
            <pc:docMk/>
            <pc:sldMk cId="575687751" sldId="256"/>
            <ac:picMk id="4" creationId="{F41B13D0-35D7-43EB-A867-443F045E1CF5}"/>
          </ac:picMkLst>
        </pc:picChg>
      </pc:sldChg>
      <pc:sldChg chg="modSp mod">
        <pc:chgData name="hannah thomas" userId="c064588b8d4eaeb8" providerId="LiveId" clId="{F2A2B6CF-FC06-4D31-86C5-F747E642429C}" dt="2020-04-24T12:34:21.672" v="1" actId="1076"/>
        <pc:sldMkLst>
          <pc:docMk/>
          <pc:sldMk cId="2473237583" sldId="258"/>
        </pc:sldMkLst>
        <pc:picChg chg="mod">
          <ac:chgData name="hannah thomas" userId="c064588b8d4eaeb8" providerId="LiveId" clId="{F2A2B6CF-FC06-4D31-86C5-F747E642429C}" dt="2020-04-24T12:34:21.672" v="1" actId="1076"/>
          <ac:picMkLst>
            <pc:docMk/>
            <pc:sldMk cId="2473237583" sldId="258"/>
            <ac:picMk id="4" creationId="{37C7A253-94CD-4748-A632-24E9FA57338F}"/>
          </ac:picMkLst>
        </pc:picChg>
      </pc:sldChg>
      <pc:sldChg chg="modSp mod">
        <pc:chgData name="hannah thomas" userId="c064588b8d4eaeb8" providerId="LiveId" clId="{F2A2B6CF-FC06-4D31-86C5-F747E642429C}" dt="2020-04-24T12:58:08.294" v="9" actId="1076"/>
        <pc:sldMkLst>
          <pc:docMk/>
          <pc:sldMk cId="2840978171" sldId="260"/>
        </pc:sldMkLst>
        <pc:picChg chg="mod">
          <ac:chgData name="hannah thomas" userId="c064588b8d4eaeb8" providerId="LiveId" clId="{F2A2B6CF-FC06-4D31-86C5-F747E642429C}" dt="2020-04-24T12:58:08.294" v="9" actId="1076"/>
          <ac:picMkLst>
            <pc:docMk/>
            <pc:sldMk cId="2840978171" sldId="260"/>
            <ac:picMk id="3" creationId="{189B0DF2-203C-4F08-B2FB-5E0255F42532}"/>
          </ac:picMkLst>
        </pc:picChg>
      </pc:sldChg>
      <pc:sldChg chg="modSp mod">
        <pc:chgData name="hannah thomas" userId="c064588b8d4eaeb8" providerId="LiveId" clId="{F2A2B6CF-FC06-4D31-86C5-F747E642429C}" dt="2020-04-24T12:51:30.635" v="6" actId="1076"/>
        <pc:sldMkLst>
          <pc:docMk/>
          <pc:sldMk cId="1821931651" sldId="261"/>
        </pc:sldMkLst>
        <pc:picChg chg="mod">
          <ac:chgData name="hannah thomas" userId="c064588b8d4eaeb8" providerId="LiveId" clId="{F2A2B6CF-FC06-4D31-86C5-F747E642429C}" dt="2020-04-24T12:51:30.635" v="6" actId="1076"/>
          <ac:picMkLst>
            <pc:docMk/>
            <pc:sldMk cId="1821931651" sldId="261"/>
            <ac:picMk id="3" creationId="{F3C56E18-ECED-4C1D-B120-A9B3892E01BF}"/>
          </ac:picMkLst>
        </pc:picChg>
      </pc:sldChg>
      <pc:sldChg chg="modNotesTx">
        <pc:chgData name="hannah thomas" userId="c064588b8d4eaeb8" providerId="LiveId" clId="{F2A2B6CF-FC06-4D31-86C5-F747E642429C}" dt="2020-04-24T12:51:43.500" v="8" actId="5793"/>
        <pc:sldMkLst>
          <pc:docMk/>
          <pc:sldMk cId="1051276598" sldId="262"/>
        </pc:sldMkLst>
      </pc:sldChg>
      <pc:sldChg chg="modSp mod">
        <pc:chgData name="hannah thomas" userId="c064588b8d4eaeb8" providerId="LiveId" clId="{F2A2B6CF-FC06-4D31-86C5-F747E642429C}" dt="2020-04-24T13:20:54.061" v="25" actId="1076"/>
        <pc:sldMkLst>
          <pc:docMk/>
          <pc:sldMk cId="2387748973" sldId="263"/>
        </pc:sldMkLst>
        <pc:picChg chg="mod">
          <ac:chgData name="hannah thomas" userId="c064588b8d4eaeb8" providerId="LiveId" clId="{F2A2B6CF-FC06-4D31-86C5-F747E642429C}" dt="2020-04-24T13:20:54.061" v="25" actId="1076"/>
          <ac:picMkLst>
            <pc:docMk/>
            <pc:sldMk cId="2387748973" sldId="263"/>
            <ac:picMk id="3" creationId="{54BA2968-0237-4A9B-8451-8E0376F880EE}"/>
          </ac:picMkLst>
        </pc:picChg>
      </pc:sldChg>
      <pc:sldChg chg="modSp mod">
        <pc:chgData name="hannah thomas" userId="c064588b8d4eaeb8" providerId="LiveId" clId="{F2A2B6CF-FC06-4D31-86C5-F747E642429C}" dt="2020-04-24T13:04:13.890" v="10" actId="1076"/>
        <pc:sldMkLst>
          <pc:docMk/>
          <pc:sldMk cId="2637590908" sldId="264"/>
        </pc:sldMkLst>
        <pc:picChg chg="mod">
          <ac:chgData name="hannah thomas" userId="c064588b8d4eaeb8" providerId="LiveId" clId="{F2A2B6CF-FC06-4D31-86C5-F747E642429C}" dt="2020-04-24T13:04:13.890" v="10" actId="1076"/>
          <ac:picMkLst>
            <pc:docMk/>
            <pc:sldMk cId="2637590908" sldId="264"/>
            <ac:picMk id="3" creationId="{3A2C1AA4-6C29-4FEA-B464-F3B7E79A796A}"/>
          </ac:picMkLst>
        </pc:picChg>
      </pc:sldChg>
      <pc:sldChg chg="addSp modSp mod">
        <pc:chgData name="hannah thomas" userId="c064588b8d4eaeb8" providerId="LiveId" clId="{F2A2B6CF-FC06-4D31-86C5-F747E642429C}" dt="2020-04-24T13:14:58.964" v="24" actId="1076"/>
        <pc:sldMkLst>
          <pc:docMk/>
          <pc:sldMk cId="3361566922" sldId="265"/>
        </pc:sldMkLst>
        <pc:picChg chg="mod">
          <ac:chgData name="hannah thomas" userId="c064588b8d4eaeb8" providerId="LiveId" clId="{F2A2B6CF-FC06-4D31-86C5-F747E642429C}" dt="2020-04-24T13:14:58.964" v="24" actId="1076"/>
          <ac:picMkLst>
            <pc:docMk/>
            <pc:sldMk cId="3361566922" sldId="265"/>
            <ac:picMk id="3" creationId="{4B9F866D-C6B3-499E-BBB9-9B6371F73494}"/>
          </ac:picMkLst>
        </pc:picChg>
        <pc:picChg chg="add mod">
          <ac:chgData name="hannah thomas" userId="c064588b8d4eaeb8" providerId="LiveId" clId="{F2A2B6CF-FC06-4D31-86C5-F747E642429C}" dt="2020-04-24T13:08:00.718" v="19" actId="14100"/>
          <ac:picMkLst>
            <pc:docMk/>
            <pc:sldMk cId="3361566922" sldId="265"/>
            <ac:picMk id="1026" creationId="{07E8DD18-D4C1-4975-BB24-90BFEC693886}"/>
          </ac:picMkLst>
        </pc:picChg>
        <pc:picChg chg="mod">
          <ac:chgData name="hannah thomas" userId="c064588b8d4eaeb8" providerId="LiveId" clId="{F2A2B6CF-FC06-4D31-86C5-F747E642429C}" dt="2020-04-24T13:08:08.364" v="23" actId="1076"/>
          <ac:picMkLst>
            <pc:docMk/>
            <pc:sldMk cId="3361566922" sldId="265"/>
            <ac:picMk id="3074" creationId="{97455009-5EBF-4E41-8920-E67E99947D85}"/>
          </ac:picMkLst>
        </pc:picChg>
      </pc:sldChg>
      <pc:sldChg chg="modSp mod">
        <pc:chgData name="hannah thomas" userId="c064588b8d4eaeb8" providerId="LiveId" clId="{F2A2B6CF-FC06-4D31-86C5-F747E642429C}" dt="2020-04-24T13:27:31.102" v="26" actId="1076"/>
        <pc:sldMkLst>
          <pc:docMk/>
          <pc:sldMk cId="2962544659" sldId="267"/>
        </pc:sldMkLst>
        <pc:picChg chg="mod">
          <ac:chgData name="hannah thomas" userId="c064588b8d4eaeb8" providerId="LiveId" clId="{F2A2B6CF-FC06-4D31-86C5-F747E642429C}" dt="2020-04-24T13:27:31.102" v="26" actId="1076"/>
          <ac:picMkLst>
            <pc:docMk/>
            <pc:sldMk cId="2962544659" sldId="267"/>
            <ac:picMk id="3" creationId="{87CFF405-4F57-487E-B438-D8CD56365BEC}"/>
          </ac:picMkLst>
        </pc:picChg>
      </pc:sldChg>
      <pc:sldChg chg="modSp mod">
        <pc:chgData name="hannah thomas" userId="c064588b8d4eaeb8" providerId="LiveId" clId="{F2A2B6CF-FC06-4D31-86C5-F747E642429C}" dt="2020-04-24T12:41:40.664" v="5" actId="1076"/>
        <pc:sldMkLst>
          <pc:docMk/>
          <pc:sldMk cId="3135196440" sldId="270"/>
        </pc:sldMkLst>
        <pc:picChg chg="mod">
          <ac:chgData name="hannah thomas" userId="c064588b8d4eaeb8" providerId="LiveId" clId="{F2A2B6CF-FC06-4D31-86C5-F747E642429C}" dt="2020-04-24T12:41:40.664" v="5" actId="1076"/>
          <ac:picMkLst>
            <pc:docMk/>
            <pc:sldMk cId="3135196440" sldId="270"/>
            <ac:picMk id="4" creationId="{F49F3C77-E86E-4708-B06C-20B49C3163B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26342F-6B86-405F-BFD2-341C6F71F167}" type="datetimeFigureOut">
              <a:rPr lang="en-GB" smtClean="0"/>
              <a:t>24/04/2020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7427D7-A46B-427A-BFEB-F97D6188A3FD}" type="slidenum">
              <a:rPr lang="en-GB" smtClean="0"/>
              <a:t>‹#›</a:t>
            </a:fld>
            <a:endParaRPr lang="en-GB"/>
          </a:p>
        </p:txBody>
      </p:sp>
    </p:spTree>
    <p:extLst>
      <p:ext uri="{BB962C8B-B14F-4D97-AF65-F5344CB8AC3E}">
        <p14:creationId xmlns:p14="http://schemas.microsoft.com/office/powerpoint/2010/main" val="562133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in regards to my learning within the module of the Intercultural Workplace. </a:t>
            </a:r>
          </a:p>
          <a:p>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1</a:t>
            </a:fld>
            <a:endParaRPr lang="en-GB"/>
          </a:p>
        </p:txBody>
      </p:sp>
    </p:spTree>
    <p:extLst>
      <p:ext uri="{BB962C8B-B14F-4D97-AF65-F5344CB8AC3E}">
        <p14:creationId xmlns:p14="http://schemas.microsoft.com/office/powerpoint/2010/main" val="3496709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presentation is for me to critically reflect my learning experience within the module. I will hopefully demonstrate my knowledge on the different topics within the module. </a:t>
            </a:r>
          </a:p>
        </p:txBody>
      </p:sp>
      <p:sp>
        <p:nvSpPr>
          <p:cNvPr id="4" name="Slide Number Placeholder 3"/>
          <p:cNvSpPr>
            <a:spLocks noGrp="1"/>
          </p:cNvSpPr>
          <p:nvPr>
            <p:ph type="sldNum" sz="quarter" idx="5"/>
          </p:nvPr>
        </p:nvSpPr>
        <p:spPr/>
        <p:txBody>
          <a:bodyPr/>
          <a:lstStyle/>
          <a:p>
            <a:fld id="{477427D7-A46B-427A-BFEB-F97D6188A3FD}" type="slidenum">
              <a:rPr lang="en-GB" smtClean="0"/>
              <a:t>2</a:t>
            </a:fld>
            <a:endParaRPr lang="en-GB"/>
          </a:p>
        </p:txBody>
      </p:sp>
    </p:spTree>
    <p:extLst>
      <p:ext uri="{BB962C8B-B14F-4D97-AF65-F5344CB8AC3E}">
        <p14:creationId xmlns:p14="http://schemas.microsoft.com/office/powerpoint/2010/main" val="16569879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is the intercultural work place?</a:t>
            </a:r>
          </a:p>
          <a:p>
            <a:r>
              <a:rPr lang="en-GB" dirty="0"/>
              <a:t>	Through research, My understanding of the intercultural workplace is an environment that has a variety of people from different cultures, race, and nationalities coming together within the workplace. This also includes people from different ages, ethnicity and sexual orientation. Its important that having an intercultural workplace to emphasise that there is no discrimination and that people from all walks of life have equal opportunities within the work environment to be able to complete different tasks and roles. </a:t>
            </a:r>
          </a:p>
          <a:p>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3</a:t>
            </a:fld>
            <a:endParaRPr lang="en-GB"/>
          </a:p>
        </p:txBody>
      </p:sp>
    </p:spTree>
    <p:extLst>
      <p:ext uri="{BB962C8B-B14F-4D97-AF65-F5344CB8AC3E}">
        <p14:creationId xmlns:p14="http://schemas.microsoft.com/office/powerpoint/2010/main" val="1105853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research, I understand that the intercultural workplace is important as it provides employee’s with a better understanding of their workplace and their fellow employee’s. It allows employee’s to gain more of an understanding and providing them with the correct support to understand the variety of cultures within the environment, this interlinks with the culture shock that some people would experience. </a:t>
            </a:r>
          </a:p>
          <a:p>
            <a:endParaRPr lang="en-GB" dirty="0"/>
          </a:p>
          <a:p>
            <a:r>
              <a:rPr lang="en-GB" dirty="0"/>
              <a:t>Its important for people to have a clear understanding of each other and be able to respect that everyone is different. I have had an experience of this within my current role as a shift coordinator for a nursing agency. I support a wide variety of people to gain work, and they come from a variety of ethnicities, and I have to ensure that I understand that they have different beliefs etc. </a:t>
            </a:r>
          </a:p>
        </p:txBody>
      </p:sp>
      <p:sp>
        <p:nvSpPr>
          <p:cNvPr id="4" name="Slide Number Placeholder 3"/>
          <p:cNvSpPr>
            <a:spLocks noGrp="1"/>
          </p:cNvSpPr>
          <p:nvPr>
            <p:ph type="sldNum" sz="quarter" idx="5"/>
          </p:nvPr>
        </p:nvSpPr>
        <p:spPr/>
        <p:txBody>
          <a:bodyPr/>
          <a:lstStyle/>
          <a:p>
            <a:fld id="{477427D7-A46B-427A-BFEB-F97D6188A3FD}" type="slidenum">
              <a:rPr lang="en-GB" smtClean="0"/>
              <a:t>4</a:t>
            </a:fld>
            <a:endParaRPr lang="en-GB"/>
          </a:p>
        </p:txBody>
      </p:sp>
    </p:spTree>
    <p:extLst>
      <p:ext uri="{BB962C8B-B14F-4D97-AF65-F5344CB8AC3E}">
        <p14:creationId xmlns:p14="http://schemas.microsoft.com/office/powerpoint/2010/main" val="1857093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skills that are useful in order to work within an intercultural workplace. </a:t>
            </a:r>
          </a:p>
          <a:p>
            <a:endParaRPr lang="en-GB" dirty="0"/>
          </a:p>
          <a:p>
            <a:r>
              <a:rPr lang="en-GB" dirty="0"/>
              <a:t>These skills include the ability to be:</a:t>
            </a:r>
          </a:p>
          <a:p>
            <a:pPr marL="628650" lvl="1" indent="-171450">
              <a:buFont typeface="Arial" panose="020B0604020202020204" pitchFamily="34" charset="0"/>
              <a:buChar char="•"/>
            </a:pPr>
            <a:r>
              <a:rPr lang="en-GB" dirty="0"/>
              <a:t>COMMUNICATION </a:t>
            </a:r>
          </a:p>
          <a:p>
            <a:pPr marL="628650" lvl="1" indent="-171450">
              <a:buFont typeface="Arial" panose="020B0604020202020204" pitchFamily="34" charset="0"/>
              <a:buChar char="•"/>
            </a:pPr>
            <a:r>
              <a:rPr lang="en-GB" dirty="0"/>
              <a:t>LISTENING TO OTHERS </a:t>
            </a:r>
          </a:p>
          <a:p>
            <a:pPr marL="628650" lvl="1" indent="-171450">
              <a:buFont typeface="Arial" panose="020B0604020202020204" pitchFamily="34" charset="0"/>
              <a:buChar char="•"/>
            </a:pPr>
            <a:r>
              <a:rPr lang="en-GB" dirty="0"/>
              <a:t>TRUST AND RESPECT OF FELLOW EMPLOYEES </a:t>
            </a:r>
          </a:p>
          <a:p>
            <a:pPr marL="628650" lvl="1" indent="-171450">
              <a:buFont typeface="Arial" panose="020B0604020202020204" pitchFamily="34" charset="0"/>
              <a:buChar char="•"/>
            </a:pPr>
            <a:r>
              <a:rPr lang="en-GB" dirty="0"/>
              <a:t>UNDERSTADING THE DIFFERENT CULTURES </a:t>
            </a:r>
          </a:p>
          <a:p>
            <a:pPr marL="628650" lvl="1" indent="-171450">
              <a:buFont typeface="Arial" panose="020B0604020202020204" pitchFamily="34" charset="0"/>
              <a:buChar char="•"/>
            </a:pPr>
            <a:r>
              <a:rPr lang="en-GB" dirty="0"/>
              <a:t>EQUALITY AND DIVERSITY TO EVERYONE </a:t>
            </a:r>
          </a:p>
          <a:p>
            <a:pPr marL="628650" lvl="1" indent="-171450">
              <a:buFont typeface="Arial" panose="020B0604020202020204" pitchFamily="34" charset="0"/>
              <a:buChar char="•"/>
            </a:pPr>
            <a:r>
              <a:rPr lang="en-GB" dirty="0"/>
              <a:t>UNDERSTANDING THAT PEOPLE ARE DIFFERENT </a:t>
            </a:r>
          </a:p>
          <a:p>
            <a:pPr marL="628650" lvl="1" indent="-171450">
              <a:buFont typeface="Arial" panose="020B0604020202020204" pitchFamily="34" charset="0"/>
              <a:buChar char="•"/>
            </a:pPr>
            <a:r>
              <a:rPr lang="en-GB" dirty="0"/>
              <a:t>PEOPLE THINK DIFFERENTLY AND MUST RESPECT WHAT THEY’VE SAID </a:t>
            </a:r>
          </a:p>
          <a:p>
            <a:pPr marL="628650" lvl="1" indent="-171450">
              <a:buFont typeface="Arial" panose="020B0604020202020204" pitchFamily="34" charset="0"/>
              <a:buChar char="•"/>
            </a:pPr>
            <a:r>
              <a:rPr lang="en-GB" dirty="0"/>
              <a:t>BEING ABLE TO UNDERSTAND THAT PEOPLE SPEAK IN DIFFERENT LANGUAGES. </a:t>
            </a:r>
          </a:p>
        </p:txBody>
      </p:sp>
      <p:sp>
        <p:nvSpPr>
          <p:cNvPr id="4" name="Slide Number Placeholder 3"/>
          <p:cNvSpPr>
            <a:spLocks noGrp="1"/>
          </p:cNvSpPr>
          <p:nvPr>
            <p:ph type="sldNum" sz="quarter" idx="5"/>
          </p:nvPr>
        </p:nvSpPr>
        <p:spPr/>
        <p:txBody>
          <a:bodyPr/>
          <a:lstStyle/>
          <a:p>
            <a:fld id="{477427D7-A46B-427A-BFEB-F97D6188A3FD}" type="slidenum">
              <a:rPr lang="en-GB" smtClean="0"/>
              <a:t>5</a:t>
            </a:fld>
            <a:endParaRPr lang="en-GB"/>
          </a:p>
        </p:txBody>
      </p:sp>
    </p:spTree>
    <p:extLst>
      <p:ext uri="{BB962C8B-B14F-4D97-AF65-F5344CB8AC3E}">
        <p14:creationId xmlns:p14="http://schemas.microsoft.com/office/powerpoint/2010/main" val="3560663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impact of HRM within the workplace is also extremely important. </a:t>
            </a:r>
          </a:p>
          <a:p>
            <a:r>
              <a:rPr lang="en-GB" dirty="0"/>
              <a:t>Through research I have discovered that the importance of this is the people management and having people related activities within the organisation in order to be able to achieve realistic organisational goals that have been set by the organisation. </a:t>
            </a:r>
          </a:p>
          <a:p>
            <a:endParaRPr lang="en-GB" dirty="0"/>
          </a:p>
          <a:p>
            <a:r>
              <a:rPr lang="en-GB" dirty="0"/>
              <a:t>These activities include:</a:t>
            </a:r>
          </a:p>
          <a:p>
            <a:pPr marL="628650" lvl="1" indent="-171450">
              <a:buFont typeface="Arial" panose="020B0604020202020204" pitchFamily="34" charset="0"/>
              <a:buChar char="•"/>
            </a:pPr>
            <a:r>
              <a:rPr lang="en-GB" dirty="0"/>
              <a:t>Training days for staff </a:t>
            </a:r>
          </a:p>
          <a:p>
            <a:pPr marL="628650" lvl="1" indent="-171450">
              <a:buFont typeface="Arial" panose="020B0604020202020204" pitchFamily="34" charset="0"/>
              <a:buChar char="•"/>
            </a:pPr>
            <a:r>
              <a:rPr lang="en-GB" dirty="0"/>
              <a:t>Employment and recruitment </a:t>
            </a:r>
          </a:p>
          <a:p>
            <a:pPr marL="628650" lvl="1" indent="-171450">
              <a:buFont typeface="Arial" panose="020B0604020202020204" pitchFamily="34" charset="0"/>
              <a:buChar char="•"/>
            </a:pPr>
            <a:r>
              <a:rPr lang="en-GB" dirty="0"/>
              <a:t>Personal and professional development within the organisation e.g. development of skills etc. </a:t>
            </a:r>
          </a:p>
          <a:p>
            <a:pPr marL="628650" lvl="1" indent="-171450">
              <a:buFont typeface="Arial" panose="020B0604020202020204" pitchFamily="34" charset="0"/>
              <a:buChar char="•"/>
            </a:pPr>
            <a:r>
              <a:rPr lang="en-GB" dirty="0"/>
              <a:t>Legislation </a:t>
            </a:r>
          </a:p>
          <a:p>
            <a:pPr marL="628650" lvl="1" indent="-171450">
              <a:buFont typeface="Arial" panose="020B0604020202020204" pitchFamily="34" charset="0"/>
              <a:buChar char="•"/>
            </a:pPr>
            <a:r>
              <a:rPr lang="en-GB" dirty="0"/>
              <a:t>Company rewards and incentives for staff to encourage them to work even harder within the organisation</a:t>
            </a:r>
          </a:p>
          <a:p>
            <a:pPr marL="628650" lvl="1" indent="-171450">
              <a:buFont typeface="Arial" panose="020B0604020202020204" pitchFamily="34" charset="0"/>
              <a:buChar char="•"/>
            </a:pPr>
            <a:endParaRPr lang="en-GB" dirty="0"/>
          </a:p>
          <a:p>
            <a:pPr marL="457200" lvl="1" indent="0">
              <a:buFont typeface="Arial" panose="020B0604020202020204" pitchFamily="34" charset="0"/>
              <a:buNone/>
            </a:pPr>
            <a:r>
              <a:rPr lang="en-GB" dirty="0"/>
              <a:t>Most organisations have some sort of HRM  to be able to manage people coming and going within the organisation and being able to help them develop. </a:t>
            </a:r>
          </a:p>
          <a:p>
            <a:pPr marL="457200" lvl="1" indent="0">
              <a:buFont typeface="Arial" panose="020B0604020202020204" pitchFamily="34" charset="0"/>
              <a:buNone/>
            </a:pPr>
            <a:r>
              <a:rPr lang="en-GB" dirty="0"/>
              <a:t>There isn’t an actual requirement to have a HRM department within an organisation, however it does provide adequate support for employees. </a:t>
            </a:r>
          </a:p>
          <a:p>
            <a:pPr marL="457200" lvl="1"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6</a:t>
            </a:fld>
            <a:endParaRPr lang="en-GB"/>
          </a:p>
        </p:txBody>
      </p:sp>
    </p:spTree>
    <p:extLst>
      <p:ext uri="{BB962C8B-B14F-4D97-AF65-F5344CB8AC3E}">
        <p14:creationId xmlns:p14="http://schemas.microsoft.com/office/powerpoint/2010/main" val="807887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7</a:t>
            </a:fld>
            <a:endParaRPr lang="en-GB"/>
          </a:p>
        </p:txBody>
      </p:sp>
    </p:spTree>
    <p:extLst>
      <p:ext uri="{BB962C8B-B14F-4D97-AF65-F5344CB8AC3E}">
        <p14:creationId xmlns:p14="http://schemas.microsoft.com/office/powerpoint/2010/main" val="4097686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pro’s and con’s to consider within the intercultural workplace </a:t>
            </a:r>
          </a:p>
          <a:p>
            <a:endParaRPr lang="en-GB" dirty="0"/>
          </a:p>
          <a:p>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8</a:t>
            </a:fld>
            <a:endParaRPr lang="en-GB"/>
          </a:p>
        </p:txBody>
      </p:sp>
    </p:spTree>
    <p:extLst>
      <p:ext uri="{BB962C8B-B14F-4D97-AF65-F5344CB8AC3E}">
        <p14:creationId xmlns:p14="http://schemas.microsoft.com/office/powerpoint/2010/main" val="1209418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lectures, we came to understand the meaning of a number of different terms such as organisational Structure. </a:t>
            </a:r>
          </a:p>
          <a:p>
            <a:endParaRPr lang="en-GB" dirty="0"/>
          </a:p>
          <a:p>
            <a:pPr>
              <a:lnSpc>
                <a:spcPct val="200000"/>
              </a:lnSpc>
            </a:pPr>
            <a:r>
              <a:rPr lang="en-GB" dirty="0"/>
              <a:t>Through research and trying to gain a proper understanding, the meaning on organisational structure to me is: </a:t>
            </a:r>
          </a:p>
          <a:p>
            <a:pPr marL="628650" lvl="1" indent="-171450">
              <a:lnSpc>
                <a:spcPct val="200000"/>
              </a:lnSpc>
              <a:buFont typeface="Arial" panose="020B0604020202020204" pitchFamily="34" charset="0"/>
              <a:buChar char="•"/>
            </a:pPr>
            <a:r>
              <a:rPr lang="en-GB" sz="1200" kern="1200" dirty="0">
                <a:solidFill>
                  <a:schemeClr val="tx1"/>
                </a:solidFill>
                <a:effectLst/>
                <a:latin typeface="+mn-lt"/>
                <a:ea typeface="+mn-ea"/>
                <a:cs typeface="+mn-cs"/>
              </a:rPr>
              <a:t>is a system that is used to identify the hierarchy within an organisation. </a:t>
            </a:r>
          </a:p>
          <a:p>
            <a:pPr marL="628650" lvl="1" indent="-171450">
              <a:lnSpc>
                <a:spcPct val="200000"/>
              </a:lnSpc>
              <a:buFont typeface="Arial" panose="020B0604020202020204" pitchFamily="34" charset="0"/>
              <a:buChar char="•"/>
            </a:pPr>
            <a:r>
              <a:rPr lang="en-GB" sz="1200" kern="1200" dirty="0">
                <a:solidFill>
                  <a:schemeClr val="tx1"/>
                </a:solidFill>
                <a:effectLst/>
                <a:latin typeface="+mn-lt"/>
                <a:ea typeface="+mn-ea"/>
                <a:cs typeface="+mn-cs"/>
              </a:rPr>
              <a:t>It provides support to identify each job and its functions within an organisation. </a:t>
            </a:r>
          </a:p>
          <a:p>
            <a:pPr marL="628650" lvl="1" indent="-171450">
              <a:lnSpc>
                <a:spcPct val="200000"/>
              </a:lnSpc>
              <a:buFont typeface="Arial" panose="020B0604020202020204" pitchFamily="34" charset="0"/>
              <a:buChar char="•"/>
            </a:pPr>
            <a:r>
              <a:rPr lang="en-GB" sz="1200" kern="1200" dirty="0">
                <a:solidFill>
                  <a:schemeClr val="tx1"/>
                </a:solidFill>
                <a:effectLst/>
                <a:latin typeface="+mn-lt"/>
                <a:ea typeface="+mn-ea"/>
                <a:cs typeface="+mn-cs"/>
              </a:rPr>
              <a:t>The use of organisational structure is to establish how an organisation operates and how it is assisted in obtaining goals for organisational future growth.</a:t>
            </a:r>
          </a:p>
          <a:p>
            <a:pPr marL="628650" lvl="1" indent="-171450">
              <a:lnSpc>
                <a:spcPct val="200000"/>
              </a:lnSpc>
              <a:buFont typeface="Arial" panose="020B0604020202020204" pitchFamily="34" charset="0"/>
              <a:buChar char="•"/>
            </a:pPr>
            <a:r>
              <a:rPr lang="en-GB" sz="1200" kern="1200" dirty="0">
                <a:solidFill>
                  <a:schemeClr val="tx1"/>
                </a:solidFill>
                <a:effectLst/>
                <a:latin typeface="+mn-lt"/>
                <a:ea typeface="+mn-ea"/>
                <a:cs typeface="+mn-cs"/>
              </a:rPr>
              <a:t>It also includes the formal and informal policies and procedures that people must abide by</a:t>
            </a:r>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9</a:t>
            </a:fld>
            <a:endParaRPr lang="en-GB"/>
          </a:p>
        </p:txBody>
      </p:sp>
    </p:spTree>
    <p:extLst>
      <p:ext uri="{BB962C8B-B14F-4D97-AF65-F5344CB8AC3E}">
        <p14:creationId xmlns:p14="http://schemas.microsoft.com/office/powerpoint/2010/main" val="31495554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definition that I came to understand within the module is organisational culture:</a:t>
            </a:r>
          </a:p>
          <a:p>
            <a:r>
              <a:rPr lang="en-GB" dirty="0"/>
              <a:t>My understanding of this term is: </a:t>
            </a:r>
          </a:p>
          <a:p>
            <a:endParaRPr lang="en-GB" dirty="0"/>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The culture of an organisation is known as the organisations personality and character.</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It includes the values, beliefs and assumptions about how people should behave and interact. </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This also includes how decisions should be made for the benefit of the organisation, including how activities should be carried out.</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An organisations culture is made up from the environment and the people who work within the organisation</a:t>
            </a:r>
          </a:p>
          <a:p>
            <a:pPr marL="628650" lvl="1" indent="-171450">
              <a:buFont typeface="Arial" panose="020B0604020202020204" pitchFamily="34" charset="0"/>
              <a:buChar char="•"/>
            </a:pPr>
            <a:r>
              <a:rPr lang="en-GB" sz="1200" kern="1200" dirty="0">
                <a:solidFill>
                  <a:schemeClr val="tx1"/>
                </a:solidFill>
                <a:effectLst/>
                <a:latin typeface="+mn-lt"/>
                <a:ea typeface="+mn-ea"/>
                <a:cs typeface="+mn-cs"/>
              </a:rPr>
              <a:t>People make the culture of the organisation. </a:t>
            </a:r>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10</a:t>
            </a:fld>
            <a:endParaRPr lang="en-GB"/>
          </a:p>
        </p:txBody>
      </p:sp>
    </p:spTree>
    <p:extLst>
      <p:ext uri="{BB962C8B-B14F-4D97-AF65-F5344CB8AC3E}">
        <p14:creationId xmlns:p14="http://schemas.microsoft.com/office/powerpoint/2010/main" val="30853299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researching, I came across a theorist named Charles Handy. He is known for a powerful theory that has greatly effected the modern management in todays society. Handy saw that there were four different types of culture within the workplace. By looking at the above diagram, organisations follow one or more of the following classes. All organisations operate differently accordingly to their culture. </a:t>
            </a:r>
          </a:p>
          <a:p>
            <a:endParaRPr lang="en-GB" dirty="0"/>
          </a:p>
          <a:p>
            <a:r>
              <a:rPr lang="en-GB" dirty="0"/>
              <a:t>The different cultures are important as it determines what type of culture is within the organisation. </a:t>
            </a:r>
          </a:p>
          <a:p>
            <a:endParaRPr lang="en-GB" dirty="0"/>
          </a:p>
          <a:p>
            <a:pPr marL="228600" indent="-228600">
              <a:buAutoNum type="arabicPeriod"/>
            </a:pPr>
            <a:r>
              <a:rPr lang="en-GB" dirty="0"/>
              <a:t>Power </a:t>
            </a:r>
          </a:p>
          <a:p>
            <a:pPr marL="0" indent="0">
              <a:buNone/>
            </a:pPr>
            <a:r>
              <a:rPr lang="en-GB" dirty="0"/>
              <a:t>The power remains in the hands of only a few people. Its more of a hierarchical environment, where only certain people can authorise decisions.</a:t>
            </a:r>
          </a:p>
          <a:p>
            <a:pPr marL="0" indent="0">
              <a:buNone/>
            </a:pPr>
            <a:endParaRPr lang="en-GB" dirty="0"/>
          </a:p>
          <a:p>
            <a:pPr marL="0" indent="0">
              <a:buNone/>
            </a:pPr>
            <a:r>
              <a:rPr lang="en-GB" dirty="0"/>
              <a:t>2. Task </a:t>
            </a:r>
          </a:p>
          <a:p>
            <a:pPr marL="0" indent="0">
              <a:buNone/>
            </a:pPr>
            <a:r>
              <a:rPr lang="en-GB" dirty="0"/>
              <a:t>This is where teams are created to achieve targets and overcome problems that have been set within the workplace. Everyone must contribute equal effort to work successful as a team. </a:t>
            </a:r>
          </a:p>
          <a:p>
            <a:pPr marL="0" indent="0">
              <a:buNone/>
            </a:pPr>
            <a:endParaRPr lang="en-GB" dirty="0"/>
          </a:p>
          <a:p>
            <a:pPr marL="0" indent="0">
              <a:buNone/>
            </a:pPr>
            <a:r>
              <a:rPr lang="en-GB" dirty="0"/>
              <a:t>3. Person </a:t>
            </a:r>
          </a:p>
          <a:p>
            <a:pPr marL="0" indent="0">
              <a:buNone/>
            </a:pPr>
            <a:r>
              <a:rPr lang="en-GB" dirty="0"/>
              <a:t>This is where people feel that they are more important than the organisation, this is where employee’s feel that they are the most important thing. </a:t>
            </a:r>
          </a:p>
          <a:p>
            <a:pPr marL="0" indent="0">
              <a:buNone/>
            </a:pPr>
            <a:endParaRPr lang="en-GB" dirty="0"/>
          </a:p>
          <a:p>
            <a:pPr marL="0" indent="0">
              <a:buNone/>
            </a:pPr>
            <a:r>
              <a:rPr lang="en-GB" dirty="0"/>
              <a:t>4. Role</a:t>
            </a:r>
          </a:p>
          <a:p>
            <a:pPr marL="0" indent="0">
              <a:buNone/>
            </a:pPr>
            <a:r>
              <a:rPr lang="en-GB" dirty="0"/>
              <a:t>Employee’s are delegated their roles and responsibilities accordingly to their previous experiences and education and they become accountable for any responsibility that is given to them. </a:t>
            </a:r>
          </a:p>
          <a:p>
            <a:pPr marL="0" indent="0">
              <a:buNone/>
            </a:pPr>
            <a:endParaRPr lang="en-GB" dirty="0"/>
          </a:p>
          <a:p>
            <a:pPr marL="0" indent="0">
              <a:buNone/>
            </a:pPr>
            <a:r>
              <a:rPr lang="en-GB" dirty="0"/>
              <a:t>If I was to apply this model to the organisation that I currently work in, I would argue that there is a mixture of power and task culture. This is because, only a number of people have authority to authorise decisions and delegate responsibilities, e.g. the team leader of the team and then the manager of the company and a whole. We also work on Task culture, due to being given specific daily tasks at the start of the day that must be completed. If they aren’t completed, we must explain why. </a:t>
            </a: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11</a:t>
            </a:fld>
            <a:endParaRPr lang="en-GB"/>
          </a:p>
        </p:txBody>
      </p:sp>
    </p:spTree>
    <p:extLst>
      <p:ext uri="{BB962C8B-B14F-4D97-AF65-F5344CB8AC3E}">
        <p14:creationId xmlns:p14="http://schemas.microsoft.com/office/powerpoint/2010/main" val="3806363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had never really heard of Corporate Social Responsibility before, however through the module I have gained a true understanding of the term.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real meaning of this is a self-regulating business model that provides support to a company to be socially accountable for itself, stakeholders and the public.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Organisations must consider the impact that they have on all aspects of society and try and find ways to minimize the impact that they’re having.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If </a:t>
            </a:r>
            <a:r>
              <a:rPr lang="en-GB" sz="1200" kern="1200" dirty="0">
                <a:solidFill>
                  <a:schemeClr val="tx1"/>
                </a:solidFill>
                <a:effectLst/>
                <a:latin typeface="+mn-lt"/>
                <a:ea typeface="+mn-ea"/>
                <a:cs typeface="+mn-cs"/>
              </a:rPr>
              <a:t>an organisation can show the public their efforts to be more environmentally friendly, people are more likely to use the organisation as in today’s society, people are more aware of the impacts on the environment.</a:t>
            </a:r>
          </a:p>
          <a:p>
            <a:endParaRPr lang="en-GB" dirty="0"/>
          </a:p>
        </p:txBody>
      </p:sp>
      <p:sp>
        <p:nvSpPr>
          <p:cNvPr id="4" name="Slide Number Placeholder 3"/>
          <p:cNvSpPr>
            <a:spLocks noGrp="1"/>
          </p:cNvSpPr>
          <p:nvPr>
            <p:ph type="sldNum" sz="quarter" idx="5"/>
          </p:nvPr>
        </p:nvSpPr>
        <p:spPr/>
        <p:txBody>
          <a:bodyPr/>
          <a:lstStyle/>
          <a:p>
            <a:fld id="{477427D7-A46B-427A-BFEB-F97D6188A3FD}" type="slidenum">
              <a:rPr lang="en-GB" smtClean="0"/>
              <a:t>12</a:t>
            </a:fld>
            <a:endParaRPr lang="en-GB"/>
          </a:p>
        </p:txBody>
      </p:sp>
    </p:spTree>
    <p:extLst>
      <p:ext uri="{BB962C8B-B14F-4D97-AF65-F5344CB8AC3E}">
        <p14:creationId xmlns:p14="http://schemas.microsoft.com/office/powerpoint/2010/main" val="32091541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this module I have learned a lot in regards to the intercultural workplace and what the key aspects are of the topic. </a:t>
            </a:r>
          </a:p>
          <a:p>
            <a:endParaRPr lang="en-GB" dirty="0"/>
          </a:p>
          <a:p>
            <a:r>
              <a:rPr lang="en-GB" dirty="0"/>
              <a:t>The key aspects to me include:</a:t>
            </a:r>
          </a:p>
          <a:p>
            <a:pPr marL="171450"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Being able to adapt to different cultures within the workplace </a:t>
            </a:r>
          </a:p>
          <a:p>
            <a:pPr marL="628650" lvl="1" indent="-171450">
              <a:buFont typeface="Arial" panose="020B0604020202020204" pitchFamily="34" charset="0"/>
              <a:buChar char="•"/>
            </a:pPr>
            <a:r>
              <a:rPr lang="en-GB" dirty="0"/>
              <a:t>Being respectful towards to different culture within the workplace</a:t>
            </a:r>
          </a:p>
          <a:p>
            <a:pPr marL="628650" lvl="1" indent="-171450">
              <a:buFont typeface="Arial" panose="020B0604020202020204" pitchFamily="34" charset="0"/>
              <a:buChar char="•"/>
            </a:pPr>
            <a:r>
              <a:rPr lang="en-GB" dirty="0"/>
              <a:t>Having appropriate support systems in place, this includes having a strong HR department. </a:t>
            </a:r>
          </a:p>
          <a:p>
            <a:pPr marL="628650" lvl="1" indent="-171450">
              <a:buFont typeface="Arial" panose="020B0604020202020204" pitchFamily="34" charset="0"/>
              <a:buChar char="•"/>
            </a:pPr>
            <a:r>
              <a:rPr lang="en-GB" dirty="0"/>
              <a:t>Having an understanding of the organisational culture and structure so that the diversity in the workplace can be implemented. </a:t>
            </a:r>
          </a:p>
          <a:p>
            <a:pPr marL="628650" lvl="1" indent="-171450">
              <a:buFont typeface="Arial" panose="020B0604020202020204" pitchFamily="34" charset="0"/>
              <a:buChar char="•"/>
            </a:pPr>
            <a:r>
              <a:rPr lang="en-GB" dirty="0"/>
              <a:t>Being able to identify CSR and abide by the policies that the organisation has set out</a:t>
            </a:r>
          </a:p>
          <a:p>
            <a:pPr marL="628650" lvl="1" indent="-171450">
              <a:buFont typeface="Arial" panose="020B0604020202020204" pitchFamily="34" charset="0"/>
              <a:buChar char="•"/>
            </a:pPr>
            <a:endParaRPr lang="en-GB" dirty="0"/>
          </a:p>
          <a:p>
            <a:pPr marL="457200" lvl="1" indent="0">
              <a:buFont typeface="Arial" panose="020B0604020202020204" pitchFamily="34" charset="0"/>
              <a:buNone/>
            </a:pPr>
            <a:r>
              <a:rPr lang="en-GB" dirty="0"/>
              <a:t>I have gained a basic understanding of these key aspects in order to gain an understanding of the intercultural workplace. I have also gained an understanding of the HR role within an organisation. I personally would not like to do this role, as I believe it could be quite demanding and challenging, however, the future and my outlook on the career could easily change. </a:t>
            </a:r>
          </a:p>
        </p:txBody>
      </p:sp>
      <p:sp>
        <p:nvSpPr>
          <p:cNvPr id="4" name="Slide Number Placeholder 3"/>
          <p:cNvSpPr>
            <a:spLocks noGrp="1"/>
          </p:cNvSpPr>
          <p:nvPr>
            <p:ph type="sldNum" sz="quarter" idx="5"/>
          </p:nvPr>
        </p:nvSpPr>
        <p:spPr/>
        <p:txBody>
          <a:bodyPr/>
          <a:lstStyle/>
          <a:p>
            <a:fld id="{477427D7-A46B-427A-BFEB-F97D6188A3FD}" type="slidenum">
              <a:rPr lang="en-GB" smtClean="0"/>
              <a:t>13</a:t>
            </a:fld>
            <a:endParaRPr lang="en-GB"/>
          </a:p>
        </p:txBody>
      </p:sp>
    </p:spTree>
    <p:extLst>
      <p:ext uri="{BB962C8B-B14F-4D97-AF65-F5344CB8AC3E}">
        <p14:creationId xmlns:p14="http://schemas.microsoft.com/office/powerpoint/2010/main" val="752247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4/24/2020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4/24/2020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4/24/2020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4/24/2020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4/24/2020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85B055D1-9F49-4AE4-83CA-C16A01D65A5C}"/>
              </a:ext>
            </a:extLst>
          </p:cNvPr>
          <p:cNvSpPr>
            <a:spLocks noGrp="1"/>
          </p:cNvSpPr>
          <p:nvPr>
            <p:ph type="ctrTitle"/>
          </p:nvPr>
        </p:nvSpPr>
        <p:spPr>
          <a:xfrm>
            <a:off x="1478521" y="1480930"/>
            <a:ext cx="5751537" cy="3848521"/>
          </a:xfrm>
        </p:spPr>
        <p:txBody>
          <a:bodyPr anchor="ctr">
            <a:normAutofit/>
          </a:bodyPr>
          <a:lstStyle/>
          <a:p>
            <a:pPr algn="r"/>
            <a:r>
              <a:rPr lang="en-GB" sz="6600"/>
              <a:t>The inter-cultural workplace. </a:t>
            </a:r>
          </a:p>
        </p:txBody>
      </p:sp>
      <p:sp>
        <p:nvSpPr>
          <p:cNvPr id="3" name="Subtitle 2">
            <a:extLst>
              <a:ext uri="{FF2B5EF4-FFF2-40B4-BE49-F238E27FC236}">
                <a16:creationId xmlns:a16="http://schemas.microsoft.com/office/drawing/2014/main" id="{BDCCF730-1340-40FB-96CE-C7AA71E4F585}"/>
              </a:ext>
            </a:extLst>
          </p:cNvPr>
          <p:cNvSpPr>
            <a:spLocks noGrp="1"/>
          </p:cNvSpPr>
          <p:nvPr>
            <p:ph type="subTitle" idx="1"/>
          </p:nvPr>
        </p:nvSpPr>
        <p:spPr>
          <a:xfrm>
            <a:off x="8119870" y="1480929"/>
            <a:ext cx="2593610" cy="3848522"/>
          </a:xfrm>
        </p:spPr>
        <p:txBody>
          <a:bodyPr anchor="ctr">
            <a:normAutofit/>
          </a:bodyPr>
          <a:lstStyle/>
          <a:p>
            <a:pPr algn="l">
              <a:spcAft>
                <a:spcPts val="600"/>
              </a:spcAft>
            </a:pPr>
            <a:r>
              <a:rPr lang="en-GB" dirty="0"/>
              <a:t>Assignment 2 – Reflective Learning </a:t>
            </a:r>
            <a:endParaRPr lang="en-GB"/>
          </a:p>
          <a:p>
            <a:pPr algn="l">
              <a:spcAft>
                <a:spcPts val="600"/>
              </a:spcAft>
            </a:pPr>
            <a:r>
              <a:rPr lang="en-GB" dirty="0"/>
              <a:t>Hannah Thomas – 1703882 </a:t>
            </a:r>
            <a:endParaRPr lang="en-GB"/>
          </a:p>
          <a:p>
            <a:pPr algn="l">
              <a:spcAft>
                <a:spcPts val="600"/>
              </a:spcAft>
            </a:pPr>
            <a:r>
              <a:rPr lang="en-GB" dirty="0"/>
              <a:t>Glenn </a:t>
            </a:r>
            <a:r>
              <a:rPr lang="en-GB" dirty="0" err="1"/>
              <a:t>Behenna</a:t>
            </a:r>
            <a:r>
              <a:rPr lang="en-GB" dirty="0"/>
              <a:t> – BMSP5002</a:t>
            </a:r>
            <a:endParaRPr lang="en-GB"/>
          </a:p>
        </p:txBody>
      </p:sp>
      <p:cxnSp>
        <p:nvCxnSpPr>
          <p:cNvPr id="14" name="Straight Connector 13">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4" name="Slide 1 - Intro ">
            <a:hlinkClick r:id="" action="ppaction://media"/>
            <a:extLst>
              <a:ext uri="{FF2B5EF4-FFF2-40B4-BE49-F238E27FC236}">
                <a16:creationId xmlns:a16="http://schemas.microsoft.com/office/drawing/2014/main" id="{F41B13D0-35D7-43EB-A867-443F045E1C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64972" y="5821582"/>
            <a:ext cx="609600" cy="609600"/>
          </a:xfrm>
          <a:prstGeom prst="rect">
            <a:avLst/>
          </a:prstGeom>
        </p:spPr>
      </p:pic>
    </p:spTree>
    <p:extLst>
      <p:ext uri="{BB962C8B-B14F-4D97-AF65-F5344CB8AC3E}">
        <p14:creationId xmlns:p14="http://schemas.microsoft.com/office/powerpoint/2010/main" val="575687751"/>
      </p:ext>
    </p:extLst>
  </p:cSld>
  <p:clrMapOvr>
    <a:masterClrMapping/>
  </p:clrMapOvr>
  <mc:AlternateContent xmlns:mc="http://schemas.openxmlformats.org/markup-compatibility/2006">
    <mc:Choice xmlns:p14="http://schemas.microsoft.com/office/powerpoint/2010/main" Requires="p14">
      <p:transition spd="slow" p14:dur="2000" advTm="7639"/>
    </mc:Choice>
    <mc:Fallback>
      <p:transition spd="slow" advTm="7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ore principles: critical reflection - Center for the Professional ...">
            <a:extLst>
              <a:ext uri="{FF2B5EF4-FFF2-40B4-BE49-F238E27FC236}">
                <a16:creationId xmlns:a16="http://schemas.microsoft.com/office/drawing/2014/main" id="{C740A54C-86F0-4CAF-A2C0-5CD3031F981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525" r="3585" b="-1"/>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A593D664-D046-4CB5-98B6-DF5513F0A3B0}"/>
              </a:ext>
            </a:extLst>
          </p:cNvPr>
          <p:cNvSpPr>
            <a:spLocks noGrp="1"/>
          </p:cNvSpPr>
          <p:nvPr>
            <p:ph type="title"/>
          </p:nvPr>
        </p:nvSpPr>
        <p:spPr>
          <a:xfrm>
            <a:off x="1885959" y="2185352"/>
            <a:ext cx="4891887" cy="1025935"/>
          </a:xfrm>
        </p:spPr>
        <p:txBody>
          <a:bodyPr anchor="ctr">
            <a:normAutofit/>
          </a:bodyPr>
          <a:lstStyle/>
          <a:p>
            <a:r>
              <a:rPr lang="en-GB" sz="3300"/>
              <a:t>The purpose of the presentation.  </a:t>
            </a:r>
          </a:p>
        </p:txBody>
      </p:sp>
      <p:sp>
        <p:nvSpPr>
          <p:cNvPr id="3" name="Content Placeholder 2">
            <a:extLst>
              <a:ext uri="{FF2B5EF4-FFF2-40B4-BE49-F238E27FC236}">
                <a16:creationId xmlns:a16="http://schemas.microsoft.com/office/drawing/2014/main" id="{F6386FD1-D060-4555-AC55-62F774635B44}"/>
              </a:ext>
            </a:extLst>
          </p:cNvPr>
          <p:cNvSpPr>
            <a:spLocks noGrp="1"/>
          </p:cNvSpPr>
          <p:nvPr>
            <p:ph idx="1"/>
          </p:nvPr>
        </p:nvSpPr>
        <p:spPr>
          <a:xfrm>
            <a:off x="1885959" y="3211287"/>
            <a:ext cx="4891887" cy="2068284"/>
          </a:xfrm>
        </p:spPr>
        <p:txBody>
          <a:bodyPr>
            <a:normAutofit/>
          </a:bodyPr>
          <a:lstStyle/>
          <a:p>
            <a:r>
              <a:rPr lang="en-GB" sz="1700"/>
              <a:t>The purpose of this presentation is to critically reflect my learning experience throughout this module of the Intercultural Workplace. </a:t>
            </a:r>
          </a:p>
          <a:p>
            <a:r>
              <a:rPr lang="en-GB" sz="1700"/>
              <a:t>I will demonstrate my knowledge within the module including my own interpretation on specific topics. </a:t>
            </a:r>
          </a:p>
        </p:txBody>
      </p:sp>
      <p:pic>
        <p:nvPicPr>
          <p:cNvPr id="4" name="Slide 2 ">
            <a:hlinkClick r:id="" action="ppaction://media"/>
            <a:extLst>
              <a:ext uri="{FF2B5EF4-FFF2-40B4-BE49-F238E27FC236}">
                <a16:creationId xmlns:a16="http://schemas.microsoft.com/office/drawing/2014/main" id="{37C7A253-94CD-4748-A632-24E9FA57338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58385" y="4953000"/>
            <a:ext cx="609600" cy="609600"/>
          </a:xfrm>
          <a:prstGeom prst="rect">
            <a:avLst/>
          </a:prstGeom>
        </p:spPr>
      </p:pic>
    </p:spTree>
    <p:extLst>
      <p:ext uri="{BB962C8B-B14F-4D97-AF65-F5344CB8AC3E}">
        <p14:creationId xmlns:p14="http://schemas.microsoft.com/office/powerpoint/2010/main" val="247323758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392"/>
    </mc:Choice>
    <mc:Fallback>
      <p:transition spd="slow" advTm="8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6EF24-2873-4CE3-9570-D8F04EFE7071}"/>
              </a:ext>
            </a:extLst>
          </p:cNvPr>
          <p:cNvSpPr>
            <a:spLocks noGrp="1"/>
          </p:cNvSpPr>
          <p:nvPr>
            <p:ph type="title"/>
          </p:nvPr>
        </p:nvSpPr>
        <p:spPr>
          <a:xfrm>
            <a:off x="6711885" y="634028"/>
            <a:ext cx="4798243" cy="1382589"/>
          </a:xfrm>
        </p:spPr>
        <p:txBody>
          <a:bodyPr vert="horz" lIns="91440" tIns="45720" rIns="91440" bIns="45720" rtlCol="0" anchor="b">
            <a:normAutofit fontScale="90000"/>
          </a:bodyPr>
          <a:lstStyle/>
          <a:p>
            <a:pPr algn="ctr"/>
            <a:r>
              <a:rPr lang="en-US" sz="4000" cap="all" dirty="0"/>
              <a:t>What is the intercultural workplace? </a:t>
            </a:r>
          </a:p>
        </p:txBody>
      </p:sp>
      <p:sp>
        <p:nvSpPr>
          <p:cNvPr id="15"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4" name="Content Placeholder 3">
            <a:extLst>
              <a:ext uri="{FF2B5EF4-FFF2-40B4-BE49-F238E27FC236}">
                <a16:creationId xmlns:a16="http://schemas.microsoft.com/office/drawing/2014/main" id="{28645F42-02B5-4BD6-8841-BCC0B9724631}"/>
              </a:ext>
            </a:extLst>
          </p:cNvPr>
          <p:cNvPicPr>
            <a:picLocks noGrp="1" noChangeAspect="1"/>
          </p:cNvPicPr>
          <p:nvPr>
            <p:ph idx="1"/>
          </p:nvPr>
        </p:nvPicPr>
        <p:blipFill>
          <a:blip r:embed="rId5"/>
          <a:stretch>
            <a:fillRect/>
          </a:stretch>
        </p:blipFill>
        <p:spPr>
          <a:xfrm>
            <a:off x="1371403" y="1360106"/>
            <a:ext cx="4207669" cy="4337803"/>
          </a:xfrm>
          <a:prstGeom prst="rect">
            <a:avLst/>
          </a:prstGeom>
        </p:spPr>
      </p:pic>
      <p:sp>
        <p:nvSpPr>
          <p:cNvPr id="6" name="TextBox 5">
            <a:extLst>
              <a:ext uri="{FF2B5EF4-FFF2-40B4-BE49-F238E27FC236}">
                <a16:creationId xmlns:a16="http://schemas.microsoft.com/office/drawing/2014/main" id="{32616BD0-30E7-45AE-A473-D76836C21486}"/>
              </a:ext>
            </a:extLst>
          </p:cNvPr>
          <p:cNvSpPr txBox="1"/>
          <p:nvPr/>
        </p:nvSpPr>
        <p:spPr>
          <a:xfrm>
            <a:off x="6593200" y="1830470"/>
            <a:ext cx="5141843" cy="5443029"/>
          </a:xfrm>
          <a:prstGeom prst="rect">
            <a:avLst/>
          </a:prstGeom>
          <a:noFill/>
        </p:spPr>
        <p:txBody>
          <a:bodyPr wrap="square" rtlCol="0">
            <a:spAutoFit/>
          </a:bodyPr>
          <a:lstStyle/>
          <a:p>
            <a:pPr>
              <a:lnSpc>
                <a:spcPct val="150000"/>
              </a:lnSpc>
            </a:pPr>
            <a:r>
              <a:rPr lang="en-GB" dirty="0"/>
              <a:t>My understanding of The Intercultural Workplace is:</a:t>
            </a:r>
          </a:p>
          <a:p>
            <a:pPr marL="285750" indent="-285750">
              <a:lnSpc>
                <a:spcPct val="150000"/>
              </a:lnSpc>
              <a:buFont typeface="Arial" panose="020B0604020202020204" pitchFamily="34" charset="0"/>
              <a:buChar char="•"/>
            </a:pPr>
            <a:r>
              <a:rPr lang="en-GB" dirty="0"/>
              <a:t>A workplace that has a variety of people from different cultures, race and nationalities coming together within the workplace. </a:t>
            </a:r>
          </a:p>
          <a:p>
            <a:pPr marL="285750" indent="-285750">
              <a:lnSpc>
                <a:spcPct val="150000"/>
              </a:lnSpc>
              <a:buFont typeface="Arial" panose="020B0604020202020204" pitchFamily="34" charset="0"/>
              <a:buChar char="•"/>
            </a:pPr>
            <a:r>
              <a:rPr lang="en-GB" dirty="0"/>
              <a:t>This also includes people from different ages, ethnicity and sexual orientation. </a:t>
            </a:r>
          </a:p>
          <a:p>
            <a:pPr marL="285750" indent="-285750">
              <a:lnSpc>
                <a:spcPct val="150000"/>
              </a:lnSpc>
              <a:buFont typeface="Arial" panose="020B0604020202020204" pitchFamily="34" charset="0"/>
              <a:buChar char="•"/>
            </a:pPr>
            <a:r>
              <a:rPr lang="en-GB" dirty="0"/>
              <a:t>The importance of the workplace being intercultural is to emphasise that there is no discrimination and that people from all walks of life are able to complete a specific role and have equal opportunities. </a:t>
            </a:r>
          </a:p>
          <a:p>
            <a:pPr marL="285750" indent="-285750">
              <a:lnSpc>
                <a:spcPct val="150000"/>
              </a:lnSpc>
              <a:buFont typeface="Arial" panose="020B0604020202020204" pitchFamily="34" charset="0"/>
              <a:buChar char="•"/>
            </a:pPr>
            <a:r>
              <a:rPr lang="en-GB" dirty="0"/>
              <a:t>(Kokemuller, 2020)</a:t>
            </a:r>
          </a:p>
          <a:p>
            <a:pPr marL="285750" indent="-285750">
              <a:lnSpc>
                <a:spcPct val="150000"/>
              </a:lnSpc>
              <a:buFont typeface="Arial" panose="020B0604020202020204" pitchFamily="34" charset="0"/>
              <a:buChar char="•"/>
            </a:pPr>
            <a:endParaRPr lang="en-GB" dirty="0"/>
          </a:p>
        </p:txBody>
      </p:sp>
      <p:pic>
        <p:nvPicPr>
          <p:cNvPr id="3" name="Slide 3 ">
            <a:hlinkClick r:id="" action="ppaction://media"/>
            <a:extLst>
              <a:ext uri="{FF2B5EF4-FFF2-40B4-BE49-F238E27FC236}">
                <a16:creationId xmlns:a16="http://schemas.microsoft.com/office/drawing/2014/main" id="{A9900EE8-AA91-4377-8421-0BC84591C5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06671222"/>
      </p:ext>
    </p:extLst>
  </p:cSld>
  <p:clrMapOvr>
    <a:masterClrMapping/>
  </p:clrMapOvr>
  <mc:AlternateContent xmlns:mc="http://schemas.openxmlformats.org/markup-compatibility/2006">
    <mc:Choice xmlns:p14="http://schemas.microsoft.com/office/powerpoint/2010/main" Requires="p14">
      <p:transition spd="slow" p14:dur="2000" advTm="28384"/>
    </mc:Choice>
    <mc:Fallback>
      <p:transition spd="slow" advTm="28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3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Understanding Cultural Relativism">
            <a:extLst>
              <a:ext uri="{FF2B5EF4-FFF2-40B4-BE49-F238E27FC236}">
                <a16:creationId xmlns:a16="http://schemas.microsoft.com/office/drawing/2014/main" id="{BD3B8F0B-5CFE-4A09-861A-D3305690BAF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5730"/>
          <a:stretch/>
        </p:blipFill>
        <p:spPr bwMode="auto">
          <a:xfrm>
            <a:off x="20" y="0"/>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B31CF845-415B-4B4E-89FD-5C3F5873BEF7}"/>
              </a:ext>
            </a:extLst>
          </p:cNvPr>
          <p:cNvSpPr>
            <a:spLocks noGrp="1"/>
          </p:cNvSpPr>
          <p:nvPr>
            <p:ph type="title"/>
          </p:nvPr>
        </p:nvSpPr>
        <p:spPr>
          <a:xfrm>
            <a:off x="1860024" y="1915887"/>
            <a:ext cx="4891887" cy="1025935"/>
          </a:xfrm>
        </p:spPr>
        <p:txBody>
          <a:bodyPr anchor="ctr">
            <a:normAutofit/>
          </a:bodyPr>
          <a:lstStyle/>
          <a:p>
            <a:r>
              <a:rPr lang="en-GB" sz="2800" dirty="0"/>
              <a:t>WHY IS THE INTERCULTURAL WORKPLACE IMPORTANT?  </a:t>
            </a:r>
          </a:p>
        </p:txBody>
      </p:sp>
      <p:sp>
        <p:nvSpPr>
          <p:cNvPr id="3" name="Content Placeholder 2">
            <a:extLst>
              <a:ext uri="{FF2B5EF4-FFF2-40B4-BE49-F238E27FC236}">
                <a16:creationId xmlns:a16="http://schemas.microsoft.com/office/drawing/2014/main" id="{7487933A-9761-40D1-B43A-94E2408E3D08}"/>
              </a:ext>
            </a:extLst>
          </p:cNvPr>
          <p:cNvSpPr>
            <a:spLocks noGrp="1"/>
          </p:cNvSpPr>
          <p:nvPr>
            <p:ph idx="1"/>
          </p:nvPr>
        </p:nvSpPr>
        <p:spPr>
          <a:xfrm>
            <a:off x="1860025" y="2941822"/>
            <a:ext cx="4917822" cy="2337749"/>
          </a:xfrm>
        </p:spPr>
        <p:txBody>
          <a:bodyPr>
            <a:normAutofit fontScale="92500" lnSpcReduction="10000"/>
          </a:bodyPr>
          <a:lstStyle/>
          <a:p>
            <a:r>
              <a:rPr lang="en-GB" sz="1600" dirty="0"/>
              <a:t>It’s important for the workplace to be intercultural as it provides employee’s with a better understanding of their workplace and their fellow employee’s. Providing them with support to adapt to new work environments and preventing culture shock. </a:t>
            </a:r>
          </a:p>
          <a:p>
            <a:r>
              <a:rPr lang="en-GB" sz="1600" dirty="0"/>
              <a:t>It is important for all employee’s to have an understanding of each other beliefs, culture and religions within the workplace. </a:t>
            </a:r>
          </a:p>
          <a:p>
            <a:pPr marL="0" indent="0">
              <a:buNone/>
            </a:pPr>
            <a:r>
              <a:rPr lang="en-GB" dirty="0"/>
              <a:t>(</a:t>
            </a:r>
            <a:r>
              <a:rPr lang="en-GB" sz="1300" dirty="0" err="1"/>
              <a:t>Mirion</a:t>
            </a:r>
            <a:r>
              <a:rPr lang="en-GB" sz="1300" dirty="0"/>
              <a:t>, 2013)</a:t>
            </a:r>
          </a:p>
          <a:p>
            <a:endParaRPr lang="en-GB" sz="1400" dirty="0"/>
          </a:p>
        </p:txBody>
      </p:sp>
      <p:pic>
        <p:nvPicPr>
          <p:cNvPr id="4" name="Slide 4 ">
            <a:hlinkClick r:id="" action="ppaction://media"/>
            <a:extLst>
              <a:ext uri="{FF2B5EF4-FFF2-40B4-BE49-F238E27FC236}">
                <a16:creationId xmlns:a16="http://schemas.microsoft.com/office/drawing/2014/main" id="{BC298D8B-3C0B-43C6-9925-25E19A4E97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673578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8144"/>
    </mc:Choice>
    <mc:Fallback>
      <p:transition spd="slow" advTm="48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1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Diversity at workplace: how to use poetry for improving ...">
            <a:extLst>
              <a:ext uri="{FF2B5EF4-FFF2-40B4-BE49-F238E27FC236}">
                <a16:creationId xmlns:a16="http://schemas.microsoft.com/office/drawing/2014/main" id="{86DDF2E2-B727-483E-830D-F95087C1C99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203" b="8746"/>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3E3D341A-009D-4C8A-8BB9-4E97A123DA69}"/>
              </a:ext>
            </a:extLst>
          </p:cNvPr>
          <p:cNvSpPr>
            <a:spLocks noGrp="1"/>
          </p:cNvSpPr>
          <p:nvPr>
            <p:ph type="title"/>
          </p:nvPr>
        </p:nvSpPr>
        <p:spPr>
          <a:xfrm>
            <a:off x="1885959" y="2185352"/>
            <a:ext cx="4891887" cy="1025935"/>
          </a:xfrm>
        </p:spPr>
        <p:txBody>
          <a:bodyPr anchor="ctr">
            <a:normAutofit/>
          </a:bodyPr>
          <a:lstStyle/>
          <a:p>
            <a:r>
              <a:rPr lang="en-GB" sz="2000"/>
              <a:t>WHAT SKILLS ARE IMPORTANT TO SUPPORT AN INTERCULTURAL WORKPLACE? </a:t>
            </a:r>
          </a:p>
        </p:txBody>
      </p:sp>
      <p:sp>
        <p:nvSpPr>
          <p:cNvPr id="3" name="Content Placeholder 2">
            <a:extLst>
              <a:ext uri="{FF2B5EF4-FFF2-40B4-BE49-F238E27FC236}">
                <a16:creationId xmlns:a16="http://schemas.microsoft.com/office/drawing/2014/main" id="{84C63C45-8847-4F30-9FA5-530848ECE6ED}"/>
              </a:ext>
            </a:extLst>
          </p:cNvPr>
          <p:cNvSpPr>
            <a:spLocks noGrp="1"/>
          </p:cNvSpPr>
          <p:nvPr>
            <p:ph idx="1"/>
          </p:nvPr>
        </p:nvSpPr>
        <p:spPr>
          <a:xfrm>
            <a:off x="1885959" y="3211287"/>
            <a:ext cx="4891887" cy="2068284"/>
          </a:xfrm>
        </p:spPr>
        <p:txBody>
          <a:bodyPr>
            <a:normAutofit fontScale="92500" lnSpcReduction="10000"/>
          </a:bodyPr>
          <a:lstStyle/>
          <a:p>
            <a:r>
              <a:rPr lang="en-GB" dirty="0"/>
              <a:t>COMMUNICATION </a:t>
            </a:r>
          </a:p>
          <a:p>
            <a:r>
              <a:rPr lang="en-GB" dirty="0"/>
              <a:t>LISTENING </a:t>
            </a:r>
          </a:p>
          <a:p>
            <a:r>
              <a:rPr lang="en-GB" dirty="0"/>
              <a:t>TRUST AND RESPECT </a:t>
            </a:r>
          </a:p>
          <a:p>
            <a:r>
              <a:rPr lang="en-GB" dirty="0"/>
              <a:t>UNDERSTANDING </a:t>
            </a:r>
          </a:p>
          <a:p>
            <a:r>
              <a:rPr lang="en-GB" dirty="0"/>
              <a:t>EQUALITY AND DIVERSITY FOR EVERYONE</a:t>
            </a:r>
          </a:p>
          <a:p>
            <a:endParaRPr lang="en-GB" dirty="0"/>
          </a:p>
        </p:txBody>
      </p:sp>
      <p:pic>
        <p:nvPicPr>
          <p:cNvPr id="4" name="Recorded Sound">
            <a:hlinkClick r:id="" action="ppaction://media"/>
            <a:extLst>
              <a:ext uri="{FF2B5EF4-FFF2-40B4-BE49-F238E27FC236}">
                <a16:creationId xmlns:a16="http://schemas.microsoft.com/office/drawing/2014/main" id="{F49F3C77-E86E-4708-B06C-20B49C3163B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V="1">
            <a:off x="5734062" y="3211287"/>
            <a:ext cx="1043784" cy="1284514"/>
          </a:xfrm>
          <a:prstGeom prst="rect">
            <a:avLst/>
          </a:prstGeom>
        </p:spPr>
      </p:pic>
    </p:spTree>
    <p:extLst>
      <p:ext uri="{BB962C8B-B14F-4D97-AF65-F5344CB8AC3E}">
        <p14:creationId xmlns:p14="http://schemas.microsoft.com/office/powerpoint/2010/main" val="31351964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4290"/>
    </mc:Choice>
    <mc:Fallback>
      <p:transition spd="slow" advTm="44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2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33C74-5FFE-4E07-B775-CAA84EAFB82E}"/>
              </a:ext>
            </a:extLst>
          </p:cNvPr>
          <p:cNvSpPr>
            <a:spLocks noGrp="1"/>
          </p:cNvSpPr>
          <p:nvPr>
            <p:ph type="title"/>
          </p:nvPr>
        </p:nvSpPr>
        <p:spPr>
          <a:xfrm>
            <a:off x="941674" y="4885330"/>
            <a:ext cx="7025443" cy="1227730"/>
          </a:xfrm>
        </p:spPr>
        <p:txBody>
          <a:bodyPr vert="horz" lIns="91440" tIns="45720" rIns="91440" bIns="45720" rtlCol="0">
            <a:normAutofit/>
          </a:bodyPr>
          <a:lstStyle/>
          <a:p>
            <a:r>
              <a:rPr lang="en-US" sz="3400" cap="all" dirty="0"/>
              <a:t>HUMAN RESOURCE MANAGEMENT </a:t>
            </a:r>
          </a:p>
        </p:txBody>
      </p:sp>
      <p:sp>
        <p:nvSpPr>
          <p:cNvPr id="192" name="Rectangle 191">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52" name="Picture 4" descr="City of Toronto Jobs on Twitter: &quot;Join the Human Resources ...">
            <a:extLst>
              <a:ext uri="{FF2B5EF4-FFF2-40B4-BE49-F238E27FC236}">
                <a16:creationId xmlns:a16="http://schemas.microsoft.com/office/drawing/2014/main" id="{3680C4C5-77E8-4E8B-ABDE-FDC1C23BCDA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41674" y="744940"/>
            <a:ext cx="6517065" cy="3796190"/>
          </a:xfrm>
          <a:prstGeom prst="rect">
            <a:avLst/>
          </a:prstGeom>
          <a:noFill/>
          <a:extLst>
            <a:ext uri="{909E8E84-426E-40DD-AFC4-6F175D3DCCD1}">
              <a14:hiddenFill xmlns:a14="http://schemas.microsoft.com/office/drawing/2010/main">
                <a:solidFill>
                  <a:srgbClr val="FFFFFF"/>
                </a:solidFill>
              </a14:hiddenFill>
            </a:ext>
          </a:extLst>
        </p:spPr>
      </p:pic>
      <p:sp>
        <p:nvSpPr>
          <p:cNvPr id="2056" name="Content Placeholder 2055">
            <a:extLst>
              <a:ext uri="{FF2B5EF4-FFF2-40B4-BE49-F238E27FC236}">
                <a16:creationId xmlns:a16="http://schemas.microsoft.com/office/drawing/2014/main" id="{D3E11147-4C6F-4D83-82FF-CD92590CE5F1}"/>
              </a:ext>
            </a:extLst>
          </p:cNvPr>
          <p:cNvSpPr>
            <a:spLocks noGrp="1"/>
          </p:cNvSpPr>
          <p:nvPr>
            <p:ph idx="1"/>
          </p:nvPr>
        </p:nvSpPr>
        <p:spPr>
          <a:xfrm>
            <a:off x="7693718" y="744939"/>
            <a:ext cx="3920527" cy="5915167"/>
          </a:xfrm>
        </p:spPr>
        <p:txBody>
          <a:bodyPr>
            <a:normAutofit/>
          </a:bodyPr>
          <a:lstStyle/>
          <a:p>
            <a:r>
              <a:rPr lang="en-US" dirty="0"/>
              <a:t>Human resource management is all about people-related activities within an organization in order to be able to achieve realistic organizational goals. </a:t>
            </a:r>
          </a:p>
          <a:p>
            <a:pPr lvl="1"/>
            <a:r>
              <a:rPr lang="en-US" dirty="0"/>
              <a:t>Training days for staff </a:t>
            </a:r>
          </a:p>
          <a:p>
            <a:pPr lvl="1"/>
            <a:r>
              <a:rPr lang="en-US" dirty="0"/>
              <a:t>Employment and recruitment </a:t>
            </a:r>
          </a:p>
          <a:p>
            <a:pPr lvl="1"/>
            <a:r>
              <a:rPr lang="en-US" dirty="0"/>
              <a:t>Personal and professional development </a:t>
            </a:r>
          </a:p>
          <a:p>
            <a:pPr lvl="1"/>
            <a:r>
              <a:rPr lang="en-US" dirty="0"/>
              <a:t>Legislation </a:t>
            </a:r>
          </a:p>
          <a:p>
            <a:pPr lvl="1"/>
            <a:r>
              <a:rPr lang="en-US" dirty="0"/>
              <a:t>Company rewards and incentives </a:t>
            </a:r>
          </a:p>
          <a:p>
            <a:pPr marL="530352" lvl="1" indent="0">
              <a:buNone/>
            </a:pPr>
            <a:r>
              <a:rPr lang="en-GB" dirty="0"/>
              <a:t>(APM, 2020)</a:t>
            </a:r>
          </a:p>
          <a:p>
            <a:pPr marL="530352" lvl="1" indent="0">
              <a:buNone/>
            </a:pPr>
            <a:endParaRPr lang="en-US" dirty="0"/>
          </a:p>
        </p:txBody>
      </p:sp>
      <p:pic>
        <p:nvPicPr>
          <p:cNvPr id="3" name="Recorded Sound">
            <a:hlinkClick r:id="" action="ppaction://media"/>
            <a:extLst>
              <a:ext uri="{FF2B5EF4-FFF2-40B4-BE49-F238E27FC236}">
                <a16:creationId xmlns:a16="http://schemas.microsoft.com/office/drawing/2014/main" id="{F3C56E18-ECED-4C1D-B120-A9B3892E01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86400" y="5847660"/>
            <a:ext cx="609600" cy="609600"/>
          </a:xfrm>
          <a:prstGeom prst="rect">
            <a:avLst/>
          </a:prstGeom>
        </p:spPr>
      </p:pic>
    </p:spTree>
    <p:extLst>
      <p:ext uri="{BB962C8B-B14F-4D97-AF65-F5344CB8AC3E}">
        <p14:creationId xmlns:p14="http://schemas.microsoft.com/office/powerpoint/2010/main" val="1821931651"/>
      </p:ext>
    </p:extLst>
  </p:cSld>
  <p:clrMapOvr>
    <a:masterClrMapping/>
  </p:clrMapOvr>
  <mc:AlternateContent xmlns:mc="http://schemas.openxmlformats.org/markup-compatibility/2006">
    <mc:Choice xmlns:p14="http://schemas.microsoft.com/office/powerpoint/2010/main" Requires="p14">
      <p:transition spd="slow" p14:dur="2000" advTm="64352"/>
    </mc:Choice>
    <mc:Fallback>
      <p:transition spd="slow" advTm="64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3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28" name="Group 70">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72"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73"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029" name="Rectangle 7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53869C-FE6F-49F1-B776-575037BC35CB}"/>
              </a:ext>
            </a:extLst>
          </p:cNvPr>
          <p:cNvSpPr>
            <a:spLocks noGrp="1"/>
          </p:cNvSpPr>
          <p:nvPr>
            <p:ph type="title"/>
          </p:nvPr>
        </p:nvSpPr>
        <p:spPr>
          <a:xfrm>
            <a:off x="5181600" y="-474288"/>
            <a:ext cx="6969939" cy="2215625"/>
          </a:xfrm>
        </p:spPr>
        <p:txBody>
          <a:bodyPr vert="horz" lIns="91440" tIns="45720" rIns="91440" bIns="45720" rtlCol="0" anchor="b">
            <a:normAutofit/>
          </a:bodyPr>
          <a:lstStyle/>
          <a:p>
            <a:pPr algn="ctr"/>
            <a:r>
              <a:rPr lang="en-US" sz="4200" cap="all" dirty="0"/>
              <a:t>WHY IS HRM SO IMPORTANT WITHIN THE WOKRPLACE? </a:t>
            </a:r>
          </a:p>
        </p:txBody>
      </p:sp>
      <p:sp>
        <p:nvSpPr>
          <p:cNvPr id="1030"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031"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1026" name="Picture 2" descr="Human Resources: Working with Vendors | LinkedIn Learning ...">
            <a:extLst>
              <a:ext uri="{FF2B5EF4-FFF2-40B4-BE49-F238E27FC236}">
                <a16:creationId xmlns:a16="http://schemas.microsoft.com/office/drawing/2014/main" id="{54C62012-50CA-4B02-9A1F-792D7A3D171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1379023" y="1936940"/>
            <a:ext cx="5659222" cy="31833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E814493-63E2-4ED0-BD4A-90BC667C9A3D}"/>
              </a:ext>
            </a:extLst>
          </p:cNvPr>
          <p:cNvSpPr txBox="1"/>
          <p:nvPr/>
        </p:nvSpPr>
        <p:spPr>
          <a:xfrm>
            <a:off x="7769683" y="1820204"/>
            <a:ext cx="4381856" cy="5078313"/>
          </a:xfrm>
          <a:prstGeom prst="rect">
            <a:avLst/>
          </a:prstGeom>
          <a:noFill/>
        </p:spPr>
        <p:txBody>
          <a:bodyPr wrap="square" rtlCol="0">
            <a:spAutoFit/>
          </a:bodyPr>
          <a:lstStyle/>
          <a:p>
            <a:pPr marL="285750" indent="-285750">
              <a:buFont typeface="Arial" panose="020B0604020202020204" pitchFamily="34" charset="0"/>
              <a:buChar char="•"/>
            </a:pPr>
            <a:r>
              <a:rPr lang="en-GB" dirty="0"/>
              <a:t>HR staff are seen as supporting managers to support staff within the workplace environment. </a:t>
            </a:r>
          </a:p>
          <a:p>
            <a:pPr marL="285750" indent="-285750">
              <a:buFont typeface="Arial" panose="020B0604020202020204" pitchFamily="34" charset="0"/>
              <a:buChar char="•"/>
            </a:pPr>
            <a:endParaRPr lang="en-GB" dirty="0"/>
          </a:p>
          <a:p>
            <a:pPr marL="742950" lvl="1" indent="-285750">
              <a:buFont typeface="Arial" panose="020B0604020202020204" pitchFamily="34" charset="0"/>
              <a:buChar char="•"/>
            </a:pPr>
            <a:r>
              <a:rPr lang="en-GB" dirty="0"/>
              <a:t>They do the following:</a:t>
            </a:r>
          </a:p>
          <a:p>
            <a:pPr marL="1200150" lvl="2" indent="-285750">
              <a:buFont typeface="Arial" panose="020B0604020202020204" pitchFamily="34" charset="0"/>
              <a:buChar char="•"/>
            </a:pPr>
            <a:r>
              <a:rPr lang="en-GB" dirty="0"/>
              <a:t>Monitor the culture creating a balance between people and ensuring that people can adapt. </a:t>
            </a:r>
          </a:p>
          <a:p>
            <a:pPr marL="1200150" lvl="2" indent="-285750">
              <a:buFont typeface="Arial" panose="020B0604020202020204" pitchFamily="34" charset="0"/>
              <a:buChar char="•"/>
            </a:pPr>
            <a:r>
              <a:rPr lang="en-GB" dirty="0"/>
              <a:t>Ensuring correct people are employed </a:t>
            </a:r>
          </a:p>
          <a:p>
            <a:pPr marL="1200150" lvl="2" indent="-285750">
              <a:buFont typeface="Arial" panose="020B0604020202020204" pitchFamily="34" charset="0"/>
              <a:buChar char="•"/>
            </a:pPr>
            <a:r>
              <a:rPr lang="en-GB" dirty="0"/>
              <a:t>Ensuring that the support to employees whether its legal, or personal development etc. </a:t>
            </a:r>
          </a:p>
          <a:p>
            <a:pPr marL="1200150" lvl="2" indent="-285750">
              <a:buFont typeface="Arial" panose="020B0604020202020204" pitchFamily="34" charset="0"/>
              <a:buChar char="•"/>
            </a:pPr>
            <a:r>
              <a:rPr lang="en-GB" dirty="0"/>
              <a:t>Workplace development.</a:t>
            </a:r>
          </a:p>
          <a:p>
            <a:pPr marL="1200150" lvl="2" indent="-285750">
              <a:buFont typeface="Arial" panose="020B0604020202020204" pitchFamily="34" charset="0"/>
              <a:buChar char="•"/>
            </a:pPr>
            <a:endParaRPr lang="en-GB" dirty="0"/>
          </a:p>
          <a:p>
            <a:pPr lvl="2"/>
            <a:r>
              <a:rPr lang="en-GB" dirty="0"/>
              <a:t>(Heathfield, 2019)</a:t>
            </a:r>
          </a:p>
          <a:p>
            <a:pPr marL="1200150" lvl="2" indent="-285750">
              <a:buFont typeface="Arial" panose="020B0604020202020204" pitchFamily="34" charset="0"/>
              <a:buChar char="•"/>
            </a:pPr>
            <a:endParaRPr lang="en-GB" dirty="0"/>
          </a:p>
        </p:txBody>
      </p:sp>
      <p:pic>
        <p:nvPicPr>
          <p:cNvPr id="3" name="Recorded Sound">
            <a:hlinkClick r:id="" action="ppaction://media"/>
            <a:extLst>
              <a:ext uri="{FF2B5EF4-FFF2-40B4-BE49-F238E27FC236}">
                <a16:creationId xmlns:a16="http://schemas.microsoft.com/office/drawing/2014/main" id="{53D40A82-F694-41AB-8C18-CCCABD6D2F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51276598"/>
      </p:ext>
    </p:extLst>
  </p:cSld>
  <p:clrMapOvr>
    <a:masterClrMapping/>
  </p:clrMapOvr>
  <mc:AlternateContent xmlns:mc="http://schemas.openxmlformats.org/markup-compatibility/2006">
    <mc:Choice xmlns:p14="http://schemas.microsoft.com/office/powerpoint/2010/main" Requires="p14">
      <p:transition spd="slow" p14:dur="2000" advTm="43988"/>
    </mc:Choice>
    <mc:Fallback>
      <p:transition spd="slow" advTm="439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9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ED9E1-DEAD-4649-A1F6-CF5D11EAC585}"/>
              </a:ext>
            </a:extLst>
          </p:cNvPr>
          <p:cNvSpPr>
            <a:spLocks noGrp="1"/>
          </p:cNvSpPr>
          <p:nvPr>
            <p:ph type="title"/>
          </p:nvPr>
        </p:nvSpPr>
        <p:spPr/>
        <p:txBody>
          <a:bodyPr/>
          <a:lstStyle/>
          <a:p>
            <a:r>
              <a:rPr lang="en-GB" dirty="0"/>
              <a:t>THE POSITIVES AND NEGATIVES OF AN INTERCULTURAL WORKPLACE. </a:t>
            </a:r>
          </a:p>
        </p:txBody>
      </p:sp>
      <p:graphicFrame>
        <p:nvGraphicFramePr>
          <p:cNvPr id="4" name="Table 4">
            <a:extLst>
              <a:ext uri="{FF2B5EF4-FFF2-40B4-BE49-F238E27FC236}">
                <a16:creationId xmlns:a16="http://schemas.microsoft.com/office/drawing/2014/main" id="{5AE652D1-2AD2-42F4-B257-149B8062B65D}"/>
              </a:ext>
            </a:extLst>
          </p:cNvPr>
          <p:cNvGraphicFramePr>
            <a:graphicFrameLocks noGrp="1"/>
          </p:cNvGraphicFramePr>
          <p:nvPr>
            <p:extLst>
              <p:ext uri="{D42A27DB-BD31-4B8C-83A1-F6EECF244321}">
                <p14:modId xmlns:p14="http://schemas.microsoft.com/office/powerpoint/2010/main" val="268752060"/>
              </p:ext>
            </p:extLst>
          </p:nvPr>
        </p:nvGraphicFramePr>
        <p:xfrm>
          <a:off x="1371600" y="1956796"/>
          <a:ext cx="10313894" cy="4559649"/>
        </p:xfrm>
        <a:graphic>
          <a:graphicData uri="http://schemas.openxmlformats.org/drawingml/2006/table">
            <a:tbl>
              <a:tblPr firstRow="1" bandRow="1">
                <a:tableStyleId>{21E4AEA4-8DFA-4A89-87EB-49C32662AFE0}</a:tableStyleId>
              </a:tblPr>
              <a:tblGrid>
                <a:gridCol w="5156947">
                  <a:extLst>
                    <a:ext uri="{9D8B030D-6E8A-4147-A177-3AD203B41FA5}">
                      <a16:colId xmlns:a16="http://schemas.microsoft.com/office/drawing/2014/main" val="695668329"/>
                    </a:ext>
                  </a:extLst>
                </a:gridCol>
                <a:gridCol w="5156947">
                  <a:extLst>
                    <a:ext uri="{9D8B030D-6E8A-4147-A177-3AD203B41FA5}">
                      <a16:colId xmlns:a16="http://schemas.microsoft.com/office/drawing/2014/main" val="915060484"/>
                    </a:ext>
                  </a:extLst>
                </a:gridCol>
              </a:tblGrid>
              <a:tr h="490569">
                <a:tc>
                  <a:txBody>
                    <a:bodyPr/>
                    <a:lstStyle/>
                    <a:p>
                      <a:r>
                        <a:rPr lang="en-GB" dirty="0"/>
                        <a:t>POSITIVES </a:t>
                      </a:r>
                    </a:p>
                  </a:txBody>
                  <a:tcPr/>
                </a:tc>
                <a:tc>
                  <a:txBody>
                    <a:bodyPr/>
                    <a:lstStyle/>
                    <a:p>
                      <a:r>
                        <a:rPr lang="en-GB" dirty="0"/>
                        <a:t>NEGATIVES </a:t>
                      </a:r>
                    </a:p>
                  </a:txBody>
                  <a:tcPr/>
                </a:tc>
                <a:extLst>
                  <a:ext uri="{0D108BD9-81ED-4DB2-BD59-A6C34878D82A}">
                    <a16:rowId xmlns:a16="http://schemas.microsoft.com/office/drawing/2014/main" val="1045721345"/>
                  </a:ext>
                </a:extLst>
              </a:tr>
              <a:tr h="4058675">
                <a:tc>
                  <a:txBody>
                    <a:bodyPr/>
                    <a:lstStyle/>
                    <a:p>
                      <a:pPr marL="285750" indent="-285750">
                        <a:lnSpc>
                          <a:spcPct val="150000"/>
                        </a:lnSpc>
                        <a:buFont typeface="Arial" panose="020B0604020202020204" pitchFamily="34" charset="0"/>
                        <a:buChar char="•"/>
                      </a:pPr>
                      <a:r>
                        <a:rPr lang="en-GB" dirty="0"/>
                        <a:t>Open’s up the minds of employee’s</a:t>
                      </a:r>
                    </a:p>
                    <a:p>
                      <a:pPr marL="285750" indent="-285750">
                        <a:lnSpc>
                          <a:spcPct val="150000"/>
                        </a:lnSpc>
                        <a:buFont typeface="Arial" panose="020B0604020202020204" pitchFamily="34" charset="0"/>
                        <a:buChar char="•"/>
                      </a:pPr>
                      <a:r>
                        <a:rPr lang="en-GB" dirty="0"/>
                        <a:t>Allows people to gain understanding of different cultures within the work environment </a:t>
                      </a:r>
                    </a:p>
                    <a:p>
                      <a:pPr marL="285750" indent="-285750">
                        <a:lnSpc>
                          <a:spcPct val="150000"/>
                        </a:lnSpc>
                        <a:buFont typeface="Arial" panose="020B0604020202020204" pitchFamily="34" charset="0"/>
                        <a:buChar char="•"/>
                      </a:pPr>
                      <a:r>
                        <a:rPr lang="en-GB" dirty="0"/>
                        <a:t>Provides people with equal opportunities within the workplace</a:t>
                      </a:r>
                    </a:p>
                    <a:p>
                      <a:pPr marL="285750" indent="-285750">
                        <a:lnSpc>
                          <a:spcPct val="150000"/>
                        </a:lnSpc>
                        <a:buFont typeface="Arial" panose="020B0604020202020204" pitchFamily="34" charset="0"/>
                        <a:buChar char="•"/>
                      </a:pPr>
                      <a:r>
                        <a:rPr lang="en-GB" dirty="0"/>
                        <a:t>People can educate themselves on different cultures and learn basic new languages </a:t>
                      </a:r>
                    </a:p>
                    <a:p>
                      <a:pPr marL="285750" indent="-285750">
                        <a:lnSpc>
                          <a:spcPct val="150000"/>
                        </a:lnSpc>
                        <a:buFont typeface="Arial" panose="020B0604020202020204" pitchFamily="34" charset="0"/>
                        <a:buChar char="•"/>
                      </a:pPr>
                      <a:endParaRPr lang="en-GB" dirty="0"/>
                    </a:p>
                    <a:p>
                      <a:pPr marL="285750" indent="-285750">
                        <a:lnSpc>
                          <a:spcPct val="150000"/>
                        </a:lnSpc>
                        <a:buFont typeface="Arial" panose="020B0604020202020204" pitchFamily="34" charset="0"/>
                        <a:buChar char="•"/>
                      </a:pPr>
                      <a:endParaRPr lang="en-GB" dirty="0"/>
                    </a:p>
                    <a:p>
                      <a:pPr marL="285750" indent="-285750">
                        <a:buFont typeface="Arial" panose="020B0604020202020204" pitchFamily="34" charset="0"/>
                        <a:buChar char="•"/>
                      </a:pPr>
                      <a:endParaRPr lang="en-GB" dirty="0"/>
                    </a:p>
                  </a:txBody>
                  <a:tcPr/>
                </a:tc>
                <a:tc>
                  <a:txBody>
                    <a:bodyPr/>
                    <a:lstStyle/>
                    <a:p>
                      <a:pPr marL="285750" indent="-285750">
                        <a:lnSpc>
                          <a:spcPct val="150000"/>
                        </a:lnSpc>
                        <a:buFont typeface="Arial" panose="020B0604020202020204" pitchFamily="34" charset="0"/>
                        <a:buChar char="•"/>
                      </a:pPr>
                      <a:r>
                        <a:rPr lang="en-GB" dirty="0"/>
                        <a:t>Creates stereotypical attitudes – some people don’t react well to culture shock </a:t>
                      </a:r>
                    </a:p>
                    <a:p>
                      <a:pPr marL="285750" indent="-285750">
                        <a:lnSpc>
                          <a:spcPct val="150000"/>
                        </a:lnSpc>
                        <a:buFont typeface="Arial" panose="020B0604020202020204" pitchFamily="34" charset="0"/>
                        <a:buChar char="•"/>
                      </a:pPr>
                      <a:r>
                        <a:rPr lang="en-GB" dirty="0"/>
                        <a:t>Having different languages within the workplace creates a barrier which can be difficult between staff, however beneficial for the public. </a:t>
                      </a:r>
                    </a:p>
                    <a:p>
                      <a:pPr marL="285750" indent="-285750">
                        <a:lnSpc>
                          <a:spcPct val="150000"/>
                        </a:lnSpc>
                        <a:buFont typeface="Arial" panose="020B0604020202020204" pitchFamily="34" charset="0"/>
                        <a:buChar char="•"/>
                      </a:pPr>
                      <a:r>
                        <a:rPr lang="en-GB" dirty="0"/>
                        <a:t>It could be a challenge to ensure that all employee’s respect each other – therefore HR must provide appropriate measurements. </a:t>
                      </a:r>
                    </a:p>
                  </a:txBody>
                  <a:tcPr/>
                </a:tc>
                <a:extLst>
                  <a:ext uri="{0D108BD9-81ED-4DB2-BD59-A6C34878D82A}">
                    <a16:rowId xmlns:a16="http://schemas.microsoft.com/office/drawing/2014/main" val="286685284"/>
                  </a:ext>
                </a:extLst>
              </a:tr>
            </a:tbl>
          </a:graphicData>
        </a:graphic>
      </p:graphicFrame>
      <p:pic>
        <p:nvPicPr>
          <p:cNvPr id="3" name="Recorded Sound">
            <a:hlinkClick r:id="" action="ppaction://media"/>
            <a:extLst>
              <a:ext uri="{FF2B5EF4-FFF2-40B4-BE49-F238E27FC236}">
                <a16:creationId xmlns:a16="http://schemas.microsoft.com/office/drawing/2014/main" id="{189B0DF2-203C-4F08-B2FB-5E0255F425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62600" y="5617029"/>
            <a:ext cx="609600" cy="609600"/>
          </a:xfrm>
          <a:prstGeom prst="rect">
            <a:avLst/>
          </a:prstGeom>
        </p:spPr>
      </p:pic>
    </p:spTree>
    <p:extLst>
      <p:ext uri="{BB962C8B-B14F-4D97-AF65-F5344CB8AC3E}">
        <p14:creationId xmlns:p14="http://schemas.microsoft.com/office/powerpoint/2010/main" val="2840978171"/>
      </p:ext>
    </p:extLst>
  </p:cSld>
  <p:clrMapOvr>
    <a:masterClrMapping/>
  </p:clrMapOvr>
  <mc:AlternateContent xmlns:mc="http://schemas.openxmlformats.org/markup-compatibility/2006">
    <mc:Choice xmlns:p14="http://schemas.microsoft.com/office/powerpoint/2010/main" Requires="p14">
      <p:transition spd="slow" p14:dur="2000" advTm="122866"/>
    </mc:Choice>
    <mc:Fallback>
      <p:transition spd="slow" advTm="122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28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Organizational Structure – How To Create Or Rebuild One - Insperity">
            <a:extLst>
              <a:ext uri="{FF2B5EF4-FFF2-40B4-BE49-F238E27FC236}">
                <a16:creationId xmlns:a16="http://schemas.microsoft.com/office/drawing/2014/main" id="{1809487F-84E5-4905-835B-F9F06014803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175" r="495" b="3"/>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66CB1FCD-268B-42D0-B03D-2B2F3A07FFCB}"/>
              </a:ext>
            </a:extLst>
          </p:cNvPr>
          <p:cNvSpPr>
            <a:spLocks noGrp="1"/>
          </p:cNvSpPr>
          <p:nvPr>
            <p:ph type="title"/>
          </p:nvPr>
        </p:nvSpPr>
        <p:spPr>
          <a:xfrm>
            <a:off x="5513133" y="645863"/>
            <a:ext cx="4891887" cy="1025935"/>
          </a:xfrm>
        </p:spPr>
        <p:txBody>
          <a:bodyPr anchor="ctr">
            <a:normAutofit/>
          </a:bodyPr>
          <a:lstStyle/>
          <a:p>
            <a:r>
              <a:rPr lang="en-GB" sz="3300" dirty="0">
                <a:solidFill>
                  <a:schemeClr val="bg2"/>
                </a:solidFill>
              </a:rPr>
              <a:t>ORGANISATIONAL STRUCTURE </a:t>
            </a:r>
          </a:p>
        </p:txBody>
      </p:sp>
      <p:sp>
        <p:nvSpPr>
          <p:cNvPr id="2054" name="Content Placeholder 2053">
            <a:extLst>
              <a:ext uri="{FF2B5EF4-FFF2-40B4-BE49-F238E27FC236}">
                <a16:creationId xmlns:a16="http://schemas.microsoft.com/office/drawing/2014/main" id="{FE75247F-7059-48D7-9F95-31ADE42128F3}"/>
              </a:ext>
            </a:extLst>
          </p:cNvPr>
          <p:cNvSpPr>
            <a:spLocks noGrp="1"/>
          </p:cNvSpPr>
          <p:nvPr>
            <p:ph idx="1"/>
          </p:nvPr>
        </p:nvSpPr>
        <p:spPr>
          <a:xfrm>
            <a:off x="1719943" y="2104901"/>
            <a:ext cx="5203371" cy="3348050"/>
          </a:xfrm>
        </p:spPr>
        <p:txBody>
          <a:bodyPr>
            <a:normAutofit/>
          </a:bodyPr>
          <a:lstStyle/>
          <a:p>
            <a:r>
              <a:rPr lang="en-US" dirty="0"/>
              <a:t>The meaning of the organizational structure is:</a:t>
            </a:r>
          </a:p>
          <a:p>
            <a:pPr lvl="1"/>
            <a:r>
              <a:rPr lang="en-US" dirty="0"/>
              <a:t>Identifying the hierarchical structure</a:t>
            </a:r>
          </a:p>
          <a:p>
            <a:pPr lvl="1"/>
            <a:r>
              <a:rPr lang="en-US" dirty="0"/>
              <a:t> identifies how to organization operates</a:t>
            </a:r>
          </a:p>
          <a:p>
            <a:pPr lvl="1"/>
            <a:r>
              <a:rPr lang="en-US" dirty="0"/>
              <a:t>Providing realistic goals for the organization to achieve to provide growth</a:t>
            </a:r>
          </a:p>
          <a:p>
            <a:pPr lvl="1"/>
            <a:r>
              <a:rPr lang="en-US" dirty="0"/>
              <a:t>Includes policies </a:t>
            </a:r>
          </a:p>
          <a:p>
            <a:pPr lvl="7"/>
            <a:r>
              <a:rPr lang="en-GB" dirty="0"/>
              <a:t>(Friend, 2019)</a:t>
            </a:r>
          </a:p>
          <a:p>
            <a:pPr lvl="1"/>
            <a:endParaRPr lang="en-US" dirty="0"/>
          </a:p>
          <a:p>
            <a:pPr lvl="1"/>
            <a:endParaRPr lang="en-US" dirty="0"/>
          </a:p>
        </p:txBody>
      </p:sp>
      <p:pic>
        <p:nvPicPr>
          <p:cNvPr id="3" name="Recorded Sound">
            <a:hlinkClick r:id="" action="ppaction://media"/>
            <a:extLst>
              <a:ext uri="{FF2B5EF4-FFF2-40B4-BE49-F238E27FC236}">
                <a16:creationId xmlns:a16="http://schemas.microsoft.com/office/drawing/2014/main" id="{3A2C1AA4-6C29-4FEA-B464-F3B7E79A79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13714" y="4430486"/>
            <a:ext cx="609600" cy="609600"/>
          </a:xfrm>
          <a:prstGeom prst="rect">
            <a:avLst/>
          </a:prstGeom>
        </p:spPr>
      </p:pic>
    </p:spTree>
    <p:extLst>
      <p:ext uri="{BB962C8B-B14F-4D97-AF65-F5344CB8AC3E}">
        <p14:creationId xmlns:p14="http://schemas.microsoft.com/office/powerpoint/2010/main" val="26375909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2283"/>
    </mc:Choice>
    <mc:Fallback>
      <p:transition spd="slow" advTm="422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419BA-6078-430C-BBAC-CC308F36DE43}"/>
              </a:ext>
            </a:extLst>
          </p:cNvPr>
          <p:cNvSpPr>
            <a:spLocks noGrp="1"/>
          </p:cNvSpPr>
          <p:nvPr>
            <p:ph type="title"/>
          </p:nvPr>
        </p:nvSpPr>
        <p:spPr>
          <a:xfrm>
            <a:off x="1390650" y="685800"/>
            <a:ext cx="9886950" cy="1485900"/>
          </a:xfrm>
        </p:spPr>
        <p:txBody>
          <a:bodyPr>
            <a:normAutofit/>
          </a:bodyPr>
          <a:lstStyle/>
          <a:p>
            <a:r>
              <a:rPr lang="en-GB"/>
              <a:t>ORGANISATIONAL CULTURE</a:t>
            </a:r>
          </a:p>
        </p:txBody>
      </p:sp>
      <p:sp>
        <p:nvSpPr>
          <p:cNvPr id="3078" name="Content Placeholder 3077">
            <a:extLst>
              <a:ext uri="{FF2B5EF4-FFF2-40B4-BE49-F238E27FC236}">
                <a16:creationId xmlns:a16="http://schemas.microsoft.com/office/drawing/2014/main" id="{7FF68AF7-7D91-4CE3-87CB-BDFB6BFEDB04}"/>
              </a:ext>
            </a:extLst>
          </p:cNvPr>
          <p:cNvSpPr>
            <a:spLocks noGrp="1"/>
          </p:cNvSpPr>
          <p:nvPr>
            <p:ph idx="1"/>
          </p:nvPr>
        </p:nvSpPr>
        <p:spPr>
          <a:xfrm>
            <a:off x="1390649" y="2286000"/>
            <a:ext cx="6176776" cy="3581400"/>
          </a:xfrm>
        </p:spPr>
        <p:txBody>
          <a:bodyPr>
            <a:normAutofit/>
          </a:bodyPr>
          <a:lstStyle/>
          <a:p>
            <a:r>
              <a:rPr lang="en-US" sz="1700"/>
              <a:t>People create organizational culture. </a:t>
            </a:r>
          </a:p>
          <a:p>
            <a:r>
              <a:rPr lang="en-US" sz="1700"/>
              <a:t>Its known as the organization’s personality and character including its beliefs and values. </a:t>
            </a:r>
          </a:p>
          <a:p>
            <a:r>
              <a:rPr lang="en-US" sz="1700"/>
              <a:t>The culture is made up of the people who work within the organization and how they represent the company. </a:t>
            </a:r>
          </a:p>
          <a:p>
            <a:r>
              <a:rPr lang="en-US" sz="1700"/>
              <a:t>It’s important that employee’s take into consideration their organizational culture and respect it, as it impacts how employees behave outside of their work environment. </a:t>
            </a:r>
          </a:p>
          <a:p>
            <a:pPr marL="2359152" lvl="5" indent="0">
              <a:buNone/>
            </a:pPr>
            <a:r>
              <a:rPr lang="en-GB" sz="1700"/>
              <a:t>(CMI, 2020)</a:t>
            </a:r>
          </a:p>
          <a:p>
            <a:endParaRPr lang="en-US" sz="1700"/>
          </a:p>
        </p:txBody>
      </p:sp>
      <p:pic>
        <p:nvPicPr>
          <p:cNvPr id="3074" name="Picture 2" descr="Why having an Organisational culture is important to your business ...">
            <a:extLst>
              <a:ext uri="{FF2B5EF4-FFF2-40B4-BE49-F238E27FC236}">
                <a16:creationId xmlns:a16="http://schemas.microsoft.com/office/drawing/2014/main" id="{97455009-5EBF-4E41-8920-E67E99947D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040" r="23478" b="-3"/>
          <a:stretch/>
        </p:blipFill>
        <p:spPr bwMode="auto">
          <a:xfrm>
            <a:off x="9518061" y="1017710"/>
            <a:ext cx="2566578" cy="277051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odels of Organisational Culture - Schein | Business | tutor2u">
            <a:extLst>
              <a:ext uri="{FF2B5EF4-FFF2-40B4-BE49-F238E27FC236}">
                <a16:creationId xmlns:a16="http://schemas.microsoft.com/office/drawing/2014/main" id="{07E8DD18-D4C1-4975-BB24-90BFEC69388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38221" y="3823816"/>
            <a:ext cx="3439379" cy="2594191"/>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4B9F866D-C6B3-499E-BBB9-9B6371F7349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505200" y="5562600"/>
            <a:ext cx="609600" cy="609600"/>
          </a:xfrm>
          <a:prstGeom prst="rect">
            <a:avLst/>
          </a:prstGeom>
        </p:spPr>
      </p:pic>
    </p:spTree>
    <p:extLst>
      <p:ext uri="{BB962C8B-B14F-4D97-AF65-F5344CB8AC3E}">
        <p14:creationId xmlns:p14="http://schemas.microsoft.com/office/powerpoint/2010/main" val="3361566922"/>
      </p:ext>
    </p:extLst>
  </p:cSld>
  <p:clrMapOvr>
    <a:masterClrMapping/>
  </p:clrMapOvr>
  <mc:AlternateContent xmlns:mc="http://schemas.openxmlformats.org/markup-compatibility/2006">
    <mc:Choice xmlns:p14="http://schemas.microsoft.com/office/powerpoint/2010/main" Requires="p14">
      <p:transition spd="slow" p14:dur="2000" advTm="86690"/>
    </mc:Choice>
    <mc:Fallback>
      <p:transition spd="slow" advTm="86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6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72"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73"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75" name="Rectangle 7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212DA-C615-4A96-ABE1-7CEBDD1AAC4A}"/>
              </a:ext>
            </a:extLst>
          </p:cNvPr>
          <p:cNvSpPr>
            <a:spLocks noGrp="1"/>
          </p:cNvSpPr>
          <p:nvPr>
            <p:ph type="title"/>
          </p:nvPr>
        </p:nvSpPr>
        <p:spPr>
          <a:xfrm>
            <a:off x="8186895" y="2290346"/>
            <a:ext cx="3355942" cy="3732835"/>
          </a:xfrm>
        </p:spPr>
        <p:txBody>
          <a:bodyPr vert="horz" lIns="91440" tIns="45720" rIns="91440" bIns="45720" rtlCol="0" anchor="b">
            <a:normAutofit fontScale="90000"/>
          </a:bodyPr>
          <a:lstStyle/>
          <a:p>
            <a:pPr algn="ctr"/>
            <a:r>
              <a:rPr lang="en-US" sz="6000" cap="all" dirty="0"/>
              <a:t>HANDY CULTURE MODEL – 1998 </a:t>
            </a:r>
            <a:br>
              <a:rPr lang="en-US" sz="6000" cap="all" dirty="0"/>
            </a:br>
            <a:r>
              <a:rPr lang="en-GB" sz="2200" dirty="0"/>
              <a:t>(Handy, 1998)</a:t>
            </a:r>
            <a:br>
              <a:rPr lang="en-GB" dirty="0"/>
            </a:br>
            <a:endParaRPr lang="en-US" sz="6000" cap="all" dirty="0"/>
          </a:p>
        </p:txBody>
      </p:sp>
      <p:sp>
        <p:nvSpPr>
          <p:cNvPr id="7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7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4098" name="Picture 2" descr="Handy's Model of Organisational Culture | Business | tutor2u">
            <a:extLst>
              <a:ext uri="{FF2B5EF4-FFF2-40B4-BE49-F238E27FC236}">
                <a16:creationId xmlns:a16="http://schemas.microsoft.com/office/drawing/2014/main" id="{BD71A496-9B40-4CF7-99D5-D95FEDF3B6E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1379023" y="1399314"/>
            <a:ext cx="5659222" cy="4258564"/>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54BA2968-0237-4A9B-8451-8E0376F880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636454" y="789714"/>
            <a:ext cx="609600" cy="609600"/>
          </a:xfrm>
          <a:prstGeom prst="rect">
            <a:avLst/>
          </a:prstGeom>
        </p:spPr>
      </p:pic>
    </p:spTree>
    <p:extLst>
      <p:ext uri="{BB962C8B-B14F-4D97-AF65-F5344CB8AC3E}">
        <p14:creationId xmlns:p14="http://schemas.microsoft.com/office/powerpoint/2010/main" val="2387748973"/>
      </p:ext>
    </p:extLst>
  </p:cSld>
  <p:clrMapOvr>
    <a:masterClrMapping/>
  </p:clrMapOvr>
  <mc:AlternateContent xmlns:mc="http://schemas.openxmlformats.org/markup-compatibility/2006">
    <mc:Choice xmlns:p14="http://schemas.microsoft.com/office/powerpoint/2010/main" Requires="p14">
      <p:transition spd="slow" p14:dur="2000" advTm="121659"/>
    </mc:Choice>
    <mc:Fallback>
      <p:transition spd="slow" advTm="121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16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3" name="Group 142">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44"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5"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47" name="Rectangle 146">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corporate social responsibility Archives - Business Graduate ...">
            <a:extLst>
              <a:ext uri="{FF2B5EF4-FFF2-40B4-BE49-F238E27FC236}">
                <a16:creationId xmlns:a16="http://schemas.microsoft.com/office/drawing/2014/main" id="{0201AFEE-59E7-426F-A940-4D6C6C31B5E2}"/>
              </a:ext>
            </a:extLst>
          </p:cNvPr>
          <p:cNvPicPr>
            <a:picLocks noGrp="1" noChangeAspect="1" noChangeArrowheads="1"/>
          </p:cNvPicPr>
          <p:nvPr>
            <p:ph idx="1"/>
          </p:nvPr>
        </p:nvPicPr>
        <p:blipFill rotWithShape="1">
          <a:blip r:embed="rId5">
            <a:alphaModFix amt="40000"/>
            <a:extLst>
              <a:ext uri="{28A0092B-C50C-407E-A947-70E740481C1C}">
                <a14:useLocalDpi xmlns:a14="http://schemas.microsoft.com/office/drawing/2010/main" val="0"/>
              </a:ext>
            </a:extLst>
          </a:blip>
          <a:srcRect t="6250"/>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476A2B1-0EBC-47DF-8C5A-108276EA67DB}"/>
              </a:ext>
            </a:extLst>
          </p:cNvPr>
          <p:cNvSpPr>
            <a:spLocks noGrp="1"/>
          </p:cNvSpPr>
          <p:nvPr>
            <p:ph type="title"/>
          </p:nvPr>
        </p:nvSpPr>
        <p:spPr>
          <a:xfrm>
            <a:off x="310865" y="-412575"/>
            <a:ext cx="11570270" cy="2098226"/>
          </a:xfrm>
        </p:spPr>
        <p:txBody>
          <a:bodyPr vert="horz" lIns="91440" tIns="45720" rIns="91440" bIns="45720" rtlCol="0" anchor="b">
            <a:normAutofit/>
          </a:bodyPr>
          <a:lstStyle/>
          <a:p>
            <a:pPr algn="ctr"/>
            <a:r>
              <a:rPr lang="en-US" sz="4500" cap="all" dirty="0"/>
              <a:t>WHAT IS CORPORATE SOCIAL RESPONSIBILITY AND WHY IS IT IMPORTANT?</a:t>
            </a:r>
          </a:p>
        </p:txBody>
      </p:sp>
      <p:sp>
        <p:nvSpPr>
          <p:cNvPr id="5" name="TextBox 4">
            <a:extLst>
              <a:ext uri="{FF2B5EF4-FFF2-40B4-BE49-F238E27FC236}">
                <a16:creationId xmlns:a16="http://schemas.microsoft.com/office/drawing/2014/main" id="{9E38E8B4-DC6D-4FF3-B182-B3E4120FD315}"/>
              </a:ext>
            </a:extLst>
          </p:cNvPr>
          <p:cNvSpPr txBox="1"/>
          <p:nvPr/>
        </p:nvSpPr>
        <p:spPr>
          <a:xfrm>
            <a:off x="752858" y="2098226"/>
            <a:ext cx="10674117" cy="3693319"/>
          </a:xfrm>
          <a:prstGeom prst="rect">
            <a:avLst/>
          </a:prstGeom>
          <a:noFill/>
        </p:spPr>
        <p:txBody>
          <a:bodyPr wrap="square" rtlCol="0">
            <a:spAutoFit/>
          </a:bodyPr>
          <a:lstStyle/>
          <a:p>
            <a:pPr marL="285750" indent="-285750">
              <a:buFont typeface="Arial" panose="020B0604020202020204" pitchFamily="34" charset="0"/>
              <a:buChar char="•"/>
            </a:pPr>
            <a:r>
              <a:rPr lang="en-GB" dirty="0"/>
              <a:t>Corporate Social Responsibility is also known as CSR</a:t>
            </a:r>
          </a:p>
          <a:p>
            <a:pPr marL="285750" indent="-285750">
              <a:buFont typeface="Arial" panose="020B0604020202020204" pitchFamily="34" charset="0"/>
              <a:buChar char="•"/>
            </a:pPr>
            <a:r>
              <a:rPr lang="en-GB" dirty="0"/>
              <a:t>It is an evolving business practice that incorporates sustainable development into a company’s business model. It provides a positive impact on the social, economical and environmental aspects of an organisation. </a:t>
            </a:r>
          </a:p>
          <a:p>
            <a:pPr marL="742950" lvl="1" indent="-285750">
              <a:buFont typeface="Arial" panose="020B0604020202020204" pitchFamily="34" charset="0"/>
              <a:buChar char="•"/>
            </a:pPr>
            <a:r>
              <a:rPr lang="en-GB" dirty="0"/>
              <a:t>(Schooley, 2019)</a:t>
            </a:r>
          </a:p>
          <a:p>
            <a:pPr lvl="1"/>
            <a:endParaRPr lang="en-GB" dirty="0"/>
          </a:p>
          <a:p>
            <a:pPr lvl="1"/>
            <a:r>
              <a:rPr lang="en-GB" dirty="0"/>
              <a:t>Its extremely important today that businesses comply with CSR, as they have a responsibility to the environment that we live in and the people that they are working with. </a:t>
            </a:r>
          </a:p>
          <a:p>
            <a:pPr lvl="1"/>
            <a:endParaRPr lang="en-GB" dirty="0"/>
          </a:p>
          <a:p>
            <a:pPr lvl="1"/>
            <a:r>
              <a:rPr lang="en-GB" dirty="0"/>
              <a:t>By providing public and stakeholder with CSR information about the organisation, they will more likely trust the organisation and use it more frequently. </a:t>
            </a:r>
          </a:p>
          <a:p>
            <a:pPr lvl="1"/>
            <a:r>
              <a:rPr lang="en-GB" dirty="0"/>
              <a:t>	(Chen, 2020)</a:t>
            </a:r>
          </a:p>
          <a:p>
            <a:pPr lvl="1"/>
            <a:endParaRPr lang="en-GB" dirty="0"/>
          </a:p>
        </p:txBody>
      </p:sp>
      <p:pic>
        <p:nvPicPr>
          <p:cNvPr id="3" name="Recorded Sound">
            <a:hlinkClick r:id="" action="ppaction://media"/>
            <a:extLst>
              <a:ext uri="{FF2B5EF4-FFF2-40B4-BE49-F238E27FC236}">
                <a16:creationId xmlns:a16="http://schemas.microsoft.com/office/drawing/2014/main" id="{BCE4A1CC-A637-4F48-A369-401B3FDB5DF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5484187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5753"/>
    </mc:Choice>
    <mc:Fallback>
      <p:transition spd="slow" advTm="45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7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8C110B4-D26A-44C6-8576-236CA24E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95258-B98F-4577-A462-86D97D66A35D}"/>
              </a:ext>
            </a:extLst>
          </p:cNvPr>
          <p:cNvSpPr>
            <a:spLocks noGrp="1"/>
          </p:cNvSpPr>
          <p:nvPr>
            <p:ph type="title"/>
          </p:nvPr>
        </p:nvSpPr>
        <p:spPr>
          <a:xfrm>
            <a:off x="1021750" y="4531058"/>
            <a:ext cx="4913384" cy="1683474"/>
          </a:xfrm>
        </p:spPr>
        <p:txBody>
          <a:bodyPr>
            <a:normAutofit fontScale="90000"/>
          </a:bodyPr>
          <a:lstStyle/>
          <a:p>
            <a:r>
              <a:rPr lang="en-GB" sz="3700" dirty="0"/>
              <a:t>KEY ASPECTS OF THE INTERCULTURAL WORKPLACE / CONCLUSION</a:t>
            </a:r>
          </a:p>
        </p:txBody>
      </p:sp>
      <p:pic>
        <p:nvPicPr>
          <p:cNvPr id="1028" name="Picture 4" descr="Working abroad: The importance of intercultural skills - JobisJob Blog">
            <a:extLst>
              <a:ext uri="{FF2B5EF4-FFF2-40B4-BE49-F238E27FC236}">
                <a16:creationId xmlns:a16="http://schemas.microsoft.com/office/drawing/2014/main" id="{9E66B8B7-8F60-4E67-9B29-860F9896401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323" r="8363" b="-1"/>
          <a:stretch/>
        </p:blipFill>
        <p:spPr bwMode="auto">
          <a:xfrm>
            <a:off x="1" y="10"/>
            <a:ext cx="6050279" cy="373265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NTER/CROSS-CULTURAL COMMUNICATION IN THE GLOBAL WORKPLACE – I ...">
            <a:extLst>
              <a:ext uri="{FF2B5EF4-FFF2-40B4-BE49-F238E27FC236}">
                <a16:creationId xmlns:a16="http://schemas.microsoft.com/office/drawing/2014/main" id="{7BF2B07B-6652-454E-8800-6CF82AEAAD3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 b="10913"/>
          <a:stretch/>
        </p:blipFill>
        <p:spPr bwMode="auto">
          <a:xfrm>
            <a:off x="6138672" y="10"/>
            <a:ext cx="6050280" cy="3732653"/>
          </a:xfrm>
          <a:prstGeom prst="rect">
            <a:avLst/>
          </a:pr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5BFD4DBB-3229-4DF6-A68A-CD91F8325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030294"/>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1032" name="Content Placeholder 1031">
            <a:extLst>
              <a:ext uri="{FF2B5EF4-FFF2-40B4-BE49-F238E27FC236}">
                <a16:creationId xmlns:a16="http://schemas.microsoft.com/office/drawing/2014/main" id="{62FC0AB8-196A-467F-A912-46DFC8EA1C48}"/>
              </a:ext>
            </a:extLst>
          </p:cNvPr>
          <p:cNvSpPr>
            <a:spLocks noGrp="1"/>
          </p:cNvSpPr>
          <p:nvPr>
            <p:ph idx="1"/>
          </p:nvPr>
        </p:nvSpPr>
        <p:spPr>
          <a:xfrm>
            <a:off x="6999563" y="4358489"/>
            <a:ext cx="4124960" cy="2028612"/>
          </a:xfrm>
        </p:spPr>
        <p:txBody>
          <a:bodyPr>
            <a:normAutofit lnSpcReduction="10000"/>
          </a:bodyPr>
          <a:lstStyle/>
          <a:p>
            <a:pPr marL="0" indent="0">
              <a:buNone/>
            </a:pPr>
            <a:r>
              <a:rPr lang="en-US" sz="2800"/>
              <a:t>Throughout this module, I have learned that there are a number of key aspects that make the intercultural workplace. </a:t>
            </a:r>
            <a:endParaRPr lang="en-US" sz="2800" dirty="0"/>
          </a:p>
        </p:txBody>
      </p:sp>
      <p:sp>
        <p:nvSpPr>
          <p:cNvPr id="79" name="Freeform: Shape 78">
            <a:extLst>
              <a:ext uri="{FF2B5EF4-FFF2-40B4-BE49-F238E27FC236}">
                <a16:creationId xmlns:a16="http://schemas.microsoft.com/office/drawing/2014/main" id="{792979E5-1F93-4CE3-975E-3CAEC618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pic>
        <p:nvPicPr>
          <p:cNvPr id="3" name="Recorded Sound">
            <a:hlinkClick r:id="" action="ppaction://media"/>
            <a:extLst>
              <a:ext uri="{FF2B5EF4-FFF2-40B4-BE49-F238E27FC236}">
                <a16:creationId xmlns:a16="http://schemas.microsoft.com/office/drawing/2014/main" id="{87CFF405-4F57-487E-B438-D8CD56365BE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82823" y="5777501"/>
            <a:ext cx="609600" cy="609600"/>
          </a:xfrm>
          <a:prstGeom prst="rect">
            <a:avLst/>
          </a:prstGeom>
        </p:spPr>
      </p:pic>
    </p:spTree>
    <p:extLst>
      <p:ext uri="{BB962C8B-B14F-4D97-AF65-F5344CB8AC3E}">
        <p14:creationId xmlns:p14="http://schemas.microsoft.com/office/powerpoint/2010/main" val="2962544659"/>
      </p:ext>
    </p:extLst>
  </p:cSld>
  <p:clrMapOvr>
    <a:masterClrMapping/>
  </p:clrMapOvr>
  <mc:AlternateContent xmlns:mc="http://schemas.openxmlformats.org/markup-compatibility/2006">
    <mc:Choice xmlns:p14="http://schemas.microsoft.com/office/powerpoint/2010/main" Requires="p14">
      <p:transition spd="slow" p14:dur="2000" advTm="88408"/>
    </mc:Choice>
    <mc:Fallback>
      <p:transition spd="slow" advTm="88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40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10">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31" name="Freeform: Shape 12">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32" name="Freeform: Shape 14">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3" name="Rectangle 1">
            <a:extLst>
              <a:ext uri="{FF2B5EF4-FFF2-40B4-BE49-F238E27FC236}">
                <a16:creationId xmlns:a16="http://schemas.microsoft.com/office/drawing/2014/main" id="{C8481CE9-6EEA-43E3-9C00-ECA798A3E5CA}"/>
              </a:ext>
            </a:extLst>
          </p:cNvPr>
          <p:cNvSpPr>
            <a:spLocks noGrp="1" noChangeArrowheads="1"/>
          </p:cNvSpPr>
          <p:nvPr>
            <p:ph idx="1"/>
          </p:nvPr>
        </p:nvSpPr>
        <p:spPr bwMode="auto">
          <a:xfrm>
            <a:off x="1036321" y="293028"/>
            <a:ext cx="9639868" cy="59045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152352" rIns="91440" bIns="0" numCol="1"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APM. (2020). Retrieved from Retrieved from https://www.apm.org.uk/body-of-knowledge/interfaces/human-resource-management/.</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Chen. (2020). Retrieved from https://www.investopedia.com/terms/c/corp-social-responsibility.asp.</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CMI. (2020). Retrieved from https://www.managers.org.uk/~/media/Files/PDF/Checklists/CHK-232-Understanding-organisational-culture.pdf.</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Friend, L. (2019). Retrieved from https://smallbusiness.chron.com/meaning-organizational-structure-3803.html.</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Handy, C. (1998). Retrieved from https://www.managementstudyguide.com/charles-handy-model.htm.</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Heathfield, S. (2019). Retrieved from https://www.thebalancecareers.com/what-is-the-importance-of-human-resources-management-1917588.</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Kokemuller, N. (2020). Retrieved from https://smallbusiness.chron.com/definition-multicultural-workplace-15469.html.</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err="1">
                <a:ln>
                  <a:noFill/>
                </a:ln>
                <a:effectLst/>
                <a:latin typeface="Calibri" panose="020F0502020204030204" pitchFamily="34" charset="0"/>
                <a:ea typeface="Calibri" panose="020F0502020204030204" pitchFamily="34" charset="0"/>
                <a:cs typeface="Times New Roman" panose="02020603050405020304" pitchFamily="18" charset="0"/>
              </a:rPr>
              <a:t>Mirion</a:t>
            </a: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 A. (2013). Retrieved from https://www.eskill.com/blog/importance-intercultural-skills/.</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300" b="0" i="0" u="none" strike="noStrike" cap="none" normalizeH="0" baseline="0" dirty="0">
                <a:ln>
                  <a:noFill/>
                </a:ln>
                <a:effectLst/>
                <a:latin typeface="Calibri" panose="020F0502020204030204" pitchFamily="34" charset="0"/>
                <a:ea typeface="Calibri" panose="020F0502020204030204" pitchFamily="34" charset="0"/>
                <a:cs typeface="Times New Roman" panose="02020603050405020304" pitchFamily="18" charset="0"/>
              </a:rPr>
              <a:t>Schooley, S. (2019). Retrieved from https://www.businessnewsdaily.com/4679-corporate-social-responsibility.html.</a:t>
            </a:r>
            <a:endParaRPr kumimoji="0" lang="en-GB" altLang="en-US" sz="13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endParaRPr kumimoji="0" lang="en-GB" altLang="en-US" sz="1300" b="0" i="0" u="none" strike="noStrike" cap="none" normalizeH="0" baseline="0" dirty="0">
              <a:ln>
                <a:noFill/>
              </a:ln>
              <a:effectLst/>
              <a:latin typeface="Arial" panose="020B0604020202020204" pitchFamily="34" charset="0"/>
            </a:endParaRPr>
          </a:p>
        </p:txBody>
      </p:sp>
      <p:sp>
        <p:nvSpPr>
          <p:cNvPr id="34" name="Rectangle 16">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222864419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301</TotalTime>
  <Words>2271</Words>
  <Application>Microsoft Office PowerPoint</Application>
  <PresentationFormat>Widescreen</PresentationFormat>
  <Paragraphs>181</Paragraphs>
  <Slides>14</Slides>
  <Notes>13</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Franklin Gothic Book</vt:lpstr>
      <vt:lpstr>Crop</vt:lpstr>
      <vt:lpstr>The inter-cultural workplace. </vt:lpstr>
      <vt:lpstr>The purpose of the presentation.  </vt:lpstr>
      <vt:lpstr>What is the intercultural workplace? </vt:lpstr>
      <vt:lpstr>WHY IS THE INTERCULTURAL WORKPLACE IMPORTANT?  </vt:lpstr>
      <vt:lpstr>WHAT SKILLS ARE IMPORTANT TO SUPPORT AN INTERCULTURAL WORKPLACE? </vt:lpstr>
      <vt:lpstr>HUMAN RESOURCE MANAGEMENT </vt:lpstr>
      <vt:lpstr>WHY IS HRM SO IMPORTANT WITHIN THE WOKRPLACE? </vt:lpstr>
      <vt:lpstr>THE POSITIVES AND NEGATIVES OF AN INTERCULTURAL WORKPLACE. </vt:lpstr>
      <vt:lpstr>ORGANISATIONAL STRUCTURE </vt:lpstr>
      <vt:lpstr>ORGANISATIONAL CULTURE</vt:lpstr>
      <vt:lpstr>HANDY CULTURE MODEL – 1998  (Handy, 1998) </vt:lpstr>
      <vt:lpstr>WHAT IS CORPORATE SOCIAL RESPONSIBILITY AND WHY IS IT IMPORTANT?</vt:lpstr>
      <vt:lpstr>KEY ASPECTS OF THE INTERCULTURAL WORKPLACE / 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 </dc:title>
  <dc:creator>hannah thomas</dc:creator>
  <cp:lastModifiedBy>hannah thomas</cp:lastModifiedBy>
  <cp:revision>2</cp:revision>
  <dcterms:created xsi:type="dcterms:W3CDTF">2020-04-07T10:38:26Z</dcterms:created>
  <dcterms:modified xsi:type="dcterms:W3CDTF">2020-04-24T13:27:38Z</dcterms:modified>
</cp:coreProperties>
</file>