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0C0C52-D90B-B7C4-2C23-3D34DC7DB7A2}" v="1" dt="2018-12-04T21:08:05.5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Jones (1151223)" userId="S::1151223@student.uwtsd.ac.uk::a7290289-7096-4308-9d9c-907d2f1c864c" providerId="AD" clId="Web-{DC9DC3B1-039D-F644-5E0C-C95BEAA314C5}"/>
    <pc:docChg chg="modSld">
      <pc:chgData name="Rebecca Jones (1151223)" userId="S::1151223@student.uwtsd.ac.uk::a7290289-7096-4308-9d9c-907d2f1c864c" providerId="AD" clId="Web-{DC9DC3B1-039D-F644-5E0C-C95BEAA314C5}" dt="2018-12-09T19:33:59.490" v="62" actId="20577"/>
      <pc:docMkLst>
        <pc:docMk/>
      </pc:docMkLst>
      <pc:sldChg chg="modSp">
        <pc:chgData name="Rebecca Jones (1151223)" userId="S::1151223@student.uwtsd.ac.uk::a7290289-7096-4308-9d9c-907d2f1c864c" providerId="AD" clId="Web-{DC9DC3B1-039D-F644-5E0C-C95BEAA314C5}" dt="2018-12-09T19:33:59.474" v="61" actId="20577"/>
        <pc:sldMkLst>
          <pc:docMk/>
          <pc:sldMk cId="109857222" sldId="256"/>
        </pc:sldMkLst>
        <pc:spChg chg="mod">
          <ac:chgData name="Rebecca Jones (1151223)" userId="S::1151223@student.uwtsd.ac.uk::a7290289-7096-4308-9d9c-907d2f1c864c" providerId="AD" clId="Web-{DC9DC3B1-039D-F644-5E0C-C95BEAA314C5}" dt="2018-12-09T19:10:42.468" v="53" actId="20577"/>
          <ac:spMkLst>
            <pc:docMk/>
            <pc:sldMk cId="109857222" sldId="256"/>
            <ac:spMk id="3" creationId="{00000000-0000-0000-0000-000000000000}"/>
          </ac:spMkLst>
        </pc:spChg>
        <pc:spChg chg="mod">
          <ac:chgData name="Rebecca Jones (1151223)" userId="S::1151223@student.uwtsd.ac.uk::a7290289-7096-4308-9d9c-907d2f1c864c" providerId="AD" clId="Web-{DC9DC3B1-039D-F644-5E0C-C95BEAA314C5}" dt="2018-12-09T19:16:06.860" v="56" actId="1076"/>
          <ac:spMkLst>
            <pc:docMk/>
            <pc:sldMk cId="109857222" sldId="256"/>
            <ac:spMk id="18" creationId="{123A505E-E265-46EF-A9C8-7EA2B04C15B0}"/>
          </ac:spMkLst>
        </pc:spChg>
        <pc:spChg chg="mod">
          <ac:chgData name="Rebecca Jones (1151223)" userId="S::1151223@student.uwtsd.ac.uk::a7290289-7096-4308-9d9c-907d2f1c864c" providerId="AD" clId="Web-{DC9DC3B1-039D-F644-5E0C-C95BEAA314C5}" dt="2018-12-09T19:33:59.474" v="61" actId="20577"/>
          <ac:spMkLst>
            <pc:docMk/>
            <pc:sldMk cId="109857222" sldId="256"/>
            <ac:spMk id="23" creationId="{53DF702C-1C65-43EE-85E0-91875A545B5A}"/>
          </ac:spMkLst>
        </pc:spChg>
      </pc:sldChg>
      <pc:sldChg chg="modSp">
        <pc:chgData name="Rebecca Jones (1151223)" userId="S::1151223@student.uwtsd.ac.uk::a7290289-7096-4308-9d9c-907d2f1c864c" providerId="AD" clId="Web-{DC9DC3B1-039D-F644-5E0C-C95BEAA314C5}" dt="2018-12-09T18:20:53.078" v="12" actId="20577"/>
        <pc:sldMkLst>
          <pc:docMk/>
          <pc:sldMk cId="1194694044" sldId="257"/>
        </pc:sldMkLst>
        <pc:spChg chg="mod">
          <ac:chgData name="Rebecca Jones (1151223)" userId="S::1151223@student.uwtsd.ac.uk::a7290289-7096-4308-9d9c-907d2f1c864c" providerId="AD" clId="Web-{DC9DC3B1-039D-F644-5E0C-C95BEAA314C5}" dt="2018-12-09T18:20:53.078" v="12" actId="20577"/>
          <ac:spMkLst>
            <pc:docMk/>
            <pc:sldMk cId="1194694044" sldId="257"/>
            <ac:spMk id="3" creationId="{C56991B3-2CCD-4D43-931F-ECC15B3A87F8}"/>
          </ac:spMkLst>
        </pc:spChg>
      </pc:sldChg>
    </pc:docChg>
  </pc:docChgLst>
  <pc:docChgLst>
    <pc:chgData name="Rebecca Jones (1151223)" userId="S::1151223@student.uwtsd.ac.uk::a7290289-7096-4308-9d9c-907d2f1c864c" providerId="AD" clId="Web-{FDE239BD-3482-286C-C462-3AF98A0B5E4F}"/>
    <pc:docChg chg="modSld">
      <pc:chgData name="Rebecca Jones (1151223)" userId="S::1151223@student.uwtsd.ac.uk::a7290289-7096-4308-9d9c-907d2f1c864c" providerId="AD" clId="Web-{FDE239BD-3482-286C-C462-3AF98A0B5E4F}" dt="2018-12-08T13:53:40.726" v="87" actId="20577"/>
      <pc:docMkLst>
        <pc:docMk/>
      </pc:docMkLst>
      <pc:sldChg chg="modSp">
        <pc:chgData name="Rebecca Jones (1151223)" userId="S::1151223@student.uwtsd.ac.uk::a7290289-7096-4308-9d9c-907d2f1c864c" providerId="AD" clId="Web-{FDE239BD-3482-286C-C462-3AF98A0B5E4F}" dt="2018-12-08T13:53:40.726" v="87" actId="20577"/>
        <pc:sldMkLst>
          <pc:docMk/>
          <pc:sldMk cId="109857222" sldId="256"/>
        </pc:sldMkLst>
        <pc:spChg chg="mod">
          <ac:chgData name="Rebecca Jones (1151223)" userId="S::1151223@student.uwtsd.ac.uk::a7290289-7096-4308-9d9c-907d2f1c864c" providerId="AD" clId="Web-{FDE239BD-3482-286C-C462-3AF98A0B5E4F}" dt="2018-12-08T13:53:40.726" v="87" actId="20577"/>
          <ac:spMkLst>
            <pc:docMk/>
            <pc:sldMk cId="109857222" sldId="256"/>
            <ac:spMk id="3" creationId="{00000000-0000-0000-0000-000000000000}"/>
          </ac:spMkLst>
        </pc:spChg>
        <pc:spChg chg="mod">
          <ac:chgData name="Rebecca Jones (1151223)" userId="S::1151223@student.uwtsd.ac.uk::a7290289-7096-4308-9d9c-907d2f1c864c" providerId="AD" clId="Web-{FDE239BD-3482-286C-C462-3AF98A0B5E4F}" dt="2018-12-08T13:25:34.728" v="30" actId="20577"/>
          <ac:spMkLst>
            <pc:docMk/>
            <pc:sldMk cId="109857222" sldId="256"/>
            <ac:spMk id="23" creationId="{53DF702C-1C65-43EE-85E0-91875A545B5A}"/>
          </ac:spMkLst>
        </pc:spChg>
        <pc:spChg chg="mod">
          <ac:chgData name="Rebecca Jones (1151223)" userId="S::1151223@student.uwtsd.ac.uk::a7290289-7096-4308-9d9c-907d2f1c864c" providerId="AD" clId="Web-{FDE239BD-3482-286C-C462-3AF98A0B5E4F}" dt="2018-12-08T13:35:38.251" v="73"/>
          <ac:spMkLst>
            <pc:docMk/>
            <pc:sldMk cId="109857222" sldId="256"/>
            <ac:spMk id="25" creationId="{B9247AB3-EFD5-4590-AD3B-7630C4E78719}"/>
          </ac:spMkLst>
        </pc:spChg>
        <pc:spChg chg="mod">
          <ac:chgData name="Rebecca Jones (1151223)" userId="S::1151223@student.uwtsd.ac.uk::a7290289-7096-4308-9d9c-907d2f1c864c" providerId="AD" clId="Web-{FDE239BD-3482-286C-C462-3AF98A0B5E4F}" dt="2018-12-08T13:35:32.111" v="72"/>
          <ac:spMkLst>
            <pc:docMk/>
            <pc:sldMk cId="109857222" sldId="256"/>
            <ac:spMk id="27" creationId="{07BCFC3D-6639-4B53-A388-FF6F51FE4DE7}"/>
          </ac:spMkLst>
        </pc:spChg>
        <pc:spChg chg="mod">
          <ac:chgData name="Rebecca Jones (1151223)" userId="S::1151223@student.uwtsd.ac.uk::a7290289-7096-4308-9d9c-907d2f1c864c" providerId="AD" clId="Web-{FDE239BD-3482-286C-C462-3AF98A0B5E4F}" dt="2018-12-08T13:35:27.876" v="70" actId="20577"/>
          <ac:spMkLst>
            <pc:docMk/>
            <pc:sldMk cId="109857222" sldId="256"/>
            <ac:spMk id="29" creationId="{B85AD01F-4C9C-4E4D-AE1D-3FCDE6CA0C81}"/>
          </ac:spMkLst>
        </pc:spChg>
        <pc:spChg chg="mod">
          <ac:chgData name="Rebecca Jones (1151223)" userId="S::1151223@student.uwtsd.ac.uk::a7290289-7096-4308-9d9c-907d2f1c864c" providerId="AD" clId="Web-{FDE239BD-3482-286C-C462-3AF98A0B5E4F}" dt="2018-12-08T13:25:58.744" v="47" actId="1076"/>
          <ac:spMkLst>
            <pc:docMk/>
            <pc:sldMk cId="109857222" sldId="256"/>
            <ac:spMk id="31" creationId="{7B9F969E-21B3-4B6C-B413-76FD70B5746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deakin.edu.au/students/studying/study-support/referencing/why-reference" TargetMode="External"/><Relationship Id="rId2" Type="http://schemas.openxmlformats.org/officeDocument/2006/relationships/hyperlink" Target="https://dictionary.cambridge.org/dictionary/english/objectivity" TargetMode="External"/><Relationship Id="rId1" Type="http://schemas.openxmlformats.org/officeDocument/2006/relationships/slideLayout" Target="../slideLayouts/slideLayout1.xml"/><Relationship Id="rId5" Type="http://schemas.openxmlformats.org/officeDocument/2006/relationships/hyperlink" Target="http://www.open.ac.uk/choose/unison/develop/my-skills/self-reflection" TargetMode="External"/><Relationship Id="rId4" Type="http://schemas.openxmlformats.org/officeDocument/2006/relationships/hyperlink" Target="https://study.com/academy/lesson/objective-writing-definition-exampl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2059" y="83391"/>
            <a:ext cx="8370793" cy="3864482"/>
          </a:xfrm>
          <a:solidFill>
            <a:schemeClr val="accent2">
              <a:lumMod val="40000"/>
              <a:lumOff val="60000"/>
            </a:schemeClr>
          </a:solidFill>
        </p:spPr>
        <p:txBody>
          <a:bodyPr vert="horz" lIns="91440" tIns="45720" rIns="91440" bIns="45720" rtlCol="0" anchor="t">
            <a:noAutofit/>
          </a:bodyPr>
          <a:lstStyle/>
          <a:p>
            <a:r>
              <a:rPr lang="en-GB" sz="1200" b="1" dirty="0">
                <a:cs typeface="Calibri"/>
              </a:rPr>
              <a:t>Critical thinking...</a:t>
            </a:r>
            <a:endParaRPr lang="en-GB" sz="1200" b="1">
              <a:cs typeface="Calibri"/>
            </a:endParaRPr>
          </a:p>
          <a:p>
            <a:pPr algn="l"/>
            <a:r>
              <a:rPr lang="en-GB" sz="1200">
                <a:cs typeface="Calibri"/>
              </a:rPr>
              <a:t>Cottrell (2013) explanis to be able to critically think.... Your brain must become a detective. It must be able to dissect, consider </a:t>
            </a:r>
            <a:r>
              <a:rPr lang="en-GB" sz="1200" dirty="0">
                <a:cs typeface="Calibri"/>
              </a:rPr>
              <a:t>analyse and  evaluate every different perspective. </a:t>
            </a:r>
          </a:p>
          <a:p>
            <a:pPr algn="l"/>
            <a:r>
              <a:rPr lang="en-GB" sz="1200">
                <a:cs typeface="Calibri"/>
              </a:rPr>
              <a:t>There are many different parts to consider when critically thinking. In order to research for your piece of academic work you will </a:t>
            </a:r>
            <a:r>
              <a:rPr lang="en-GB" sz="1200" dirty="0">
                <a:cs typeface="Calibri"/>
              </a:rPr>
              <a:t>need to </a:t>
            </a:r>
            <a:r>
              <a:rPr lang="en-GB" sz="1200" u="sng" dirty="0">
                <a:cs typeface="Calibri"/>
              </a:rPr>
              <a:t>be able to critically read, critically write, be objective and consider critical questions.</a:t>
            </a:r>
            <a:br>
              <a:rPr lang="en-GB" sz="1200" u="sng" dirty="0">
                <a:cs typeface="Calibri"/>
              </a:rPr>
            </a:br>
            <a:br>
              <a:rPr lang="en-GB" sz="1200" u="sng" dirty="0">
                <a:cs typeface="Calibri"/>
              </a:rPr>
            </a:br>
            <a:r>
              <a:rPr lang="en-GB" sz="1200" b="1" u="sng" dirty="0">
                <a:cs typeface="Calibri"/>
              </a:rPr>
              <a:t>Critical Reading:</a:t>
            </a:r>
          </a:p>
          <a:p>
            <a:pPr marL="285750" indent="-285750" algn="l">
              <a:buChar char="•"/>
            </a:pPr>
            <a:r>
              <a:rPr lang="en-GB" sz="1200">
                <a:ea typeface="+mn-lt"/>
                <a:cs typeface="+mn-lt"/>
              </a:rPr>
              <a:t>Wallace and Wray (2011) explain the reader is trying to find the hidden viewpoints of the author. </a:t>
            </a:r>
          </a:p>
          <a:p>
            <a:pPr marL="285750" indent="-285750" algn="l">
              <a:buChar char="•"/>
            </a:pPr>
            <a:r>
              <a:rPr lang="en-GB" sz="1200">
                <a:ea typeface="+mn-lt"/>
                <a:cs typeface="+mn-lt"/>
              </a:rPr>
              <a:t>Cottrell (2013) says we have to find the Line of reasoning within the text. Cottrell (2013) explains that the line of reasoning is </a:t>
            </a:r>
            <a:r>
              <a:rPr lang="en-GB" sz="1200" dirty="0">
                <a:ea typeface="+mn-lt"/>
                <a:cs typeface="+mn-lt"/>
              </a:rPr>
              <a:t>considered the angle or argument of the text.</a:t>
            </a:r>
          </a:p>
          <a:p>
            <a:pPr algn="l"/>
            <a:r>
              <a:rPr lang="en-GB" sz="1200" b="1" u="sng" dirty="0">
                <a:ea typeface="+mn-lt"/>
                <a:cs typeface="+mn-lt"/>
              </a:rPr>
              <a:t>Critical writing:</a:t>
            </a:r>
            <a:br>
              <a:rPr lang="en-GB" sz="1200" b="1" u="sng" dirty="0">
                <a:ea typeface="+mn-lt"/>
                <a:cs typeface="+mn-lt"/>
              </a:rPr>
            </a:br>
            <a:endParaRPr lang="en-GB" sz="1200" dirty="0">
              <a:ea typeface="+mn-lt"/>
              <a:cs typeface="+mn-lt"/>
            </a:endParaRPr>
          </a:p>
          <a:p>
            <a:pPr marL="285750" indent="-285750" algn="l">
              <a:buChar char="•"/>
            </a:pPr>
            <a:r>
              <a:rPr lang="en-GB" sz="1200" dirty="0">
                <a:ea typeface="+mn-lt"/>
                <a:cs typeface="+mn-lt"/>
              </a:rPr>
              <a:t>With critical writing the writer must make sure they are being clear with their outcome. What is the author trying to say? (Cottrell, 2013). </a:t>
            </a:r>
          </a:p>
          <a:p>
            <a:pPr marL="285750" indent="-285750" algn="l">
              <a:buChar char="•"/>
            </a:pPr>
            <a:r>
              <a:rPr lang="en-GB" sz="1200" dirty="0">
                <a:ea typeface="+mn-lt"/>
                <a:cs typeface="+mn-lt"/>
              </a:rPr>
              <a:t>The author should show off both sides of the arguments with reliable and relevant sources, to show off multiple perspectives. (Cotrell,2013).</a:t>
            </a:r>
          </a:p>
          <a:p>
            <a:pPr marL="285750" indent="-285750" algn="l">
              <a:buChar char="•"/>
            </a:pPr>
            <a:r>
              <a:rPr lang="en-GB" sz="1200" dirty="0">
                <a:ea typeface="+mn-lt"/>
                <a:cs typeface="+mn-lt"/>
              </a:rPr>
              <a:t>The author must stay, away from emotive language, descriptive language and or personal style of writing. (Cottrell,2013). </a:t>
            </a:r>
            <a:br>
              <a:rPr lang="en-GB" sz="1200" dirty="0">
                <a:ea typeface="+mn-lt"/>
                <a:cs typeface="+mn-lt"/>
              </a:rPr>
            </a:br>
            <a:r>
              <a:rPr lang="en-GB" sz="1200" dirty="0">
                <a:ea typeface="+mn-lt"/>
                <a:cs typeface="+mn-lt"/>
              </a:rPr>
              <a:t>this is classed as subjective writing. </a:t>
            </a:r>
          </a:p>
        </p:txBody>
      </p:sp>
      <p:sp>
        <p:nvSpPr>
          <p:cNvPr id="2" name="Rectangle: Rounded Corners 1">
            <a:extLst>
              <a:ext uri="{FF2B5EF4-FFF2-40B4-BE49-F238E27FC236}">
                <a16:creationId xmlns:a16="http://schemas.microsoft.com/office/drawing/2014/main" id="{574B7AA4-7F86-42E8-BA09-86F1B2F23C07}"/>
              </a:ext>
            </a:extLst>
          </p:cNvPr>
          <p:cNvSpPr/>
          <p:nvPr/>
        </p:nvSpPr>
        <p:spPr>
          <a:xfrm>
            <a:off x="2512359" y="3983422"/>
            <a:ext cx="2001373" cy="289475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a:solidFill>
                <a:schemeClr val="tx1"/>
              </a:solidFill>
              <a:latin typeface="Arial"/>
              <a:ea typeface="Arial"/>
              <a:cs typeface="Arial"/>
            </a:endParaRPr>
          </a:p>
        </p:txBody>
      </p:sp>
      <p:sp>
        <p:nvSpPr>
          <p:cNvPr id="5" name="TextBox 4">
            <a:extLst>
              <a:ext uri="{FF2B5EF4-FFF2-40B4-BE49-F238E27FC236}">
                <a16:creationId xmlns:a16="http://schemas.microsoft.com/office/drawing/2014/main" id="{0C223DBB-9B36-4B8E-930C-BE80E26235CA}"/>
              </a:ext>
            </a:extLst>
          </p:cNvPr>
          <p:cNvSpPr txBox="1"/>
          <p:nvPr/>
        </p:nvSpPr>
        <p:spPr>
          <a:xfrm>
            <a:off x="2026487" y="4058999"/>
            <a:ext cx="3146611"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dirty="0">
                <a:cs typeface="Calibri"/>
              </a:rPr>
              <a:t>Objectivity </a:t>
            </a:r>
            <a:endParaRPr lang="en-US" sz="1400"/>
          </a:p>
        </p:txBody>
      </p:sp>
      <p:sp>
        <p:nvSpPr>
          <p:cNvPr id="6" name="TextBox 5">
            <a:extLst>
              <a:ext uri="{FF2B5EF4-FFF2-40B4-BE49-F238E27FC236}">
                <a16:creationId xmlns:a16="http://schemas.microsoft.com/office/drawing/2014/main" id="{05B5CBF1-A436-4B23-963D-0D8E647E69C7}"/>
              </a:ext>
            </a:extLst>
          </p:cNvPr>
          <p:cNvSpPr txBox="1"/>
          <p:nvPr/>
        </p:nvSpPr>
        <p:spPr>
          <a:xfrm>
            <a:off x="6483723" y="2752165"/>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4" name="TextBox 3">
            <a:extLst>
              <a:ext uri="{FF2B5EF4-FFF2-40B4-BE49-F238E27FC236}">
                <a16:creationId xmlns:a16="http://schemas.microsoft.com/office/drawing/2014/main" id="{2928ECD7-4E97-41CC-BECB-15BFBAF16603}"/>
              </a:ext>
            </a:extLst>
          </p:cNvPr>
          <p:cNvSpPr txBox="1"/>
          <p:nvPr/>
        </p:nvSpPr>
        <p:spPr>
          <a:xfrm>
            <a:off x="2511430" y="4424545"/>
            <a:ext cx="1925172" cy="12003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Cambridge dictionary (2018) quote 'The fact of being based on facts and not influenced by personal beliefs or feelings'.</a:t>
            </a:r>
            <a:br>
              <a:rPr lang="en-US" sz="1200" dirty="0">
                <a:cs typeface="Calibri"/>
              </a:rPr>
            </a:br>
            <a:endParaRPr lang="en-US" sz="1200" dirty="0">
              <a:cs typeface="Calibri"/>
            </a:endParaRPr>
          </a:p>
        </p:txBody>
      </p:sp>
      <p:sp>
        <p:nvSpPr>
          <p:cNvPr id="8" name="TextBox 7">
            <a:extLst>
              <a:ext uri="{FF2B5EF4-FFF2-40B4-BE49-F238E27FC236}">
                <a16:creationId xmlns:a16="http://schemas.microsoft.com/office/drawing/2014/main" id="{218AEA71-09A6-4F75-BAA0-FBDBE3986C8B}"/>
              </a:ext>
            </a:extLst>
          </p:cNvPr>
          <p:cNvSpPr txBox="1"/>
          <p:nvPr/>
        </p:nvSpPr>
        <p:spPr>
          <a:xfrm>
            <a:off x="2487860" y="5492970"/>
            <a:ext cx="2023320"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Objective writing is based on evidence and facts, not personal opinion. Remining as netural as possible to show your skills off, in your academic writing. (Cottrell, 2013).</a:t>
            </a:r>
            <a:endParaRPr lang="en-US" sz="1200" dirty="0"/>
          </a:p>
        </p:txBody>
      </p:sp>
      <p:sp>
        <p:nvSpPr>
          <p:cNvPr id="9" name="TextBox 8">
            <a:extLst>
              <a:ext uri="{FF2B5EF4-FFF2-40B4-BE49-F238E27FC236}">
                <a16:creationId xmlns:a16="http://schemas.microsoft.com/office/drawing/2014/main" id="{D61DD28F-8703-4C75-A5AF-368C04880425}"/>
              </a:ext>
            </a:extLst>
          </p:cNvPr>
          <p:cNvSpPr txBox="1"/>
          <p:nvPr/>
        </p:nvSpPr>
        <p:spPr>
          <a:xfrm>
            <a:off x="1249031" y="3688822"/>
            <a:ext cx="1869142"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14" name="TextBox 13">
            <a:extLst>
              <a:ext uri="{FF2B5EF4-FFF2-40B4-BE49-F238E27FC236}">
                <a16:creationId xmlns:a16="http://schemas.microsoft.com/office/drawing/2014/main" id="{162D6124-D957-4801-BEE3-7E4E5EBCE5A2}"/>
              </a:ext>
            </a:extLst>
          </p:cNvPr>
          <p:cNvSpPr txBox="1"/>
          <p:nvPr/>
        </p:nvSpPr>
        <p:spPr>
          <a:xfrm>
            <a:off x="499783" y="4108077"/>
            <a:ext cx="3807758"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cs typeface="Calibri"/>
            </a:endParaRPr>
          </a:p>
        </p:txBody>
      </p:sp>
      <p:sp>
        <p:nvSpPr>
          <p:cNvPr id="16" name="Rectangle 15">
            <a:extLst>
              <a:ext uri="{FF2B5EF4-FFF2-40B4-BE49-F238E27FC236}">
                <a16:creationId xmlns:a16="http://schemas.microsoft.com/office/drawing/2014/main" id="{8AF0D824-E086-47C0-82FD-95E9E8BBA420}"/>
              </a:ext>
            </a:extLst>
          </p:cNvPr>
          <p:cNvSpPr/>
          <p:nvPr/>
        </p:nvSpPr>
        <p:spPr>
          <a:xfrm>
            <a:off x="91889" y="3946711"/>
            <a:ext cx="2415988" cy="2864223"/>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77CC18F8-B61B-4218-9F85-F25CC69025C9}"/>
              </a:ext>
            </a:extLst>
          </p:cNvPr>
          <p:cNvSpPr txBox="1"/>
          <p:nvPr/>
        </p:nvSpPr>
        <p:spPr>
          <a:xfrm>
            <a:off x="544605" y="3951194"/>
            <a:ext cx="1544171"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Critical Questions.</a:t>
            </a:r>
            <a:endParaRPr lang="en-US" sz="1400" dirty="0"/>
          </a:p>
        </p:txBody>
      </p:sp>
      <p:sp>
        <p:nvSpPr>
          <p:cNvPr id="18" name="TextBox 17">
            <a:extLst>
              <a:ext uri="{FF2B5EF4-FFF2-40B4-BE49-F238E27FC236}">
                <a16:creationId xmlns:a16="http://schemas.microsoft.com/office/drawing/2014/main" id="{123A505E-E265-46EF-A9C8-7EA2B04C15B0}"/>
              </a:ext>
            </a:extLst>
          </p:cNvPr>
          <p:cNvSpPr txBox="1"/>
          <p:nvPr/>
        </p:nvSpPr>
        <p:spPr>
          <a:xfrm>
            <a:off x="186017" y="4343400"/>
            <a:ext cx="1398495" cy="23083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when critical thinking and writing, we must always be asking ourselves certain questions to help evaluate and analyze what we are reading and writing is accurate. (Burns </a:t>
            </a:r>
            <a:r>
              <a:rPr lang="en-US" sz="1200">
                <a:cs typeface="Calibri"/>
              </a:rPr>
              <a:t>and Sinfield 2011).</a:t>
            </a:r>
            <a:endParaRPr lang="en-US" sz="1200"/>
          </a:p>
        </p:txBody>
      </p:sp>
      <p:sp>
        <p:nvSpPr>
          <p:cNvPr id="19" name="TextBox 18">
            <a:extLst>
              <a:ext uri="{FF2B5EF4-FFF2-40B4-BE49-F238E27FC236}">
                <a16:creationId xmlns:a16="http://schemas.microsoft.com/office/drawing/2014/main" id="{929355B4-1D9A-4270-B40C-99A0F05C0642}"/>
              </a:ext>
            </a:extLst>
          </p:cNvPr>
          <p:cNvSpPr txBox="1"/>
          <p:nvPr/>
        </p:nvSpPr>
        <p:spPr>
          <a:xfrm>
            <a:off x="1418664" y="4657164"/>
            <a:ext cx="1230407"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Why?</a:t>
            </a:r>
          </a:p>
          <a:p>
            <a:r>
              <a:rPr lang="en-US" sz="1200" dirty="0">
                <a:cs typeface="Calibri"/>
              </a:rPr>
              <a:t>Where?</a:t>
            </a:r>
          </a:p>
          <a:p>
            <a:r>
              <a:rPr lang="en-US" sz="1200" dirty="0">
                <a:cs typeface="Calibri"/>
              </a:rPr>
              <a:t>Who?</a:t>
            </a:r>
          </a:p>
          <a:p>
            <a:r>
              <a:rPr lang="en-US" sz="1200" dirty="0">
                <a:cs typeface="Calibri"/>
              </a:rPr>
              <a:t>How?</a:t>
            </a:r>
            <a:br>
              <a:rPr lang="en-US" sz="1200" dirty="0">
                <a:cs typeface="Calibri"/>
              </a:rPr>
            </a:br>
            <a:r>
              <a:rPr lang="en-US" sz="1200" dirty="0">
                <a:cs typeface="Calibri"/>
              </a:rPr>
              <a:t>What if?</a:t>
            </a:r>
          </a:p>
          <a:p>
            <a:r>
              <a:rPr lang="en-US" sz="1200" dirty="0">
                <a:cs typeface="Calibri"/>
              </a:rPr>
              <a:t>What next?</a:t>
            </a:r>
            <a:br>
              <a:rPr lang="en-US" sz="1200" dirty="0">
                <a:cs typeface="Calibri"/>
              </a:rPr>
            </a:br>
            <a:r>
              <a:rPr lang="en-US" sz="1200" dirty="0">
                <a:cs typeface="Calibri"/>
              </a:rPr>
              <a:t>(Cottrell, 2013)</a:t>
            </a:r>
            <a:endParaRPr lang="en-US" sz="1200" dirty="0"/>
          </a:p>
        </p:txBody>
      </p:sp>
      <p:sp>
        <p:nvSpPr>
          <p:cNvPr id="20" name="Rectangle 19">
            <a:extLst>
              <a:ext uri="{FF2B5EF4-FFF2-40B4-BE49-F238E27FC236}">
                <a16:creationId xmlns:a16="http://schemas.microsoft.com/office/drawing/2014/main" id="{713D2805-0F3B-4A5E-A56F-C47F8456EB49}"/>
              </a:ext>
            </a:extLst>
          </p:cNvPr>
          <p:cNvSpPr/>
          <p:nvPr/>
        </p:nvSpPr>
        <p:spPr>
          <a:xfrm>
            <a:off x="8574744" y="80682"/>
            <a:ext cx="3525368" cy="6571008"/>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A7A21F06-1235-4778-8E56-932152141F17}"/>
              </a:ext>
            </a:extLst>
          </p:cNvPr>
          <p:cNvSpPr txBox="1"/>
          <p:nvPr/>
        </p:nvSpPr>
        <p:spPr>
          <a:xfrm>
            <a:off x="9554135" y="85164"/>
            <a:ext cx="1376083"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Referencing</a:t>
            </a:r>
          </a:p>
        </p:txBody>
      </p:sp>
      <p:sp>
        <p:nvSpPr>
          <p:cNvPr id="22" name="TextBox 21">
            <a:extLst>
              <a:ext uri="{FF2B5EF4-FFF2-40B4-BE49-F238E27FC236}">
                <a16:creationId xmlns:a16="http://schemas.microsoft.com/office/drawing/2014/main" id="{F9E9840D-D408-4477-B859-3C338305F63B}"/>
              </a:ext>
            </a:extLst>
          </p:cNvPr>
          <p:cNvSpPr txBox="1"/>
          <p:nvPr/>
        </p:nvSpPr>
        <p:spPr>
          <a:xfrm>
            <a:off x="9867900" y="410135"/>
            <a:ext cx="681318"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cs typeface="Calibri"/>
              </a:rPr>
              <a:t>WHY?</a:t>
            </a:r>
          </a:p>
        </p:txBody>
      </p:sp>
      <p:sp>
        <p:nvSpPr>
          <p:cNvPr id="23" name="TextBox 22">
            <a:extLst>
              <a:ext uri="{FF2B5EF4-FFF2-40B4-BE49-F238E27FC236}">
                <a16:creationId xmlns:a16="http://schemas.microsoft.com/office/drawing/2014/main" id="{53DF702C-1C65-43EE-85E0-91875A545B5A}"/>
              </a:ext>
            </a:extLst>
          </p:cNvPr>
          <p:cNvSpPr txBox="1"/>
          <p:nvPr/>
        </p:nvSpPr>
        <p:spPr>
          <a:xfrm>
            <a:off x="8579223" y="634252"/>
            <a:ext cx="3426758" cy="526297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Within an individuals work students need to reference, they need to show where their work is coming from and they have to provide credible evidence and arguments within their work. (Moore, Neville, Murphy and Connolly, 2010). </a:t>
            </a:r>
          </a:p>
          <a:p>
            <a:endParaRPr lang="en-US" sz="1200" dirty="0">
              <a:cs typeface="Calibri"/>
            </a:endParaRPr>
          </a:p>
          <a:p>
            <a:r>
              <a:rPr lang="en-US" sz="1200" dirty="0">
                <a:cs typeface="Calibri"/>
              </a:rPr>
              <a:t>Students have to show their work is academically proven. (Cottrell, 2013). </a:t>
            </a:r>
            <a:br>
              <a:rPr lang="en-US" sz="1200" dirty="0">
                <a:cs typeface="Calibri"/>
              </a:rPr>
            </a:br>
            <a:r>
              <a:rPr lang="en-US" sz="1200">
                <a:cs typeface="Calibri"/>
              </a:rPr>
              <a:t>The reader is going to trust that the student has not </a:t>
            </a:r>
            <a:r>
              <a:rPr lang="en-US" sz="1200" dirty="0">
                <a:cs typeface="Calibri"/>
              </a:rPr>
              <a:t>made up the context they are going to have confidence that you have used a credible and dependable sources when they reference (Cottrell, 2013).  </a:t>
            </a:r>
          </a:p>
          <a:p>
            <a:endParaRPr lang="en-US" sz="1200" dirty="0">
              <a:cs typeface="Calibri"/>
            </a:endParaRPr>
          </a:p>
          <a:p>
            <a:r>
              <a:rPr lang="en-US" sz="1200" dirty="0">
                <a:cs typeface="Calibri"/>
              </a:rPr>
              <a:t>Another main reason why students have to reference, is Plagiarism. Referencing will help them avoid this and the consequences that come with it (Cottrell, 2013).</a:t>
            </a:r>
          </a:p>
          <a:p>
            <a:endParaRPr lang="en-US" sz="1200" dirty="0">
              <a:cs typeface="Calibri"/>
            </a:endParaRPr>
          </a:p>
          <a:p>
            <a:r>
              <a:rPr lang="en-US" sz="1200" dirty="0">
                <a:cs typeface="Calibri"/>
              </a:rPr>
              <a:t>Plagiarism is using other academics work without them knowing or the individual acknowledging it. </a:t>
            </a:r>
          </a:p>
          <a:p>
            <a:r>
              <a:rPr lang="en-US" sz="1200" dirty="0">
                <a:cs typeface="Calibri"/>
              </a:rPr>
              <a:t>If you paraphrase you must reference. </a:t>
            </a:r>
          </a:p>
          <a:p>
            <a:r>
              <a:rPr lang="en-US" sz="1200" dirty="0">
                <a:cs typeface="Calibri"/>
              </a:rPr>
              <a:t>If you use a direct quote you must reference. (Cottrell, 2013). </a:t>
            </a:r>
          </a:p>
          <a:p>
            <a:endParaRPr lang="en-US" sz="1200" dirty="0">
              <a:cs typeface="Calibri"/>
            </a:endParaRPr>
          </a:p>
          <a:p>
            <a:r>
              <a:rPr lang="en-US" sz="1200" dirty="0">
                <a:cs typeface="Calibri"/>
              </a:rPr>
              <a:t>There are different style of reference guides, and here at Carmarthen university the Harvard was of referencing is used. </a:t>
            </a:r>
          </a:p>
        </p:txBody>
      </p:sp>
      <p:sp>
        <p:nvSpPr>
          <p:cNvPr id="25" name="Rectangle: Single Corner Rounded 24">
            <a:extLst>
              <a:ext uri="{FF2B5EF4-FFF2-40B4-BE49-F238E27FC236}">
                <a16:creationId xmlns:a16="http://schemas.microsoft.com/office/drawing/2014/main" id="{B9247AB3-EFD5-4590-AD3B-7630C4E78719}"/>
              </a:ext>
            </a:extLst>
          </p:cNvPr>
          <p:cNvSpPr/>
          <p:nvPr/>
        </p:nvSpPr>
        <p:spPr>
          <a:xfrm>
            <a:off x="4726013" y="3870040"/>
            <a:ext cx="3736511" cy="2940895"/>
          </a:xfrm>
          <a:prstGeom prst="round1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cs typeface="Calibri"/>
            </a:endParaRPr>
          </a:p>
          <a:p>
            <a:endParaRPr lang="en-US" dirty="0">
              <a:solidFill>
                <a:schemeClr val="tx1"/>
              </a:solidFill>
              <a:cs typeface="Calibri"/>
            </a:endParaRPr>
          </a:p>
        </p:txBody>
      </p:sp>
      <p:sp>
        <p:nvSpPr>
          <p:cNvPr id="26" name="TextBox 25">
            <a:extLst>
              <a:ext uri="{FF2B5EF4-FFF2-40B4-BE49-F238E27FC236}">
                <a16:creationId xmlns:a16="http://schemas.microsoft.com/office/drawing/2014/main" id="{FDA74E10-5F92-40A5-A978-BEB894905498}"/>
              </a:ext>
            </a:extLst>
          </p:cNvPr>
          <p:cNvSpPr txBox="1"/>
          <p:nvPr/>
        </p:nvSpPr>
        <p:spPr>
          <a:xfrm>
            <a:off x="6069106" y="3794312"/>
            <a:ext cx="1252818"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Reflection</a:t>
            </a:r>
          </a:p>
        </p:txBody>
      </p:sp>
      <p:sp>
        <p:nvSpPr>
          <p:cNvPr id="27" name="TextBox 26">
            <a:extLst>
              <a:ext uri="{FF2B5EF4-FFF2-40B4-BE49-F238E27FC236}">
                <a16:creationId xmlns:a16="http://schemas.microsoft.com/office/drawing/2014/main" id="{07BCFC3D-6639-4B53-A388-FF6F51FE4DE7}"/>
              </a:ext>
            </a:extLst>
          </p:cNvPr>
          <p:cNvSpPr txBox="1"/>
          <p:nvPr/>
        </p:nvSpPr>
        <p:spPr>
          <a:xfrm>
            <a:off x="4720271" y="4114563"/>
            <a:ext cx="3772567" cy="1015663"/>
          </a:xfrm>
          <a:prstGeom prst="rect">
            <a:avLst/>
          </a:prstGeom>
          <a:solidFill>
            <a:schemeClr val="bg2">
              <a:lumMod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Reflection is the development of skills. It’s the ability to review pieces of your academic work, in a positive way. The ability to build and gain new knowledge on old material to better your academic work  (The open University, 2018).</a:t>
            </a:r>
          </a:p>
        </p:txBody>
      </p:sp>
      <p:sp>
        <p:nvSpPr>
          <p:cNvPr id="28" name="TextBox 27">
            <a:extLst>
              <a:ext uri="{FF2B5EF4-FFF2-40B4-BE49-F238E27FC236}">
                <a16:creationId xmlns:a16="http://schemas.microsoft.com/office/drawing/2014/main" id="{B959C30C-EB07-40E0-BEC6-891C352607D6}"/>
              </a:ext>
            </a:extLst>
          </p:cNvPr>
          <p:cNvSpPr txBox="1"/>
          <p:nvPr/>
        </p:nvSpPr>
        <p:spPr>
          <a:xfrm>
            <a:off x="4724399" y="5025189"/>
            <a:ext cx="3719094"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Kolb's learning cycle is a good way of explaining reflection. He demonstrates it through four different stages. </a:t>
            </a:r>
            <a:endParaRPr lang="en-US" dirty="0">
              <a:cs typeface="Calibri"/>
            </a:endParaRPr>
          </a:p>
        </p:txBody>
      </p:sp>
      <p:sp>
        <p:nvSpPr>
          <p:cNvPr id="29" name="TextBox 28">
            <a:extLst>
              <a:ext uri="{FF2B5EF4-FFF2-40B4-BE49-F238E27FC236}">
                <a16:creationId xmlns:a16="http://schemas.microsoft.com/office/drawing/2014/main" id="{B85AD01F-4C9C-4E4D-AE1D-3FCDE6CA0C81}"/>
              </a:ext>
            </a:extLst>
          </p:cNvPr>
          <p:cNvSpPr txBox="1"/>
          <p:nvPr/>
        </p:nvSpPr>
        <p:spPr>
          <a:xfrm>
            <a:off x="4724401" y="5586663"/>
            <a:ext cx="2675177" cy="15696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Concrete experience: Doing</a:t>
            </a:r>
          </a:p>
          <a:p>
            <a:endParaRPr lang="en-US" sz="1200" dirty="0">
              <a:cs typeface="Calibri"/>
            </a:endParaRPr>
          </a:p>
          <a:p>
            <a:r>
              <a:rPr lang="en-US" sz="1200" dirty="0">
                <a:cs typeface="Calibri"/>
              </a:rPr>
              <a:t>Reflective observation: Reflecting</a:t>
            </a:r>
          </a:p>
          <a:p>
            <a:endParaRPr lang="en-US" sz="1200" dirty="0">
              <a:cs typeface="Calibri"/>
            </a:endParaRPr>
          </a:p>
          <a:p>
            <a:r>
              <a:rPr lang="en-US" sz="1200" dirty="0">
                <a:cs typeface="Calibri"/>
              </a:rPr>
              <a:t>Abstract </a:t>
            </a:r>
            <a:r>
              <a:rPr lang="en-US" sz="1200" dirty="0" err="1">
                <a:cs typeface="Calibri"/>
              </a:rPr>
              <a:t>conceptualisation</a:t>
            </a:r>
            <a:r>
              <a:rPr lang="en-US" sz="1200" dirty="0">
                <a:cs typeface="Calibri"/>
              </a:rPr>
              <a:t>: learning</a:t>
            </a:r>
          </a:p>
          <a:p>
            <a:endParaRPr lang="en-US" sz="1200" dirty="0">
              <a:cs typeface="Calibri"/>
            </a:endParaRPr>
          </a:p>
          <a:p>
            <a:r>
              <a:rPr lang="en-US" sz="1200" dirty="0">
                <a:cs typeface="Calibri"/>
              </a:rPr>
              <a:t>Active experimentation: Trying again</a:t>
            </a:r>
          </a:p>
          <a:p>
            <a:r>
              <a:rPr lang="en-US" sz="1200" dirty="0">
                <a:cs typeface="Calibri"/>
              </a:rPr>
              <a:t>                </a:t>
            </a:r>
          </a:p>
        </p:txBody>
      </p:sp>
      <p:sp>
        <p:nvSpPr>
          <p:cNvPr id="31" name="TextBox 30">
            <a:extLst>
              <a:ext uri="{FF2B5EF4-FFF2-40B4-BE49-F238E27FC236}">
                <a16:creationId xmlns:a16="http://schemas.microsoft.com/office/drawing/2014/main" id="{7B9F969E-21B3-4B6C-B413-76FD70B5746F}"/>
              </a:ext>
            </a:extLst>
          </p:cNvPr>
          <p:cNvSpPr txBox="1"/>
          <p:nvPr/>
        </p:nvSpPr>
        <p:spPr>
          <a:xfrm>
            <a:off x="6573567" y="6045121"/>
            <a:ext cx="2743200"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(University of Leicester, 2018)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56991B3-2CCD-4D43-931F-ECC15B3A87F8}"/>
              </a:ext>
            </a:extLst>
          </p:cNvPr>
          <p:cNvSpPr>
            <a:spLocks noGrp="1"/>
          </p:cNvSpPr>
          <p:nvPr>
            <p:ph type="subTitle" idx="1"/>
          </p:nvPr>
        </p:nvSpPr>
        <p:spPr>
          <a:xfrm>
            <a:off x="1524000" y="580775"/>
            <a:ext cx="9144000" cy="4677025"/>
          </a:xfrm>
        </p:spPr>
        <p:txBody>
          <a:bodyPr vert="horz" lIns="91440" tIns="45720" rIns="91440" bIns="45720" rtlCol="0" anchor="t">
            <a:noAutofit/>
          </a:bodyPr>
          <a:lstStyle/>
          <a:p>
            <a:pPr algn="l"/>
            <a:endParaRPr lang="en-GB" sz="1200" dirty="0">
              <a:cs typeface="Calibri"/>
            </a:endParaRPr>
          </a:p>
          <a:p>
            <a:r>
              <a:rPr lang="en-GB" sz="1200" u="sng" dirty="0">
                <a:cs typeface="Calibri"/>
              </a:rPr>
              <a:t>References:</a:t>
            </a:r>
            <a:endParaRPr lang="en-US" sz="1200">
              <a:cs typeface="Calibri"/>
            </a:endParaRPr>
          </a:p>
          <a:p>
            <a:pPr algn="l"/>
            <a:r>
              <a:rPr lang="en-GB" sz="1200" dirty="0">
                <a:cs typeface="Calibri"/>
              </a:rPr>
              <a:t>Cambridge Dictionary (2018 ) Available at:  </a:t>
            </a:r>
            <a:r>
              <a:rPr lang="en-GB" sz="1200" dirty="0">
                <a:cs typeface="Calibri"/>
                <a:hlinkClick r:id="rId2"/>
              </a:rPr>
              <a:t>https://dictionary.cambridge.org/dictionary/english/objectivity</a:t>
            </a:r>
            <a:r>
              <a:rPr lang="en-GB" sz="1200" dirty="0">
                <a:cs typeface="Calibri"/>
              </a:rPr>
              <a:t> (Accessed 7th December 2018).</a:t>
            </a:r>
          </a:p>
          <a:p>
            <a:pPr algn="l"/>
            <a:r>
              <a:rPr lang="en-GB" sz="1200" dirty="0">
                <a:cs typeface="Calibri"/>
              </a:rPr>
              <a:t>Cottrell, S. (2013) T</a:t>
            </a:r>
            <a:r>
              <a:rPr lang="en-GB" sz="1200" i="1" dirty="0">
                <a:cs typeface="Calibri"/>
              </a:rPr>
              <a:t>he Study Skills Handbook,</a:t>
            </a:r>
            <a:r>
              <a:rPr lang="en-GB" sz="1200" dirty="0">
                <a:cs typeface="Calibri"/>
              </a:rPr>
              <a:t> (4</a:t>
            </a:r>
            <a:r>
              <a:rPr lang="en-GB" sz="1200" baseline="30000" dirty="0">
                <a:cs typeface="Calibri"/>
              </a:rPr>
              <a:t>th</a:t>
            </a:r>
            <a:r>
              <a:rPr lang="en-GB" sz="1200" dirty="0">
                <a:cs typeface="Calibri"/>
              </a:rPr>
              <a:t> Ed). Basingstoke: Palgrave Macmillan.</a:t>
            </a:r>
          </a:p>
          <a:p>
            <a:pPr algn="l"/>
            <a:r>
              <a:rPr lang="en-GB" sz="1200" dirty="0">
                <a:cs typeface="Calibri"/>
              </a:rPr>
              <a:t>Deakin University (2016) </a:t>
            </a:r>
            <a:r>
              <a:rPr lang="en-GB" sz="1200" i="1" dirty="0">
                <a:cs typeface="Calibri"/>
              </a:rPr>
              <a:t>Why reference? </a:t>
            </a:r>
            <a:r>
              <a:rPr lang="en-GB" sz="1200" dirty="0">
                <a:cs typeface="Calibri"/>
              </a:rPr>
              <a:t>Available at: </a:t>
            </a:r>
            <a:r>
              <a:rPr lang="en-GB" sz="1200" u="sng" dirty="0">
                <a:cs typeface="Calibri"/>
                <a:hlinkClick r:id="rId3"/>
              </a:rPr>
              <a:t>https://www.deakin.edu.au/students/studying/study-support/referencing/why-reference</a:t>
            </a:r>
            <a:r>
              <a:rPr lang="en-GB" sz="1200" u="sng" dirty="0">
                <a:cs typeface="Calibri"/>
              </a:rPr>
              <a:t> </a:t>
            </a:r>
            <a:r>
              <a:rPr lang="en-GB" sz="1200" dirty="0">
                <a:cs typeface="Calibri"/>
              </a:rPr>
              <a:t>(Accessed 6</a:t>
            </a:r>
            <a:r>
              <a:rPr lang="en-GB" sz="1200" baseline="30000" dirty="0">
                <a:cs typeface="Calibri"/>
              </a:rPr>
              <a:t>th</a:t>
            </a:r>
            <a:r>
              <a:rPr lang="en-GB" sz="1200" dirty="0">
                <a:cs typeface="Calibri"/>
              </a:rPr>
              <a:t> December 2018).</a:t>
            </a:r>
            <a:endParaRPr lang="en-US" sz="1200">
              <a:cs typeface="Calibri"/>
            </a:endParaRPr>
          </a:p>
          <a:p>
            <a:pPr algn="l"/>
            <a:r>
              <a:rPr lang="en-GB" sz="1200" dirty="0">
                <a:cs typeface="Calibri"/>
              </a:rPr>
              <a:t>Study.com (2018) </a:t>
            </a:r>
            <a:r>
              <a:rPr lang="en-GB" sz="1200" i="1" dirty="0">
                <a:cs typeface="Calibri"/>
              </a:rPr>
              <a:t>Objective writing: Definition and examples</a:t>
            </a:r>
            <a:r>
              <a:rPr lang="en-GB" sz="1200" dirty="0">
                <a:cs typeface="Calibri"/>
              </a:rPr>
              <a:t>. Available at:  </a:t>
            </a:r>
            <a:r>
              <a:rPr lang="en-GB" sz="1200" u="sng" dirty="0">
                <a:cs typeface="Calibri"/>
                <a:hlinkClick r:id="rId4"/>
              </a:rPr>
              <a:t>https://study.com/academy/lesson/objective-writing-definition-examples.html</a:t>
            </a:r>
            <a:r>
              <a:rPr lang="en-GB" sz="1200" u="sng" dirty="0">
                <a:cs typeface="Calibri"/>
              </a:rPr>
              <a:t> </a:t>
            </a:r>
            <a:r>
              <a:rPr lang="en-GB" sz="1200" dirty="0">
                <a:cs typeface="Calibri"/>
              </a:rPr>
              <a:t>(Accessed 8</a:t>
            </a:r>
            <a:r>
              <a:rPr lang="en-GB" sz="1200" baseline="30000" dirty="0">
                <a:cs typeface="Calibri"/>
              </a:rPr>
              <a:t>th</a:t>
            </a:r>
            <a:r>
              <a:rPr lang="en-GB" sz="1200" dirty="0">
                <a:cs typeface="Calibri"/>
              </a:rPr>
              <a:t> December 2018).</a:t>
            </a:r>
          </a:p>
          <a:p>
            <a:pPr algn="l"/>
            <a:r>
              <a:rPr lang="en-GB" sz="1200" dirty="0">
                <a:cs typeface="Calibri"/>
              </a:rPr>
              <a:t>T, Burns. and S, </a:t>
            </a:r>
            <a:r>
              <a:rPr lang="en-GB" sz="1200" dirty="0" err="1">
                <a:cs typeface="Calibri"/>
              </a:rPr>
              <a:t>Sinfield</a:t>
            </a:r>
            <a:r>
              <a:rPr lang="en-GB" sz="1200" dirty="0">
                <a:cs typeface="Calibri"/>
              </a:rPr>
              <a:t>. (2011) </a:t>
            </a:r>
            <a:r>
              <a:rPr lang="en-GB" sz="1200" i="1" dirty="0">
                <a:cs typeface="Calibri"/>
              </a:rPr>
              <a:t>Essential study skills.</a:t>
            </a:r>
            <a:r>
              <a:rPr lang="en-GB" sz="1200" dirty="0">
                <a:cs typeface="Calibri"/>
              </a:rPr>
              <a:t> </a:t>
            </a:r>
            <a:r>
              <a:rPr lang="en-GB" sz="1200" i="1" dirty="0">
                <a:cs typeface="Calibri"/>
              </a:rPr>
              <a:t>The complete guide to success at university,</a:t>
            </a:r>
            <a:r>
              <a:rPr lang="en-GB" sz="1200" dirty="0">
                <a:cs typeface="Calibri"/>
              </a:rPr>
              <a:t> (3</a:t>
            </a:r>
            <a:r>
              <a:rPr lang="en-GB" sz="1200" baseline="30000" dirty="0">
                <a:cs typeface="Calibri"/>
              </a:rPr>
              <a:t>rd</a:t>
            </a:r>
            <a:r>
              <a:rPr lang="en-GB" sz="1200" dirty="0">
                <a:cs typeface="Calibri"/>
              </a:rPr>
              <a:t> ed). London: Sage publications.</a:t>
            </a:r>
            <a:endParaRPr lang="en-US" sz="1200">
              <a:cs typeface="Calibri"/>
            </a:endParaRPr>
          </a:p>
          <a:p>
            <a:pPr algn="l"/>
            <a:r>
              <a:rPr lang="en-GB" sz="1200" dirty="0">
                <a:cs typeface="Calibri"/>
              </a:rPr>
              <a:t>The open university (2018) Available at: </a:t>
            </a:r>
            <a:r>
              <a:rPr lang="en-GB" sz="1200" u="sng" dirty="0">
                <a:cs typeface="Calibri"/>
                <a:hlinkClick r:id="rId5"/>
              </a:rPr>
              <a:t>http://www.open.ac.uk/choose/unison/develop/my-skills/self-reflection</a:t>
            </a:r>
            <a:r>
              <a:rPr lang="en-GB" sz="1200" u="sng" dirty="0">
                <a:cs typeface="Calibri"/>
              </a:rPr>
              <a:t> </a:t>
            </a:r>
            <a:r>
              <a:rPr lang="en-GB" sz="1200" dirty="0">
                <a:cs typeface="Calibri"/>
              </a:rPr>
              <a:t>(Accessed 6</a:t>
            </a:r>
            <a:r>
              <a:rPr lang="en-GB" sz="1200" baseline="30000" dirty="0">
                <a:cs typeface="Calibri"/>
              </a:rPr>
              <a:t>th</a:t>
            </a:r>
            <a:r>
              <a:rPr lang="en-GB" sz="1200" dirty="0">
                <a:cs typeface="Calibri"/>
              </a:rPr>
              <a:t> December 2018).</a:t>
            </a:r>
            <a:endParaRPr lang="en-US" sz="1200">
              <a:cs typeface="Calibri"/>
            </a:endParaRPr>
          </a:p>
          <a:p>
            <a:pPr algn="l"/>
            <a:r>
              <a:rPr lang="en-GB" sz="1200" dirty="0">
                <a:cs typeface="Calibri"/>
              </a:rPr>
              <a:t>Wallace, M. and Wray, A. (2011) C</a:t>
            </a:r>
            <a:r>
              <a:rPr lang="en-GB" sz="1200" i="1" dirty="0">
                <a:cs typeface="Calibri"/>
              </a:rPr>
              <a:t>ritical reading and writing for postgraduates,</a:t>
            </a:r>
            <a:r>
              <a:rPr lang="en-GB" sz="1200" dirty="0">
                <a:cs typeface="Calibri"/>
              </a:rPr>
              <a:t> (2</a:t>
            </a:r>
            <a:r>
              <a:rPr lang="en-GB" sz="1200" baseline="30000" dirty="0">
                <a:cs typeface="Calibri"/>
              </a:rPr>
              <a:t>nd</a:t>
            </a:r>
            <a:r>
              <a:rPr lang="en-GB" sz="1200" dirty="0">
                <a:cs typeface="Calibri"/>
              </a:rPr>
              <a:t> ed). Cornwall: Sage publications.</a:t>
            </a:r>
            <a:endParaRPr lang="en-US" sz="1200" dirty="0">
              <a:cs typeface="Calibri"/>
            </a:endParaRPr>
          </a:p>
          <a:p>
            <a:endParaRPr lang="en-GB" dirty="0">
              <a:cs typeface="Calibri"/>
            </a:endParaRPr>
          </a:p>
          <a:p>
            <a:endParaRPr lang="en-US" dirty="0">
              <a:cs typeface="Calibri"/>
            </a:endParaRPr>
          </a:p>
        </p:txBody>
      </p:sp>
    </p:spTree>
    <p:extLst>
      <p:ext uri="{BB962C8B-B14F-4D97-AF65-F5344CB8AC3E}">
        <p14:creationId xmlns:p14="http://schemas.microsoft.com/office/powerpoint/2010/main" val="11946940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1109</cp:revision>
  <dcterms:created xsi:type="dcterms:W3CDTF">2013-07-15T20:26:40Z</dcterms:created>
  <dcterms:modified xsi:type="dcterms:W3CDTF">2018-12-09T19:43:46Z</dcterms:modified>
</cp:coreProperties>
</file>