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na Malagon" userId="8cf31f95-43a0-40b3-9f33-3a27da234d1c" providerId="ADAL" clId="{EA35A47E-FF7F-4FC5-8A25-1B6220FD4326}"/>
    <pc:docChg chg="modSld">
      <pc:chgData name="Lina Malagon" userId="8cf31f95-43a0-40b3-9f33-3a27da234d1c" providerId="ADAL" clId="{EA35A47E-FF7F-4FC5-8A25-1B6220FD4326}" dt="2023-02-23T13:59:28.090" v="57" actId="20577"/>
      <pc:docMkLst>
        <pc:docMk/>
      </pc:docMkLst>
      <pc:sldChg chg="modSp mod">
        <pc:chgData name="Lina Malagon" userId="8cf31f95-43a0-40b3-9f33-3a27da234d1c" providerId="ADAL" clId="{EA35A47E-FF7F-4FC5-8A25-1B6220FD4326}" dt="2023-02-23T13:59:11.280" v="39" actId="20577"/>
        <pc:sldMkLst>
          <pc:docMk/>
          <pc:sldMk cId="3521287191" sldId="257"/>
        </pc:sldMkLst>
        <pc:spChg chg="mod">
          <ac:chgData name="Lina Malagon" userId="8cf31f95-43a0-40b3-9f33-3a27da234d1c" providerId="ADAL" clId="{EA35A47E-FF7F-4FC5-8A25-1B6220FD4326}" dt="2023-02-23T13:59:11.280" v="39" actId="20577"/>
          <ac:spMkLst>
            <pc:docMk/>
            <pc:sldMk cId="3521287191" sldId="257"/>
            <ac:spMk id="3" creationId="{AF0E1561-4AC1-56E6-394F-7164F366B10A}"/>
          </ac:spMkLst>
        </pc:spChg>
      </pc:sldChg>
      <pc:sldChg chg="modSp mod">
        <pc:chgData name="Lina Malagon" userId="8cf31f95-43a0-40b3-9f33-3a27da234d1c" providerId="ADAL" clId="{EA35A47E-FF7F-4FC5-8A25-1B6220FD4326}" dt="2023-02-23T13:59:28.090" v="57" actId="20577"/>
        <pc:sldMkLst>
          <pc:docMk/>
          <pc:sldMk cId="1547384240" sldId="258"/>
        </pc:sldMkLst>
        <pc:spChg chg="mod">
          <ac:chgData name="Lina Malagon" userId="8cf31f95-43a0-40b3-9f33-3a27da234d1c" providerId="ADAL" clId="{EA35A47E-FF7F-4FC5-8A25-1B6220FD4326}" dt="2023-02-23T13:59:28.090" v="57" actId="20577"/>
          <ac:spMkLst>
            <pc:docMk/>
            <pc:sldMk cId="1547384240" sldId="258"/>
            <ac:spMk id="3" creationId="{467C4AAC-A82A-E74C-0AE2-4A7AF3C7F32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2D7BC-15AB-2B5E-2E29-5D89105FB1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9F684A-AEDD-F6BD-4F4C-2D36B7C3B2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E0563-CACB-3C6E-7A38-DE4684460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8BCB95-AAED-A1F3-2AB4-1E85690CC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7A6C0-2073-CD0B-709F-CBC458FD3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932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F8D18-9312-F2C8-22E9-DE50C0DB7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82E05-D354-3D8A-B358-A41902ED38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CDA5E6-9A57-8886-8BBF-3BAA63309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4413D-ED34-039B-CD9D-E2D943EE8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5822B-6176-FBEE-CD93-124755193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262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8BB58-1529-660E-2772-6DFFAC395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A15521-1973-53A1-D244-CB87395B9A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85BFE-2A3B-EB23-E9D0-FBC5FEEFA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FB5894-8131-B165-4391-E90635DBE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856922-B72D-4389-D68E-A02FC0075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377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D5225-1DFF-6C1B-7387-C1D12DF91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F9A4D-F751-CC2F-3DAA-C5BE3ECE09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38E83A-2CE1-B24B-A834-ED67C1BF3F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20C3B7-7B57-129E-E781-B5E6AB34D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B466D7-3A7C-B677-F21F-1292381F7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AFBCE1-7161-04B5-F9CF-177D26375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373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8C122-75ED-3C0B-E863-294F19B9E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7FB28-EDB9-C0F3-C938-B8C67797A0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A189E2-A108-45AF-CA4C-FB7FDFE5D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6D8942-B6F2-6E0D-40B9-7D21FF6588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665108-1A6C-4FA5-5355-F9E2EECBAF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87A1BE-2974-A099-36D9-6B0A0FAF5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BE1A7B-B338-7BB5-AEA0-93BD55E1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85BD8B-2DA9-4897-EC49-5DD72B5C3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27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9DF67-F933-35BD-5763-AD2B95485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48CD98-BAD7-5688-B917-5F9698889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5F4F75-5E8E-A406-BE3C-02033AD5C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B06982-5E83-19BC-96B8-F7F7E7066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573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1FE486-9586-D61D-5422-F160E0172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8166FD-F561-EE0A-4401-81B59F204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DDFAE1-5F66-04AE-322A-260ED33FE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69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DD9FE-6C92-D760-7A65-F7B13E4FE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444EC-68A7-88C3-0F8C-4CE81A3689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3D85E8-12AE-A25E-B569-745F8497C5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2DF7F9-465C-BC5B-6D18-3C32F6954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8A8200-22B3-94D1-C03D-76C85E140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F18CD7-4629-A7D3-7994-AD85B0811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875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F40C6-E2D5-6202-5593-A199EEC5A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02F1AF-C95F-408B-61C3-89CBF2F42B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1C0549-0512-BA3C-6BD4-F93D453677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DD013C-AF1B-7F76-2E78-F593E6289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F443D0-61F1-E5AD-7D51-A3FE67964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34DE49-DAF4-4150-E4E9-4CC935C08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79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C02B3-2F58-5E93-F4FD-CB67AE1B7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E9A16F-00EB-8C7C-81AE-9DB763A632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9F16D-0E36-42B1-AF7F-D82FCDC0C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B8B3EB-8FFC-8A23-FD2B-999141550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B7625-F61A-A100-3709-98B93DCE0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402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DCE087-E730-8E25-79E1-6D35AB59E5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1464A1-8FF5-234E-3CF4-AC7470150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B6AD64-AC03-E067-2CD6-CCDCBD540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114D1-601E-70FD-8BBB-F92F21C35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C5B31-C58F-E6A3-5F9B-98CC3883B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285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ADF0B7-2FBD-2C68-DE11-8C8AE7C3C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421BA-E8C4-0578-C92A-45069A424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D5284-DDFC-5113-98B9-5EC5C083E4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C759C8-DD40-4E90-A738-04239AC2DEB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88835-BCAB-CD0F-E2F0-3740BDEC80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F7E55-D762-918B-E204-44946D9C76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D5A0D-7416-425E-901E-1A3FEAAA81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4" descr="White cut out stars in blue background">
            <a:extLst>
              <a:ext uri="{FF2B5EF4-FFF2-40B4-BE49-F238E27FC236}">
                <a16:creationId xmlns:a16="http://schemas.microsoft.com/office/drawing/2014/main" id="{DCB235F6-D025-CD14-FCC7-5C87C894A5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10" b="199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6C6AE0-CF70-A61B-0D38-E44DF2F744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Week 4. Academic Reviews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7EB5D4-6B13-7619-3639-0F48E15B5F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Dr Lina Malagon</a:t>
            </a:r>
          </a:p>
        </p:txBody>
      </p:sp>
    </p:spTree>
    <p:extLst>
      <p:ext uri="{BB962C8B-B14F-4D97-AF65-F5344CB8AC3E}">
        <p14:creationId xmlns:p14="http://schemas.microsoft.com/office/powerpoint/2010/main" val="3552989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59E80-AC70-0BFB-B63D-BA74B0B00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4100" b="1" dirty="0"/>
              <a:t>Short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E1561-4AC1-56E6-394F-7164F366B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7067624" cy="41867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0" i="0" dirty="0">
                <a:effectLst/>
                <a:latin typeface="National"/>
              </a:rPr>
              <a:t>a.     the bibliographic citation for the text (Chicago, MLA, APA)</a:t>
            </a:r>
          </a:p>
          <a:p>
            <a:pPr marL="0" indent="0">
              <a:buNone/>
            </a:pPr>
            <a:r>
              <a:rPr lang="en-GB" sz="2000" b="0" i="0" dirty="0">
                <a:effectLst/>
                <a:latin typeface="National"/>
              </a:rPr>
              <a:t>b.     the purpose of the text: what the book is about</a:t>
            </a:r>
          </a:p>
          <a:p>
            <a:r>
              <a:rPr lang="en-GB" sz="2000" b="0" i="0" dirty="0">
                <a:effectLst/>
                <a:latin typeface="National"/>
              </a:rPr>
              <a:t>     the expertise of the author(s);</a:t>
            </a:r>
          </a:p>
          <a:p>
            <a:r>
              <a:rPr lang="en-GB" sz="2000" b="0" i="0" dirty="0">
                <a:effectLst/>
                <a:latin typeface="National"/>
              </a:rPr>
              <a:t>     how well the </a:t>
            </a:r>
            <a:r>
              <a:rPr lang="en-GB" sz="2000" dirty="0">
                <a:latin typeface="National"/>
              </a:rPr>
              <a:t>text</a:t>
            </a:r>
            <a:r>
              <a:rPr lang="en-GB" sz="2000" b="0" i="0" dirty="0">
                <a:effectLst/>
                <a:latin typeface="National"/>
              </a:rPr>
              <a:t> covers its topic(s) and whether it breaks   new ground;</a:t>
            </a:r>
          </a:p>
          <a:p>
            <a:r>
              <a:rPr lang="en-GB" sz="2000" b="0" i="0" dirty="0">
                <a:effectLst/>
                <a:latin typeface="National"/>
              </a:rPr>
              <a:t>     the author’s viewpoint, methodology, or perspective;</a:t>
            </a:r>
          </a:p>
          <a:p>
            <a:r>
              <a:rPr lang="en-GB" sz="2000" b="0" i="0" dirty="0">
                <a:effectLst/>
                <a:latin typeface="National"/>
              </a:rPr>
              <a:t>     the appropriateness of the evidence to the topical scope of the </a:t>
            </a:r>
            <a:r>
              <a:rPr lang="en-GB" sz="2000" dirty="0">
                <a:latin typeface="National"/>
              </a:rPr>
              <a:t>text</a:t>
            </a:r>
            <a:r>
              <a:rPr lang="en-GB" sz="2000" b="0" i="0" dirty="0">
                <a:effectLst/>
                <a:latin typeface="National"/>
              </a:rPr>
              <a:t>;</a:t>
            </a:r>
          </a:p>
          <a:p>
            <a:r>
              <a:rPr lang="en-GB" sz="2000" b="0" i="0" dirty="0">
                <a:effectLst/>
                <a:latin typeface="National"/>
              </a:rPr>
              <a:t>     the intended audience;</a:t>
            </a:r>
          </a:p>
          <a:p>
            <a:r>
              <a:rPr lang="en-GB" sz="2000" b="0" i="0" dirty="0">
                <a:effectLst/>
                <a:latin typeface="National"/>
              </a:rPr>
              <a:t>    the arrangement of the </a:t>
            </a:r>
            <a:r>
              <a:rPr lang="en-GB" sz="2000" dirty="0">
                <a:latin typeface="National"/>
              </a:rPr>
              <a:t>text</a:t>
            </a:r>
            <a:r>
              <a:rPr lang="en-GB" sz="2000" b="0" i="0" dirty="0">
                <a:effectLst/>
                <a:latin typeface="National"/>
              </a:rPr>
              <a:t> (chapters, illustrations) and the quality of the scholarly apparatus, such as notes and bibliographies.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DF484FB8-02C0-631E-E0BE-941FCA2D09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71" r="3861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3A96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1287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ack of multi-coloured books">
            <a:extLst>
              <a:ext uri="{FF2B5EF4-FFF2-40B4-BE49-F238E27FC236}">
                <a16:creationId xmlns:a16="http://schemas.microsoft.com/office/drawing/2014/main" id="{60ED3AEE-1B19-2587-0869-6682B1C3D8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4734" r="15489" b="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B6EDA1-2469-2804-799F-1DC2172C7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Short Reviews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C4AAC-A82A-E74C-0AE2-4A7AF3C7F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521713"/>
            <a:ext cx="5744685" cy="52704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3200" b="0" i="0" dirty="0">
              <a:solidFill>
                <a:srgbClr val="FFFFFF"/>
              </a:solidFill>
              <a:effectLst/>
              <a:latin typeface="National"/>
            </a:endParaRPr>
          </a:p>
          <a:p>
            <a:pPr marL="0" indent="0">
              <a:buNone/>
            </a:pPr>
            <a:endParaRPr lang="en-GB" sz="3200" dirty="0">
              <a:solidFill>
                <a:srgbClr val="FFFFFF"/>
              </a:solidFill>
              <a:latin typeface="National"/>
            </a:endParaRPr>
          </a:p>
          <a:p>
            <a:pPr marL="0" indent="0">
              <a:buNone/>
            </a:pPr>
            <a:r>
              <a:rPr lang="en-GB" sz="3200" b="0" i="0" dirty="0">
                <a:solidFill>
                  <a:srgbClr val="FFFFFF"/>
                </a:solidFill>
                <a:effectLst/>
                <a:latin typeface="National"/>
              </a:rPr>
              <a:t>c.   </a:t>
            </a:r>
            <a:r>
              <a:rPr lang="en-GB" sz="3200" dirty="0">
                <a:solidFill>
                  <a:srgbClr val="FFFFFF"/>
                </a:solidFill>
                <a:latin typeface="National"/>
              </a:rPr>
              <a:t>A</a:t>
            </a:r>
            <a:r>
              <a:rPr lang="en-GB" sz="3200" b="0" i="0" dirty="0">
                <a:solidFill>
                  <a:srgbClr val="FFFFFF"/>
                </a:solidFill>
                <a:effectLst/>
                <a:latin typeface="National"/>
              </a:rPr>
              <a:t> summary of main theme(s) or key points; </a:t>
            </a:r>
          </a:p>
          <a:p>
            <a:pPr marL="0" indent="0">
              <a:buNone/>
            </a:pPr>
            <a:r>
              <a:rPr lang="en-GB" sz="3200" b="0" i="0" dirty="0">
                <a:solidFill>
                  <a:srgbClr val="FFFFFF"/>
                </a:solidFill>
                <a:effectLst/>
                <a:latin typeface="National"/>
              </a:rPr>
              <a:t>d.  If there is space, a brief description of the </a:t>
            </a:r>
            <a:r>
              <a:rPr lang="en-GB" sz="3200" dirty="0">
                <a:solidFill>
                  <a:srgbClr val="FFFFFF"/>
                </a:solidFill>
                <a:latin typeface="National"/>
              </a:rPr>
              <a:t>text</a:t>
            </a:r>
            <a:r>
              <a:rPr lang="en-GB" sz="3200" b="0" i="0" dirty="0">
                <a:solidFill>
                  <a:srgbClr val="FFFFFF"/>
                </a:solidFill>
                <a:effectLst/>
                <a:latin typeface="National"/>
              </a:rPr>
              <a:t>’s relationship to </a:t>
            </a:r>
            <a:r>
              <a:rPr lang="en-GB" sz="3200" b="0" i="0">
                <a:solidFill>
                  <a:srgbClr val="FFFFFF"/>
                </a:solidFill>
                <a:effectLst/>
                <a:latin typeface="National"/>
              </a:rPr>
              <a:t>other </a:t>
            </a:r>
            <a:r>
              <a:rPr lang="en-GB" sz="3200">
                <a:solidFill>
                  <a:srgbClr val="FFFFFF"/>
                </a:solidFill>
                <a:latin typeface="National"/>
              </a:rPr>
              <a:t>texts</a:t>
            </a:r>
            <a:r>
              <a:rPr lang="en-GB" sz="3200" b="0" i="0">
                <a:solidFill>
                  <a:srgbClr val="FFFFFF"/>
                </a:solidFill>
                <a:effectLst/>
                <a:latin typeface="National"/>
              </a:rPr>
              <a:t> </a:t>
            </a:r>
            <a:r>
              <a:rPr lang="en-GB" sz="3200" b="0" i="0" dirty="0">
                <a:solidFill>
                  <a:srgbClr val="FFFFFF"/>
                </a:solidFill>
                <a:effectLst/>
                <a:latin typeface="National"/>
              </a:rPr>
              <a:t>on the same topic or to pertinent scholarship in the field.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FFFFFF"/>
                </a:solidFill>
                <a:latin typeface="National"/>
              </a:rPr>
              <a:t>e.  Y</a:t>
            </a:r>
            <a:r>
              <a:rPr lang="en-GB" sz="3200" b="0" i="0" dirty="0">
                <a:solidFill>
                  <a:srgbClr val="FFFFFF"/>
                </a:solidFill>
                <a:effectLst/>
                <a:latin typeface="National"/>
              </a:rPr>
              <a:t>our name and affiliation.</a:t>
            </a:r>
          </a:p>
          <a:p>
            <a:pPr marL="0" indent="0">
              <a:buNone/>
            </a:pPr>
            <a:endParaRPr lang="en-GB" sz="3200" b="0" i="0" dirty="0">
              <a:solidFill>
                <a:srgbClr val="FFFFFF"/>
              </a:solidFill>
              <a:effectLst/>
              <a:latin typeface="National"/>
            </a:endParaRP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7384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</Words>
  <Application>Microsoft Office PowerPoint</Application>
  <PresentationFormat>Widescreen</PresentationFormat>
  <Paragraphs>17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National</vt:lpstr>
      <vt:lpstr>Arial</vt:lpstr>
      <vt:lpstr>Calibri</vt:lpstr>
      <vt:lpstr>Calibri Light</vt:lpstr>
      <vt:lpstr>Office Theme</vt:lpstr>
      <vt:lpstr>Week 4. Academic Reviews</vt:lpstr>
      <vt:lpstr>Short Review</vt:lpstr>
      <vt:lpstr>Short Reviews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4. Academic Reviews</dc:title>
  <dc:creator>Lina Malagon</dc:creator>
  <cp:lastModifiedBy>Lina Malagon</cp:lastModifiedBy>
  <cp:revision>1</cp:revision>
  <dcterms:created xsi:type="dcterms:W3CDTF">2023-02-22T00:50:32Z</dcterms:created>
  <dcterms:modified xsi:type="dcterms:W3CDTF">2023-02-23T13:59:31Z</dcterms:modified>
</cp:coreProperties>
</file>