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6" r:id="rId1"/>
  </p:sldMasterIdLst>
  <p:sldIdLst>
    <p:sldId id="256" r:id="rId2"/>
    <p:sldId id="259" r:id="rId3"/>
    <p:sldId id="258" r:id="rId4"/>
    <p:sldId id="262" r:id="rId5"/>
    <p:sldId id="261" r:id="rId6"/>
    <p:sldId id="263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76BBE0-E21E-4764-D53B-198DF07F5D19}" v="42" dt="2025-10-20T13:55:21.414"/>
    <p1510:client id="{1EB9236A-E015-75D0-B1E6-A5E5C03BAB9F}" v="245" dt="2025-10-19T17:35:15.855"/>
    <p1510:client id="{21D76249-C73F-EE94-F1B4-A33EBD93A44F}" v="60" dt="2025-10-19T11:54:40.851"/>
    <p1510:client id="{27688EF3-EDB2-586A-C9B8-17FB4DB8925D}" v="997" dt="2025-10-20T13:51:40.110"/>
    <p1510:client id="{3D3104B6-0CC7-7B74-6944-A28A209FA217}" v="364" dt="2025-10-20T11:54:11.050"/>
    <p1510:client id="{4C895411-AB0F-24B0-B4A9-9981209CE93A}" v="101" dt="2025-10-20T11:40:20.909"/>
    <p1510:client id="{74BA4F11-E3B5-C1D4-9685-5693C877D910}" v="263" dt="2025-10-18T18:37:13.895"/>
    <p1510:client id="{C56365A5-DC8B-9C5B-6906-E56C5661A753}" v="60" dt="2025-10-20T11:14:10.243"/>
    <p1510:client id="{D9E65A51-37CE-3A9B-9C2C-579E41ECE024}" v="40" dt="2025-10-20T13:24:11.4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 Williams-Spooner (2305138)" userId="S::2305138@student.uwtsd.ac.uk::4f453641-f595-43a8-8eb7-6c5552570aad" providerId="AD" clId="Web-{1A76BBE0-E21E-4764-D53B-198DF07F5D19}"/>
    <pc:docChg chg="modSld">
      <pc:chgData name="Al Williams-Spooner (2305138)" userId="S::2305138@student.uwtsd.ac.uk::4f453641-f595-43a8-8eb7-6c5552570aad" providerId="AD" clId="Web-{1A76BBE0-E21E-4764-D53B-198DF07F5D19}" dt="2025-10-20T13:55:21.414" v="41"/>
      <pc:docMkLst>
        <pc:docMk/>
      </pc:docMkLst>
      <pc:sldChg chg="modSp">
        <pc:chgData name="Al Williams-Spooner (2305138)" userId="S::2305138@student.uwtsd.ac.uk::4f453641-f595-43a8-8eb7-6c5552570aad" providerId="AD" clId="Web-{1A76BBE0-E21E-4764-D53B-198DF07F5D19}" dt="2025-10-20T13:55:21.414" v="41"/>
        <pc:sldMkLst>
          <pc:docMk/>
          <pc:sldMk cId="534845358" sldId="262"/>
        </pc:sldMkLst>
        <pc:graphicFrameChg chg="mod modGraphic">
          <ac:chgData name="Al Williams-Spooner (2305138)" userId="S::2305138@student.uwtsd.ac.uk::4f453641-f595-43a8-8eb7-6c5552570aad" providerId="AD" clId="Web-{1A76BBE0-E21E-4764-D53B-198DF07F5D19}" dt="2025-10-20T13:55:21.414" v="41"/>
          <ac:graphicFrameMkLst>
            <pc:docMk/>
            <pc:sldMk cId="534845358" sldId="262"/>
            <ac:graphicFrameMk id="4" creationId="{FF455010-8F6D-17B3-60D8-53E8B81F62DA}"/>
          </ac:graphicFrameMkLst>
        </pc:graphicFrame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0-18T12:47:39.550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16492 7497 16383 0 0,'9'0'0'0'0,"7"0"0"0"0,5 0 0 0 0,3 0 0 0 0,3 0 0 0 0,4 0 0 0 0,2 0 0 0 0,0 0 0 0 0,-2 0 0 0 0,-2 0 0 0 0,-1 0 0 0 0,-1 0 0 0 0,-1 0 0 0 0,-1 0 0 0 0,1 0 0 0 0,-1 0 0 0 0,0 0 0 0 0,0 0 0 0 0,1 0 0 0 0,-1 0 0 0 0,0 0 0 0 0,1 0 0 0 0,-5 4 0 0 0,-1 2 0 0 0,0-1 0 0 0,1 0 0 0 0,1-2 0 0 0,2 3 0 0 0,0 1 0 0 0,1-1 0 0 0,1-2 0 0 0,-1-1 0 0 0,1-1 0 0 0,0 3 0 0 0,0 1 0 0 0,-1-1 0 0 0,1 0 0 0 0,-1-3 0 0 0,1 0 0 0 0,-1-1 0 0 0,-3 4 0 0 0,-3 0 0 0 0,1 1 0 0 0,1-2 0 0 0,2-1 0 0 0,0-2 0 0 0,-3 5 0 0 0,0 0 0 0 0,0-1 0 0 0,1-1 0 0 0,2-1 0 0 0,0 3 0 0 0,2 1 0 0 0,0-1 0 0 0,1-2 0 0 0,0-1 0 0 0,-1-1 0 0 0,-3 3 0 0 0,-2 1 0 0 0,0-1 0 0 0,1 0 0 0 0,-3 2 0 0 0,0 0 0 0 0,1 4 0 0 0,1-1 0 0 0,-2 3 0 0 0,0-1 0 0 0,-3 2 0 0 0,0-2 0 0 0,-2 2 0 0 0,1-2 0 0 0,2 2 0 0 0,3 3 0 0 0,2-2 0 0 0,-2 1 0 0 0,0-2 0 0 0,1 0 0 0 0,-2 3 0 0 0,-1 3 0 0 0,1 2 0 0 0,-2 1 0 0 0,1-2 0 0 0,-3-1 0 0 0,0-4 0 0 0,-1 0 0 0 0,0 1 0 0 0,-1 2 0 0 0,-3 3 0 0 0,1-3 0 0 0,0 0 0 0 0,1 1 0 0 0,0 1 0 0 0,-3 2 0 0 0,2 1 0 0 0,0 0 0 0 0,-3 2 0 0 0,3-1 0 0 0,-2 1 0 0 0,0 0 0 0 0,1 0 0 0 0,0-1 0 0 0,-2 1 0 0 0,-2 0 0 0 0,2-1 0 0 0,1 1 0 0 0,-2-1 0 0 0,-2 1 0 0 0,4-1 0 0 0,-1 1 0 0 0,-1-1 0 0 0,-1 1 0 0 0,-3-1 0 0 0,0 1 0 0 0,3-1 0 0 0,1 1 0 0 0,-1-1 0 0 0,0 1 0 0 0,-3-1 0 0 0,0 1 0 0 0,3-1 0 0 0,1 1 0 0 0,0-1 0 0 0,-2 1 0 0 0,-1-1 0 0 0,-1 5 0 0 0,-2 1 0 0 0,1 0 0 0 0,-1-1 0 0 0,-1-1 0 0 0,1-2 0 0 0,0 0 0 0 0,0-1 0 0 0,0-1 0 0 0,0 1 0 0 0,-1-1 0 0 0,1 0 0 0 0,0 0 0 0 0,0 1 0 0 0,1-1 0 0 0,-1 1 0 0 0,0-1 0 0 0,0 1 0 0 0,0-1 0 0 0,0 1 0 0 0,0-1 0 0 0,0 1 0 0 0,0-1 0 0 0,0 1 0 0 0,0-1 0 0 0,0 1 0 0 0,0-1 0 0 0,0 1 0 0 0,0-1 0 0 0,0 1 0 0 0,0-1 0 0 0,0 1 0 0 0,0-1 0 0 0,0 1 0 0 0,0-1 0 0 0,0 1 0 0 0,0-1 0 0 0,0 1 0 0 0,4-5 0 0 0,2-1 0 0 0,-1 0 0 0 0,0 1 0 0 0,-2 1 0 0 0,-1 2 0 0 0,-1 0 0 0 0,-1 1 0 0 0,0 1 0 0 0,4-5 0 0 0,2-1 0 0 0,-1 0 0 0 0,-1 1 0 0 0,-1 2 0 0 0,-1 1 0 0 0,-1 0 0 0 0,0 1 0 0 0,-6 1 0 0 0,-5-5 0 0 0,-2-1 0 0 0,-2-4 0 0 0,-4-1 0 0 0,-3-2 0 0 0,2 0 0 0 0,1-1 0 0 0,-3 1 0 0 0,0-2 0 0 0,-2 2 0 0 0,-1 4 0 0 0,-1-3 0 0 0,-1 2 0 0 0,1-2 0 0 0,-1-3 0 0 0,-4 0 0 0 0,-2-1 0 0 0,1 1 0 0 0,1 0 0 0 0,-3-3 0 0 0,0 3 0 0 0,1-2 0 0 0,-3-2 0 0 0,1-2 0 0 0,1-2 0 0 0,-2 3 0 0 0,0 0 0 0 0,2 0 0 0 0,3-2 0 0 0,1-1 0 0 0,2-2 0 0 0,1 0 0 0 0,4 3 0 0 0,3 2 0 0 0,-1-1 0 0 0,0-1 0 0 0,-2-1 0 0 0,-2-1 0 0 0,0-1 0 0 0,3-5 0 0 0,2-2 0 0 0,-1 1 0 0 0,-2 0 0 0 0,-5 2 0 0 0,-2 0 0 0 0,-1 2 0 0 0,-4-4 0 0 0,-1 0 0 0 0,2-1 0 0 0,-2-2 0 0 0,-1-1 0 0 0,3-3 0 0 0,2 1 0 0 0,2-2 0 0 0,2 1 0 0 0,1-2 0 0 0,0 2 0 0 0,6-2 0 0 0,0-3 0 0 0,1 2 0 0 0,2-1 0 0 0,1 2 0 0 0,2-1 0 0 0,0-2 0 0 0,2-2 0 0 0,-1 1 0 0 0,1 0 0 0 0,-1-1 0 0 0,-3-2 0 0 0,-3-2 0 0 0,-3-1 0 0 0,3-5 0 0 0,0-2 0 0 0,-1-1 0 0 0,-2 2 0 0 0,-1 1 0 0 0,-1 1 0 0 0,-1 2 0 0 0,0 0 0 0 0,-1 0 0 0 0,5 1 0 0 0,1 4 0 0 0,4 1 0 0 0,5 1 0 0 0,-1-2 0 0 0,3-2 0 0 0,2 0 0 0 0,3-2 0 0 0,-3 5 0 0 0,0 0 0 0 0,2 0 0 0 0,0-2 0 0 0,3 0 0 0 0,-4-2 0 0 0,0 0 0 0 0,0-2 0 0 0,2 1 0 0 0,1-1 0 0 0,-3 0 0 0 0,-1 1 0 0 0,2-1 0 0 0,0 0 0 0 0,2 1 0 0 0,2-1 0 0 0,0 1 0 0 0,1-1 0 0 0,0 1 0 0 0,0-1 0 0 0,0 1 0 0 0,0-1 0 0 0,1 1 0 0 0,-1-1 0 0 0,0 1 0 0 0,0-1 0 0 0,4 1 0 0 0,2-1 0 0 0,0 1 0 0 0,-2-1 0 0 0,-1 1 0 0 0,-1-1 0 0 0,-1 1 0 0 0,-1-1 0 0 0,5 1 0 0 0,0-1 0 0 0,1-4 0 0 0,-2-1 0 0 0,-1 0 0 0 0,-1 1 0 0 0,3 1 0 0 0,1 2 0 0 0,0 0 0 0 0,-2-3 0 0 0,-1-1 0 0 0,3-4 0 0 0,0-1 0 0 0,0-2 0 0 0,3 1 0 0 0,0 2 0 0 0,-2 2 0 0 0,-2 4 0 0 0,3 1 0 0 0,-1 2 0 0 0,0 0 0 0 0,-3 1 0 0 0,-1 0 0 0 0,-1 0 0 0 0,-2 0 0 0 0,0 0 0 0 0,0 0 0 0 0,0-1 0 0 0,0 1 0 0 0,-1-1 0 0 0,1 1 0 0 0,0-1 0 0 0,0 1 0 0 0,0-1 0 0 0,0 1 0 0 0,0-1 0 0 0,-4 5 0 0 0,-2 1 0 0 0,0 0 0 0 0,-2-1 0 0 0,-1-6 0 0 0,-3-2 0 0 0,1-1 0 0 0,-3 1 0 0 0,2 0 0 0 0,-2 1 0 0 0,2 2 0 0 0,-2 4 0 0 0,2 2 0 0 0,2 4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3184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17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75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878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382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926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14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34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555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87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849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5618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79" r:id="rId6"/>
    <p:sldLayoutId id="2147483875" r:id="rId7"/>
    <p:sldLayoutId id="2147483876" r:id="rId8"/>
    <p:sldLayoutId id="2147483877" r:id="rId9"/>
    <p:sldLayoutId id="2147483878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customXml" Target="../ink/ink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cl.ac.uk/museums-static/digitalegypt/burialcustoms/cartonnage.html" TargetMode="External"/><Relationship Id="rId3" Type="http://schemas.openxmlformats.org/officeDocument/2006/relationships/hyperlink" Target="https://www.academia.edu/1512978/Grain_water_and_wine_Remarks_on_the_Marl_A3_Transport_Storage_Jars_from_Middle_Kingdom_Elephantine" TargetMode="External"/><Relationship Id="rId7" Type="http://schemas.openxmlformats.org/officeDocument/2006/relationships/hyperlink" Target="https://en.wikipedia.org/wiki/Stucco" TargetMode="External"/><Relationship Id="rId2" Type="http://schemas.openxmlformats.org/officeDocument/2006/relationships/hyperlink" Target="https://www.liverpoolmuseums.org.uk/artifact/mummy-mas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Upper_Egypt" TargetMode="External"/><Relationship Id="rId5" Type="http://schemas.openxmlformats.org/officeDocument/2006/relationships/hyperlink" Target="https://en.wikipedia.org/wiki/Marl" TargetMode="External"/><Relationship Id="rId4" Type="http://schemas.openxmlformats.org/officeDocument/2006/relationships/hyperlink" Target="https://en.wikipedia.org/wiki/Cartonn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1FA45F1F-AA38-47A3-A9AC-2F34F4B0A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1081" y="4587372"/>
            <a:ext cx="9689834" cy="1198359"/>
          </a:xfrm>
        </p:spPr>
        <p:txBody>
          <a:bodyPr anchor="b">
            <a:normAutofit/>
          </a:bodyPr>
          <a:lstStyle/>
          <a:p>
            <a:pPr algn="ctr"/>
            <a:r>
              <a:rPr lang="en-US" sz="4400"/>
              <a:t>Human Head / CCM 175.996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8996" y="5866227"/>
            <a:ext cx="8314005" cy="696351"/>
          </a:xfrm>
        </p:spPr>
        <p:txBody>
          <a:bodyPr>
            <a:normAutofit/>
          </a:bodyPr>
          <a:lstStyle/>
          <a:p>
            <a:pPr algn="ctr"/>
            <a:r>
              <a:rPr lang="en-US"/>
              <a:t>Al Williams-Spooner (2305138)</a:t>
            </a:r>
          </a:p>
        </p:txBody>
      </p:sp>
      <p:pic>
        <p:nvPicPr>
          <p:cNvPr id="7" name="Picture 6" descr="A close-up of a stone&#10;&#10;AI-generated content may be incorrect.">
            <a:extLst>
              <a:ext uri="{FF2B5EF4-FFF2-40B4-BE49-F238E27FC236}">
                <a16:creationId xmlns:a16="http://schemas.microsoft.com/office/drawing/2014/main" id="{0D69ACDF-333F-36A6-6FFD-8EC62C485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7491" y="851281"/>
            <a:ext cx="2261012" cy="2880271"/>
          </a:xfrm>
          <a:prstGeom prst="rect">
            <a:avLst/>
          </a:prstGeom>
        </p:spPr>
      </p:pic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351D3B3A-6234-4D78-A010-C0ADEF12B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305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stone mask with a black background&#10;&#10;AI-generated content may be incorrect.">
            <a:extLst>
              <a:ext uri="{FF2B5EF4-FFF2-40B4-BE49-F238E27FC236}">
                <a16:creationId xmlns:a16="http://schemas.microsoft.com/office/drawing/2014/main" id="{9C277618-B14C-EAEE-D8E5-6B6111F658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834" y="852407"/>
            <a:ext cx="2808829" cy="288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2996FBD-F07B-D6E0-17C8-D3E532405298}"/>
              </a:ext>
            </a:extLst>
          </p:cNvPr>
          <p:cNvCxnSpPr/>
          <p:nvPr/>
        </p:nvCxnSpPr>
        <p:spPr>
          <a:xfrm>
            <a:off x="3590845" y="397183"/>
            <a:ext cx="4518" cy="26134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95BD79-7E6A-176A-BE29-DF3BBDC453B1}"/>
              </a:ext>
            </a:extLst>
          </p:cNvPr>
          <p:cNvCxnSpPr/>
          <p:nvPr/>
        </p:nvCxnSpPr>
        <p:spPr>
          <a:xfrm>
            <a:off x="750286" y="2994089"/>
            <a:ext cx="2740698" cy="2257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1EE14DC3-EE09-1BD1-923F-2681C2E2DBDC}"/>
              </a:ext>
            </a:extLst>
          </p:cNvPr>
          <p:cNvSpPr txBox="1"/>
          <p:nvPr/>
        </p:nvSpPr>
        <p:spPr>
          <a:xfrm>
            <a:off x="1279315" y="3117253"/>
            <a:ext cx="16852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5.7cm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78BF3C-8B87-7314-533B-4ABE30FA74A5}"/>
              </a:ext>
            </a:extLst>
          </p:cNvPr>
          <p:cNvSpPr txBox="1"/>
          <p:nvPr/>
        </p:nvSpPr>
        <p:spPr>
          <a:xfrm>
            <a:off x="3685485" y="1587898"/>
            <a:ext cx="1071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5.7cm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0FBF73-0C39-159C-638A-2C5BBC5E6A98}"/>
              </a:ext>
            </a:extLst>
          </p:cNvPr>
          <p:cNvSpPr txBox="1"/>
          <p:nvPr/>
        </p:nvSpPr>
        <p:spPr>
          <a:xfrm>
            <a:off x="6247397" y="389479"/>
            <a:ext cx="4627341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/>
              <a:t>Nile silt/clay</a:t>
            </a:r>
          </a:p>
          <a:p>
            <a:pPr marL="285750" indent="-285750">
              <a:buFont typeface="Calibri"/>
              <a:buChar char="-"/>
            </a:pPr>
            <a:r>
              <a:rPr lang="en-US"/>
              <a:t>Remnants of black paint on eyeline and side of neck/beard/chin</a:t>
            </a:r>
          </a:p>
          <a:p>
            <a:pPr marL="285750" indent="-285750">
              <a:buFont typeface="Calibri,Sans-Serif"/>
              <a:buChar char="-"/>
            </a:pPr>
            <a:r>
              <a:rPr lang="en-US" err="1"/>
              <a:t>Colour</a:t>
            </a:r>
            <a:r>
              <a:rPr lang="en-US"/>
              <a:t> is yellowish-beige with grey tints on side of face</a:t>
            </a:r>
          </a:p>
          <a:p>
            <a:pPr marL="285750" indent="-285750">
              <a:buFont typeface="Calibri,Sans-Serif"/>
              <a:buChar char="-"/>
            </a:pPr>
            <a:r>
              <a:rPr lang="en-US"/>
              <a:t>Texture is similar to sandpaper and/or weathered stone</a:t>
            </a:r>
          </a:p>
          <a:p>
            <a:pPr marL="285750" indent="-285750">
              <a:buFont typeface="Calibri,Sans-Serif"/>
              <a:buChar char="-"/>
            </a:pPr>
            <a:r>
              <a:rPr lang="en-US"/>
              <a:t>Groove on back (lock in mechanism?)</a:t>
            </a:r>
          </a:p>
        </p:txBody>
      </p:sp>
      <p:pic>
        <p:nvPicPr>
          <p:cNvPr id="2" name="Picture 1" descr="A stone mask with a black background&#10;&#10;AI-generated content may be incorrect.">
            <a:extLst>
              <a:ext uri="{FF2B5EF4-FFF2-40B4-BE49-F238E27FC236}">
                <a16:creationId xmlns:a16="http://schemas.microsoft.com/office/drawing/2014/main" id="{8459396B-BB9A-0544-288B-F1D9CDBBDF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098" y="400294"/>
            <a:ext cx="2430760" cy="2387846"/>
          </a:xfrm>
          <a:prstGeom prst="rect">
            <a:avLst/>
          </a:prstGeom>
        </p:spPr>
      </p:pic>
      <p:pic>
        <p:nvPicPr>
          <p:cNvPr id="4" name="Picture 3" descr="A close-up of a stone&#10;&#10;AI-generated content may be incorrect.">
            <a:extLst>
              <a:ext uri="{FF2B5EF4-FFF2-40B4-BE49-F238E27FC236}">
                <a16:creationId xmlns:a16="http://schemas.microsoft.com/office/drawing/2014/main" id="{C1D60D79-243E-8734-62DF-AF6A80CFD4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841" y="3480288"/>
            <a:ext cx="2179203" cy="264672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AC681101-B9CB-741F-2858-3E007A42B99B}"/>
              </a:ext>
            </a:extLst>
          </p:cNvPr>
          <p:cNvCxnSpPr/>
          <p:nvPr/>
        </p:nvCxnSpPr>
        <p:spPr>
          <a:xfrm>
            <a:off x="1034537" y="6379249"/>
            <a:ext cx="1938216" cy="586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0487E39-88BE-26B2-60E8-A53554FE7747}"/>
              </a:ext>
            </a:extLst>
          </p:cNvPr>
          <p:cNvSpPr txBox="1"/>
          <p:nvPr/>
        </p:nvSpPr>
        <p:spPr>
          <a:xfrm>
            <a:off x="1432785" y="6376625"/>
            <a:ext cx="13710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4.2cm</a:t>
            </a:r>
          </a:p>
        </p:txBody>
      </p:sp>
      <p:pic>
        <p:nvPicPr>
          <p:cNvPr id="13" name="Picture 12" descr="A rock with writing on it&#10;&#10;AI-generated content may be incorrect.">
            <a:extLst>
              <a:ext uri="{FF2B5EF4-FFF2-40B4-BE49-F238E27FC236}">
                <a16:creationId xmlns:a16="http://schemas.microsoft.com/office/drawing/2014/main" id="{571C084C-7FE8-083E-838C-9A9F492C9B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169" y="3429000"/>
            <a:ext cx="2723187" cy="29718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BD574BB2-29F2-7E26-5841-609AE1DBDB9B}"/>
                  </a:ext>
                </a:extLst>
              </p14:cNvPr>
              <p14:cNvContentPartPr/>
              <p14:nvPr/>
            </p14:nvContentPartPr>
            <p14:xfrm>
              <a:off x="5953699" y="3764096"/>
              <a:ext cx="789919" cy="1166221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BD574BB2-29F2-7E26-5841-609AE1DBDB9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935714" y="3746099"/>
                <a:ext cx="825530" cy="1201856"/>
              </a:xfrm>
              <a:prstGeom prst="rect">
                <a:avLst/>
              </a:prstGeom>
            </p:spPr>
          </p:pic>
        </mc:Fallback>
      </mc:AlternateContent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F6F19B4-60B2-69A9-3A1B-EB0DB816E94D}"/>
              </a:ext>
            </a:extLst>
          </p:cNvPr>
          <p:cNvCxnSpPr/>
          <p:nvPr/>
        </p:nvCxnSpPr>
        <p:spPr>
          <a:xfrm flipV="1">
            <a:off x="7874094" y="3629596"/>
            <a:ext cx="1422607" cy="459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B690734-DB17-7F66-AFCB-411D4AF0E3EF}"/>
              </a:ext>
            </a:extLst>
          </p:cNvPr>
          <p:cNvCxnSpPr/>
          <p:nvPr/>
        </p:nvCxnSpPr>
        <p:spPr>
          <a:xfrm>
            <a:off x="8507325" y="4129769"/>
            <a:ext cx="151424" cy="108750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128C59C-1161-AD85-5F3E-D3007F036880}"/>
              </a:ext>
            </a:extLst>
          </p:cNvPr>
          <p:cNvCxnSpPr/>
          <p:nvPr/>
        </p:nvCxnSpPr>
        <p:spPr>
          <a:xfrm>
            <a:off x="8066816" y="5781677"/>
            <a:ext cx="1229770" cy="457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82B0F9A7-B655-331F-8978-B0FD9820E006}"/>
              </a:ext>
            </a:extLst>
          </p:cNvPr>
          <p:cNvSpPr txBox="1"/>
          <p:nvPr/>
        </p:nvSpPr>
        <p:spPr>
          <a:xfrm>
            <a:off x="7942924" y="3152390"/>
            <a:ext cx="1238930" cy="3716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1.5cm (top)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C544BBE-BFB5-1FEE-21A2-8F6ECE58BD26}"/>
              </a:ext>
            </a:extLst>
          </p:cNvPr>
          <p:cNvSpPr txBox="1"/>
          <p:nvPr/>
        </p:nvSpPr>
        <p:spPr>
          <a:xfrm>
            <a:off x="8893214" y="4488569"/>
            <a:ext cx="20098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/>
              <a:t>2.8cm (divot length)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58AAE7-7C4F-B9E4-41F7-3D5B0158BC7F}"/>
              </a:ext>
            </a:extLst>
          </p:cNvPr>
          <p:cNvSpPr txBox="1"/>
          <p:nvPr/>
        </p:nvSpPr>
        <p:spPr>
          <a:xfrm>
            <a:off x="7970103" y="5945046"/>
            <a:ext cx="14281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1cm (bottom)</a:t>
            </a:r>
          </a:p>
        </p:txBody>
      </p:sp>
    </p:spTree>
    <p:extLst>
      <p:ext uri="{BB962C8B-B14F-4D97-AF65-F5344CB8AC3E}">
        <p14:creationId xmlns:p14="http://schemas.microsoft.com/office/powerpoint/2010/main" val="1724184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tatue&#10;&#10;AI-generated content may be incorrect.">
            <a:extLst>
              <a:ext uri="{FF2B5EF4-FFF2-40B4-BE49-F238E27FC236}">
                <a16:creationId xmlns:a16="http://schemas.microsoft.com/office/drawing/2014/main" id="{3F7E64BF-78C0-49D0-B499-6E7C1652C1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301" y="457200"/>
            <a:ext cx="3864769" cy="5943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5CF51E-8C55-D9E3-2EC6-FD1B4239A19E}"/>
              </a:ext>
            </a:extLst>
          </p:cNvPr>
          <p:cNvSpPr txBox="1"/>
          <p:nvPr/>
        </p:nvSpPr>
        <p:spPr>
          <a:xfrm>
            <a:off x="852653" y="6400096"/>
            <a:ext cx="252813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/>
              <a:t>(National Museums Liverpool)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BF04CA-AB3B-2646-AAC6-340CA076DF89}"/>
              </a:ext>
            </a:extLst>
          </p:cNvPr>
          <p:cNvSpPr txBox="1"/>
          <p:nvPr/>
        </p:nvSpPr>
        <p:spPr>
          <a:xfrm>
            <a:off x="4502922" y="4907377"/>
            <a:ext cx="3413378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+mn-lt"/>
                <a:cs typeface="+mn-lt"/>
              </a:rPr>
              <a:t>"</a:t>
            </a:r>
            <a:r>
              <a:rPr lang="en-US" i="1">
                <a:ea typeface="+mn-lt"/>
                <a:cs typeface="+mn-lt"/>
              </a:rPr>
              <a:t>The face itself is represented in miniature, proportionate to the size of an eagle’s head in the scheme of the design, and is covered with gold foil.</a:t>
            </a:r>
            <a:r>
              <a:rPr lang="en-US">
                <a:ea typeface="+mn-lt"/>
                <a:cs typeface="+mn-lt"/>
              </a:rPr>
              <a:t>" (Garstang, 1907)</a:t>
            </a:r>
            <a:endParaRPr lang="en-US"/>
          </a:p>
        </p:txBody>
      </p:sp>
      <p:pic>
        <p:nvPicPr>
          <p:cNvPr id="3" name="Picture 2" descr="A drawing of a mask&#10;&#10;AI-generated content may be incorrect.">
            <a:extLst>
              <a:ext uri="{FF2B5EF4-FFF2-40B4-BE49-F238E27FC236}">
                <a16:creationId xmlns:a16="http://schemas.microsoft.com/office/drawing/2014/main" id="{82FE5F1C-11E9-1042-A675-0F599B0C92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9719" y="459154"/>
            <a:ext cx="3543791" cy="5939692"/>
          </a:xfrm>
          <a:prstGeom prst="rect">
            <a:avLst/>
          </a:prstGeom>
        </p:spPr>
      </p:pic>
      <p:pic>
        <p:nvPicPr>
          <p:cNvPr id="6" name="Picture 5" descr="A close up of a stone carving&#10;&#10;AI-generated content may be incorrect.">
            <a:extLst>
              <a:ext uri="{FF2B5EF4-FFF2-40B4-BE49-F238E27FC236}">
                <a16:creationId xmlns:a16="http://schemas.microsoft.com/office/drawing/2014/main" id="{2F1827B4-CA42-5DF4-B0A0-D442A10676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0608" y="459154"/>
            <a:ext cx="3845705" cy="397607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A2B097-2AED-0E6D-F43D-FFB2F928899E}"/>
              </a:ext>
            </a:extLst>
          </p:cNvPr>
          <p:cNvSpPr txBox="1"/>
          <p:nvPr/>
        </p:nvSpPr>
        <p:spPr>
          <a:xfrm>
            <a:off x="5200701" y="4430618"/>
            <a:ext cx="201375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/>
              <a:t>(Garstang, 1907)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73B215-D1BF-C859-9726-661C4F0FEEDB}"/>
              </a:ext>
            </a:extLst>
          </p:cNvPr>
          <p:cNvSpPr txBox="1"/>
          <p:nvPr/>
        </p:nvSpPr>
        <p:spPr>
          <a:xfrm>
            <a:off x="8780949" y="6414068"/>
            <a:ext cx="261359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/>
              <a:t>(Lythgoe, 1917)</a:t>
            </a:r>
          </a:p>
        </p:txBody>
      </p:sp>
    </p:spTree>
    <p:extLst>
      <p:ext uri="{BB962C8B-B14F-4D97-AF65-F5344CB8AC3E}">
        <p14:creationId xmlns:p14="http://schemas.microsoft.com/office/powerpoint/2010/main" val="3424851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F455010-8F6D-17B3-60D8-53E8B81F62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4584712"/>
              </p:ext>
            </p:extLst>
          </p:nvPr>
        </p:nvGraphicFramePr>
        <p:xfrm>
          <a:off x="283307" y="283307"/>
          <a:ext cx="11656200" cy="6258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5400">
                  <a:extLst>
                    <a:ext uri="{9D8B030D-6E8A-4147-A177-3AD203B41FA5}">
                      <a16:colId xmlns:a16="http://schemas.microsoft.com/office/drawing/2014/main" val="1618080457"/>
                    </a:ext>
                  </a:extLst>
                </a:gridCol>
                <a:gridCol w="3885400">
                  <a:extLst>
                    <a:ext uri="{9D8B030D-6E8A-4147-A177-3AD203B41FA5}">
                      <a16:colId xmlns:a16="http://schemas.microsoft.com/office/drawing/2014/main" val="2115357472"/>
                    </a:ext>
                  </a:extLst>
                </a:gridCol>
                <a:gridCol w="3885400">
                  <a:extLst>
                    <a:ext uri="{9D8B030D-6E8A-4147-A177-3AD203B41FA5}">
                      <a16:colId xmlns:a16="http://schemas.microsoft.com/office/drawing/2014/main" val="4011015956"/>
                    </a:ext>
                  </a:extLst>
                </a:gridCol>
              </a:tblGrid>
              <a:tr h="1005841">
                <a:tc>
                  <a:txBody>
                    <a:bodyPr/>
                    <a:lstStyle/>
                    <a:p>
                      <a:r>
                        <a:rPr lang="en-US"/>
                        <a:t>CARTONNAGE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MARL A3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STUCCO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226949"/>
                  </a:ext>
                </a:extLst>
              </a:tr>
              <a:tr h="5252727"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/>
                        <a:t>Linen and papyrus layers covered in plaster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First Intermediate Period onwards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Stucco used in the making of this material (Ucl.ac.uk, 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 dirty="0"/>
                        <a:t>Findings of this material are limited to specific areas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Specifically found in Upper Egypt</a:t>
                      </a:r>
                      <a:endParaRPr lang="en-US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Commonly found used in pottery vessels (</a:t>
                      </a:r>
                      <a:r>
                        <a:rPr lang="en-US" err="1"/>
                        <a:t>Rzeuska</a:t>
                      </a:r>
                      <a:r>
                        <a:rPr lang="en-US"/>
                        <a:t>, 2012)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US"/>
                        <a:t>Used as decorative coating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Mostly used in architecture and building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/>
                        <a:t>Primarily known as plaster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"</a:t>
                      </a:r>
                      <a:r>
                        <a:rPr lang="en-US" sz="1800" b="0" i="1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 strange use of stucco was for a thin coat over sculpture, as a basis for </a:t>
                      </a:r>
                      <a:r>
                        <a:rPr lang="en-US" sz="1800" b="0" i="1" u="none" strike="noStrike" noProof="0" err="1">
                          <a:solidFill>
                            <a:srgbClr val="000000"/>
                          </a:solidFill>
                          <a:latin typeface="Goudy Old Style"/>
                        </a:rPr>
                        <a:t>colouring</a:t>
                      </a:r>
                      <a:r>
                        <a:rPr lang="en-US" sz="1800" b="0" i="1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Such a coat was even laid over statuary.</a:t>
                      </a: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" - (Chestofbooks.com, 2021)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024754"/>
                  </a:ext>
                </a:extLst>
              </a:tr>
            </a:tbl>
          </a:graphicData>
        </a:graphic>
      </p:graphicFrame>
      <p:pic>
        <p:nvPicPr>
          <p:cNvPr id="2" name="Picture 1" descr="A close-up of a mask&#10;&#10;AI-generated content may be incorrect.">
            <a:extLst>
              <a:ext uri="{FF2B5EF4-FFF2-40B4-BE49-F238E27FC236}">
                <a16:creationId xmlns:a16="http://schemas.microsoft.com/office/drawing/2014/main" id="{D816532A-5E10-2156-9772-CF9C5FA70C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59" y="4199831"/>
            <a:ext cx="3143250" cy="21050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5833CC-B7E9-4A93-CF9D-F10F2CF587B2}"/>
              </a:ext>
            </a:extLst>
          </p:cNvPr>
          <p:cNvSpPr txBox="1"/>
          <p:nvPr/>
        </p:nvSpPr>
        <p:spPr>
          <a:xfrm>
            <a:off x="1155248" y="6314660"/>
            <a:ext cx="214228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(Wikipedia, 2021)</a:t>
            </a:r>
            <a:endParaRPr lang="en-US"/>
          </a:p>
        </p:txBody>
      </p:sp>
      <p:pic>
        <p:nvPicPr>
          <p:cNvPr id="5" name="Picture 4" descr="A close-up of a wall&#10;&#10;AI-generated content may be incorrect.">
            <a:extLst>
              <a:ext uri="{FF2B5EF4-FFF2-40B4-BE49-F238E27FC236}">
                <a16:creationId xmlns:a16="http://schemas.microsoft.com/office/drawing/2014/main" id="{31D8C30D-81EB-C4E5-5F2D-4DB0E3034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8470" y="4272682"/>
            <a:ext cx="3028231" cy="20363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F43056-17C6-9825-8D27-8745D1F69A2F}"/>
              </a:ext>
            </a:extLst>
          </p:cNvPr>
          <p:cNvSpPr txBox="1"/>
          <p:nvPr/>
        </p:nvSpPr>
        <p:spPr>
          <a:xfrm>
            <a:off x="8983084" y="6319955"/>
            <a:ext cx="212480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(Wikipedia, 2019)</a:t>
            </a:r>
          </a:p>
        </p:txBody>
      </p:sp>
      <p:pic>
        <p:nvPicPr>
          <p:cNvPr id="7" name="Picture 6" descr="A rock on a black surface&#10;&#10;AI-generated content may be incorrect.">
            <a:extLst>
              <a:ext uri="{FF2B5EF4-FFF2-40B4-BE49-F238E27FC236}">
                <a16:creationId xmlns:a16="http://schemas.microsoft.com/office/drawing/2014/main" id="{BA0249B9-5106-D8CB-70A2-BBBA53E622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205" y="4105545"/>
            <a:ext cx="2956344" cy="22268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9B4CAA-2E5D-6AD4-F4C9-BE8989BD46BD}"/>
              </a:ext>
            </a:extLst>
          </p:cNvPr>
          <p:cNvSpPr txBox="1"/>
          <p:nvPr/>
        </p:nvSpPr>
        <p:spPr>
          <a:xfrm>
            <a:off x="5104791" y="6324654"/>
            <a:ext cx="202223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(Wikipedia, 2022)</a:t>
            </a:r>
          </a:p>
        </p:txBody>
      </p:sp>
    </p:spTree>
    <p:extLst>
      <p:ext uri="{BB962C8B-B14F-4D97-AF65-F5344CB8AC3E}">
        <p14:creationId xmlns:p14="http://schemas.microsoft.com/office/powerpoint/2010/main" val="534845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ock on a black surface&#10;&#10;AI-generated content may be incorrect.">
            <a:extLst>
              <a:ext uri="{FF2B5EF4-FFF2-40B4-BE49-F238E27FC236}">
                <a16:creationId xmlns:a16="http://schemas.microsoft.com/office/drawing/2014/main" id="{CCE04CC9-F3B9-7B0F-762E-DCE50EA43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2013" y="214313"/>
            <a:ext cx="3599962" cy="26926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FC5979-831B-E2DE-A46A-716D679310D6}"/>
              </a:ext>
            </a:extLst>
          </p:cNvPr>
          <p:cNvSpPr txBox="1"/>
          <p:nvPr/>
        </p:nvSpPr>
        <p:spPr>
          <a:xfrm>
            <a:off x="9950576" y="2915212"/>
            <a:ext cx="224226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/>
              <a:t>(Wikipedia, 2022)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F69F26-755F-8A51-49A2-44F40CD929EF}"/>
              </a:ext>
            </a:extLst>
          </p:cNvPr>
          <p:cNvSpPr txBox="1"/>
          <p:nvPr/>
        </p:nvSpPr>
        <p:spPr>
          <a:xfrm>
            <a:off x="3948354" y="3432870"/>
            <a:ext cx="483249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"</a:t>
            </a:r>
            <a:r>
              <a:rPr lang="en-US" i="1"/>
              <a:t>…VB, is a stone-ware with a fine sandy paste (stone-ware, sandy type). Its groundmass resembles that of VA, though it contains a certain addition of sub-angular and sub- rounded quartz and feldspar grains (usually up to 0.25 mm; occasionally larger), as well as un- identified rock fragments up to 0.5 mm in size</a:t>
            </a:r>
            <a:r>
              <a:rPr lang="en-US"/>
              <a:t>." - (</a:t>
            </a:r>
            <a:r>
              <a:rPr lang="en-US" err="1"/>
              <a:t>Rzeuska</a:t>
            </a:r>
            <a:r>
              <a:rPr lang="en-US"/>
              <a:t>, 2012)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368B42-9CD6-FF17-D6EF-C613C867F421}"/>
              </a:ext>
            </a:extLst>
          </p:cNvPr>
          <p:cNvSpPr txBox="1"/>
          <p:nvPr/>
        </p:nvSpPr>
        <p:spPr>
          <a:xfrm>
            <a:off x="4588612" y="205204"/>
            <a:ext cx="302419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1"/>
              <a:t>MARL A3</a:t>
            </a:r>
            <a:endParaRPr lang="en-US"/>
          </a:p>
        </p:txBody>
      </p:sp>
      <p:pic>
        <p:nvPicPr>
          <p:cNvPr id="9" name="Picture 8" descr="A map of the nile river&#10;&#10;AI-generated content may be incorrect.">
            <a:extLst>
              <a:ext uri="{FF2B5EF4-FFF2-40B4-BE49-F238E27FC236}">
                <a16:creationId xmlns:a16="http://schemas.microsoft.com/office/drawing/2014/main" id="{524454B7-D708-A4CA-ADDF-27D439036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781" y="205154"/>
            <a:ext cx="3359206" cy="64379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AD33EB-D091-A268-3D41-B355FB2ECFB5}"/>
              </a:ext>
            </a:extLst>
          </p:cNvPr>
          <p:cNvSpPr txBox="1"/>
          <p:nvPr/>
        </p:nvSpPr>
        <p:spPr>
          <a:xfrm>
            <a:off x="779057" y="6551979"/>
            <a:ext cx="212800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100"/>
              <a:t>(Wikipedia, 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32AA435-5F1A-F7E7-EFA5-9D7EAA323C5E}"/>
              </a:ext>
            </a:extLst>
          </p:cNvPr>
          <p:cNvSpPr txBox="1"/>
          <p:nvPr/>
        </p:nvSpPr>
        <p:spPr>
          <a:xfrm>
            <a:off x="4683774" y="1235633"/>
            <a:ext cx="28278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Commonly found in the Upper Egypt region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E51B8E5-CDBD-4B80-2E12-20D6F1E52DF2}"/>
              </a:ext>
            </a:extLst>
          </p:cNvPr>
          <p:cNvCxnSpPr/>
          <p:nvPr/>
        </p:nvCxnSpPr>
        <p:spPr>
          <a:xfrm flipH="1">
            <a:off x="3094476" y="1932769"/>
            <a:ext cx="1713522" cy="2780324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A close-up of a stone&#10;&#10;AI-generated content may be incorrect.">
            <a:extLst>
              <a:ext uri="{FF2B5EF4-FFF2-40B4-BE49-F238E27FC236}">
                <a16:creationId xmlns:a16="http://schemas.microsoft.com/office/drawing/2014/main" id="{26559F15-7B45-6C67-2514-02CA5FA9C7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7792" y="3243384"/>
            <a:ext cx="2783186" cy="3458309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E6D28A-DA62-5B82-FEA9-120349CA97C8}"/>
              </a:ext>
            </a:extLst>
          </p:cNvPr>
          <p:cNvCxnSpPr/>
          <p:nvPr/>
        </p:nvCxnSpPr>
        <p:spPr>
          <a:xfrm>
            <a:off x="8215078" y="4413112"/>
            <a:ext cx="1363783" cy="74247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4840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statue&#10;&#10;AI-generated content may be incorrect.">
            <a:extLst>
              <a:ext uri="{FF2B5EF4-FFF2-40B4-BE49-F238E27FC236}">
                <a16:creationId xmlns:a16="http://schemas.microsoft.com/office/drawing/2014/main" id="{E432E746-43D7-B284-A295-B8094BD053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7993" y="373811"/>
            <a:ext cx="3990392" cy="6124755"/>
          </a:xfrm>
          <a:prstGeom prst="rect">
            <a:avLst/>
          </a:prstGeom>
        </p:spPr>
      </p:pic>
      <p:pic>
        <p:nvPicPr>
          <p:cNvPr id="5" name="Picture 4" descr="A stone mask with a black background&#10;&#10;AI-generated content may be incorrect.">
            <a:extLst>
              <a:ext uri="{FF2B5EF4-FFF2-40B4-BE49-F238E27FC236}">
                <a16:creationId xmlns:a16="http://schemas.microsoft.com/office/drawing/2014/main" id="{279C05AB-84FA-CCFD-252E-C6E1B3893C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6009" y="1710905"/>
            <a:ext cx="865605" cy="8626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9295A8-D474-FD6D-99A6-ED25DF0DDD50}"/>
              </a:ext>
            </a:extLst>
          </p:cNvPr>
          <p:cNvSpPr txBox="1"/>
          <p:nvPr/>
        </p:nvSpPr>
        <p:spPr>
          <a:xfrm>
            <a:off x="4629508" y="6497184"/>
            <a:ext cx="293076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(National Museum Liverpool)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A9E04-0FC7-F798-CF28-BA5E69F9EA1A}"/>
              </a:ext>
            </a:extLst>
          </p:cNvPr>
          <p:cNvSpPr txBox="1"/>
          <p:nvPr/>
        </p:nvSpPr>
        <p:spPr>
          <a:xfrm>
            <a:off x="4622321" y="2211"/>
            <a:ext cx="301869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1"/>
              <a:t>CONCLUSION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EC1340-87C1-9879-7322-6D28978CD877}"/>
              </a:ext>
            </a:extLst>
          </p:cNvPr>
          <p:cNvSpPr txBox="1"/>
          <p:nvPr/>
        </p:nvSpPr>
        <p:spPr>
          <a:xfrm>
            <a:off x="611038" y="1541418"/>
            <a:ext cx="243253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Middle Kingdom - 18th Dynasty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1F3631-8E9E-55E9-B5F0-349920E687D1}"/>
              </a:ext>
            </a:extLst>
          </p:cNvPr>
          <p:cNvSpPr txBox="1"/>
          <p:nvPr/>
        </p:nvSpPr>
        <p:spPr>
          <a:xfrm>
            <a:off x="615184" y="4661029"/>
            <a:ext cx="25204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Upper Egypt region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1CA4750-02DD-0AF1-2E58-DCDAD0C6E485}"/>
              </a:ext>
            </a:extLst>
          </p:cNvPr>
          <p:cNvCxnSpPr/>
          <p:nvPr/>
        </p:nvCxnSpPr>
        <p:spPr>
          <a:xfrm>
            <a:off x="1963615" y="2051538"/>
            <a:ext cx="2424022" cy="2817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236D289-55A2-6F69-3642-BFC37E79CAEA}"/>
              </a:ext>
            </a:extLst>
          </p:cNvPr>
          <p:cNvCxnSpPr/>
          <p:nvPr/>
        </p:nvCxnSpPr>
        <p:spPr>
          <a:xfrm flipH="1" flipV="1">
            <a:off x="7794795" y="2907045"/>
            <a:ext cx="1299714" cy="3795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E1BA00A9-A7C1-E248-133E-6658F5F90D08}"/>
              </a:ext>
            </a:extLst>
          </p:cNvPr>
          <p:cNvSpPr txBox="1"/>
          <p:nvPr/>
        </p:nvSpPr>
        <p:spPr>
          <a:xfrm>
            <a:off x="9132111" y="3106615"/>
            <a:ext cx="27402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What it most likely looked like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D416BB1-B8D6-9F8B-F208-A10C43CF56D9}"/>
              </a:ext>
            </a:extLst>
          </p:cNvPr>
          <p:cNvCxnSpPr/>
          <p:nvPr/>
        </p:nvCxnSpPr>
        <p:spPr>
          <a:xfrm flipV="1">
            <a:off x="2531522" y="4193266"/>
            <a:ext cx="2078965" cy="5808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320FD8C1-7C50-D04B-328A-3454A09B57A5}"/>
              </a:ext>
            </a:extLst>
          </p:cNvPr>
          <p:cNvSpPr txBox="1"/>
          <p:nvPr/>
        </p:nvSpPr>
        <p:spPr>
          <a:xfrm>
            <a:off x="9134876" y="1062265"/>
            <a:ext cx="27842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Marl A3 clay and paint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E3B1E6D-568C-214E-72BE-4ABB2B421EE6}"/>
              </a:ext>
            </a:extLst>
          </p:cNvPr>
          <p:cNvCxnSpPr/>
          <p:nvPr/>
        </p:nvCxnSpPr>
        <p:spPr>
          <a:xfrm flipH="1">
            <a:off x="7540980" y="1317739"/>
            <a:ext cx="1601636" cy="59809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CCBCD600-AD55-6B1C-245F-5CEE154DDECF}"/>
              </a:ext>
            </a:extLst>
          </p:cNvPr>
          <p:cNvSpPr txBox="1"/>
          <p:nvPr/>
        </p:nvSpPr>
        <p:spPr>
          <a:xfrm>
            <a:off x="8717102" y="5033181"/>
            <a:ext cx="282819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These are all "most </a:t>
            </a:r>
            <a:r>
              <a:rPr lang="en-US" b="1" err="1"/>
              <a:t>likely"s</a:t>
            </a:r>
            <a:r>
              <a:rPr lang="en-US" b="1"/>
              <a:t> based on research and comparative pieces. Nothing is outright confirmed. </a:t>
            </a:r>
          </a:p>
        </p:txBody>
      </p:sp>
    </p:spTree>
    <p:extLst>
      <p:ext uri="{BB962C8B-B14F-4D97-AF65-F5344CB8AC3E}">
        <p14:creationId xmlns:p14="http://schemas.microsoft.com/office/powerpoint/2010/main" val="1391049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0F3C8-38A2-AB08-FA37-9340F4C1E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482"/>
            <a:ext cx="10515600" cy="1116811"/>
          </a:xfrm>
        </p:spPr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F017D-E05C-7D84-E222-618930DAB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3205"/>
            <a:ext cx="10515600" cy="49630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Arnold, D. &amp; </a:t>
            </a:r>
            <a:r>
              <a:rPr lang="en-US" sz="120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Bourriau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, J. (1993). 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An Introduction to Ancient Egyptian Pottery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Philip Von </a:t>
            </a:r>
            <a:r>
              <a:rPr lang="en-US" sz="120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Zabern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 [Accessed: 19 October 2025]</a:t>
            </a:r>
          </a:p>
          <a:p>
            <a:pPr>
              <a:lnSpc>
                <a:spcPct val="8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Chestofbooks.com. (2021).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Chapter XIV. Plaster And Stucco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https://chestofbooks.com/arts/ancient/Ancient-Egypt-Arts-And-Crafts/Chapter-XIV-Plaster-And-Stucco.html [Accessed 20 Oct. 2025]. </a:t>
            </a:r>
          </a:p>
          <a:p>
            <a:pPr>
              <a:lnSpc>
                <a:spcPct val="8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Dodson, A. (1998). 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A Funerary Mask in Durham and Mummy Adornment in the Late Second Intermediate Period and Early Eighteenth Dynasty. The Journal of Egyptian Archaeology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, 84, p.93. </a:t>
            </a:r>
            <a:r>
              <a:rPr lang="en-US" sz="120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doi:https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://doi.org/10.2307/3822207. [Accessed: 18 October 2025]</a:t>
            </a:r>
            <a:endParaRPr lang="en-US"/>
          </a:p>
          <a:p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Garstang, J. (1907).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The Burial Customs of Ancient Egypt as Illustrated by Tombs of the Middle Kingdom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London, Archibald Constable &amp; Co. Ltd. p. 174-177 [Accessed: 18 October 2025]</a:t>
            </a:r>
          </a:p>
          <a:p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Lythgoe, A.M., Lansing, A. and Norman (1917). 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The Egyptian Expedition 1915-16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 Metropolitan Museum of Art Bulletin, 12(5), pp.1–1. </a:t>
            </a:r>
            <a:r>
              <a:rPr lang="en-US" sz="120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doi:https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://doi.org/10.2307/3253911. [Accessed: 18 October 2025]</a:t>
            </a:r>
          </a:p>
          <a:p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National Museums Liverpool. (n.d.).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Mummy Mask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2"/>
              </a:rPr>
              <a:t>https://www.liverpoolmuseums.org.uk/artifact/mummy-mask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18 October 2025]</a:t>
            </a:r>
            <a:endParaRPr lang="en-US" sz="1200">
              <a:ea typeface="Calibri"/>
              <a:cs typeface="Calibri"/>
            </a:endParaRPr>
          </a:p>
          <a:p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Teodozja </a:t>
            </a:r>
            <a:r>
              <a:rPr lang="en-US" sz="1200" err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Rzeuska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 (2012).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Grain, water and wine. Remarks on the Marl A3 Transport-Storage Jars from Middle Kingdom Elephantine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 [online] Academia.edu.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3"/>
              </a:rPr>
              <a:t>https://www.academia.edu/1512978/Grain_water_and_wine_Remarks_on_the_Marl_A3_Transport_Storage_Jars_from_Middle_Kingdom_Elephantine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  [Accessed 13 Oct. 2025].</a:t>
            </a:r>
            <a:endParaRPr lang="en-US" sz="1200">
              <a:solidFill>
                <a:srgbClr val="000000"/>
              </a:solidFill>
              <a:latin typeface="Goudy Old Style"/>
            </a:endParaRPr>
          </a:p>
          <a:p>
            <a:pPr>
              <a:lnSpc>
                <a:spcPct val="100000"/>
              </a:lnSpc>
            </a:pPr>
            <a:r>
              <a:rPr lang="en-US" sz="18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‌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Wikipedia. (2021).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Cartonnage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4"/>
              </a:rPr>
              <a:t>https://en.wikipedia.org/wiki/Cartonnage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18 October 2025]</a:t>
            </a:r>
          </a:p>
          <a:p>
            <a:pPr>
              <a:lnSpc>
                <a:spcPct val="10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Wikipedia. (2022).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Marl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5"/>
              </a:rPr>
              <a:t>https://en.wikipedia.org/wiki/Marl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18 October 2025]</a:t>
            </a:r>
          </a:p>
          <a:p>
            <a:pPr>
              <a:lnSpc>
                <a:spcPct val="9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Wikipedia. (2020).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Upper Egypt.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6"/>
              </a:rPr>
              <a:t>https://en.wikipedia.org/wiki/Upper_Egypt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19 October 2025]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Wikipedia. (2019).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Stucco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7"/>
              </a:rPr>
              <a:t>https://en.wikipedia.org/wiki/Stucco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20 October 2025]</a:t>
            </a:r>
          </a:p>
          <a:p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www.ucl.ac.uk. (n.d.). </a:t>
            </a:r>
            <a:r>
              <a:rPr lang="en-US" sz="1200" i="1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Cartonnage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[online] Available at: 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  <a:hlinkClick r:id="rId8"/>
              </a:rPr>
              <a:t>https://www.ucl.ac.uk/museums-static/digitalegypt/burialcustoms/cartonnage.html</a:t>
            </a:r>
            <a:r>
              <a:rPr lang="en-US" sz="1200">
                <a:solidFill>
                  <a:srgbClr val="000000"/>
                </a:solidFill>
                <a:latin typeface="Goudy Old Style"/>
                <a:ea typeface="Calibri"/>
                <a:cs typeface="Calibri"/>
              </a:rPr>
              <a:t>. [Accessed: 18 October 2025]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6012615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ArchwayVTI</vt:lpstr>
      <vt:lpstr>Human Head / CCM 175.996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</cp:revision>
  <dcterms:created xsi:type="dcterms:W3CDTF">2025-10-11T16:52:53Z</dcterms:created>
  <dcterms:modified xsi:type="dcterms:W3CDTF">2025-10-20T13:55:24Z</dcterms:modified>
</cp:coreProperties>
</file>