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5" r:id="rId1"/>
  </p:sldMasterIdLst>
  <p:notesMasterIdLst>
    <p:notesMasterId r:id="rId53"/>
  </p:notesMasterIdLst>
  <p:sldIdLst>
    <p:sldId id="1437" r:id="rId2"/>
    <p:sldId id="1438" r:id="rId3"/>
    <p:sldId id="1394" r:id="rId4"/>
    <p:sldId id="437" r:id="rId5"/>
    <p:sldId id="618" r:id="rId6"/>
    <p:sldId id="623" r:id="rId7"/>
    <p:sldId id="1450" r:id="rId8"/>
    <p:sldId id="1451" r:id="rId9"/>
    <p:sldId id="633" r:id="rId10"/>
    <p:sldId id="790" r:id="rId11"/>
    <p:sldId id="1465" r:id="rId12"/>
    <p:sldId id="1466" r:id="rId13"/>
    <p:sldId id="570" r:id="rId14"/>
    <p:sldId id="575" r:id="rId15"/>
    <p:sldId id="1467" r:id="rId16"/>
    <p:sldId id="1471" r:id="rId17"/>
    <p:sldId id="1472" r:id="rId18"/>
    <p:sldId id="1473" r:id="rId19"/>
    <p:sldId id="555" r:id="rId20"/>
    <p:sldId id="590" r:id="rId21"/>
    <p:sldId id="591" r:id="rId22"/>
    <p:sldId id="592" r:id="rId23"/>
    <p:sldId id="610" r:id="rId24"/>
    <p:sldId id="485" r:id="rId25"/>
    <p:sldId id="613" r:id="rId26"/>
    <p:sldId id="614" r:id="rId27"/>
    <p:sldId id="586" r:id="rId28"/>
    <p:sldId id="636" r:id="rId29"/>
    <p:sldId id="642" r:id="rId30"/>
    <p:sldId id="641" r:id="rId31"/>
    <p:sldId id="638" r:id="rId32"/>
    <p:sldId id="627" r:id="rId33"/>
    <p:sldId id="616" r:id="rId34"/>
    <p:sldId id="617" r:id="rId35"/>
    <p:sldId id="635" r:id="rId36"/>
    <p:sldId id="640" r:id="rId37"/>
    <p:sldId id="637" r:id="rId38"/>
    <p:sldId id="639" r:id="rId39"/>
    <p:sldId id="643" r:id="rId40"/>
    <p:sldId id="644" r:id="rId41"/>
    <p:sldId id="645" r:id="rId42"/>
    <p:sldId id="625" r:id="rId43"/>
    <p:sldId id="599" r:id="rId44"/>
    <p:sldId id="301" r:id="rId45"/>
    <p:sldId id="620" r:id="rId46"/>
    <p:sldId id="622" r:id="rId47"/>
    <p:sldId id="621" r:id="rId48"/>
    <p:sldId id="1476" r:id="rId49"/>
    <p:sldId id="1477" r:id="rId50"/>
    <p:sldId id="632" r:id="rId51"/>
    <p:sldId id="1448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AF0E5B-036E-5031-AD31-94CC378499FF}" v="99" dt="2023-01-11T10:43:18.2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20"/>
    <p:restoredTop sz="77218"/>
  </p:normalViewPr>
  <p:slideViewPr>
    <p:cSldViewPr snapToGrid="0" snapToObjects="1">
      <p:cViewPr varScale="1">
        <p:scale>
          <a:sx n="63" d="100"/>
          <a:sy n="63" d="100"/>
        </p:scale>
        <p:origin x="14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EB8C4-DE31-7344-A111-CFBFC912A1E4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00DC6-4F87-224F-A371-7676806E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401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738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Faint o </a:t>
            </a:r>
            <a:r>
              <a:rPr lang="en-US" dirty="0" err="1"/>
              <a:t>ddinasoedd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Nghymru</a:t>
            </a:r>
            <a:r>
              <a:rPr lang="en-US" dirty="0"/>
              <a:t>?</a:t>
            </a:r>
          </a:p>
          <a:p>
            <a:r>
              <a:rPr lang="en-US" dirty="0"/>
              <a:t>How many cities are there in Wales?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Cardiff, Newport, Swansea, Bangor, St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Davids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St Asaph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205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93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546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279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613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DE647-1811-7E44-B5F0-AB1CA51450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1339C7-FF11-644F-B96C-5FB6220A6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51D26-50F6-5D45-82AC-43D7126BF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493A35-C5B0-1A46-BF3F-F9F76E470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1C4DA-C6A0-9F44-BAD1-A5ED2EB06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577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C4E42-E707-DB4E-ABC7-AA0D9045E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EE5C4-4E96-D345-A01E-BC2AE5806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C786A-9E70-4445-984D-4889F36F8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50DDE-C1C2-D543-9D3C-C556B2D6E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D988C-9E53-3C46-88E3-B6291416C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261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8F6A0-8989-1A49-B65D-782BA9DB3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299FF0-6029-8040-9085-686B22376C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BA18C-EA8F-8B47-8AA1-25E5AC783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5A2BD-6A53-3044-A644-9F1AEB764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85DA5-2167-A64B-8525-028738BA8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8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09CDD-5A60-B042-974E-96974EBC1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FFE99-292B-824C-87B9-DDEA3744FF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41BCA8-4591-3E4B-8964-C3365A658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398719-68F4-0045-B727-381DC5B5E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AA63DE-2AA6-9B4D-8D9D-A37FA10CA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EC3F2D-C5DB-3A4F-9EA9-9ADEDF65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167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43476-6BBA-5644-9027-5719A23C4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A7471B-5AD4-AC42-8E2E-913F810C3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642EBA-A623-2743-99F5-CFF05955F1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A4F510-4BC7-1449-9F8D-5319125D7C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59101B-A66D-0C4B-B30A-76C6F25662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737808-63AA-5E43-ACE7-0947095C0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590442-EFD7-764F-8EB4-D4B6F945E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55E68-4A4D-D649-827B-8C705F685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296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6B47-6D63-C24B-9A0A-34F3BEABA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D7866C-4BB2-0042-A0A0-2030A858E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6326FE-0C2F-744F-BBFB-5B0D5FD0D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64577-3F8F-BD46-8045-1C570A26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715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89AE05-0139-A54E-A88A-DAABF9C63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3EC1C7-7382-0546-BE76-7C4E13362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5FA00-7E31-8E47-98E5-5E14DEEDE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35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4FB2-F5A0-7443-B9DE-DF685379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E11BE-7EEA-BC48-99A7-1E2ED49F1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991AFD-7868-3645-A467-DAD8A887D4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ACC827-302F-6449-869D-09BFD25F8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F7751-2B5D-DA49-AB10-98A8E3951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6FB24F-D336-0C41-9E26-44D7B4D20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3639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FD0A0-F709-B446-9E12-08B09FE90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AC8AF5-C638-1446-A159-8782763B0A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82E68-4013-2645-BBBC-C703AD329E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C7794C-4BE3-F54E-95B1-39753F3B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B7C7A-5190-064C-B51F-0CD3553A7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BDC27-8791-5442-9A6F-FA71C6479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06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B459D-317E-944D-9BD9-31B6BF46D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A93BC-C340-8148-840C-2A527B37EC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80CB5-38FE-9248-A4E9-2EA0C339B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0FE00-1179-E94C-B633-793841813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6657F-0922-7A40-92BE-ACE57BEA7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82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02E825-FB5A-7A41-9FAE-0BEAD474A4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0AFB92-EC92-A141-997D-FF33EEA959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36A0F-6736-4047-A702-AF11A26DB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4ED42-9A31-1648-A146-967BCB4A4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E0D84-AE04-394E-B681-03F0CFCA8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6671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899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C047BC-6854-E94C-83D8-5D5F3C94C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995BB2-86B6-3543-9983-89B29DF77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880D8-5C3D-6144-B267-7B60F05617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F9B07-D5A8-9E44-920F-378EE5279D96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F12E70-7414-0143-8DB3-59668EC120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7DDE4-069E-6B4B-994D-95184340AE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165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n.evans@uwtsd.ac.uk" TargetMode="External"/><Relationship Id="rId5" Type="http://schemas.openxmlformats.org/officeDocument/2006/relationships/hyperlink" Target="mailto:nia.evans@pcydds.ac.uk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tiff"/><Relationship Id="rId3" Type="http://schemas.openxmlformats.org/officeDocument/2006/relationships/image" Target="../media/image15.tiff"/><Relationship Id="rId7" Type="http://schemas.openxmlformats.org/officeDocument/2006/relationships/image" Target="../media/image19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11" Type="http://schemas.openxmlformats.org/officeDocument/2006/relationships/image" Target="../media/image23.tiff"/><Relationship Id="rId5" Type="http://schemas.openxmlformats.org/officeDocument/2006/relationships/image" Target="../media/image17.tiff"/><Relationship Id="rId10" Type="http://schemas.openxmlformats.org/officeDocument/2006/relationships/image" Target="../media/image22.tiff"/><Relationship Id="rId4" Type="http://schemas.openxmlformats.org/officeDocument/2006/relationships/image" Target="../media/image16.tiff"/><Relationship Id="rId9" Type="http://schemas.openxmlformats.org/officeDocument/2006/relationships/image" Target="../media/image21.tif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tiff"/><Relationship Id="rId3" Type="http://schemas.openxmlformats.org/officeDocument/2006/relationships/image" Target="../media/image25.tiff"/><Relationship Id="rId7" Type="http://schemas.openxmlformats.org/officeDocument/2006/relationships/image" Target="../media/image29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tiff"/><Relationship Id="rId11" Type="http://schemas.openxmlformats.org/officeDocument/2006/relationships/image" Target="../media/image33.tiff"/><Relationship Id="rId5" Type="http://schemas.openxmlformats.org/officeDocument/2006/relationships/image" Target="../media/image27.tiff"/><Relationship Id="rId10" Type="http://schemas.openxmlformats.org/officeDocument/2006/relationships/image" Target="../media/image32.tiff"/><Relationship Id="rId4" Type="http://schemas.openxmlformats.org/officeDocument/2006/relationships/image" Target="../media/image26.tiff"/><Relationship Id="rId9" Type="http://schemas.openxmlformats.org/officeDocument/2006/relationships/image" Target="../media/image31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tiff"/><Relationship Id="rId4" Type="http://schemas.openxmlformats.org/officeDocument/2006/relationships/image" Target="../media/image20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tif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tif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tiff"/><Relationship Id="rId3" Type="http://schemas.openxmlformats.org/officeDocument/2006/relationships/image" Target="../media/image15.tiff"/><Relationship Id="rId7" Type="http://schemas.openxmlformats.org/officeDocument/2006/relationships/image" Target="../media/image29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tiff"/><Relationship Id="rId11" Type="http://schemas.openxmlformats.org/officeDocument/2006/relationships/image" Target="../media/image48.tiff"/><Relationship Id="rId5" Type="http://schemas.openxmlformats.org/officeDocument/2006/relationships/image" Target="../media/image23.tiff"/><Relationship Id="rId10" Type="http://schemas.openxmlformats.org/officeDocument/2006/relationships/image" Target="../media/image31.tiff"/><Relationship Id="rId4" Type="http://schemas.openxmlformats.org/officeDocument/2006/relationships/image" Target="../media/image17.tiff"/><Relationship Id="rId9" Type="http://schemas.openxmlformats.org/officeDocument/2006/relationships/image" Target="../media/image27.tif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tiff"/><Relationship Id="rId3" Type="http://schemas.openxmlformats.org/officeDocument/2006/relationships/image" Target="../media/image15.tiff"/><Relationship Id="rId7" Type="http://schemas.openxmlformats.org/officeDocument/2006/relationships/image" Target="../media/image29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tiff"/><Relationship Id="rId11" Type="http://schemas.openxmlformats.org/officeDocument/2006/relationships/image" Target="../media/image48.tiff"/><Relationship Id="rId5" Type="http://schemas.openxmlformats.org/officeDocument/2006/relationships/image" Target="../media/image23.tiff"/><Relationship Id="rId10" Type="http://schemas.openxmlformats.org/officeDocument/2006/relationships/image" Target="../media/image31.tiff"/><Relationship Id="rId4" Type="http://schemas.openxmlformats.org/officeDocument/2006/relationships/image" Target="../media/image17.tiff"/><Relationship Id="rId9" Type="http://schemas.openxmlformats.org/officeDocument/2006/relationships/image" Target="../media/image27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BA1B 2022-23</a:t>
            </a:r>
            <a:endParaRPr lang="en-GB" sz="2400" b="1" dirty="0">
              <a:solidFill>
                <a:srgbClr val="002060"/>
              </a:solidFill>
              <a:latin typeface="+mn-lt"/>
              <a:cs typeface="Calibri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5061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5: 11.01.2023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hlinkClick r:id="rId5"/>
              </a:rPr>
              <a:t>j</a:t>
            </a:r>
            <a:r>
              <a:rPr lang="en-US" b="1" dirty="0">
                <a:solidFill>
                  <a:srgbClr val="00206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.james@pcydds.ac.uk</a:t>
            </a:r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</a:t>
            </a:r>
            <a:r>
              <a:rPr lang="en-US" b="1" dirty="0">
                <a:solidFill>
                  <a:srgbClr val="002060"/>
                </a:solidFill>
                <a:hlinkClick r:id="rId6"/>
              </a:rPr>
              <a:t>.james@</a:t>
            </a:r>
            <a:r>
              <a:rPr lang="en-US" b="1" dirty="0">
                <a:solidFill>
                  <a:srgbClr val="00206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uwtsd.ac.uk</a:t>
            </a:r>
            <a:endParaRPr lang="en-US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96489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49530" y="1559354"/>
            <a:ext cx="5643270" cy="375487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 err="1"/>
              <a:t>Rhan</a:t>
            </a:r>
            <a:r>
              <a:rPr lang="en-US" sz="2800" b="1" u="sng" dirty="0"/>
              <a:t> 1</a:t>
            </a:r>
            <a:r>
              <a:rPr lang="en-US" sz="2800" dirty="0"/>
              <a:t>:  Mae </a:t>
            </a:r>
            <a:r>
              <a:rPr lang="en-US" sz="2800" dirty="0" err="1"/>
              <a:t>hi’n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cofrestru</a:t>
            </a:r>
            <a:r>
              <a:rPr lang="en-US" sz="2800" dirty="0"/>
              <a:t> (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Gymraeg</a:t>
            </a:r>
            <a:r>
              <a:rPr lang="en-US" sz="28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 err="1"/>
              <a:t>Rhan</a:t>
            </a:r>
            <a:r>
              <a:rPr lang="en-US" sz="2800" b="1" u="sng" dirty="0"/>
              <a:t> 2</a:t>
            </a:r>
            <a:r>
              <a:rPr lang="en-US" sz="2800" dirty="0"/>
              <a:t>:  </a:t>
            </a:r>
            <a:r>
              <a:rPr lang="en-US" sz="2800" dirty="0" err="1"/>
              <a:t>Adolygu</a:t>
            </a:r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 err="1"/>
              <a:t>Rhan</a:t>
            </a:r>
            <a:r>
              <a:rPr lang="en-US" sz="2800" b="1" u="sng" dirty="0"/>
              <a:t> 3: </a:t>
            </a:r>
            <a:r>
              <a:rPr lang="en-US" sz="2800" dirty="0" err="1"/>
              <a:t>Gorchmynion</a:t>
            </a:r>
            <a:r>
              <a:rPr lang="en-US" sz="2800" dirty="0"/>
              <a:t> (</a:t>
            </a:r>
            <a:r>
              <a:rPr lang="en-US" sz="2800" dirty="0" err="1"/>
              <a:t>unigol</a:t>
            </a:r>
            <a:r>
              <a:rPr lang="en-US" sz="2800" dirty="0"/>
              <a:t> a </a:t>
            </a:r>
            <a:r>
              <a:rPr lang="en-US" sz="2800" dirty="0" err="1"/>
              <a:t>lluosog</a:t>
            </a:r>
            <a:r>
              <a:rPr lang="en-US" sz="2800" dirty="0"/>
              <a:t>)</a:t>
            </a:r>
          </a:p>
          <a:p>
            <a:endParaRPr lang="en-US" sz="2800" dirty="0">
              <a:solidFill>
                <a:srgbClr val="FF0000"/>
              </a:solidFill>
            </a:endParaRPr>
          </a:p>
          <a:p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471A80-8171-764D-B214-0C23ACF49493}"/>
              </a:ext>
            </a:extLst>
          </p:cNvPr>
          <p:cNvSpPr txBox="1"/>
          <p:nvPr/>
        </p:nvSpPr>
        <p:spPr>
          <a:xfrm>
            <a:off x="2807480" y="146347"/>
            <a:ext cx="6259028" cy="1200329"/>
          </a:xfrm>
          <a:prstGeom prst="rect">
            <a:avLst/>
          </a:prstGeom>
          <a:solidFill>
            <a:schemeClr val="tx2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Heddiw</a:t>
            </a:r>
            <a:r>
              <a:rPr lang="en-US" sz="3600" dirty="0">
                <a:solidFill>
                  <a:schemeClr val="bg1"/>
                </a:solidFill>
              </a:rPr>
              <a:t>, </a:t>
            </a:r>
            <a:r>
              <a:rPr lang="en-US" sz="3600" dirty="0" err="1">
                <a:solidFill>
                  <a:schemeClr val="bg1"/>
                </a:solidFill>
              </a:rPr>
              <a:t>byddwn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ni’n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3600" i="1" dirty="0">
                <a:solidFill>
                  <a:schemeClr val="bg1"/>
                </a:solidFill>
              </a:rPr>
              <a:t>Today, we will be…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4FD0E4-63CE-8C4A-9090-91A5CF5BF734}"/>
              </a:ext>
            </a:extLst>
          </p:cNvPr>
          <p:cNvSpPr txBox="1"/>
          <p:nvPr/>
        </p:nvSpPr>
        <p:spPr>
          <a:xfrm>
            <a:off x="6244873" y="1559354"/>
            <a:ext cx="5643270" cy="329320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i="1" u="sng" dirty="0"/>
              <a:t>Part 1</a:t>
            </a:r>
            <a:r>
              <a:rPr lang="en-US" sz="2800" i="1" dirty="0"/>
              <a:t>:  It’s registration time (</a:t>
            </a:r>
            <a:r>
              <a:rPr lang="en-US" sz="2800" i="1" dirty="0" err="1"/>
              <a:t>yn</a:t>
            </a:r>
            <a:r>
              <a:rPr lang="en-US" sz="2800" i="1" dirty="0"/>
              <a:t> y </a:t>
            </a:r>
            <a:r>
              <a:rPr lang="en-US" sz="2800" i="1" dirty="0" err="1"/>
              <a:t>Gymraeg</a:t>
            </a:r>
            <a:r>
              <a:rPr lang="en-US" sz="2800" i="1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i="1" u="sng" dirty="0"/>
              <a:t>Part 2:  </a:t>
            </a:r>
            <a:r>
              <a:rPr lang="en-US" sz="2800" i="1" dirty="0"/>
              <a:t>Revision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i="1" u="sng" dirty="0"/>
              <a:t>Part 3: </a:t>
            </a:r>
            <a:r>
              <a:rPr lang="en-US" sz="2800" dirty="0"/>
              <a:t>Commands (singular and plural)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3829586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27B9A18-8FC7-EF4B-9F8F-18FB1264BDB2}"/>
              </a:ext>
            </a:extLst>
          </p:cNvPr>
          <p:cNvSpPr txBox="1"/>
          <p:nvPr/>
        </p:nvSpPr>
        <p:spPr>
          <a:xfrm>
            <a:off x="737616" y="219942"/>
            <a:ext cx="4035552" cy="1200329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 err="1">
                <a:solidFill>
                  <a:schemeClr val="bg1"/>
                </a:solidFill>
              </a:rPr>
              <a:t>Yr</a:t>
            </a:r>
            <a:r>
              <a:rPr lang="en-US" sz="3600" i="1" dirty="0">
                <a:solidFill>
                  <a:schemeClr val="bg1"/>
                </a:solidFill>
              </a:rPr>
              <a:t> </a:t>
            </a:r>
            <a:r>
              <a:rPr lang="en-US" sz="3600" i="1" dirty="0" err="1">
                <a:solidFill>
                  <a:schemeClr val="bg1"/>
                </a:solidFill>
              </a:rPr>
              <a:t>ateb</a:t>
            </a:r>
            <a:r>
              <a:rPr lang="en-US" sz="3600" i="1" dirty="0">
                <a:solidFill>
                  <a:schemeClr val="bg1"/>
                </a:solidFill>
              </a:rPr>
              <a:t> </a:t>
            </a:r>
            <a:r>
              <a:rPr lang="en-US" sz="3600" i="1" dirty="0" err="1">
                <a:solidFill>
                  <a:schemeClr val="bg1"/>
                </a:solidFill>
              </a:rPr>
              <a:t>ydy</a:t>
            </a:r>
            <a:r>
              <a:rPr lang="en-US" sz="3600" i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3600" i="1" dirty="0">
                <a:solidFill>
                  <a:schemeClr val="bg1"/>
                </a:solidFill>
              </a:rPr>
              <a:t>The answer is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6BB543-B5CD-C544-AF9B-714799213E0C}"/>
              </a:ext>
            </a:extLst>
          </p:cNvPr>
          <p:cNvSpPr txBox="1"/>
          <p:nvPr/>
        </p:nvSpPr>
        <p:spPr>
          <a:xfrm>
            <a:off x="6355080" y="4615158"/>
            <a:ext cx="5358384" cy="1200329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i="1" dirty="0">
                <a:solidFill>
                  <a:schemeClr val="bg1"/>
                </a:solidFill>
              </a:rPr>
              <a:t>…</a:t>
            </a:r>
            <a:r>
              <a:rPr lang="en-US" sz="3600" i="1" dirty="0" err="1">
                <a:solidFill>
                  <a:schemeClr val="bg1"/>
                </a:solidFill>
              </a:rPr>
              <a:t>ond</a:t>
            </a:r>
            <a:r>
              <a:rPr lang="en-US" sz="3600" i="1" dirty="0">
                <a:solidFill>
                  <a:schemeClr val="bg1"/>
                </a:solidFill>
              </a:rPr>
              <a:t>, </a:t>
            </a:r>
            <a:r>
              <a:rPr lang="en-US" sz="3600" i="1" dirty="0" err="1">
                <a:solidFill>
                  <a:schemeClr val="bg1"/>
                </a:solidFill>
              </a:rPr>
              <a:t>beth</a:t>
            </a:r>
            <a:r>
              <a:rPr lang="en-US" sz="3600" i="1" dirty="0">
                <a:solidFill>
                  <a:schemeClr val="bg1"/>
                </a:solidFill>
              </a:rPr>
              <a:t> </a:t>
            </a:r>
            <a:r>
              <a:rPr lang="en-US" sz="3600" i="1" dirty="0" err="1">
                <a:solidFill>
                  <a:schemeClr val="bg1"/>
                </a:solidFill>
              </a:rPr>
              <a:t>ydy’r</a:t>
            </a:r>
            <a:r>
              <a:rPr lang="en-US" sz="3600" i="1" dirty="0">
                <a:solidFill>
                  <a:schemeClr val="bg1"/>
                </a:solidFill>
              </a:rPr>
              <a:t> </a:t>
            </a:r>
            <a:r>
              <a:rPr lang="en-US" sz="3600" i="1" dirty="0" err="1">
                <a:solidFill>
                  <a:schemeClr val="bg1"/>
                </a:solidFill>
              </a:rPr>
              <a:t>cwestiwn</a:t>
            </a:r>
            <a:r>
              <a:rPr lang="en-US" sz="3600" i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600" i="1" dirty="0">
                <a:solidFill>
                  <a:schemeClr val="bg1"/>
                </a:solidFill>
              </a:rPr>
              <a:t>… but what is the question?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69C95170-F3A3-3E4B-B5D5-D299D7D22EAD}"/>
              </a:ext>
            </a:extLst>
          </p:cNvPr>
          <p:cNvSpPr/>
          <p:nvPr/>
        </p:nvSpPr>
        <p:spPr>
          <a:xfrm>
            <a:off x="4773168" y="219942"/>
            <a:ext cx="6940296" cy="4260618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solidFill>
                  <a:schemeClr val="tx2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994686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2ECACF-5489-504E-B164-FF34C815BC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173"/>
          <a:stretch/>
        </p:blipFill>
        <p:spPr>
          <a:xfrm>
            <a:off x="3457934" y="1847253"/>
            <a:ext cx="5573969" cy="353654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6" name="Oval Callout 5">
            <a:extLst>
              <a:ext uri="{FF2B5EF4-FFF2-40B4-BE49-F238E27FC236}">
                <a16:creationId xmlns:a16="http://schemas.microsoft.com/office/drawing/2014/main" id="{496E1DF0-5A3F-6A40-BD0E-0AC75033E86C}"/>
              </a:ext>
            </a:extLst>
          </p:cNvPr>
          <p:cNvSpPr/>
          <p:nvPr/>
        </p:nvSpPr>
        <p:spPr>
          <a:xfrm>
            <a:off x="666399" y="1453526"/>
            <a:ext cx="2115890" cy="1092595"/>
          </a:xfrm>
          <a:prstGeom prst="wedgeEllipseCallout">
            <a:avLst>
              <a:gd name="adj1" fmla="val 54010"/>
              <a:gd name="adj2" fmla="val 681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9303BAB1-9F0A-5F4E-9EDE-3AA766817E24}"/>
              </a:ext>
            </a:extLst>
          </p:cNvPr>
          <p:cNvSpPr/>
          <p:nvPr/>
        </p:nvSpPr>
        <p:spPr>
          <a:xfrm>
            <a:off x="592637" y="3728632"/>
            <a:ext cx="2050380" cy="1092594"/>
          </a:xfrm>
          <a:prstGeom prst="wedgeEllipseCallout">
            <a:avLst>
              <a:gd name="adj1" fmla="val 69241"/>
              <a:gd name="adj2" fmla="val 38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FE001425-A018-6945-9377-B5B2389B6732}"/>
              </a:ext>
            </a:extLst>
          </p:cNvPr>
          <p:cNvSpPr/>
          <p:nvPr/>
        </p:nvSpPr>
        <p:spPr>
          <a:xfrm>
            <a:off x="9392890" y="1453526"/>
            <a:ext cx="2515089" cy="1084482"/>
          </a:xfrm>
          <a:prstGeom prst="wedgeEllipseCallout">
            <a:avLst>
              <a:gd name="adj1" fmla="val -47099"/>
              <a:gd name="adj2" fmla="val 751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A0E51D7-A107-E842-8B2C-7D38ED6F8CB8}"/>
              </a:ext>
            </a:extLst>
          </p:cNvPr>
          <p:cNvSpPr/>
          <p:nvPr/>
        </p:nvSpPr>
        <p:spPr>
          <a:xfrm>
            <a:off x="9278387" y="3574141"/>
            <a:ext cx="2744093" cy="1084482"/>
          </a:xfrm>
          <a:prstGeom prst="wedgeEllipseCallout">
            <a:avLst>
              <a:gd name="adj1" fmla="val -48985"/>
              <a:gd name="adj2" fmla="val 54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2!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CC40E4-876C-FD40-A632-F788B7A1B19D}"/>
              </a:ext>
            </a:extLst>
          </p:cNvPr>
          <p:cNvSpPr txBox="1"/>
          <p:nvPr/>
        </p:nvSpPr>
        <p:spPr>
          <a:xfrm>
            <a:off x="3435343" y="150099"/>
            <a:ext cx="5619152" cy="1077218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Beth am </a:t>
            </a:r>
            <a:r>
              <a:rPr lang="en-US" sz="3200" b="1" dirty="0" err="1">
                <a:solidFill>
                  <a:schemeClr val="bg1"/>
                </a:solidFill>
              </a:rPr>
              <a:t>sgwrs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about a chat?</a:t>
            </a:r>
          </a:p>
        </p:txBody>
      </p:sp>
    </p:spTree>
    <p:extLst>
      <p:ext uri="{BB962C8B-B14F-4D97-AF65-F5344CB8AC3E}">
        <p14:creationId xmlns:p14="http://schemas.microsoft.com/office/powerpoint/2010/main" val="1545520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175451" y="2573183"/>
            <a:ext cx="8149649" cy="135421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  ….....  </a:t>
            </a:r>
            <a:r>
              <a:rPr lang="en-US" sz="4000" b="1" dirty="0" err="1">
                <a:solidFill>
                  <a:schemeClr val="bg1"/>
                </a:solidFill>
              </a:rPr>
              <a:t>yma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4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924793" y="4838796"/>
            <a:ext cx="1864398" cy="1107996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/>
              <a:t>Yma</a:t>
            </a:r>
            <a:r>
              <a:rPr lang="en-US" sz="3200" b="1" dirty="0"/>
              <a:t>.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Here.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635731" y="4777240"/>
            <a:ext cx="4988616" cy="116955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Nac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. </a:t>
            </a:r>
            <a:r>
              <a:rPr lang="en-US" sz="3600" b="1" dirty="0" err="1"/>
              <a:t>Absennol</a:t>
            </a:r>
            <a:r>
              <a:rPr lang="en-US" sz="3600" b="1" dirty="0"/>
              <a:t>.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No. Absent.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135209" y="3499604"/>
            <a:ext cx="994830" cy="1032527"/>
          </a:xfrm>
          <a:prstGeom prst="straightConnector1">
            <a:avLst/>
          </a:prstGeom>
          <a:ln w="76200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856992" y="3600382"/>
            <a:ext cx="1067814" cy="1061588"/>
          </a:xfrm>
          <a:prstGeom prst="straightConnector1">
            <a:avLst/>
          </a:prstGeom>
          <a:ln w="76200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Speech Bubble: Rectangle with Corners Rounded 7">
            <a:extLst>
              <a:ext uri="{FF2B5EF4-FFF2-40B4-BE49-F238E27FC236}">
                <a16:creationId xmlns:a16="http://schemas.microsoft.com/office/drawing/2014/main" id="{0955910B-59D2-AB47-8A89-D2F1BF06F2E6}"/>
              </a:ext>
            </a:extLst>
          </p:cNvPr>
          <p:cNvSpPr/>
          <p:nvPr/>
        </p:nvSpPr>
        <p:spPr>
          <a:xfrm>
            <a:off x="247638" y="1140921"/>
            <a:ext cx="2412999" cy="1554139"/>
          </a:xfrm>
          <a:prstGeom prst="wedgeRoundRectCallout">
            <a:avLst>
              <a:gd name="adj1" fmla="val 62535"/>
              <a:gd name="adj2" fmla="val 89731"/>
              <a:gd name="adj3" fmla="val 16667"/>
            </a:avLst>
          </a:prstGeom>
          <a:solidFill>
            <a:schemeClr val="accent4"/>
          </a:solidFill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Bore da!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Berlin Sans FB"/>
              </a:rPr>
              <a:t>Good morning!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FC1186C3-BE6C-0F41-A90E-4B9C481502C9}"/>
              </a:ext>
            </a:extLst>
          </p:cNvPr>
          <p:cNvSpPr/>
          <p:nvPr/>
        </p:nvSpPr>
        <p:spPr>
          <a:xfrm>
            <a:off x="9486899" y="1108393"/>
            <a:ext cx="2636709" cy="1586667"/>
          </a:xfrm>
          <a:prstGeom prst="wedgeRoundRectCallout">
            <a:avLst>
              <a:gd name="adj1" fmla="val -62375"/>
              <a:gd name="adj2" fmla="val 94773"/>
              <a:gd name="adj3" fmla="val 16667"/>
            </a:avLst>
          </a:prstGeom>
          <a:solidFill>
            <a:schemeClr val="accent4"/>
          </a:solidFill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/>
              <a:t>Prynhawn</a:t>
            </a:r>
            <a:r>
              <a:rPr lang="en-GB" sz="3200" b="1" dirty="0"/>
              <a:t> da!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Berlin Sans FB"/>
              </a:rPr>
              <a:t>Good afternoon!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C30617C-9CED-DE43-9F7B-5C51DC608A3B}"/>
              </a:ext>
            </a:extLst>
          </p:cNvPr>
          <p:cNvSpPr txBox="1"/>
          <p:nvPr/>
        </p:nvSpPr>
        <p:spPr>
          <a:xfrm>
            <a:off x="3294224" y="172571"/>
            <a:ext cx="5619152" cy="1077218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Mae </a:t>
            </a:r>
            <a:r>
              <a:rPr lang="en-US" sz="3200" b="1" dirty="0" err="1">
                <a:solidFill>
                  <a:schemeClr val="bg1"/>
                </a:solidFill>
              </a:rPr>
              <a:t>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amser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cofrestru</a:t>
            </a:r>
            <a:r>
              <a:rPr lang="en-US" sz="3200" b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It’s registration time …</a:t>
            </a:r>
          </a:p>
        </p:txBody>
      </p:sp>
    </p:spTree>
    <p:extLst>
      <p:ext uri="{BB962C8B-B14F-4D97-AF65-F5344CB8AC3E}">
        <p14:creationId xmlns:p14="http://schemas.microsoft.com/office/powerpoint/2010/main" val="235180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79837" y="129304"/>
            <a:ext cx="6777079" cy="64633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596" y="2042021"/>
            <a:ext cx="1914761" cy="143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854" y="2092893"/>
            <a:ext cx="1443003" cy="144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810509" y="2011628"/>
            <a:ext cx="1530865" cy="14950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349" y="2238753"/>
            <a:ext cx="1482468" cy="1424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979302" y="4214783"/>
            <a:ext cx="1401068" cy="127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5128248" y="4328111"/>
            <a:ext cx="1519144" cy="13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637114" y="3579499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2842223" y="5011349"/>
            <a:ext cx="1716529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778312" y="3462885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23059" y="3487778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682456" y="3389885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sâl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4100" y="4271689"/>
            <a:ext cx="1336252" cy="133625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9475678" y="4942882"/>
            <a:ext cx="1974986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24B069-9617-4144-B73B-EB25FE897793}"/>
              </a:ext>
            </a:extLst>
          </p:cNvPr>
          <p:cNvSpPr txBox="1"/>
          <p:nvPr/>
        </p:nvSpPr>
        <p:spPr>
          <a:xfrm>
            <a:off x="2679836" y="1141490"/>
            <a:ext cx="6777079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5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i ….    /   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….  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D8387D-C5F3-FD42-A900-6450357667A3}"/>
              </a:ext>
            </a:extLst>
          </p:cNvPr>
          <p:cNvSpPr txBox="1"/>
          <p:nvPr/>
        </p:nvSpPr>
        <p:spPr>
          <a:xfrm rot="20738117">
            <a:off x="6974739" y="4003540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blino</a:t>
            </a:r>
            <a:endParaRPr lang="en-US" sz="24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B99D95-5242-8849-B840-B03FF2C0F6CE}"/>
              </a:ext>
            </a:extLst>
          </p:cNvPr>
          <p:cNvSpPr txBox="1"/>
          <p:nvPr/>
        </p:nvSpPr>
        <p:spPr>
          <a:xfrm rot="20738117">
            <a:off x="5449158" y="5509487"/>
            <a:ext cx="2301475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9E9E4C3-961E-694A-B41D-218D5DF6BB7F}"/>
              </a:ext>
            </a:extLst>
          </p:cNvPr>
          <p:cNvSpPr txBox="1"/>
          <p:nvPr/>
        </p:nvSpPr>
        <p:spPr>
          <a:xfrm>
            <a:off x="9959111" y="405375"/>
            <a:ext cx="1892229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ti</a:t>
            </a:r>
            <a:r>
              <a:rPr lang="en-US" sz="2400" b="1" dirty="0"/>
              <a:t> = you (singular)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C9AA34-A67A-6944-8008-DD5C7852FEBE}"/>
              </a:ext>
            </a:extLst>
          </p:cNvPr>
          <p:cNvSpPr txBox="1"/>
          <p:nvPr/>
        </p:nvSpPr>
        <p:spPr>
          <a:xfrm>
            <a:off x="58994" y="686141"/>
            <a:ext cx="2118646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 + </a:t>
            </a:r>
            <a:r>
              <a:rPr lang="en-US" sz="2800" b="1" dirty="0" err="1"/>
              <a:t>yn</a:t>
            </a:r>
            <a:r>
              <a:rPr lang="en-US" sz="2800" b="1" dirty="0"/>
              <a:t> = </a:t>
            </a:r>
            <a:r>
              <a:rPr lang="en-US" sz="2800" b="1" dirty="0" err="1"/>
              <a:t>i’n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4933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217334" y="163893"/>
            <a:ext cx="5306488" cy="1231106"/>
          </a:xfrm>
          <a:prstGeom prst="rect">
            <a:avLst/>
          </a:prstGeom>
          <a:solidFill>
            <a:schemeClr val="tx2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bg1"/>
                </a:solidFill>
              </a:rPr>
              <a:t>Ble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rwyt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ti’n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byw</a:t>
            </a:r>
            <a:r>
              <a:rPr lang="en-US" sz="44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1600" b="1" i="1" dirty="0">
                <a:solidFill>
                  <a:schemeClr val="bg1"/>
                </a:solidFill>
              </a:rPr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54583" y="1205344"/>
            <a:ext cx="2976230" cy="2108726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accent1">
                    <a:lumMod val="50000"/>
                  </a:schemeClr>
                </a:solidFill>
              </a:rPr>
              <a:t>RHEOL:</a:t>
            </a:r>
          </a:p>
          <a:p>
            <a:pPr algn="ctr"/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+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lle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=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treiglad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trwynol</a:t>
            </a:r>
            <a:endParaRPr lang="en-US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/>
              <a:t>Does DIM </a:t>
            </a:r>
            <a:r>
              <a:rPr lang="en-US" sz="1600" dirty="0" err="1"/>
              <a:t>treiglad</a:t>
            </a:r>
            <a:r>
              <a:rPr lang="en-US" sz="1600" dirty="0"/>
              <a:t> am </a:t>
            </a:r>
            <a:r>
              <a:rPr lang="en-US" sz="1600" dirty="0" err="1"/>
              <a:t>fod</a:t>
            </a:r>
            <a:r>
              <a:rPr lang="en-US" sz="1600" dirty="0"/>
              <a:t> y </a:t>
            </a:r>
            <a:r>
              <a:rPr lang="en-US" sz="1600" dirty="0" err="1"/>
              <a:t>llefydd</a:t>
            </a:r>
            <a:r>
              <a:rPr lang="en-US" sz="1600" dirty="0"/>
              <a:t> </a:t>
            </a:r>
            <a:r>
              <a:rPr lang="en-US" sz="1600" dirty="0" err="1"/>
              <a:t>hyn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dechrau</a:t>
            </a:r>
            <a:r>
              <a:rPr lang="en-US" sz="1600" dirty="0"/>
              <a:t> </a:t>
            </a:r>
            <a:r>
              <a:rPr lang="en-US" sz="1600" dirty="0" err="1"/>
              <a:t>gyda’r</a:t>
            </a:r>
            <a:r>
              <a:rPr lang="en-US" sz="1600" dirty="0"/>
              <a:t> </a:t>
            </a:r>
            <a:r>
              <a:rPr lang="en-US" sz="1600" dirty="0" err="1"/>
              <a:t>llythrennau</a:t>
            </a:r>
            <a:r>
              <a:rPr lang="en-US" sz="1600" dirty="0"/>
              <a:t> A </a:t>
            </a:r>
            <a:r>
              <a:rPr lang="en-US" sz="1600" dirty="0" err="1"/>
              <a:t>neu</a:t>
            </a:r>
            <a:r>
              <a:rPr lang="en-US" sz="1600" dirty="0"/>
              <a:t> LL </a:t>
            </a:r>
            <a:r>
              <a:rPr lang="en-US" sz="1600" dirty="0" err="1"/>
              <a:t>sydd</a:t>
            </a:r>
            <a:r>
              <a:rPr lang="en-US" sz="1600" dirty="0"/>
              <a:t> </a:t>
            </a:r>
            <a:r>
              <a:rPr lang="en-US" sz="1600" dirty="0" err="1"/>
              <a:t>ddim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treiglo’n</a:t>
            </a:r>
            <a:r>
              <a:rPr lang="en-US" sz="1600" dirty="0"/>
              <a:t> </a:t>
            </a:r>
            <a:r>
              <a:rPr lang="en-US" sz="1600" dirty="0" err="1"/>
              <a:t>drwynol</a:t>
            </a:r>
            <a:r>
              <a:rPr lang="en-US" sz="1600" dirty="0"/>
              <a:t>.</a:t>
            </a:r>
          </a:p>
          <a:p>
            <a:r>
              <a:rPr lang="en-US" sz="1600" i="1" dirty="0"/>
              <a:t>There is no mutation here as the place names </a:t>
            </a:r>
            <a:r>
              <a:rPr lang="en-US" sz="1600" i="1" dirty="0" err="1"/>
              <a:t>begon</a:t>
            </a:r>
            <a:r>
              <a:rPr lang="en-US" sz="1600" i="1" dirty="0"/>
              <a:t> with the letters A or </a:t>
            </a:r>
            <a:r>
              <a:rPr lang="en-US" sz="1600" i="1" dirty="0" err="1"/>
              <a:t>Ll</a:t>
            </a:r>
            <a:r>
              <a:rPr lang="en-US" sz="1600" i="1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  <p:sp>
        <p:nvSpPr>
          <p:cNvPr id="15" name="12-Point Star 14">
            <a:extLst>
              <a:ext uri="{FF2B5EF4-FFF2-40B4-BE49-F238E27FC236}">
                <a16:creationId xmlns:a16="http://schemas.microsoft.com/office/drawing/2014/main" id="{1F920BD3-990D-1C42-BB36-526B92067915}"/>
              </a:ext>
            </a:extLst>
          </p:cNvPr>
          <p:cNvSpPr/>
          <p:nvPr/>
        </p:nvSpPr>
        <p:spPr>
          <a:xfrm>
            <a:off x="360218" y="1205344"/>
            <a:ext cx="2867891" cy="2108725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accent1">
                    <a:lumMod val="50000"/>
                  </a:schemeClr>
                </a:solidFill>
              </a:rPr>
              <a:t>RULE:</a:t>
            </a:r>
          </a:p>
          <a:p>
            <a:pPr algn="ctr"/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+ place name = nasal mutation</a:t>
            </a:r>
          </a:p>
        </p:txBody>
      </p:sp>
    </p:spTree>
    <p:extLst>
      <p:ext uri="{BB962C8B-B14F-4D97-AF65-F5344CB8AC3E}">
        <p14:creationId xmlns:p14="http://schemas.microsoft.com/office/powerpoint/2010/main" val="1441300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00B05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 </a:t>
            </a:r>
            <a:r>
              <a:rPr lang="en-US" sz="3200" b="1" dirty="0">
                <a:solidFill>
                  <a:srgbClr val="00B050"/>
                </a:solidFill>
              </a:rPr>
              <a:t>you</a:t>
            </a:r>
            <a:r>
              <a:rPr lang="en-US" sz="32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Ry</a:t>
            </a:r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rgbClr val="7030A0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rgbClr val="7030A0"/>
                </a:solidFill>
              </a:rPr>
              <a:t>TI </a:t>
            </a:r>
            <a:r>
              <a:rPr lang="en-US" b="1" dirty="0" err="1">
                <a:solidFill>
                  <a:srgbClr val="7030A0"/>
                </a:solidFill>
              </a:rPr>
              <a:t>yn</a:t>
            </a:r>
            <a:r>
              <a:rPr lang="en-US" b="1" dirty="0">
                <a:solidFill>
                  <a:srgbClr val="7030A0"/>
                </a:solidFill>
              </a:rPr>
              <a:t> y </a:t>
            </a:r>
            <a:r>
              <a:rPr lang="en-US" b="1" dirty="0" err="1">
                <a:solidFill>
                  <a:srgbClr val="7030A0"/>
                </a:solidFill>
              </a:rPr>
              <a:t>cwestiwn</a:t>
            </a:r>
            <a:endParaRPr lang="en-US" b="1" dirty="0">
              <a:solidFill>
                <a:srgbClr val="7030A0"/>
              </a:solidFill>
            </a:endParaRPr>
          </a:p>
          <a:p>
            <a:pPr algn="ctr"/>
            <a:r>
              <a:rPr lang="en-US" b="1" dirty="0">
                <a:solidFill>
                  <a:srgbClr val="7030A0"/>
                </a:solidFill>
              </a:rPr>
              <a:t> = </a:t>
            </a:r>
          </a:p>
          <a:p>
            <a:pPr algn="ctr"/>
            <a:r>
              <a:rPr lang="en-US" b="1" dirty="0">
                <a:solidFill>
                  <a:srgbClr val="7030A0"/>
                </a:solidFill>
              </a:rPr>
              <a:t>FI </a:t>
            </a:r>
            <a:r>
              <a:rPr lang="en-US" b="1" dirty="0" err="1">
                <a:solidFill>
                  <a:srgbClr val="7030A0"/>
                </a:solidFill>
              </a:rPr>
              <a:t>yn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yr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ateb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tx2"/>
                </a:solidFill>
              </a:rPr>
              <a:t>yn</a:t>
            </a:r>
            <a:r>
              <a:rPr lang="en-US" sz="3200" b="1" dirty="0">
                <a:solidFill>
                  <a:schemeClr val="tx2"/>
                </a:solidFill>
              </a:rPr>
              <a:t> + </a:t>
            </a:r>
            <a:r>
              <a:rPr lang="en-US" sz="3200" b="1" dirty="0" err="1">
                <a:solidFill>
                  <a:schemeClr val="tx2"/>
                </a:solidFill>
              </a:rPr>
              <a:t>Aberaeron</a:t>
            </a:r>
            <a:endParaRPr lang="en-US" sz="3200" b="1" dirty="0">
              <a:solidFill>
                <a:schemeClr val="tx2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3" y="4980011"/>
            <a:ext cx="4016433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tx2"/>
                </a:solidFill>
              </a:rPr>
              <a:t>yn</a:t>
            </a:r>
            <a:r>
              <a:rPr lang="en-US" sz="3200" b="1" dirty="0">
                <a:solidFill>
                  <a:schemeClr val="tx2"/>
                </a:solidFill>
              </a:rPr>
              <a:t> + </a:t>
            </a:r>
            <a:r>
              <a:rPr lang="en-US" sz="3200" b="1" dirty="0" err="1">
                <a:solidFill>
                  <a:schemeClr val="tx2"/>
                </a:solidFill>
              </a:rPr>
              <a:t>Llanbed</a:t>
            </a:r>
            <a:endParaRPr lang="en-US" sz="3200" b="1" dirty="0">
              <a:solidFill>
                <a:schemeClr val="tx2"/>
              </a:solidFill>
            </a:endParaRPr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rgbClr val="7030A0"/>
                </a:solidFill>
              </a:rPr>
              <a:t>COFIWCH:</a:t>
            </a:r>
          </a:p>
          <a:p>
            <a:pPr algn="ctr"/>
            <a:r>
              <a:rPr lang="en-US" b="1" dirty="0" err="1">
                <a:solidFill>
                  <a:srgbClr val="7030A0"/>
                </a:solidFill>
              </a:rPr>
              <a:t>yn</a:t>
            </a:r>
            <a:r>
              <a:rPr lang="en-US" b="1" dirty="0">
                <a:solidFill>
                  <a:srgbClr val="7030A0"/>
                </a:solidFill>
              </a:rPr>
              <a:t> + </a:t>
            </a:r>
            <a:r>
              <a:rPr lang="en-US" b="1" dirty="0" err="1">
                <a:solidFill>
                  <a:srgbClr val="7030A0"/>
                </a:solidFill>
              </a:rPr>
              <a:t>enw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lle</a:t>
            </a:r>
            <a:r>
              <a:rPr lang="en-US" b="1" dirty="0">
                <a:solidFill>
                  <a:srgbClr val="7030A0"/>
                </a:solidFill>
              </a:rPr>
              <a:t> = </a:t>
            </a:r>
            <a:r>
              <a:rPr lang="en-US" b="1" dirty="0" err="1">
                <a:solidFill>
                  <a:srgbClr val="7030A0"/>
                </a:solidFill>
              </a:rPr>
              <a:t>treiglad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trwynol</a:t>
            </a:r>
            <a:endParaRPr lang="en-US" b="1" dirty="0">
              <a:solidFill>
                <a:srgbClr val="7030A0"/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4250266" y="5272399"/>
            <a:ext cx="1161182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6976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873829" y="167441"/>
            <a:ext cx="6682877" cy="954107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Mae </a:t>
            </a:r>
            <a:r>
              <a:rPr lang="en-US" sz="2800" b="1" dirty="0" err="1">
                <a:solidFill>
                  <a:schemeClr val="bg1"/>
                </a:solidFill>
              </a:rPr>
              <a:t>hi’n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amser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cofrestru</a:t>
            </a:r>
            <a:r>
              <a:rPr lang="en-US" sz="2800" b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It is registration time …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221989"/>
              </p:ext>
            </p:extLst>
          </p:nvPr>
        </p:nvGraphicFramePr>
        <p:xfrm>
          <a:off x="357042" y="1697577"/>
          <a:ext cx="4002276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402030"/>
              </p:ext>
            </p:extLst>
          </p:nvPr>
        </p:nvGraphicFramePr>
        <p:xfrm>
          <a:off x="7668469" y="1679491"/>
          <a:ext cx="4066331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0323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76008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8043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7BC0B830-B2BE-BA41-B2DE-89BD2E3FA98E}"/>
              </a:ext>
            </a:extLst>
          </p:cNvPr>
          <p:cNvSpPr txBox="1"/>
          <p:nvPr/>
        </p:nvSpPr>
        <p:spPr>
          <a:xfrm>
            <a:off x="4518021" y="2747352"/>
            <a:ext cx="2991744" cy="1323439"/>
          </a:xfrm>
          <a:prstGeom prst="rect">
            <a:avLst/>
          </a:prstGeom>
          <a:solidFill>
            <a:schemeClr val="tx2"/>
          </a:solidFill>
          <a:ln w="7620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US" sz="2000" b="1" i="1" dirty="0">
                <a:solidFill>
                  <a:schemeClr val="bg1"/>
                </a:solidFill>
              </a:rPr>
              <a:t>Greeting.</a:t>
            </a:r>
          </a:p>
          <a:p>
            <a:pPr marL="342900" indent="-342900">
              <a:buAutoNum type="arabicPeriod"/>
            </a:pPr>
            <a:r>
              <a:rPr lang="en-US" sz="2000" b="1" i="1" dirty="0">
                <a:solidFill>
                  <a:schemeClr val="bg1"/>
                </a:solidFill>
              </a:rPr>
              <a:t>Conduct the register.</a:t>
            </a:r>
          </a:p>
          <a:p>
            <a:pPr marL="342900" indent="-342900">
              <a:buAutoNum type="arabicPeriod"/>
            </a:pPr>
            <a:r>
              <a:rPr lang="en-US" sz="2000" b="1" i="1" dirty="0">
                <a:solidFill>
                  <a:schemeClr val="bg1"/>
                </a:solidFill>
              </a:rPr>
              <a:t>How are you?</a:t>
            </a:r>
          </a:p>
          <a:p>
            <a:pPr marL="342900" indent="-342900">
              <a:buAutoNum type="arabicPeriod"/>
            </a:pPr>
            <a:r>
              <a:rPr lang="en-US" sz="2000" b="1" i="1" dirty="0">
                <a:solidFill>
                  <a:schemeClr val="bg1"/>
                </a:solidFill>
              </a:rPr>
              <a:t>Where do you live?</a:t>
            </a:r>
          </a:p>
        </p:txBody>
      </p:sp>
    </p:spTree>
    <p:extLst>
      <p:ext uri="{BB962C8B-B14F-4D97-AF65-F5344CB8AC3E}">
        <p14:creationId xmlns:p14="http://schemas.microsoft.com/office/powerpoint/2010/main" val="307430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708" y="786635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422237" y="4496190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627752" y="180314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8263657" y="194764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10057073" y="201860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95746" y="3558027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383528" y="3421592"/>
            <a:ext cx="1795053" cy="7366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188AB819-715B-7D43-A326-0549036C89C9}"/>
              </a:ext>
            </a:extLst>
          </p:cNvPr>
          <p:cNvSpPr txBox="1"/>
          <p:nvPr/>
        </p:nvSpPr>
        <p:spPr>
          <a:xfrm>
            <a:off x="327890" y="99328"/>
            <a:ext cx="4337352" cy="1077218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Y </a:t>
            </a:r>
            <a:r>
              <a:rPr lang="en-US" sz="3200" b="1" dirty="0" err="1">
                <a:solidFill>
                  <a:schemeClr val="bg1"/>
                </a:solidFill>
              </a:rPr>
              <a:t>treigladau</a:t>
            </a:r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The mutations </a:t>
            </a:r>
          </a:p>
        </p:txBody>
      </p:sp>
    </p:spTree>
    <p:extLst>
      <p:ext uri="{BB962C8B-B14F-4D97-AF65-F5344CB8AC3E}">
        <p14:creationId xmlns:p14="http://schemas.microsoft.com/office/powerpoint/2010/main" val="3371637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7BB5C7-590F-C14F-A8C5-1878C19204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4740" y="1604530"/>
            <a:ext cx="1556108" cy="15841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9C5D30-6462-4D43-96E6-7084759440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868" t="7397" r="8587" b="18196"/>
          <a:stretch/>
        </p:blipFill>
        <p:spPr>
          <a:xfrm>
            <a:off x="100774" y="3788668"/>
            <a:ext cx="2219062" cy="1440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DE3CB4-0339-984C-9437-2C951581F4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9072" y="1356179"/>
            <a:ext cx="1664678" cy="20808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082EDE-4F18-3248-B24F-A8418389DF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1273" y="3788668"/>
            <a:ext cx="2109427" cy="14797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9A77C5-A216-224C-AE4E-D86FCF9AAF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3160" y="3766414"/>
            <a:ext cx="2123485" cy="16853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8D1D2E-B388-7947-ACBA-0F093D78946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9097"/>
          <a:stretch/>
        </p:blipFill>
        <p:spPr>
          <a:xfrm>
            <a:off x="7345407" y="3654507"/>
            <a:ext cx="2205605" cy="14429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41001" y="3654507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71B467-2740-6B48-9B0D-20BD38DBB220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1867887" y="500465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4057771" y="4984416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6789077" y="500465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F1AC68-135D-4E4B-99B6-78C5A38754BB}"/>
              </a:ext>
            </a:extLst>
          </p:cNvPr>
          <p:cNvSpPr txBox="1"/>
          <p:nvPr/>
        </p:nvSpPr>
        <p:spPr>
          <a:xfrm>
            <a:off x="9161296" y="49827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11328677" y="4982707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67ED2FD-322F-5C4A-9F3C-63EE9A8AA422}"/>
              </a:ext>
            </a:extLst>
          </p:cNvPr>
          <p:cNvSpPr txBox="1"/>
          <p:nvPr/>
        </p:nvSpPr>
        <p:spPr>
          <a:xfrm>
            <a:off x="3435343" y="150099"/>
            <a:ext cx="5619152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Do you remember?</a:t>
            </a:r>
          </a:p>
        </p:txBody>
      </p:sp>
    </p:spTree>
    <p:extLst>
      <p:ext uri="{BB962C8B-B14F-4D97-AF65-F5344CB8AC3E}">
        <p14:creationId xmlns:p14="http://schemas.microsoft.com/office/powerpoint/2010/main" val="3932793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F971B467-2740-6B48-9B0D-20BD38DBB220}"/>
              </a:ext>
            </a:extLst>
          </p:cNvPr>
          <p:cNvSpPr txBox="1"/>
          <p:nvPr/>
        </p:nvSpPr>
        <p:spPr>
          <a:xfrm>
            <a:off x="9427472" y="2730672"/>
            <a:ext cx="76154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15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EB74EE5-F20F-D943-B73D-BBDA988BA0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198"/>
          <a:stretch/>
        </p:blipFill>
        <p:spPr>
          <a:xfrm>
            <a:off x="542744" y="1419734"/>
            <a:ext cx="1272003" cy="157254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AD7FD16-9776-E24C-A891-D880A56A76B9}"/>
              </a:ext>
            </a:extLst>
          </p:cNvPr>
          <p:cNvSpPr txBox="1"/>
          <p:nvPr/>
        </p:nvSpPr>
        <p:spPr>
          <a:xfrm>
            <a:off x="206881" y="2590027"/>
            <a:ext cx="751968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228C9BA-45D0-374E-929A-117084B15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135" y="1520474"/>
            <a:ext cx="2399174" cy="141321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F8BC793-D1E5-B24E-A660-25ABECF7ECC4}"/>
              </a:ext>
            </a:extLst>
          </p:cNvPr>
          <p:cNvSpPr txBox="1"/>
          <p:nvPr/>
        </p:nvSpPr>
        <p:spPr>
          <a:xfrm>
            <a:off x="2787358" y="2664068"/>
            <a:ext cx="775776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12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246089F-847B-5A42-B4AC-EEE635AE8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1674" y="1524521"/>
            <a:ext cx="1584122" cy="147487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BE9E998-05DD-D048-9A15-415B898673E3}"/>
              </a:ext>
            </a:extLst>
          </p:cNvPr>
          <p:cNvSpPr txBox="1"/>
          <p:nvPr/>
        </p:nvSpPr>
        <p:spPr>
          <a:xfrm>
            <a:off x="4346964" y="2664068"/>
            <a:ext cx="89682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13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08EBEC9-840A-4E4D-BC5A-EE840FA930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1251" y="145625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A1D6A87-CF39-3844-B8C5-78C749D511B8}"/>
              </a:ext>
            </a:extLst>
          </p:cNvPr>
          <p:cNvSpPr txBox="1"/>
          <p:nvPr/>
        </p:nvSpPr>
        <p:spPr>
          <a:xfrm>
            <a:off x="7049635" y="2682007"/>
            <a:ext cx="747722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14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25675E5-B0A8-B84E-9529-320F633D92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9649" y="1809982"/>
            <a:ext cx="1101301" cy="144391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308E06C-5866-CF4D-B9FA-3F4C646A7B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110" y="3273617"/>
            <a:ext cx="1196964" cy="190976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1EE6E44-4C6E-A841-B4BA-7DC916BCC6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90288" y="3561352"/>
            <a:ext cx="1756676" cy="163552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F1CF9BE-24A3-5846-A9AE-38B359C61A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5375" y="3753977"/>
            <a:ext cx="2472026" cy="142940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5A1BF7B-595B-F543-9498-C9CF793389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30858" y="3446224"/>
            <a:ext cx="1520572" cy="20449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8EF5840-6B8D-DC40-98E7-6D3F33043C5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308" r="13971"/>
          <a:stretch/>
        </p:blipFill>
        <p:spPr>
          <a:xfrm>
            <a:off x="9485776" y="3821213"/>
            <a:ext cx="2536904" cy="1729486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DC059F0E-6E4C-A44B-8CC6-8C347B4F3857}"/>
              </a:ext>
            </a:extLst>
          </p:cNvPr>
          <p:cNvSpPr txBox="1"/>
          <p:nvPr/>
        </p:nvSpPr>
        <p:spPr>
          <a:xfrm>
            <a:off x="1261386" y="5082140"/>
            <a:ext cx="724234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16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95F93E0-17F8-FF46-920F-FE956AB5A9EE}"/>
              </a:ext>
            </a:extLst>
          </p:cNvPr>
          <p:cNvSpPr txBox="1"/>
          <p:nvPr/>
        </p:nvSpPr>
        <p:spPr>
          <a:xfrm>
            <a:off x="3094834" y="5047721"/>
            <a:ext cx="87590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17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E3DAD2B-5E23-3149-97AB-0698ABB2E67F}"/>
              </a:ext>
            </a:extLst>
          </p:cNvPr>
          <p:cNvSpPr txBox="1"/>
          <p:nvPr/>
        </p:nvSpPr>
        <p:spPr>
          <a:xfrm>
            <a:off x="6330993" y="5027479"/>
            <a:ext cx="79453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18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4D1C771-2CBD-364E-9111-4AC908DF8B0F}"/>
              </a:ext>
            </a:extLst>
          </p:cNvPr>
          <p:cNvSpPr txBox="1"/>
          <p:nvPr/>
        </p:nvSpPr>
        <p:spPr>
          <a:xfrm>
            <a:off x="8468631" y="5082140"/>
            <a:ext cx="740896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19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17CD4B5-1069-974C-A0A9-56B1015F52EA}"/>
              </a:ext>
            </a:extLst>
          </p:cNvPr>
          <p:cNvSpPr txBox="1"/>
          <p:nvPr/>
        </p:nvSpPr>
        <p:spPr>
          <a:xfrm>
            <a:off x="10372638" y="3945457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0136FB2-6880-8948-AB7D-F863937DD97D}"/>
              </a:ext>
            </a:extLst>
          </p:cNvPr>
          <p:cNvSpPr txBox="1"/>
          <p:nvPr/>
        </p:nvSpPr>
        <p:spPr>
          <a:xfrm>
            <a:off x="3435343" y="150099"/>
            <a:ext cx="5619152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Do you remember?</a:t>
            </a:r>
          </a:p>
        </p:txBody>
      </p:sp>
    </p:spTree>
    <p:extLst>
      <p:ext uri="{BB962C8B-B14F-4D97-AF65-F5344CB8AC3E}">
        <p14:creationId xmlns:p14="http://schemas.microsoft.com/office/powerpoint/2010/main" val="1901125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6554" t="3723" r="7602" b="3303"/>
          <a:stretch/>
        </p:blipFill>
        <p:spPr>
          <a:xfrm rot="16200000">
            <a:off x="4468091" y="-1155705"/>
            <a:ext cx="3107297" cy="1115568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362033-175A-B04E-979B-01A56519CEA7}"/>
              </a:ext>
            </a:extLst>
          </p:cNvPr>
          <p:cNvSpPr/>
          <p:nvPr/>
        </p:nvSpPr>
        <p:spPr>
          <a:xfrm>
            <a:off x="443898" y="1669373"/>
            <a:ext cx="6521921" cy="751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Dim + </a:t>
            </a:r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berfenw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(verb noun)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481881-3E02-3F4F-A394-67880A34B7C0}"/>
              </a:ext>
            </a:extLst>
          </p:cNvPr>
          <p:cNvSpPr txBox="1"/>
          <p:nvPr/>
        </p:nvSpPr>
        <p:spPr>
          <a:xfrm>
            <a:off x="2714171" y="150754"/>
            <a:ext cx="6778172" cy="1200329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syml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endParaRPr lang="en-US" sz="1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Simple commands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A8DE01B8-36B1-7C44-9829-E8F9EEFFE3D6}"/>
              </a:ext>
            </a:extLst>
          </p:cNvPr>
          <p:cNvSpPr/>
          <p:nvPr/>
        </p:nvSpPr>
        <p:spPr>
          <a:xfrm>
            <a:off x="7180289" y="1199066"/>
            <a:ext cx="4906780" cy="169217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chemeClr val="tx1"/>
                </a:solidFill>
              </a:rPr>
              <a:t>Dim = </a:t>
            </a:r>
            <a:r>
              <a:rPr lang="en-US" sz="4400" b="1" i="1" dirty="0">
                <a:solidFill>
                  <a:schemeClr val="tx1"/>
                </a:solidFill>
              </a:rPr>
              <a:t>No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E38C48-53E1-4B45-B984-DBA721F2C4DB}"/>
              </a:ext>
            </a:extLst>
          </p:cNvPr>
          <p:cNvSpPr txBox="1"/>
          <p:nvPr/>
        </p:nvSpPr>
        <p:spPr>
          <a:xfrm>
            <a:off x="10650487" y="3154126"/>
            <a:ext cx="119283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classroom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A13915-3764-C541-84B1-B94FCD6775AD}"/>
              </a:ext>
            </a:extLst>
          </p:cNvPr>
          <p:cNvSpPr txBox="1"/>
          <p:nvPr/>
        </p:nvSpPr>
        <p:spPr>
          <a:xfrm>
            <a:off x="10650487" y="3702387"/>
            <a:ext cx="119283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hall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7EDBA6-2A62-E94B-ADE3-000BFE1807B6}"/>
              </a:ext>
            </a:extLst>
          </p:cNvPr>
          <p:cNvSpPr txBox="1"/>
          <p:nvPr/>
        </p:nvSpPr>
        <p:spPr>
          <a:xfrm>
            <a:off x="10650487" y="4209600"/>
            <a:ext cx="119283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canteen</a:t>
            </a:r>
          </a:p>
        </p:txBody>
      </p:sp>
    </p:spTree>
    <p:extLst>
      <p:ext uri="{BB962C8B-B14F-4D97-AF65-F5344CB8AC3E}">
        <p14:creationId xmlns:p14="http://schemas.microsoft.com/office/powerpoint/2010/main" val="1743795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362033-175A-B04E-979B-01A56519CEA7}"/>
              </a:ext>
            </a:extLst>
          </p:cNvPr>
          <p:cNvSpPr/>
          <p:nvPr/>
        </p:nvSpPr>
        <p:spPr>
          <a:xfrm>
            <a:off x="345839" y="1640348"/>
            <a:ext cx="6521921" cy="751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Rhaid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+ </a:t>
            </a:r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berfenw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(verb noun)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3C9A3C-0FD1-E047-B705-437256AD6D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4278220" y="122206"/>
            <a:ext cx="3187705" cy="87078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B37A4B-39E7-B84C-89AA-6F220E46FE4D}"/>
              </a:ext>
            </a:extLst>
          </p:cNvPr>
          <p:cNvSpPr txBox="1"/>
          <p:nvPr/>
        </p:nvSpPr>
        <p:spPr>
          <a:xfrm>
            <a:off x="2714171" y="150754"/>
            <a:ext cx="6778172" cy="1200329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syml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endParaRPr lang="en-US" sz="1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Simple commands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FE00A1A0-2274-E84D-88C8-59777AAAAB24}"/>
              </a:ext>
            </a:extLst>
          </p:cNvPr>
          <p:cNvSpPr/>
          <p:nvPr/>
        </p:nvSpPr>
        <p:spPr>
          <a:xfrm>
            <a:off x="7180289" y="1199066"/>
            <a:ext cx="4906780" cy="169217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/>
              <a:t>Rhaid</a:t>
            </a:r>
            <a:r>
              <a:rPr lang="en-US" sz="4400" b="1" dirty="0"/>
              <a:t> = </a:t>
            </a:r>
            <a:r>
              <a:rPr lang="en-US" sz="4400" b="1" i="1" dirty="0"/>
              <a:t>You must</a:t>
            </a:r>
          </a:p>
        </p:txBody>
      </p:sp>
    </p:spTree>
    <p:extLst>
      <p:ext uri="{BB962C8B-B14F-4D97-AF65-F5344CB8AC3E}">
        <p14:creationId xmlns:p14="http://schemas.microsoft.com/office/powerpoint/2010/main" val="1970459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/>
        </p:nvGraphicFramePr>
        <p:xfrm>
          <a:off x="46173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walk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quarrel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play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read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climb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shout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do / to make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listen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jump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skip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tidy up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2354840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fold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turn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open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stir / to mix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eat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yfed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drink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ysgrifennu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write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peintio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paint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05495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728175" y="254038"/>
            <a:ext cx="89032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1" t="13326"/>
          <a:stretch/>
        </p:blipFill>
        <p:spPr>
          <a:xfrm>
            <a:off x="4408853" y="1043361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64768" y="1267763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running!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750879" y="2686620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talking!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29129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singing!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574061" y="123949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shouting!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690504" y="270644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drinking!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041032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eating!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39E126-10F4-B548-9D82-C845FF321321}"/>
              </a:ext>
            </a:extLst>
          </p:cNvPr>
          <p:cNvSpPr txBox="1"/>
          <p:nvPr/>
        </p:nvSpPr>
        <p:spPr>
          <a:xfrm>
            <a:off x="1288193" y="1881717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rhedeg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666C00-B368-6247-9BD3-8BD1AA09E5F3}"/>
              </a:ext>
            </a:extLst>
          </p:cNvPr>
          <p:cNvSpPr txBox="1"/>
          <p:nvPr/>
        </p:nvSpPr>
        <p:spPr>
          <a:xfrm>
            <a:off x="8601105" y="3366009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yfed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FD0E2F-E48E-494A-8E58-BF6DA77F2C38}"/>
              </a:ext>
            </a:extLst>
          </p:cNvPr>
          <p:cNvSpPr txBox="1"/>
          <p:nvPr/>
        </p:nvSpPr>
        <p:spPr>
          <a:xfrm>
            <a:off x="6552744" y="4903070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bwyta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5F6D80-6A8E-2E4B-838C-FB07AFBE909F}"/>
              </a:ext>
            </a:extLst>
          </p:cNvPr>
          <p:cNvSpPr txBox="1"/>
          <p:nvPr/>
        </p:nvSpPr>
        <p:spPr>
          <a:xfrm>
            <a:off x="2986409" y="4817457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canu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A85D84-2DB5-AC4D-931E-A57F3B435C82}"/>
              </a:ext>
            </a:extLst>
          </p:cNvPr>
          <p:cNvSpPr txBox="1"/>
          <p:nvPr/>
        </p:nvSpPr>
        <p:spPr>
          <a:xfrm>
            <a:off x="1774303" y="3350189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siarad</a:t>
            </a:r>
            <a:r>
              <a:rPr lang="en-US" b="1" dirty="0"/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F34912D-FCA4-6549-881F-9CDA9082C979}"/>
              </a:ext>
            </a:extLst>
          </p:cNvPr>
          <p:cNvSpPr txBox="1"/>
          <p:nvPr/>
        </p:nvSpPr>
        <p:spPr>
          <a:xfrm>
            <a:off x="9597486" y="1909835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gweiddi</a:t>
            </a:r>
            <a:r>
              <a:rPr lang="en-US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54045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6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94508" y="212804"/>
            <a:ext cx="89032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1" t="13326"/>
          <a:stretch/>
        </p:blipFill>
        <p:spPr>
          <a:xfrm>
            <a:off x="4410025" y="1169234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1197083"/>
            <a:ext cx="376492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listen!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27113" y="310665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sit!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457319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8" y="1249630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sing!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0" y="3134551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read!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8" y="4573197"/>
            <a:ext cx="5920309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 in the corridor!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C58E44-21F7-4B45-A880-4264D4F91D33}"/>
              </a:ext>
            </a:extLst>
          </p:cNvPr>
          <p:cNvSpPr txBox="1"/>
          <p:nvPr/>
        </p:nvSpPr>
        <p:spPr>
          <a:xfrm>
            <a:off x="2006856" y="1955456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gwrando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A3CC5E-CFB8-C74E-8DD7-82DB0665519E}"/>
              </a:ext>
            </a:extLst>
          </p:cNvPr>
          <p:cNvSpPr txBox="1"/>
          <p:nvPr/>
        </p:nvSpPr>
        <p:spPr>
          <a:xfrm>
            <a:off x="1776649" y="3801580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eistedd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891018-F801-124E-AAA4-26125840AE28}"/>
              </a:ext>
            </a:extLst>
          </p:cNvPr>
          <p:cNvSpPr txBox="1"/>
          <p:nvPr/>
        </p:nvSpPr>
        <p:spPr>
          <a:xfrm>
            <a:off x="3035556" y="5211535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cerdded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8B7EBD-8512-674B-BAAE-B723838F9506}"/>
              </a:ext>
            </a:extLst>
          </p:cNvPr>
          <p:cNvSpPr txBox="1"/>
          <p:nvPr/>
        </p:nvSpPr>
        <p:spPr>
          <a:xfrm>
            <a:off x="7277138" y="5264882"/>
            <a:ext cx="36749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cerdded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coridor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390111-3DBE-F545-968A-BFF4BED26E3C}"/>
              </a:ext>
            </a:extLst>
          </p:cNvPr>
          <p:cNvSpPr txBox="1"/>
          <p:nvPr/>
        </p:nvSpPr>
        <p:spPr>
          <a:xfrm>
            <a:off x="8283776" y="3788616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darllen</a:t>
            </a:r>
            <a:r>
              <a:rPr lang="en-US" b="1" dirty="0"/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FA5742-31E3-2342-85AC-D821F8D61307}"/>
              </a:ext>
            </a:extLst>
          </p:cNvPr>
          <p:cNvSpPr txBox="1"/>
          <p:nvPr/>
        </p:nvSpPr>
        <p:spPr>
          <a:xfrm>
            <a:off x="8085913" y="1964912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canu</a:t>
            </a:r>
            <a:r>
              <a:rPr lang="en-US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47092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21881" y="2256916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084529" y="2270657"/>
            <a:ext cx="4306197" cy="2966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F944F-8273-C04E-A27C-FF3A0B846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115943" y="2319025"/>
            <a:ext cx="4306198" cy="2966492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FA507DF7-2030-9641-82E6-5810AF4EF2EC}"/>
              </a:ext>
            </a:extLst>
          </p:cNvPr>
          <p:cNvSpPr/>
          <p:nvPr/>
        </p:nvSpPr>
        <p:spPr>
          <a:xfrm>
            <a:off x="7796446" y="1047234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ar</a:t>
            </a:r>
            <a:r>
              <a:rPr lang="en-US" sz="2000" b="1" dirty="0"/>
              <a:t> y mat</a:t>
            </a: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3541018" y="877996"/>
            <a:ext cx="2528219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986AD8-E799-174B-A949-CAC1779E5107}"/>
              </a:ext>
            </a:extLst>
          </p:cNvPr>
          <p:cNvSpPr txBox="1"/>
          <p:nvPr/>
        </p:nvSpPr>
        <p:spPr>
          <a:xfrm>
            <a:off x="91524" y="73132"/>
            <a:ext cx="3700389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Eich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tasg</a:t>
            </a:r>
            <a:r>
              <a:rPr lang="en-US" sz="3200" b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Your task …</a:t>
            </a:r>
          </a:p>
        </p:txBody>
      </p: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B125B7AF-75BA-F144-85EC-F342E9F8FF19}"/>
              </a:ext>
            </a:extLst>
          </p:cNvPr>
          <p:cNvSpPr/>
          <p:nvPr/>
        </p:nvSpPr>
        <p:spPr>
          <a:xfrm>
            <a:off x="-37482" y="1023343"/>
            <a:ext cx="2256836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9516653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943428" y="4347147"/>
            <a:ext cx="4346023" cy="1574682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â rhedeg, </a:t>
            </a:r>
            <a:r>
              <a:rPr lang="cy-GB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Nia</a:t>
            </a:r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</a:p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â gweiddi, Nia. </a:t>
            </a:r>
          </a:p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â siarad, Nia.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</a:t>
            </a:r>
            <a:r>
              <a:rPr lang="en-US" sz="4800" b="1" dirty="0" err="1"/>
              <a:t>â</a:t>
            </a:r>
            <a:r>
              <a:rPr lang="en-US" sz="4800" b="1" dirty="0"/>
              <a:t> ...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</a:t>
            </a:r>
            <a:r>
              <a:rPr lang="en-US" sz="4800" b="1" dirty="0" err="1"/>
              <a:t>â</a:t>
            </a:r>
            <a:r>
              <a:rPr lang="en-US" sz="4800" b="1" dirty="0"/>
              <a:t> …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234EB09-3293-0347-A637-55CC236AD220}"/>
              </a:ext>
            </a:extLst>
          </p:cNvPr>
          <p:cNvSpPr/>
          <p:nvPr/>
        </p:nvSpPr>
        <p:spPr>
          <a:xfrm>
            <a:off x="6440470" y="4347147"/>
            <a:ext cx="4933429" cy="1574682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â rhedeg, </a:t>
            </a:r>
            <a:r>
              <a:rPr lang="cy-GB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blant</a:t>
            </a:r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</a:p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â gweiddi, blant. </a:t>
            </a:r>
          </a:p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â siarad, blant.  </a:t>
            </a:r>
            <a:endParaRPr lang="cy-GB" sz="32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901459" cy="83099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Defnyddwich</a:t>
            </a:r>
            <a:r>
              <a:rPr lang="en-US" sz="2400" b="1" dirty="0"/>
              <a:t> “Paid </a:t>
            </a:r>
            <a:r>
              <a:rPr lang="en-US" sz="2400" b="1" dirty="0" err="1"/>
              <a:t>â</a:t>
            </a:r>
            <a:r>
              <a:rPr lang="en-US" sz="2400" b="1" dirty="0"/>
              <a:t> …” when speaking to one child.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  <a:stCxn id="8" idx="0"/>
          </p:cNvCxnSpPr>
          <p:nvPr/>
        </p:nvCxnSpPr>
        <p:spPr>
          <a:xfrm flipH="1" flipV="1">
            <a:off x="2338468" y="1813810"/>
            <a:ext cx="756838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92406C0-5447-F444-897C-0014BC789D01}"/>
              </a:ext>
            </a:extLst>
          </p:cNvPr>
          <p:cNvSpPr txBox="1"/>
          <p:nvPr/>
        </p:nvSpPr>
        <p:spPr>
          <a:xfrm>
            <a:off x="6520070" y="2720713"/>
            <a:ext cx="4853829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Defnyddiwch</a:t>
            </a:r>
            <a:r>
              <a:rPr lang="en-US" sz="2400" b="1" dirty="0"/>
              <a:t> “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…” when speaking to more than one child.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91DF581-74EB-3A41-85DB-87DF4BFC4C9C}"/>
              </a:ext>
            </a:extLst>
          </p:cNvPr>
          <p:cNvCxnSpPr>
            <a:cxnSpLocks/>
          </p:cNvCxnSpPr>
          <p:nvPr/>
        </p:nvCxnSpPr>
        <p:spPr>
          <a:xfrm>
            <a:off x="2792598" y="3440242"/>
            <a:ext cx="1354760" cy="113175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22016A5-958C-3A4A-B094-2FA4E5A534CA}"/>
              </a:ext>
            </a:extLst>
          </p:cNvPr>
          <p:cNvCxnSpPr>
            <a:cxnSpLocks/>
          </p:cNvCxnSpPr>
          <p:nvPr/>
        </p:nvCxnSpPr>
        <p:spPr>
          <a:xfrm>
            <a:off x="9812892" y="3525181"/>
            <a:ext cx="593851" cy="104681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C8788AE3-EEE9-514C-8AA3-FDD3AFEAE242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Paid </a:t>
            </a:r>
            <a:r>
              <a:rPr lang="en-US" sz="3600" b="1" dirty="0" err="1">
                <a:solidFill>
                  <a:schemeClr val="bg1"/>
                </a:solidFill>
              </a:rPr>
              <a:t>â</a:t>
            </a:r>
            <a:r>
              <a:rPr lang="en-US" sz="3600" b="1" dirty="0">
                <a:solidFill>
                  <a:schemeClr val="bg1"/>
                </a:solidFill>
              </a:rPr>
              <a:t> / </a:t>
            </a:r>
            <a:r>
              <a:rPr lang="en-US" sz="3600" b="1" dirty="0" err="1">
                <a:solidFill>
                  <a:schemeClr val="bg1"/>
                </a:solidFill>
              </a:rPr>
              <a:t>Peidiwch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â</a:t>
            </a:r>
            <a:r>
              <a:rPr lang="en-US" sz="3600" b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Don’t</a:t>
            </a:r>
          </a:p>
        </p:txBody>
      </p:sp>
    </p:spTree>
    <p:extLst>
      <p:ext uri="{BB962C8B-B14F-4D97-AF65-F5344CB8AC3E}">
        <p14:creationId xmlns:p14="http://schemas.microsoft.com/office/powerpoint/2010/main" val="31579284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180427" y="3708518"/>
            <a:ext cx="4296045" cy="1893996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oeni.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ecstio.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noi gwm.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</a:t>
            </a:r>
            <a:r>
              <a:rPr lang="en-US" sz="4800" b="1" dirty="0" err="1"/>
              <a:t>â</a:t>
            </a:r>
            <a:r>
              <a:rPr lang="en-US" sz="4800" b="1" dirty="0"/>
              <a:t> ...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</a:t>
            </a:r>
            <a:r>
              <a:rPr lang="en-US" sz="4800" b="1" dirty="0" err="1"/>
              <a:t>â</a:t>
            </a:r>
            <a:r>
              <a:rPr lang="en-US" sz="4800" b="1" dirty="0"/>
              <a:t> …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</p:cNvCxnSpPr>
          <p:nvPr/>
        </p:nvCxnSpPr>
        <p:spPr>
          <a:xfrm flipH="1" flipV="1">
            <a:off x="2953062" y="1813809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1B9BA1D9-A244-E64F-AB7B-F7D34B78D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7" t="7337" r="8429" b="4090"/>
          <a:stretch/>
        </p:blipFill>
        <p:spPr>
          <a:xfrm>
            <a:off x="4656598" y="3835286"/>
            <a:ext cx="2417675" cy="1885786"/>
          </a:xfrm>
          <a:prstGeom prst="rect">
            <a:avLst/>
          </a:prstGeom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43B3A05-A8FD-4C40-A551-D181D939DEE8}"/>
              </a:ext>
            </a:extLst>
          </p:cNvPr>
          <p:cNvSpPr/>
          <p:nvPr/>
        </p:nvSpPr>
        <p:spPr>
          <a:xfrm>
            <a:off x="7336323" y="3708518"/>
            <a:ext cx="4505907" cy="1893996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oeni.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ecstio. </a:t>
            </a:r>
          </a:p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â </a:t>
            </a:r>
            <a:r>
              <a:rPr lang="cy-GB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</a:t>
            </a:r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noi gwm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24C0DC-CA1F-6A45-B4A5-0866BC061702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Paid </a:t>
            </a:r>
            <a:r>
              <a:rPr lang="en-US" sz="3600" b="1" dirty="0" err="1">
                <a:solidFill>
                  <a:schemeClr val="bg1"/>
                </a:solidFill>
              </a:rPr>
              <a:t>â</a:t>
            </a:r>
            <a:r>
              <a:rPr lang="en-US" sz="3600" b="1" dirty="0">
                <a:solidFill>
                  <a:schemeClr val="bg1"/>
                </a:solidFill>
              </a:rPr>
              <a:t> / </a:t>
            </a:r>
            <a:r>
              <a:rPr lang="en-US" sz="3600" b="1" dirty="0" err="1">
                <a:solidFill>
                  <a:schemeClr val="bg1"/>
                </a:solidFill>
              </a:rPr>
              <a:t>Peidiwch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â</a:t>
            </a:r>
            <a:r>
              <a:rPr lang="en-US" sz="3600" b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Don’t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245248-D3A6-7945-B977-48CBE8EBC830}"/>
              </a:ext>
            </a:extLst>
          </p:cNvPr>
          <p:cNvSpPr txBox="1"/>
          <p:nvPr/>
        </p:nvSpPr>
        <p:spPr>
          <a:xfrm>
            <a:off x="631541" y="2383619"/>
            <a:ext cx="4643041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“Paid </a:t>
            </a:r>
            <a:r>
              <a:rPr lang="en-US" sz="2400" b="1" dirty="0" err="1"/>
              <a:t>â</a:t>
            </a:r>
            <a:r>
              <a:rPr lang="en-US" sz="2400" b="1" dirty="0"/>
              <a:t> …” causes an Aspirate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r>
              <a:rPr lang="en-US" sz="2400" b="1" dirty="0"/>
              <a:t>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A2C42C-B220-4544-979E-D0518EB400F7}"/>
              </a:ext>
            </a:extLst>
          </p:cNvPr>
          <p:cNvSpPr txBox="1"/>
          <p:nvPr/>
        </p:nvSpPr>
        <p:spPr>
          <a:xfrm>
            <a:off x="6714825" y="2321641"/>
            <a:ext cx="4880662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“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…” causes an Aspirate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r>
              <a:rPr lang="en-US" sz="2400" b="1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0052031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1032105" y="3766734"/>
            <a:ext cx="4296045" cy="1763209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 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nghofio dy waith cartref!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ag ...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ag …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</p:cNvCxnSpPr>
          <p:nvPr/>
        </p:nvCxnSpPr>
        <p:spPr>
          <a:xfrm flipH="1" flipV="1">
            <a:off x="2953062" y="1813809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43B3A05-A8FD-4C40-A551-D181D939DEE8}"/>
              </a:ext>
            </a:extLst>
          </p:cNvPr>
          <p:cNvSpPr/>
          <p:nvPr/>
        </p:nvSpPr>
        <p:spPr>
          <a:xfrm>
            <a:off x="6746072" y="3766734"/>
            <a:ext cx="4505907" cy="1763209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Peidiwch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 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nghofio eich gwaith cartref.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C7FF85-4B8E-5849-B271-F2A1D5C8B196}"/>
              </a:ext>
            </a:extLst>
          </p:cNvPr>
          <p:cNvSpPr txBox="1"/>
          <p:nvPr/>
        </p:nvSpPr>
        <p:spPr>
          <a:xfrm>
            <a:off x="6851004" y="2211218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When the verb-noun begins with a vowel, the “</a:t>
            </a:r>
            <a:r>
              <a:rPr lang="en-US" sz="2400" b="1" dirty="0" err="1"/>
              <a:t>â</a:t>
            </a:r>
            <a:r>
              <a:rPr lang="en-US" sz="2400" b="1" dirty="0"/>
              <a:t>” changes to “ag”.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48CC3A-C99B-764D-83D8-1BF3D34DC79B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Paid </a:t>
            </a:r>
            <a:r>
              <a:rPr lang="en-US" sz="3600" b="1" dirty="0" err="1">
                <a:solidFill>
                  <a:schemeClr val="bg1"/>
                </a:solidFill>
              </a:rPr>
              <a:t>â</a:t>
            </a:r>
            <a:r>
              <a:rPr lang="en-US" sz="3600" b="1" dirty="0">
                <a:solidFill>
                  <a:schemeClr val="bg1"/>
                </a:solidFill>
              </a:rPr>
              <a:t> / </a:t>
            </a:r>
            <a:r>
              <a:rPr lang="en-US" sz="3600" b="1" dirty="0" err="1">
                <a:solidFill>
                  <a:schemeClr val="bg1"/>
                </a:solidFill>
              </a:rPr>
              <a:t>Peidiwch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â</a:t>
            </a:r>
            <a:r>
              <a:rPr lang="en-US" sz="3600" b="1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Don’t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94DD3A-5C91-D74C-8BD2-5F47FD2581DB}"/>
              </a:ext>
            </a:extLst>
          </p:cNvPr>
          <p:cNvSpPr txBox="1"/>
          <p:nvPr/>
        </p:nvSpPr>
        <p:spPr>
          <a:xfrm>
            <a:off x="963683" y="2259050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When the verb-noun begins with a vowel, the “</a:t>
            </a:r>
            <a:r>
              <a:rPr lang="en-US" sz="2400" b="1" dirty="0" err="1"/>
              <a:t>â</a:t>
            </a:r>
            <a:r>
              <a:rPr lang="en-US" sz="2400" b="1" dirty="0"/>
              <a:t>” changes to “ag”.</a:t>
            </a:r>
          </a:p>
        </p:txBody>
      </p:sp>
    </p:spTree>
    <p:extLst>
      <p:ext uri="{BB962C8B-B14F-4D97-AF65-F5344CB8AC3E}">
        <p14:creationId xmlns:p14="http://schemas.microsoft.com/office/powerpoint/2010/main" val="4119125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592406C0-5447-F444-897C-0014BC789D01}"/>
              </a:ext>
            </a:extLst>
          </p:cNvPr>
          <p:cNvSpPr txBox="1"/>
          <p:nvPr/>
        </p:nvSpPr>
        <p:spPr>
          <a:xfrm>
            <a:off x="693858" y="2495860"/>
            <a:ext cx="10563755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</a:t>
            </a:r>
            <a:r>
              <a:rPr lang="en-US" sz="3600" b="1" dirty="0" err="1"/>
              <a:t>â</a:t>
            </a:r>
            <a:r>
              <a:rPr lang="en-US" sz="3600" b="1" dirty="0"/>
              <a:t> </a:t>
            </a:r>
            <a:r>
              <a:rPr lang="en-US" sz="3600" b="1" dirty="0" err="1"/>
              <a:t>rhedeg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y </a:t>
            </a:r>
            <a:r>
              <a:rPr lang="en-US" sz="3600" b="1" dirty="0" err="1"/>
              <a:t>coridor</a:t>
            </a:r>
            <a:r>
              <a:rPr lang="en-US" sz="3600" b="1" dirty="0"/>
              <a:t>, Nia!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51B449-E09B-9740-B932-AC4A91A65F49}"/>
              </a:ext>
            </a:extLst>
          </p:cNvPr>
          <p:cNvSpPr txBox="1"/>
          <p:nvPr/>
        </p:nvSpPr>
        <p:spPr>
          <a:xfrm>
            <a:off x="693858" y="3372959"/>
            <a:ext cx="10563755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</a:t>
            </a:r>
            <a:r>
              <a:rPr lang="en-US" sz="3600" b="1" dirty="0" err="1"/>
              <a:t>â</a:t>
            </a:r>
            <a:r>
              <a:rPr lang="en-US" sz="3600" b="1" dirty="0"/>
              <a:t> </a:t>
            </a:r>
            <a:r>
              <a:rPr lang="en-US" sz="3600" b="1" dirty="0" err="1"/>
              <a:t>gweiddi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y </a:t>
            </a:r>
            <a:r>
              <a:rPr lang="en-US" sz="3600" b="1" dirty="0" err="1"/>
              <a:t>dosbarth</a:t>
            </a:r>
            <a:r>
              <a:rPr lang="en-US" sz="3600" b="1" dirty="0"/>
              <a:t>, </a:t>
            </a:r>
            <a:r>
              <a:rPr lang="en-US" sz="3600" b="1" dirty="0" err="1"/>
              <a:t>blant</a:t>
            </a:r>
            <a:r>
              <a:rPr lang="en-US" sz="3600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DB8ACF-D6DE-D541-9F15-04573EE1EBEC}"/>
              </a:ext>
            </a:extLst>
          </p:cNvPr>
          <p:cNvSpPr txBox="1"/>
          <p:nvPr/>
        </p:nvSpPr>
        <p:spPr>
          <a:xfrm>
            <a:off x="693856" y="5089964"/>
            <a:ext cx="10563755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…………..   ag </a:t>
            </a:r>
            <a:r>
              <a:rPr lang="en-US" sz="3200" b="1" dirty="0" err="1"/>
              <a:t>ysgrifennu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</a:t>
            </a:r>
            <a:r>
              <a:rPr lang="en-US" sz="3200" b="1" dirty="0" err="1"/>
              <a:t>bwrdd</a:t>
            </a:r>
            <a:r>
              <a:rPr lang="en-US" sz="3200" b="1" dirty="0"/>
              <a:t>, Sam!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45AC0EE8-851A-634B-AADA-AADB3959EC77}"/>
              </a:ext>
            </a:extLst>
          </p:cNvPr>
          <p:cNvSpPr/>
          <p:nvPr/>
        </p:nvSpPr>
        <p:spPr>
          <a:xfrm>
            <a:off x="693858" y="1006017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Paid </a:t>
            </a:r>
            <a:r>
              <a:rPr lang="en-US" sz="2400" b="1" dirty="0" err="1"/>
              <a:t>â</a:t>
            </a:r>
            <a:r>
              <a:rPr lang="en-US" sz="2400" b="1" dirty="0"/>
              <a:t> ….!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C9F2D7F5-D901-BC46-80F7-E6D93D740E40}"/>
              </a:ext>
            </a:extLst>
          </p:cNvPr>
          <p:cNvSpPr/>
          <p:nvPr/>
        </p:nvSpPr>
        <p:spPr>
          <a:xfrm>
            <a:off x="3571969" y="998638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Paid ag ….!</a:t>
            </a: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AC376ADF-EA9E-3B43-8726-B5EBC92E56FC}"/>
              </a:ext>
            </a:extLst>
          </p:cNvPr>
          <p:cNvSpPr/>
          <p:nvPr/>
        </p:nvSpPr>
        <p:spPr>
          <a:xfrm>
            <a:off x="6570002" y="998638"/>
            <a:ext cx="2064332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…!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1307B877-6A21-9B43-B931-CC149E24D14C}"/>
              </a:ext>
            </a:extLst>
          </p:cNvPr>
          <p:cNvSpPr/>
          <p:nvPr/>
        </p:nvSpPr>
        <p:spPr>
          <a:xfrm>
            <a:off x="9646160" y="1011011"/>
            <a:ext cx="1971217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ag …!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8B70D7-9205-8B44-A551-5BFEA96509D1}"/>
              </a:ext>
            </a:extLst>
          </p:cNvPr>
          <p:cNvSpPr txBox="1"/>
          <p:nvPr/>
        </p:nvSpPr>
        <p:spPr>
          <a:xfrm>
            <a:off x="693857" y="4262970"/>
            <a:ext cx="10563755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…………..  ag </a:t>
            </a:r>
            <a:r>
              <a:rPr lang="en-US" sz="3200" b="1" dirty="0" err="1"/>
              <a:t>ysgrifennu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</a:t>
            </a:r>
            <a:r>
              <a:rPr lang="en-US" sz="3200" b="1" dirty="0" err="1"/>
              <a:t>byrddau</a:t>
            </a:r>
            <a:r>
              <a:rPr lang="en-US" sz="3200" b="1" dirty="0"/>
              <a:t> </a:t>
            </a:r>
            <a:r>
              <a:rPr lang="en-US" sz="3200" b="1" dirty="0" err="1"/>
              <a:t>gwyn</a:t>
            </a:r>
            <a:r>
              <a:rPr lang="en-US" sz="3200" b="1" dirty="0"/>
              <a:t>, </a:t>
            </a:r>
            <a:r>
              <a:rPr lang="en-US" sz="3200" b="1" dirty="0" err="1"/>
              <a:t>blant</a:t>
            </a:r>
            <a:r>
              <a:rPr lang="en-US" sz="3200" b="1" dirty="0"/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3B205A-ECF9-AE4B-8498-87727068EE9E}"/>
              </a:ext>
            </a:extLst>
          </p:cNvPr>
          <p:cNvSpPr txBox="1"/>
          <p:nvPr/>
        </p:nvSpPr>
        <p:spPr>
          <a:xfrm>
            <a:off x="3554626" y="160346"/>
            <a:ext cx="5046398" cy="461665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i="1" dirty="0" err="1">
                <a:solidFill>
                  <a:schemeClr val="bg1"/>
                </a:solidFill>
              </a:rPr>
              <a:t>Eich</a:t>
            </a:r>
            <a:r>
              <a:rPr lang="en-US" sz="2400" b="1" i="1" dirty="0">
                <a:solidFill>
                  <a:schemeClr val="bg1"/>
                </a:solidFill>
              </a:rPr>
              <a:t> </a:t>
            </a:r>
            <a:r>
              <a:rPr lang="en-US" sz="2400" b="1" i="1" dirty="0" err="1">
                <a:solidFill>
                  <a:schemeClr val="bg1"/>
                </a:solidFill>
              </a:rPr>
              <a:t>tro</a:t>
            </a:r>
            <a:r>
              <a:rPr lang="en-US" sz="2400" b="1" i="1" dirty="0">
                <a:solidFill>
                  <a:schemeClr val="bg1"/>
                </a:solidFill>
              </a:rPr>
              <a:t> chi … / Your turn …</a:t>
            </a:r>
          </a:p>
        </p:txBody>
      </p:sp>
    </p:spTree>
    <p:extLst>
      <p:ext uri="{BB962C8B-B14F-4D97-AF65-F5344CB8AC3E}">
        <p14:creationId xmlns:p14="http://schemas.microsoft.com/office/powerpoint/2010/main" val="3672022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614327" y="2446796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462317" y="2480484"/>
            <a:ext cx="4306197" cy="29664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664943" y="179887"/>
            <a:ext cx="4862113" cy="156966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Paid </a:t>
            </a:r>
            <a:r>
              <a:rPr lang="en-US" sz="2400" b="1" dirty="0" err="1"/>
              <a:t>â</a:t>
            </a:r>
            <a:r>
              <a:rPr lang="en-US" sz="2400" b="1" dirty="0"/>
              <a:t> …(</a:t>
            </a:r>
            <a:r>
              <a:rPr lang="en-US" sz="2400" b="1" dirty="0" err="1"/>
              <a:t>sgl</a:t>
            </a:r>
            <a:r>
              <a:rPr lang="en-US" sz="2400" b="1" dirty="0"/>
              <a:t>)          </a:t>
            </a:r>
          </a:p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(</a:t>
            </a:r>
            <a:r>
              <a:rPr lang="en-US" sz="2400" b="1" dirty="0" err="1"/>
              <a:t>pl</a:t>
            </a:r>
            <a:r>
              <a:rPr lang="en-US" sz="2400" b="1" dirty="0"/>
              <a:t>) ...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Don’t …</a:t>
            </a:r>
            <a:endParaRPr lang="en-US" b="1" dirty="0"/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9484787" y="836522"/>
            <a:ext cx="2576584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75864" y="964717"/>
            <a:ext cx="2029933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665051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276027" y="4526283"/>
            <a:ext cx="3163587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2E8752-5279-974E-9128-433B93456656}"/>
              </a:ext>
            </a:extLst>
          </p:cNvPr>
          <p:cNvSpPr txBox="1"/>
          <p:nvPr/>
        </p:nvSpPr>
        <p:spPr>
          <a:xfrm>
            <a:off x="232757" y="1206315"/>
            <a:ext cx="1151376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Do you remember the verb-nouns?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algn="ctr"/>
            <a:r>
              <a:rPr lang="en-US" sz="2800" b="1" dirty="0"/>
              <a:t>Usually we add: </a:t>
            </a:r>
          </a:p>
          <a:p>
            <a:r>
              <a:rPr lang="en-US" sz="2800" b="1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–</a:t>
            </a:r>
            <a:r>
              <a:rPr lang="en-US" sz="2800" b="1" dirty="0" err="1">
                <a:solidFill>
                  <a:schemeClr val="accent5"/>
                </a:solidFill>
              </a:rPr>
              <a:t>wch</a:t>
            </a:r>
            <a:r>
              <a:rPr lang="en-US" sz="2800" b="1" dirty="0">
                <a:solidFill>
                  <a:schemeClr val="accent5"/>
                </a:solidFill>
              </a:rPr>
              <a:t> </a:t>
            </a:r>
            <a:r>
              <a:rPr lang="en-US" sz="2800" b="1" dirty="0"/>
              <a:t>when talking to a group</a:t>
            </a:r>
            <a:br>
              <a:rPr lang="en-US" sz="2800" b="1" dirty="0"/>
            </a:br>
            <a:r>
              <a:rPr lang="en-US" sz="2800" b="1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-a</a:t>
            </a:r>
            <a:r>
              <a:rPr lang="en-US" sz="2800" b="1" dirty="0">
                <a:solidFill>
                  <a:srgbClr val="FFFF00"/>
                </a:solidFill>
              </a:rPr>
              <a:t> </a:t>
            </a:r>
            <a:r>
              <a:rPr lang="en-US" sz="2800" b="1" dirty="0"/>
              <a:t>when talking to one person</a:t>
            </a:r>
          </a:p>
          <a:p>
            <a:pPr algn="ctr"/>
            <a:r>
              <a:rPr lang="en-US" sz="2800" b="1" dirty="0"/>
              <a:t> </a:t>
            </a:r>
          </a:p>
          <a:p>
            <a:pPr algn="ctr"/>
            <a:r>
              <a:rPr lang="en-US" sz="2800" b="1" dirty="0" err="1"/>
              <a:t>Siarad</a:t>
            </a:r>
            <a:r>
              <a:rPr lang="en-US" sz="2800" b="1" dirty="0" err="1">
                <a:highlight>
                  <a:srgbClr val="FFFF00"/>
                </a:highlight>
              </a:rPr>
              <a:t>wch</a:t>
            </a:r>
            <a:r>
              <a:rPr lang="en-US" sz="2800" b="1" dirty="0"/>
              <a:t>!		</a:t>
            </a:r>
            <a:r>
              <a:rPr lang="en-US" sz="2800" b="1" dirty="0" err="1"/>
              <a:t>Siarad</a:t>
            </a:r>
            <a:r>
              <a:rPr lang="en-US" sz="2800" b="1" dirty="0" err="1">
                <a:highlight>
                  <a:srgbClr val="FFFF00"/>
                </a:highlight>
              </a:rPr>
              <a:t>a</a:t>
            </a:r>
            <a:r>
              <a:rPr lang="en-US" sz="2800" b="1" dirty="0"/>
              <a:t>!</a:t>
            </a:r>
          </a:p>
          <a:p>
            <a:endParaRPr lang="en-US" sz="1400" dirty="0"/>
          </a:p>
          <a:p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A2E830E-001D-644C-959E-7164DABF4D0D}"/>
              </a:ext>
            </a:extLst>
          </p:cNvPr>
          <p:cNvSpPr/>
          <p:nvPr/>
        </p:nvSpPr>
        <p:spPr>
          <a:xfrm>
            <a:off x="8549171" y="4517608"/>
            <a:ext cx="3240622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44BC81-0FFE-1142-92BC-1415C8FA0E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097"/>
          <a:stretch/>
        </p:blipFill>
        <p:spPr>
          <a:xfrm>
            <a:off x="2689096" y="1833872"/>
            <a:ext cx="1377702" cy="9013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291B8D-3028-4947-826A-656F5EB12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433" y="1833872"/>
            <a:ext cx="1284874" cy="9013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66C355-D5AD-8340-A4C8-FA633B8EE4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2867" y="1818886"/>
            <a:ext cx="1584687" cy="9163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DF920C-C1A1-A445-8601-B68C24872F98}"/>
              </a:ext>
            </a:extLst>
          </p:cNvPr>
          <p:cNvSpPr txBox="1"/>
          <p:nvPr/>
        </p:nvSpPr>
        <p:spPr>
          <a:xfrm>
            <a:off x="1426568" y="2053704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siarad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E56336-BD26-5D46-8198-5BB14268C066}"/>
              </a:ext>
            </a:extLst>
          </p:cNvPr>
          <p:cNvSpPr txBox="1"/>
          <p:nvPr/>
        </p:nvSpPr>
        <p:spPr>
          <a:xfrm>
            <a:off x="7653905" y="2046211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edrych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C96848-D669-6C4E-9293-F87BB793EB97}"/>
              </a:ext>
            </a:extLst>
          </p:cNvPr>
          <p:cNvSpPr txBox="1"/>
          <p:nvPr/>
        </p:nvSpPr>
        <p:spPr>
          <a:xfrm>
            <a:off x="4419336" y="2053704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darllen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13984A-2550-B54E-AAB5-88EA3E66A8DB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Commands</a:t>
            </a:r>
          </a:p>
        </p:txBody>
      </p:sp>
    </p:spTree>
    <p:extLst>
      <p:ext uri="{BB962C8B-B14F-4D97-AF65-F5344CB8AC3E}">
        <p14:creationId xmlns:p14="http://schemas.microsoft.com/office/powerpoint/2010/main" val="22997688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0006A7C-D4DD-1C42-92CD-90C85DEFA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97"/>
          <a:stretch/>
        </p:blipFill>
        <p:spPr>
          <a:xfrm>
            <a:off x="523501" y="1136557"/>
            <a:ext cx="2229454" cy="145856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2" y="1611301"/>
            <a:ext cx="22424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9C53CE5-67D5-5749-9FF3-61F75A8348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551"/>
          <a:stretch/>
        </p:blipFill>
        <p:spPr>
          <a:xfrm>
            <a:off x="523500" y="4298741"/>
            <a:ext cx="2186491" cy="142940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2" y="3127498"/>
            <a:ext cx="250727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1" y="4728628"/>
            <a:ext cx="24541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darllenwch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F2745B-1089-FC4A-896B-B3C0335602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006" t="24220" r="9583" b="16462"/>
          <a:stretch/>
        </p:blipFill>
        <p:spPr>
          <a:xfrm>
            <a:off x="491259" y="2674660"/>
            <a:ext cx="2246973" cy="1246412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8A409AB5-3430-0345-90C0-212264CEEEEE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lluosog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Plural commands</a:t>
            </a:r>
          </a:p>
        </p:txBody>
      </p:sp>
    </p:spTree>
    <p:extLst>
      <p:ext uri="{BB962C8B-B14F-4D97-AF65-F5344CB8AC3E}">
        <p14:creationId xmlns:p14="http://schemas.microsoft.com/office/powerpoint/2010/main" val="13511698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06C0DF3-1AD3-A04E-A53A-95F12D852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647" y="2743200"/>
            <a:ext cx="1822344" cy="127836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darllena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D3AB2E-BC73-4445-B54D-57CF7AD96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647" y="1149348"/>
            <a:ext cx="1822344" cy="13702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885B23-78A9-274E-B427-D28A7E6335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647" y="4167603"/>
            <a:ext cx="1790124" cy="14224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DFA0D50C-4BF9-DE40-9742-5244907FF508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unigol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Singular commands</a:t>
            </a:r>
          </a:p>
        </p:txBody>
      </p:sp>
    </p:spTree>
    <p:extLst>
      <p:ext uri="{BB962C8B-B14F-4D97-AF65-F5344CB8AC3E}">
        <p14:creationId xmlns:p14="http://schemas.microsoft.com/office/powerpoint/2010/main" val="40254583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048833" y="3906345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eistedd</a:t>
            </a:r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B34ED4-0613-1147-9FF1-0382B9EB2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7336" y="174172"/>
            <a:ext cx="2339179" cy="37321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1B42A3-22EE-6F4F-ABA4-0DA99E356D11}"/>
              </a:ext>
            </a:extLst>
          </p:cNvPr>
          <p:cNvSpPr txBox="1"/>
          <p:nvPr/>
        </p:nvSpPr>
        <p:spPr>
          <a:xfrm>
            <a:off x="8406911" y="3731792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5203D0-E44B-BB4B-A7A9-1743E44FB6C9}"/>
              </a:ext>
            </a:extLst>
          </p:cNvPr>
          <p:cNvSpPr txBox="1"/>
          <p:nvPr/>
        </p:nvSpPr>
        <p:spPr>
          <a:xfrm>
            <a:off x="8406912" y="4849901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428936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971859" y="4131943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darllen</a:t>
            </a:r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54A6A6-DA73-0A41-887F-EE9534BD5C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276" y="92690"/>
            <a:ext cx="7597647" cy="43931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C12342-E843-D44F-8DC6-4EE2F89268B3}"/>
              </a:ext>
            </a:extLst>
          </p:cNvPr>
          <p:cNvSpPr txBox="1"/>
          <p:nvPr/>
        </p:nvSpPr>
        <p:spPr>
          <a:xfrm>
            <a:off x="8124365" y="4162721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CDFD3B-9A96-7047-92ED-4A33E181B876}"/>
              </a:ext>
            </a:extLst>
          </p:cNvPr>
          <p:cNvSpPr txBox="1"/>
          <p:nvPr/>
        </p:nvSpPr>
        <p:spPr>
          <a:xfrm>
            <a:off x="8124365" y="5198609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33034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044959" y="3731834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edrych</a:t>
            </a:r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CB5D6B-6D86-7746-96EC-58C3464D8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5781" y="186111"/>
            <a:ext cx="5054541" cy="35457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EEDEBF-DCBB-7146-B5CE-8A9C6826E964}"/>
              </a:ext>
            </a:extLst>
          </p:cNvPr>
          <p:cNvSpPr txBox="1"/>
          <p:nvPr/>
        </p:nvSpPr>
        <p:spPr>
          <a:xfrm>
            <a:off x="8197465" y="3738928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AFC2AE-B3C0-994A-A725-BB42E7ACE264}"/>
              </a:ext>
            </a:extLst>
          </p:cNvPr>
          <p:cNvSpPr txBox="1"/>
          <p:nvPr/>
        </p:nvSpPr>
        <p:spPr>
          <a:xfrm>
            <a:off x="8197465" y="4667970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88871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087972" y="3808778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siarad</a:t>
            </a:r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68726E-898B-484C-B7D2-FADBE285FC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97"/>
          <a:stretch/>
        </p:blipFill>
        <p:spPr>
          <a:xfrm>
            <a:off x="3344274" y="166130"/>
            <a:ext cx="5303581" cy="34697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23492C-525B-F442-B468-F15AB49A49D7}"/>
              </a:ext>
            </a:extLst>
          </p:cNvPr>
          <p:cNvSpPr txBox="1"/>
          <p:nvPr/>
        </p:nvSpPr>
        <p:spPr>
          <a:xfrm>
            <a:off x="8240478" y="3712817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2D86B4-E604-544F-A337-B3BBD6A44CF9}"/>
              </a:ext>
            </a:extLst>
          </p:cNvPr>
          <p:cNvSpPr txBox="1"/>
          <p:nvPr/>
        </p:nvSpPr>
        <p:spPr>
          <a:xfrm>
            <a:off x="8240478" y="4766849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51017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876968" y="4259126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chwarae</a:t>
            </a:r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FEF16F-D25D-C043-A831-F1E3B5B2F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2462" y="209805"/>
            <a:ext cx="5005196" cy="39723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23249F-8F93-6F46-998D-0620C6501958}"/>
              </a:ext>
            </a:extLst>
          </p:cNvPr>
          <p:cNvSpPr txBox="1"/>
          <p:nvPr/>
        </p:nvSpPr>
        <p:spPr>
          <a:xfrm>
            <a:off x="8484431" y="4182182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29CC5D-8EC9-DA4E-B4EC-34B855ED22AB}"/>
              </a:ext>
            </a:extLst>
          </p:cNvPr>
          <p:cNvSpPr txBox="1"/>
          <p:nvPr/>
        </p:nvSpPr>
        <p:spPr>
          <a:xfrm>
            <a:off x="8474026" y="5182455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45616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4608192" y="4896821"/>
            <a:ext cx="2939266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D23A63-230D-5242-9548-545F48051751}"/>
              </a:ext>
            </a:extLst>
          </p:cNvPr>
          <p:cNvSpPr/>
          <p:nvPr/>
        </p:nvSpPr>
        <p:spPr>
          <a:xfrm>
            <a:off x="899885" y="1277568"/>
            <a:ext cx="1104930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Sometimes we drop letters from the verb-noun before adding the ending:</a:t>
            </a:r>
          </a:p>
          <a:p>
            <a:r>
              <a:rPr lang="en-US" sz="3200" b="1" dirty="0"/>
              <a:t>	</a:t>
            </a:r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r>
              <a:rPr lang="en-US" sz="3200" b="1" dirty="0"/>
              <a:t>: 	     	     </a:t>
            </a:r>
            <a:r>
              <a:rPr lang="en-US" sz="3200" b="1" dirty="0" err="1"/>
              <a:t>Cerddwch</a:t>
            </a:r>
            <a:r>
              <a:rPr lang="en-US" sz="3200" b="1" dirty="0"/>
              <a:t>!	            </a:t>
            </a:r>
            <a:r>
              <a:rPr lang="en-US" sz="3200" b="1" dirty="0" err="1"/>
              <a:t>Cerdda</a:t>
            </a:r>
            <a:r>
              <a:rPr lang="en-US" sz="3200" b="1" dirty="0"/>
              <a:t>!</a:t>
            </a:r>
          </a:p>
          <a:p>
            <a:endParaRPr lang="en-US" sz="3200" b="1" dirty="0"/>
          </a:p>
          <a:p>
            <a:r>
              <a:rPr lang="en-US" sz="3200" b="1" dirty="0"/>
              <a:t>	</a:t>
            </a:r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r>
              <a:rPr lang="en-US" sz="3200" b="1" dirty="0">
                <a:solidFill>
                  <a:srgbClr val="FF0000"/>
                </a:solidFill>
              </a:rPr>
              <a:t>:		     </a:t>
            </a:r>
            <a:r>
              <a:rPr lang="en-US" sz="3200" b="1" dirty="0" err="1"/>
              <a:t>Rhedwch</a:t>
            </a:r>
            <a:r>
              <a:rPr lang="en-US" sz="3200" b="1" dirty="0"/>
              <a:t>!               </a:t>
            </a:r>
            <a:r>
              <a:rPr lang="en-US" sz="3200" b="1" dirty="0" err="1"/>
              <a:t>Rheda</a:t>
            </a:r>
            <a:r>
              <a:rPr lang="en-US" sz="3200" b="1" dirty="0"/>
              <a:t>!</a:t>
            </a:r>
          </a:p>
          <a:p>
            <a:endParaRPr lang="en-US" sz="3200" b="1" dirty="0"/>
          </a:p>
          <a:p>
            <a:r>
              <a:rPr lang="en-US" sz="3200" b="1" dirty="0"/>
              <a:t>	</a:t>
            </a:r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u</a:t>
            </a:r>
            <a:r>
              <a:rPr lang="en-US" sz="3200" b="1" dirty="0"/>
              <a:t>:		     </a:t>
            </a:r>
            <a:r>
              <a:rPr lang="en-US" sz="3200" b="1" dirty="0" err="1"/>
              <a:t>Canwch</a:t>
            </a:r>
            <a:r>
              <a:rPr lang="en-US" sz="3200" b="1" dirty="0"/>
              <a:t>!   		    Cana!</a:t>
            </a:r>
          </a:p>
          <a:p>
            <a:endParaRPr lang="en-US" sz="3600" b="1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E2011-5336-FA43-8248-ABC716D4A45B}"/>
              </a:ext>
            </a:extLst>
          </p:cNvPr>
          <p:cNvSpPr/>
          <p:nvPr/>
        </p:nvSpPr>
        <p:spPr>
          <a:xfrm>
            <a:off x="8601024" y="4896820"/>
            <a:ext cx="3037422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D4BCA7-19E1-2A45-84BA-B076B50118C9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lluosog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Plural commands</a:t>
            </a:r>
          </a:p>
        </p:txBody>
      </p:sp>
    </p:spTree>
    <p:extLst>
      <p:ext uri="{BB962C8B-B14F-4D97-AF65-F5344CB8AC3E}">
        <p14:creationId xmlns:p14="http://schemas.microsoft.com/office/powerpoint/2010/main" val="32958230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864255" y="1575487"/>
            <a:ext cx="2072514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2" y="1611301"/>
            <a:ext cx="22424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766236" y="3097334"/>
            <a:ext cx="209895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864255" y="4721052"/>
            <a:ext cx="2000933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u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canwch</a:t>
            </a:r>
            <a:endParaRPr lang="en-US" sz="32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B2995A4-2FF1-4341-A915-39BA9A84FC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68" t="7397" r="8587" b="18196"/>
          <a:stretch/>
        </p:blipFill>
        <p:spPr>
          <a:xfrm>
            <a:off x="650083" y="4325139"/>
            <a:ext cx="2214172" cy="14374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564DFA-3ED3-104B-A6D6-CF41D56D0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83" y="2849970"/>
            <a:ext cx="2214172" cy="1271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3E0CA-B72A-804C-90F9-2737F60184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191" r="4398" b="10722"/>
          <a:stretch/>
        </p:blipFill>
        <p:spPr>
          <a:xfrm>
            <a:off x="673492" y="1419367"/>
            <a:ext cx="2151044" cy="136389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3BAF5FC4-AE34-C946-9430-885354613A5B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lluosog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Plural commands</a:t>
            </a:r>
          </a:p>
        </p:txBody>
      </p:sp>
    </p:spTree>
    <p:extLst>
      <p:ext uri="{BB962C8B-B14F-4D97-AF65-F5344CB8AC3E}">
        <p14:creationId xmlns:p14="http://schemas.microsoft.com/office/powerpoint/2010/main" val="26942634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3067107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a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a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2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a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cana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998FE-6CED-D543-97DA-F555757D70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418" y="1245679"/>
            <a:ext cx="1485900" cy="1371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42E1FD-0039-F94E-A624-551580221A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8168" y="2676873"/>
            <a:ext cx="1422400" cy="1422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B93471-220A-784F-815F-062DBF62E9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6079" y="4189591"/>
            <a:ext cx="1308100" cy="15367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6290B6D7-5AE6-8543-913B-EF66EC90A798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unigol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Singular commands</a:t>
            </a:r>
          </a:p>
        </p:txBody>
      </p:sp>
    </p:spTree>
    <p:extLst>
      <p:ext uri="{BB962C8B-B14F-4D97-AF65-F5344CB8AC3E}">
        <p14:creationId xmlns:p14="http://schemas.microsoft.com/office/powerpoint/2010/main" val="5989155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087973" y="4112097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sef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yll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B1C623-91D2-1D45-BC27-F98CE1FE7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6951" y="125753"/>
            <a:ext cx="2247335" cy="39863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D197FB-2582-8A4F-BBAC-1A6D2D3D9084}"/>
              </a:ext>
            </a:extLst>
          </p:cNvPr>
          <p:cNvSpPr txBox="1"/>
          <p:nvPr/>
        </p:nvSpPr>
        <p:spPr>
          <a:xfrm>
            <a:off x="8240479" y="3788931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2ECF63-A85C-454D-ABD8-961ACF0DCFC0}"/>
              </a:ext>
            </a:extLst>
          </p:cNvPr>
          <p:cNvSpPr txBox="1"/>
          <p:nvPr/>
        </p:nvSpPr>
        <p:spPr>
          <a:xfrm>
            <a:off x="8240479" y="5035426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50960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668247" y="3904258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can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u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ED9D195-4776-7D46-8CDC-B5A78710CD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68" t="7397" r="8587" b="18196"/>
          <a:stretch/>
        </p:blipFill>
        <p:spPr>
          <a:xfrm>
            <a:off x="3048273" y="375138"/>
            <a:ext cx="5436158" cy="35291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C79175-A63B-2E40-A39C-7D5827D7186A}"/>
              </a:ext>
            </a:extLst>
          </p:cNvPr>
          <p:cNvSpPr txBox="1"/>
          <p:nvPr/>
        </p:nvSpPr>
        <p:spPr>
          <a:xfrm>
            <a:off x="8194145" y="4033489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DE4D14-2C69-D54B-B960-58D9513F8269}"/>
              </a:ext>
            </a:extLst>
          </p:cNvPr>
          <p:cNvSpPr txBox="1"/>
          <p:nvPr/>
        </p:nvSpPr>
        <p:spPr>
          <a:xfrm>
            <a:off x="8194145" y="4977045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85941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990181" y="3808778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rhed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eg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49F826-1303-754A-BC80-3BB8D7B71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031" y="255953"/>
            <a:ext cx="4488484" cy="37221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A41545-5885-2D41-9CCD-6F5537A88CC8}"/>
              </a:ext>
            </a:extLst>
          </p:cNvPr>
          <p:cNvSpPr txBox="1"/>
          <p:nvPr/>
        </p:nvSpPr>
        <p:spPr>
          <a:xfrm>
            <a:off x="8484431" y="4012428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4F4A82-0978-A74E-93CF-67915DBF9A3C}"/>
              </a:ext>
            </a:extLst>
          </p:cNvPr>
          <p:cNvSpPr txBox="1"/>
          <p:nvPr/>
        </p:nvSpPr>
        <p:spPr>
          <a:xfrm>
            <a:off x="8484430" y="4935757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71306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2196855" y="4131944"/>
            <a:ext cx="69302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ysgrifenn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u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5E9900-9698-7545-A016-ED6AF6D83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0325" y="250885"/>
            <a:ext cx="3393561" cy="40195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D6C086-035F-AD4D-8FE5-DAD9EB3EDA4C}"/>
              </a:ext>
            </a:extLst>
          </p:cNvPr>
          <p:cNvSpPr txBox="1"/>
          <p:nvPr/>
        </p:nvSpPr>
        <p:spPr>
          <a:xfrm>
            <a:off x="8904155" y="4270443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F441CE-EB6C-1E41-B151-C1FC4214419B}"/>
              </a:ext>
            </a:extLst>
          </p:cNvPr>
          <p:cNvSpPr txBox="1"/>
          <p:nvPr/>
        </p:nvSpPr>
        <p:spPr>
          <a:xfrm>
            <a:off x="8904155" y="5193772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1480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044715" y="3808778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gwrand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o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055E42-A303-2E4C-A739-5910DB79B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327" y="193430"/>
            <a:ext cx="3914960" cy="39149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77456B-D203-E84B-AB93-80126C28B52F}"/>
              </a:ext>
            </a:extLst>
          </p:cNvPr>
          <p:cNvSpPr txBox="1"/>
          <p:nvPr/>
        </p:nvSpPr>
        <p:spPr>
          <a:xfrm>
            <a:off x="8672528" y="3947277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ECC47D-BB70-7847-A415-EB32D974E22F}"/>
              </a:ext>
            </a:extLst>
          </p:cNvPr>
          <p:cNvSpPr txBox="1"/>
          <p:nvPr/>
        </p:nvSpPr>
        <p:spPr>
          <a:xfrm>
            <a:off x="8672528" y="4824982"/>
            <a:ext cx="1893872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61743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027133" y="3983633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yf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ed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852AE5-5B00-7445-A8DE-57FEC7069E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198"/>
          <a:stretch/>
        </p:blipFill>
        <p:spPr>
          <a:xfrm>
            <a:off x="4293994" y="130629"/>
            <a:ext cx="3282463" cy="40580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EF95D3-D2FD-0D4B-807C-36D763F6CAC2}"/>
              </a:ext>
            </a:extLst>
          </p:cNvPr>
          <p:cNvSpPr txBox="1"/>
          <p:nvPr/>
        </p:nvSpPr>
        <p:spPr>
          <a:xfrm>
            <a:off x="7690125" y="4122132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445DDE-13E8-354D-85C5-85705897A55E}"/>
              </a:ext>
            </a:extLst>
          </p:cNvPr>
          <p:cNvSpPr txBox="1"/>
          <p:nvPr/>
        </p:nvSpPr>
        <p:spPr>
          <a:xfrm>
            <a:off x="7690125" y="5045461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4792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3245556" y="3939583"/>
            <a:ext cx="581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>
                <a:solidFill>
                  <a:schemeClr val="accent1">
                    <a:lumMod val="50000"/>
                  </a:schemeClr>
                </a:solidFill>
              </a:rPr>
              <a:t>gwisg</a:t>
            </a:r>
            <a:r>
              <a:rPr lang="en-US" sz="9600" b="1" strike="sngStrike" dirty="0" err="1">
                <a:solidFill>
                  <a:schemeClr val="accent1">
                    <a:lumMod val="50000"/>
                  </a:schemeClr>
                </a:solidFill>
              </a:rPr>
              <a:t>o</a:t>
            </a:r>
            <a:endParaRPr lang="en-US" sz="9600" b="1" strike="sngStrike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521C67-8988-154D-A5C2-A9852E3E5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733" y="161166"/>
            <a:ext cx="2977830" cy="40334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486FA0-6A53-3945-937C-9D5D07C99A31}"/>
              </a:ext>
            </a:extLst>
          </p:cNvPr>
          <p:cNvSpPr txBox="1"/>
          <p:nvPr/>
        </p:nvSpPr>
        <p:spPr>
          <a:xfrm>
            <a:off x="8398062" y="3939583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F63EF2-A077-D646-8239-E4EE133D41CA}"/>
              </a:ext>
            </a:extLst>
          </p:cNvPr>
          <p:cNvSpPr txBox="1"/>
          <p:nvPr/>
        </p:nvSpPr>
        <p:spPr>
          <a:xfrm>
            <a:off x="8398062" y="5001411"/>
            <a:ext cx="1327355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- </a:t>
            </a:r>
            <a:r>
              <a:rPr lang="en-US" sz="3600" b="1" dirty="0" err="1"/>
              <a:t>wch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39754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Canwch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6A981FC-E78D-AD4B-A7B0-F00D033F313E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lluosog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Plural commands</a:t>
            </a:r>
          </a:p>
        </p:txBody>
      </p:sp>
    </p:spTree>
    <p:extLst>
      <p:ext uri="{BB962C8B-B14F-4D97-AF65-F5344CB8AC3E}">
        <p14:creationId xmlns:p14="http://schemas.microsoft.com/office/powerpoint/2010/main" val="3525446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Cana!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1BA4774-9728-3E4F-8E45-EBF70FD25B7A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unigol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Singular commands</a:t>
            </a:r>
          </a:p>
        </p:txBody>
      </p:sp>
    </p:spTree>
    <p:extLst>
      <p:ext uri="{BB962C8B-B14F-4D97-AF65-F5344CB8AC3E}">
        <p14:creationId xmlns:p14="http://schemas.microsoft.com/office/powerpoint/2010/main" val="221113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972457" y="1255363"/>
            <a:ext cx="104652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When a command is given to a group / a person or an object a soft mutation occurs (</a:t>
            </a:r>
            <a:r>
              <a:rPr lang="en-US" sz="2800" b="1" dirty="0" err="1"/>
              <a:t>treiglad</a:t>
            </a:r>
            <a:r>
              <a:rPr lang="en-US" sz="2800" b="1" dirty="0"/>
              <a:t> </a:t>
            </a:r>
            <a:r>
              <a:rPr lang="en-US" sz="2800" b="1" dirty="0" err="1"/>
              <a:t>meddal</a:t>
            </a:r>
            <a:r>
              <a:rPr lang="en-US" sz="2800" b="1" dirty="0"/>
              <a:t>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449451" y="2332366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401519" y="2353002"/>
            <a:ext cx="7345004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</a:t>
            </a:r>
            <a:r>
              <a:rPr lang="en-US" sz="2400" b="1" strike="sngStrike" dirty="0" err="1">
                <a:latin typeface="Segoe Print" panose="02000800000000000000" pitchFamily="2" charset="0"/>
              </a:rPr>
              <a:t>yll</a:t>
            </a:r>
            <a:r>
              <a:rPr lang="en-US" sz="2400" b="1" dirty="0">
                <a:latin typeface="Segoe Print" panose="02000800000000000000" pitchFamily="2" charset="0"/>
              </a:rPr>
              <a:t>  + plant = </a:t>
            </a:r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401519" y="3988084"/>
            <a:ext cx="7345004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girls are playing but you want them to tidy up:</a:t>
            </a:r>
          </a:p>
          <a:p>
            <a:endParaRPr lang="en-US" sz="2400" b="1" dirty="0"/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Taclus</a:t>
            </a:r>
            <a:r>
              <a:rPr lang="en-US" sz="2400" b="1" strike="sngStrike" dirty="0" err="1">
                <a:latin typeface="Segoe Print" panose="02000800000000000000" pitchFamily="2" charset="0"/>
              </a:rPr>
              <a:t>o</a:t>
            </a:r>
            <a:r>
              <a:rPr lang="en-US" sz="2400" b="1" dirty="0">
                <a:latin typeface="Segoe Print" panose="02000800000000000000" pitchFamily="2" charset="0"/>
              </a:rPr>
              <a:t>  + </a:t>
            </a:r>
            <a:r>
              <a:rPr lang="en-US" sz="2400" b="1" dirty="0" err="1">
                <a:latin typeface="Segoe Print" panose="02000800000000000000" pitchFamily="2" charset="0"/>
              </a:rPr>
              <a:t>merched</a:t>
            </a:r>
            <a:r>
              <a:rPr lang="en-US" sz="2400" b="1" dirty="0">
                <a:latin typeface="Segoe Print" panose="02000800000000000000" pitchFamily="2" charset="0"/>
              </a:rPr>
              <a:t> = </a:t>
            </a:r>
            <a:r>
              <a:rPr lang="en-US" sz="2400" b="1" dirty="0" err="1">
                <a:latin typeface="Segoe Print" panose="02000800000000000000" pitchFamily="2" charset="0"/>
              </a:rPr>
              <a:t>Tacluswch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erched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E94235-D3E0-3040-AE6A-DBFD9BD4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85" b="21484"/>
          <a:stretch/>
        </p:blipFill>
        <p:spPr>
          <a:xfrm>
            <a:off x="449451" y="3945439"/>
            <a:ext cx="3499446" cy="158450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F32777-6C64-0E43-8C50-89A82306FF53}"/>
              </a:ext>
            </a:extLst>
          </p:cNvPr>
          <p:cNvSpPr txBox="1"/>
          <p:nvPr/>
        </p:nvSpPr>
        <p:spPr>
          <a:xfrm>
            <a:off x="3554626" y="160346"/>
            <a:ext cx="5046398" cy="101566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Gorchmynion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lluosog</a:t>
            </a:r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Plural commands</a:t>
            </a:r>
          </a:p>
        </p:txBody>
      </p:sp>
    </p:spTree>
    <p:extLst>
      <p:ext uri="{BB962C8B-B14F-4D97-AF65-F5344CB8AC3E}">
        <p14:creationId xmlns:p14="http://schemas.microsoft.com/office/powerpoint/2010/main" val="42603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1017878" y="84065"/>
            <a:ext cx="10291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HOW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4481996" y="4199915"/>
            <a:ext cx="3130657" cy="1859797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causes a soft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r>
              <a:rPr lang="en-US" sz="2400" b="1" dirty="0"/>
              <a:t>)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09" y="129756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/>
              <a:t>yflym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quickly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850263" y="1219945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araf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slowly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355919" y="280292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o</a:t>
            </a:r>
            <a:r>
              <a:rPr lang="en-US" sz="2800" b="1" dirty="0" err="1"/>
              <a:t>falus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carefully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724186" y="280292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unwaith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at once</a:t>
            </a:r>
          </a:p>
        </p:txBody>
      </p:sp>
      <p:sp>
        <p:nvSpPr>
          <p:cNvPr id="15" name="10-Point Star 14">
            <a:extLst>
              <a:ext uri="{FF2B5EF4-FFF2-40B4-BE49-F238E27FC236}">
                <a16:creationId xmlns:a16="http://schemas.microsoft.com/office/drawing/2014/main" id="{4704A7F2-4186-0E42-BC22-AE2A4482F773}"/>
              </a:ext>
            </a:extLst>
          </p:cNvPr>
          <p:cNvSpPr/>
          <p:nvPr/>
        </p:nvSpPr>
        <p:spPr>
          <a:xfrm>
            <a:off x="171785" y="406830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smart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smart</a:t>
            </a: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108A369B-6807-AF45-9739-808D81A4C812}"/>
              </a:ext>
            </a:extLst>
          </p:cNvPr>
          <p:cNvSpPr/>
          <p:nvPr/>
        </p:nvSpPr>
        <p:spPr>
          <a:xfrm>
            <a:off x="8882831" y="4199914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llonydd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still</a:t>
            </a:r>
          </a:p>
        </p:txBody>
      </p:sp>
      <p:sp>
        <p:nvSpPr>
          <p:cNvPr id="18" name="10-Point Star 17">
            <a:extLst>
              <a:ext uri="{FF2B5EF4-FFF2-40B4-BE49-F238E27FC236}">
                <a16:creationId xmlns:a16="http://schemas.microsoft.com/office/drawing/2014/main" id="{100D1841-D075-EA4F-852C-1D98E72D6C52}"/>
              </a:ext>
            </a:extLst>
          </p:cNvPr>
          <p:cNvSpPr/>
          <p:nvPr/>
        </p:nvSpPr>
        <p:spPr>
          <a:xfrm>
            <a:off x="229842" y="126485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</a:t>
            </a:r>
            <a:r>
              <a:rPr lang="en-US" sz="2800" b="1" dirty="0" err="1"/>
              <a:t>awel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quietly</a:t>
            </a:r>
          </a:p>
        </p:txBody>
      </p:sp>
    </p:spTree>
    <p:extLst>
      <p:ext uri="{BB962C8B-B14F-4D97-AF65-F5344CB8AC3E}">
        <p14:creationId xmlns:p14="http://schemas.microsoft.com/office/powerpoint/2010/main" val="2482272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232757" y="756916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253829" y="374006"/>
            <a:ext cx="7345004" cy="2185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Stand + children + quietly = 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yn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dawel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253829" y="2963811"/>
            <a:ext cx="7345004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girls are playing but you want them to tidy up:</a:t>
            </a:r>
          </a:p>
          <a:p>
            <a:endParaRPr lang="en-US" sz="2400" b="1" dirty="0"/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Tidy up + girls + at once =</a:t>
            </a: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Tacluswch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erched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ar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unwaith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E94235-D3E0-3040-AE6A-DBFD9BD4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85" b="21484"/>
          <a:stretch/>
        </p:blipFill>
        <p:spPr>
          <a:xfrm>
            <a:off x="232758" y="3202324"/>
            <a:ext cx="3499446" cy="183129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53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971965" y="0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WHERE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875567" y="1224537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y mat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on the mat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864457" y="1224537"/>
            <a:ext cx="3130657" cy="2338454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dosbarth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classroom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676092" y="1224536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wrth</a:t>
            </a:r>
            <a:r>
              <a:rPr lang="en-US" sz="2800" b="1" dirty="0"/>
              <a:t> y </a:t>
            </a:r>
            <a:r>
              <a:rPr lang="en-US" sz="2800" b="1" dirty="0" err="1"/>
              <a:t>drws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by the door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40895" y="308433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i’r</a:t>
            </a:r>
            <a:r>
              <a:rPr lang="en-US" sz="2800" b="1" dirty="0"/>
              <a:t> </a:t>
            </a:r>
            <a:r>
              <a:rPr lang="en-US" sz="2800" b="1" dirty="0" err="1"/>
              <a:t>neuadd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to the hall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7136880" y="308433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coridor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corridor</a:t>
            </a:r>
          </a:p>
        </p:txBody>
      </p:sp>
    </p:spTree>
    <p:extLst>
      <p:ext uri="{BB962C8B-B14F-4D97-AF65-F5344CB8AC3E}">
        <p14:creationId xmlns:p14="http://schemas.microsoft.com/office/powerpoint/2010/main" val="1924776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479020" y="481145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253829" y="374006"/>
            <a:ext cx="7345004" cy="2185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Stand + children + by the door! = 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wrth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y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drws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253829" y="3036383"/>
            <a:ext cx="7345004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boys are standing but you want them to sit:</a:t>
            </a:r>
          </a:p>
          <a:p>
            <a:endParaRPr lang="en-US" sz="2400" b="1" dirty="0"/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Sit  + boys + on the mat =</a:t>
            </a: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Eisteddwch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echgyn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ar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y mat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D8A200-E781-BB4F-817B-C7603189A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020" y="3070094"/>
            <a:ext cx="3442346" cy="1909426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4395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20BD920-D337-1F49-A30D-047AADA7A8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117" t="23163" r="39660" b="23698"/>
          <a:stretch/>
        </p:blipFill>
        <p:spPr>
          <a:xfrm>
            <a:off x="4484914" y="69271"/>
            <a:ext cx="3962400" cy="5921829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63E3739-6D83-1E4E-8C06-C569525663F0}"/>
              </a:ext>
            </a:extLst>
          </p:cNvPr>
          <p:cNvSpPr/>
          <p:nvPr/>
        </p:nvSpPr>
        <p:spPr>
          <a:xfrm>
            <a:off x="8447314" y="1617021"/>
            <a:ext cx="3117273" cy="282632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We will discuss the answers at the beginning of our next session.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3D6C35-6CC9-CB45-97F8-8045A7F6614E}"/>
              </a:ext>
            </a:extLst>
          </p:cNvPr>
          <p:cNvSpPr txBox="1"/>
          <p:nvPr/>
        </p:nvSpPr>
        <p:spPr>
          <a:xfrm>
            <a:off x="804856" y="478248"/>
            <a:ext cx="3397717" cy="1138773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tasg</a:t>
            </a:r>
            <a:endParaRPr lang="en-US" sz="4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Your task</a:t>
            </a:r>
          </a:p>
        </p:txBody>
      </p:sp>
    </p:spTree>
    <p:extLst>
      <p:ext uri="{BB962C8B-B14F-4D97-AF65-F5344CB8AC3E}">
        <p14:creationId xmlns:p14="http://schemas.microsoft.com/office/powerpoint/2010/main" val="2546805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B99A15B-65E8-B34E-8ACB-6ECB2CD1C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228" y="1538514"/>
            <a:ext cx="6525382" cy="391522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941C925-D086-B745-8B89-9445FDF3F460}"/>
              </a:ext>
            </a:extLst>
          </p:cNvPr>
          <p:cNvSpPr txBox="1"/>
          <p:nvPr/>
        </p:nvSpPr>
        <p:spPr>
          <a:xfrm>
            <a:off x="3435343" y="150099"/>
            <a:ext cx="5619152" cy="1077218"/>
          </a:xfrm>
          <a:prstGeom prst="rect">
            <a:avLst/>
          </a:prstGeom>
          <a:solidFill>
            <a:schemeClr val="tx2"/>
          </a:solidFill>
          <a:ln w="5715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Oes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cwestiwn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0924414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371" y="126512"/>
            <a:ext cx="1328058" cy="13280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35CFA0-9C85-FC49-8F5B-C36B20DF61B0}"/>
              </a:ext>
            </a:extLst>
          </p:cNvPr>
          <p:cNvSpPr txBox="1"/>
          <p:nvPr/>
        </p:nvSpPr>
        <p:spPr>
          <a:xfrm>
            <a:off x="2888342" y="273082"/>
            <a:ext cx="8524724" cy="95410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B050"/>
                </a:solidFill>
              </a:rPr>
              <a:t>Bydd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eich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darlith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nesaf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yr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wythnos</a:t>
            </a:r>
            <a:r>
              <a:rPr lang="en-US" sz="2800" b="1" dirty="0">
                <a:solidFill>
                  <a:srgbClr val="00B050"/>
                </a:solidFill>
              </a:rPr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nesaf</a:t>
            </a:r>
            <a:r>
              <a:rPr lang="en-US" sz="2800" b="1" dirty="0">
                <a:solidFill>
                  <a:srgbClr val="00B050"/>
                </a:solidFill>
              </a:rPr>
              <a:t>.</a:t>
            </a:r>
            <a:endParaRPr lang="en-US" sz="2800" b="1" dirty="0">
              <a:solidFill>
                <a:srgbClr val="00B050"/>
              </a:solidFill>
              <a:cs typeface="Calibri"/>
            </a:endParaRPr>
          </a:p>
          <a:p>
            <a:pPr algn="ctr"/>
            <a:r>
              <a:rPr lang="en-US" sz="2800" b="1" i="1" dirty="0">
                <a:solidFill>
                  <a:srgbClr val="00B050"/>
                </a:solidFill>
              </a:rPr>
              <a:t>Your next lecture will be next week.</a:t>
            </a:r>
            <a:endParaRPr lang="en-US" sz="2800" b="1" i="1" dirty="0">
              <a:solidFill>
                <a:srgbClr val="00B050"/>
              </a:solidFill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76F0D8-F67B-FE4D-839C-671D440D74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584C2DC-D0D9-2642-B7CD-1106A5ECD0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6539" y="1454570"/>
            <a:ext cx="4178921" cy="418944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42923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851</TotalTime>
  <Words>1752</Words>
  <Application>Microsoft Office PowerPoint</Application>
  <PresentationFormat>Widescreen</PresentationFormat>
  <Paragraphs>562</Paragraphs>
  <Slides>51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86</cp:revision>
  <cp:lastPrinted>2021-11-26T10:56:29Z</cp:lastPrinted>
  <dcterms:created xsi:type="dcterms:W3CDTF">2020-09-08T09:10:01Z</dcterms:created>
  <dcterms:modified xsi:type="dcterms:W3CDTF">2023-01-11T10:43:20Z</dcterms:modified>
</cp:coreProperties>
</file>