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4"/>
  </p:sldMasterIdLst>
  <p:notesMasterIdLst>
    <p:notesMasterId r:id="rId17"/>
  </p:notesMasterIdLst>
  <p:sldIdLst>
    <p:sldId id="305" r:id="rId5"/>
    <p:sldId id="313" r:id="rId6"/>
    <p:sldId id="312" r:id="rId7"/>
    <p:sldId id="314" r:id="rId8"/>
    <p:sldId id="315" r:id="rId9"/>
    <p:sldId id="316" r:id="rId10"/>
    <p:sldId id="317" r:id="rId11"/>
    <p:sldId id="318" r:id="rId12"/>
    <p:sldId id="320" r:id="rId13"/>
    <p:sldId id="321" r:id="rId14"/>
    <p:sldId id="322" r:id="rId15"/>
    <p:sldId id="32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107" d="100"/>
          <a:sy n="107" d="100"/>
        </p:scale>
        <p:origin x="75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4D02C8-B9C7-4836-AFB9-F667CBEA9D4B}" type="datetimeFigureOut">
              <a:rPr lang="en-US" smtClean="0"/>
              <a:t>11/15/2021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49530E-B0C5-4D16-ABB5-FD5E1C8A791D}" type="slidenum">
              <a:rPr lang="en-US" smtClean="0"/>
              <a:t>‹#›</a:t>
            </a:fld>
            <a:endParaRPr lang="en-US"/>
          </a:p>
        </p:txBody>
      </p:sp>
    </p:spTree>
    <p:extLst>
      <p:ext uri="{BB962C8B-B14F-4D97-AF65-F5344CB8AC3E}">
        <p14:creationId xmlns:p14="http://schemas.microsoft.com/office/powerpoint/2010/main" val="1089457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49530E-B0C5-4D16-ABB5-FD5E1C8A791D}" type="slidenum">
              <a:rPr lang="en-US" smtClean="0"/>
              <a:t>1</a:t>
            </a:fld>
            <a:endParaRPr lang="en-US"/>
          </a:p>
        </p:txBody>
      </p:sp>
    </p:spTree>
    <p:extLst>
      <p:ext uri="{BB962C8B-B14F-4D97-AF65-F5344CB8AC3E}">
        <p14:creationId xmlns:p14="http://schemas.microsoft.com/office/powerpoint/2010/main" val="3959440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tabLst>
                <a:tab pos="0" algn="l"/>
              </a:tabLst>
            </a:pPr>
            <a:r>
              <a:rPr lang="en-GB" sz="1200" b="0" strike="noStrike" spc="-1" dirty="0">
                <a:latin typeface="Times New Roman"/>
                <a:ea typeface="Calibri"/>
              </a:rPr>
              <a:t>Problem-solving and decision-making are integral aspect for the success of an organization. People who have the art of making informed decisions have high problem-solving skills, which are important for dealing with various problems and conflicts in the workplace. Managers need to integrate decision-making and problem-solving - Resolution of aspects within organizational management functions. Typically, when employees face challenges that put productivity at risk, managers need to be able to identify relevant issues in order to find solutions and make decisions to conduct in-depth clarifications. The process includes effectively assessing a situation, discussing challenges, evaluating alternative solutions, and creating a plan of action to address identified issues. Ideally, worker stress is one of the most common problems in a work environment and the prevalence of the problem among UK workers made the need to address these problems a priority.</a:t>
            </a:r>
            <a:endParaRPr lang="en-US" sz="1200" b="0" strike="noStrike" spc="-1" dirty="0">
              <a:latin typeface="Arial"/>
            </a:endParaRPr>
          </a:p>
        </p:txBody>
      </p:sp>
      <p:sp>
        <p:nvSpPr>
          <p:cNvPr id="4" name="Slide Number Placeholder 3"/>
          <p:cNvSpPr>
            <a:spLocks noGrp="1"/>
          </p:cNvSpPr>
          <p:nvPr>
            <p:ph type="sldNum" sz="quarter" idx="5"/>
          </p:nvPr>
        </p:nvSpPr>
        <p:spPr/>
        <p:txBody>
          <a:bodyPr/>
          <a:lstStyle/>
          <a:p>
            <a:fld id="{EE49530E-B0C5-4D16-ABB5-FD5E1C8A791D}" type="slidenum">
              <a:rPr lang="en-US" smtClean="0"/>
              <a:t>2</a:t>
            </a:fld>
            <a:endParaRPr lang="en-US"/>
          </a:p>
        </p:txBody>
      </p:sp>
    </p:spTree>
    <p:extLst>
      <p:ext uri="{BB962C8B-B14F-4D97-AF65-F5344CB8AC3E}">
        <p14:creationId xmlns:p14="http://schemas.microsoft.com/office/powerpoint/2010/main" val="588765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strike="noStrike" spc="-1" dirty="0">
                <a:latin typeface="Times New Roman"/>
                <a:ea typeface="Calibri"/>
              </a:rPr>
              <a:t>Stress has become an increasingly common part of everyday life in the modern world, although if it gets out of hand and affects a person over the long term, it can lead to a variety of serious health problems. The most common type of stress in the UK is work-related, which was confirmed by almost four fifths of respondents in 2020. Particularly, the Generation Z reported that they often feel significantly more stressed than baby boomers. In 2020, there was an increase in stress-related absences compared to 2019, according to a survey of UK companies. Work-related policies were also identified as the leading cause of stress in the workplace for 38 percent of women and 35 percent of men. In addition, the pressure on one's own work performance caused stress in around 30 percent of men and women.</a:t>
            </a:r>
            <a:endParaRPr lang="en-US" sz="1200" b="0" strike="noStrike" spc="-1" dirty="0">
              <a:latin typeface="Arial"/>
            </a:endParaRPr>
          </a:p>
        </p:txBody>
      </p:sp>
      <p:sp>
        <p:nvSpPr>
          <p:cNvPr id="4" name="Slide Number Placeholder 3"/>
          <p:cNvSpPr>
            <a:spLocks noGrp="1"/>
          </p:cNvSpPr>
          <p:nvPr>
            <p:ph type="sldNum" sz="quarter" idx="5"/>
          </p:nvPr>
        </p:nvSpPr>
        <p:spPr/>
        <p:txBody>
          <a:bodyPr/>
          <a:lstStyle/>
          <a:p>
            <a:fld id="{EE49530E-B0C5-4D16-ABB5-FD5E1C8A791D}" type="slidenum">
              <a:rPr lang="en-US" smtClean="0"/>
              <a:t>3</a:t>
            </a:fld>
            <a:endParaRPr lang="en-US"/>
          </a:p>
        </p:txBody>
      </p:sp>
    </p:spTree>
    <p:extLst>
      <p:ext uri="{BB962C8B-B14F-4D97-AF65-F5344CB8AC3E}">
        <p14:creationId xmlns:p14="http://schemas.microsoft.com/office/powerpoint/2010/main" val="2010324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tabLst>
                <a:tab pos="0" algn="l"/>
              </a:tabLst>
            </a:pPr>
            <a:r>
              <a:rPr lang="en-GB" sz="1200" b="0" strike="noStrike" spc="-1" dirty="0">
                <a:latin typeface="Times New Roman"/>
                <a:ea typeface="Calibri"/>
              </a:rPr>
              <a:t>The most stressed department in the UK was customer service, possibly because of the high exposure to customers who may themselves be angry and stressed out. Diseases make up more than 14.7 billion US dollars in healthcare expenditure per year in the UK. Most of this money is absorbed through hospital admissions for stress-related conditions, which cost the UK healthcare sector nearly $ 10 billion. Hospital admissions were the result of stress-related conditions, while nearly 68.9 million family doctor visits were due to stress. The most common physical symptom manifested in stress-related illness in the UK was reportedly chest pain, which was responsible for more than 943,000 hospital admissions. Other conditions that have accounted for a large number of admissions have to do with circulatory problems, female health, and gastrointestinal issues.</a:t>
            </a:r>
            <a:endParaRPr lang="en-US" sz="1200" b="0" strike="noStrike" spc="-1" dirty="0">
              <a:latin typeface="Arial"/>
            </a:endParaRPr>
          </a:p>
        </p:txBody>
      </p:sp>
      <p:sp>
        <p:nvSpPr>
          <p:cNvPr id="4" name="Slide Number Placeholder 3"/>
          <p:cNvSpPr>
            <a:spLocks noGrp="1"/>
          </p:cNvSpPr>
          <p:nvPr>
            <p:ph type="sldNum" sz="quarter" idx="5"/>
          </p:nvPr>
        </p:nvSpPr>
        <p:spPr/>
        <p:txBody>
          <a:bodyPr/>
          <a:lstStyle/>
          <a:p>
            <a:fld id="{EE49530E-B0C5-4D16-ABB5-FD5E1C8A791D}" type="slidenum">
              <a:rPr lang="en-US" smtClean="0"/>
              <a:t>4</a:t>
            </a:fld>
            <a:endParaRPr lang="en-US"/>
          </a:p>
        </p:txBody>
      </p:sp>
    </p:spTree>
    <p:extLst>
      <p:ext uri="{BB962C8B-B14F-4D97-AF65-F5344CB8AC3E}">
        <p14:creationId xmlns:p14="http://schemas.microsoft.com/office/powerpoint/2010/main" val="4259342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799"/>
              </a:spcAft>
              <a:tabLst>
                <a:tab pos="0" algn="l"/>
              </a:tabLst>
            </a:pPr>
            <a:r>
              <a:rPr lang="en-GB" sz="1200" b="0" strike="noStrike" spc="-1" dirty="0">
                <a:latin typeface="Times New Roman"/>
                <a:ea typeface="Calibri"/>
              </a:rPr>
              <a:t>Refers to a technique that is used to assist in identifying all the potential causes of an issues. It helps to find and fix the main cause, first time around, without the issues continuing. Stress that is work related has been evidenced to become a growing issue around the world. It has been evidenced to effect and influence not only the health but the overall wellbeing of employees, productivity, and efficiency. Stress that is work related arises where the demands of work of various types and combinations exceed the individual’s capacity and capability to cope. Stress has been considered the most common compensated illness. It has been highlighted to be caused by a number of events. For instance, most people feel under pressure majorly if the demand like responsibilities and hours are more than they can comfortably manage. Other sources of such stress involve rising conflicts between co-workers and bosses, change and job security and redundancy. </a:t>
            </a:r>
            <a:endParaRPr lang="en-US" sz="1200" b="0" strike="noStrike" spc="-1" dirty="0">
              <a:latin typeface="Arial"/>
            </a:endParaRPr>
          </a:p>
        </p:txBody>
      </p:sp>
      <p:sp>
        <p:nvSpPr>
          <p:cNvPr id="4" name="Slide Number Placeholder 3"/>
          <p:cNvSpPr>
            <a:spLocks noGrp="1"/>
          </p:cNvSpPr>
          <p:nvPr>
            <p:ph type="sldNum" sz="quarter" idx="5"/>
          </p:nvPr>
        </p:nvSpPr>
        <p:spPr/>
        <p:txBody>
          <a:bodyPr/>
          <a:lstStyle/>
          <a:p>
            <a:fld id="{EE49530E-B0C5-4D16-ABB5-FD5E1C8A791D}" type="slidenum">
              <a:rPr lang="en-US" smtClean="0"/>
              <a:t>5</a:t>
            </a:fld>
            <a:endParaRPr lang="en-US"/>
          </a:p>
        </p:txBody>
      </p:sp>
    </p:spTree>
    <p:extLst>
      <p:ext uri="{BB962C8B-B14F-4D97-AF65-F5344CB8AC3E}">
        <p14:creationId xmlns:p14="http://schemas.microsoft.com/office/powerpoint/2010/main" val="1262834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strike="noStrike" spc="-1" dirty="0">
                <a:latin typeface="Times New Roman"/>
                <a:ea typeface="Calibri"/>
              </a:rPr>
              <a:t>Looking at the government regulatory policies particularly during the Covid19 with the stay-at-home order mandated business to take into consideration new methods and opportunities to enable business continuation (</a:t>
            </a:r>
            <a:r>
              <a:rPr lang="en-GB" sz="1200" b="0" strike="noStrike" spc="-1" dirty="0" err="1">
                <a:latin typeface="Times New Roman"/>
                <a:ea typeface="Calibri"/>
              </a:rPr>
              <a:t>Sahni</a:t>
            </a:r>
            <a:r>
              <a:rPr lang="en-GB" sz="1200" b="0" strike="noStrike" spc="-1" dirty="0">
                <a:latin typeface="Times New Roman"/>
                <a:ea typeface="Calibri"/>
              </a:rPr>
              <a:t>, 2020). This brought on the idea of work from home. As results has evidenced that with the onset of the pandemic the rate of work-related stress has significantly reduced, and more and more people have preferred working from home even after research evidence that most people do not preferer going back to an office-based environment and seek work that is more flexible and conducive. </a:t>
            </a:r>
            <a:endParaRPr lang="en-US" sz="1200" b="0" strike="noStrike" spc="-1" dirty="0">
              <a:latin typeface="Arial"/>
            </a:endParaRPr>
          </a:p>
        </p:txBody>
      </p:sp>
      <p:sp>
        <p:nvSpPr>
          <p:cNvPr id="4" name="Slide Number Placeholder 3"/>
          <p:cNvSpPr>
            <a:spLocks noGrp="1"/>
          </p:cNvSpPr>
          <p:nvPr>
            <p:ph type="sldNum" sz="quarter" idx="5"/>
          </p:nvPr>
        </p:nvSpPr>
        <p:spPr/>
        <p:txBody>
          <a:bodyPr/>
          <a:lstStyle/>
          <a:p>
            <a:fld id="{EE49530E-B0C5-4D16-ABB5-FD5E1C8A791D}" type="slidenum">
              <a:rPr lang="en-US" smtClean="0"/>
              <a:t>6</a:t>
            </a:fld>
            <a:endParaRPr lang="en-US"/>
          </a:p>
        </p:txBody>
      </p:sp>
    </p:spTree>
    <p:extLst>
      <p:ext uri="{BB962C8B-B14F-4D97-AF65-F5344CB8AC3E}">
        <p14:creationId xmlns:p14="http://schemas.microsoft.com/office/powerpoint/2010/main" val="1464443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tabLst>
                <a:tab pos="0" algn="l"/>
              </a:tabLst>
            </a:pPr>
            <a:r>
              <a:rPr lang="en-GB" sz="1200" b="0" strike="noStrike" spc="-1" dirty="0">
                <a:latin typeface="Times New Roman"/>
                <a:ea typeface="Calibri"/>
              </a:rPr>
              <a:t>Research evidence that an estimate of over ten billion dollars of the expenditure in healthcare has been accounted for treating stress associated illnesses in the United Kingdom (</a:t>
            </a:r>
            <a:r>
              <a:rPr lang="en-GB" sz="1200" b="0" strike="noStrike" spc="-1" dirty="0" err="1">
                <a:latin typeface="Times New Roman"/>
                <a:ea typeface="Calibri"/>
              </a:rPr>
              <a:t>Galanti</a:t>
            </a:r>
            <a:r>
              <a:rPr lang="en-GB" sz="1200" b="0" strike="noStrike" spc="-1" dirty="0">
                <a:latin typeface="Times New Roman"/>
                <a:ea typeface="Calibri"/>
              </a:rPr>
              <a:t> et al., 2021). The majority of this is in inpatient admission from conditions that are stress related.</a:t>
            </a:r>
            <a:endParaRPr lang="en-US" sz="1200" b="0" strike="noStrike" spc="-1" dirty="0">
              <a:latin typeface="Arial"/>
            </a:endParaRPr>
          </a:p>
        </p:txBody>
      </p:sp>
      <p:sp>
        <p:nvSpPr>
          <p:cNvPr id="4" name="Slide Number Placeholder 3"/>
          <p:cNvSpPr>
            <a:spLocks noGrp="1"/>
          </p:cNvSpPr>
          <p:nvPr>
            <p:ph type="sldNum" sz="quarter" idx="5"/>
          </p:nvPr>
        </p:nvSpPr>
        <p:spPr/>
        <p:txBody>
          <a:bodyPr/>
          <a:lstStyle/>
          <a:p>
            <a:fld id="{EE49530E-B0C5-4D16-ABB5-FD5E1C8A791D}" type="slidenum">
              <a:rPr lang="en-US" smtClean="0"/>
              <a:t>7</a:t>
            </a:fld>
            <a:endParaRPr lang="en-US"/>
          </a:p>
        </p:txBody>
      </p:sp>
    </p:spTree>
    <p:extLst>
      <p:ext uri="{BB962C8B-B14F-4D97-AF65-F5344CB8AC3E}">
        <p14:creationId xmlns:p14="http://schemas.microsoft.com/office/powerpoint/2010/main" val="1397919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strike="noStrike" spc="-1" dirty="0">
                <a:latin typeface="Times New Roman"/>
                <a:ea typeface="Calibri"/>
              </a:rPr>
              <a:t>The impact of work-related stress has been reported to have great influence in the people socially (</a:t>
            </a:r>
            <a:r>
              <a:rPr lang="en-GB" sz="1200" b="0" strike="noStrike" spc="-1" dirty="0" err="1">
                <a:latin typeface="Times New Roman"/>
                <a:ea typeface="Calibri"/>
              </a:rPr>
              <a:t>Irawanto</a:t>
            </a:r>
            <a:r>
              <a:rPr lang="en-GB" sz="1200" b="0" strike="noStrike" spc="-1" dirty="0">
                <a:latin typeface="Times New Roman"/>
                <a:ea typeface="Calibri"/>
              </a:rPr>
              <a:t> et al., 2021). The stress has led to a decline in wellbeing in the individual lives of those affected. Recent literature evidence that after the pandemic most people consider a more reliable means of working that is free from the office stress that they would allow them to keep a healthy work and social balance</a:t>
            </a:r>
            <a:r>
              <a:rPr lang="en-US" sz="1200" b="0" strike="noStrike" spc="-1" dirty="0">
                <a:latin typeface="Times New Roman"/>
                <a:ea typeface="Calibri"/>
              </a:rPr>
              <a:t>.</a:t>
            </a:r>
            <a:endParaRPr lang="en-US" sz="1200" b="0" strike="noStrike" spc="-1" dirty="0">
              <a:latin typeface="Arial"/>
            </a:endParaRPr>
          </a:p>
        </p:txBody>
      </p:sp>
      <p:sp>
        <p:nvSpPr>
          <p:cNvPr id="4" name="Slide Number Placeholder 3"/>
          <p:cNvSpPr>
            <a:spLocks noGrp="1"/>
          </p:cNvSpPr>
          <p:nvPr>
            <p:ph type="sldNum" sz="quarter" idx="5"/>
          </p:nvPr>
        </p:nvSpPr>
        <p:spPr/>
        <p:txBody>
          <a:bodyPr/>
          <a:lstStyle/>
          <a:p>
            <a:fld id="{EE49530E-B0C5-4D16-ABB5-FD5E1C8A791D}" type="slidenum">
              <a:rPr lang="en-US" smtClean="0"/>
              <a:t>8</a:t>
            </a:fld>
            <a:endParaRPr lang="en-US"/>
          </a:p>
        </p:txBody>
      </p:sp>
    </p:spTree>
    <p:extLst>
      <p:ext uri="{BB962C8B-B14F-4D97-AF65-F5344CB8AC3E}">
        <p14:creationId xmlns:p14="http://schemas.microsoft.com/office/powerpoint/2010/main" val="2815135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tabLst>
                <a:tab pos="0" algn="l"/>
              </a:tabLst>
            </a:pPr>
            <a:r>
              <a:rPr lang="en-GB" sz="1200" b="0" strike="noStrike" spc="-1" dirty="0">
                <a:latin typeface="Times New Roman"/>
                <a:ea typeface="Calibri"/>
              </a:rPr>
              <a:t>Technology and innovation have made things easier (Van der Klink et al., 2019). The adoption of a reliable technology has been evidenced to reduce work related stress particularly during this time of the pandemic. Innovations have enabled business continuity and has eliminated the redundancy that comes is often in work environments and has made it easier to manage and work. </a:t>
            </a:r>
            <a:endParaRPr lang="en-US" sz="1200" b="0" strike="noStrike" spc="-1" dirty="0">
              <a:latin typeface="Arial"/>
            </a:endParaRPr>
          </a:p>
        </p:txBody>
      </p:sp>
      <p:sp>
        <p:nvSpPr>
          <p:cNvPr id="4" name="Slide Number Placeholder 3"/>
          <p:cNvSpPr>
            <a:spLocks noGrp="1"/>
          </p:cNvSpPr>
          <p:nvPr>
            <p:ph type="sldNum" sz="quarter" idx="5"/>
          </p:nvPr>
        </p:nvSpPr>
        <p:spPr/>
        <p:txBody>
          <a:bodyPr/>
          <a:lstStyle/>
          <a:p>
            <a:fld id="{EE49530E-B0C5-4D16-ABB5-FD5E1C8A791D}" type="slidenum">
              <a:rPr lang="en-US" smtClean="0"/>
              <a:t>9</a:t>
            </a:fld>
            <a:endParaRPr lang="en-US"/>
          </a:p>
        </p:txBody>
      </p:sp>
    </p:spTree>
    <p:extLst>
      <p:ext uri="{BB962C8B-B14F-4D97-AF65-F5344CB8AC3E}">
        <p14:creationId xmlns:p14="http://schemas.microsoft.com/office/powerpoint/2010/main" val="13577974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tabLst>
                <a:tab pos="0" algn="l"/>
              </a:tabLst>
            </a:pPr>
            <a:r>
              <a:rPr lang="en-GB" sz="1400" b="0" strike="noStrike" spc="-1" dirty="0">
                <a:latin typeface="Arial"/>
              </a:rPr>
              <a:t>The most recommended solution is </a:t>
            </a:r>
            <a:r>
              <a:rPr lang="en-GB" sz="1200" b="0" strike="noStrike" spc="-1" dirty="0">
                <a:latin typeface="Times New Roman"/>
              </a:rPr>
              <a:t>t</a:t>
            </a:r>
            <a:r>
              <a:rPr lang="en-GB" sz="1200" b="0" strike="noStrike" spc="-1" dirty="0">
                <a:latin typeface="Times New Roman"/>
                <a:ea typeface="Calibri"/>
              </a:rPr>
              <a:t>aking the time to recharge. To keep off the negative impact of chronic stress and burnout, one requires some time to relax and return to our pre-stressed level of functioning (Cox et al., 2020). This recovery process requires "disconnection" from any form of work through having periods of time where you are not in work-related activities or thinking about work. Do not let the vacation days go unused. Whenever possible, take some time out to rest and relax so you are revitalized and ready to do your best. When you can't take time out, get a quick boost by turning off your smartphone and focusing on other personal interests and activities outside of work for a while.</a:t>
            </a:r>
            <a:endParaRPr lang="en-US" sz="1200" b="0" strike="noStrike" spc="-1" dirty="0">
              <a:latin typeface="Arial"/>
            </a:endParaRPr>
          </a:p>
        </p:txBody>
      </p:sp>
      <p:sp>
        <p:nvSpPr>
          <p:cNvPr id="4" name="Slide Number Placeholder 3"/>
          <p:cNvSpPr>
            <a:spLocks noGrp="1"/>
          </p:cNvSpPr>
          <p:nvPr>
            <p:ph type="sldNum" sz="quarter" idx="5"/>
          </p:nvPr>
        </p:nvSpPr>
        <p:spPr/>
        <p:txBody>
          <a:bodyPr/>
          <a:lstStyle/>
          <a:p>
            <a:fld id="{EE49530E-B0C5-4D16-ABB5-FD5E1C8A791D}" type="slidenum">
              <a:rPr lang="en-US" smtClean="0"/>
              <a:t>10</a:t>
            </a:fld>
            <a:endParaRPr lang="en-US"/>
          </a:p>
        </p:txBody>
      </p:sp>
    </p:spTree>
    <p:extLst>
      <p:ext uri="{BB962C8B-B14F-4D97-AF65-F5344CB8AC3E}">
        <p14:creationId xmlns:p14="http://schemas.microsoft.com/office/powerpoint/2010/main" val="3371387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88D38747-4367-4BD2-8D51-C97E202738E2}" type="datetime1">
              <a:rPr lang="en-US" smtClean="0"/>
              <a:t>11/15/2021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85034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3C55A3C-5767-4844-A0A3-83778C2E5409}" type="datetime1">
              <a:rPr lang="en-US" smtClean="0"/>
              <a:t>11/15/2021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1813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CAE507A8-A5CF-4D38-AB86-7EDDA87A85D4}" type="datetime1">
              <a:rPr lang="en-US" smtClean="0"/>
              <a:t>11/15/2021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08664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91378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11/15/2021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76590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3661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62252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3E0277FD-7DE6-41D4-930D-AC99F5AFE54E}" type="datetime1">
              <a:rPr lang="en-US" smtClean="0"/>
              <a:t>11/15/2021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50724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11/15/2021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8416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73ED0CC-082F-4160-86E5-0D6041F12778}" type="datetime1">
              <a:rPr lang="en-US" smtClean="0"/>
              <a:t>11/15/2021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6255352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888311" y="3083859"/>
            <a:ext cx="10579011" cy="3281082"/>
          </a:xfrm>
        </p:spPr>
        <p:txBody>
          <a:bodyPr>
            <a:normAutofit/>
          </a:bodyPr>
          <a:lstStyle/>
          <a:p>
            <a:r>
              <a:rPr lang="en-US" sz="2400" b="0" strike="noStrike" spc="-1" dirty="0">
                <a:solidFill>
                  <a:schemeClr val="bg1"/>
                </a:solidFill>
              </a:rPr>
              <a:t>                    Problem-solving and decision-making</a:t>
            </a:r>
            <a:br>
              <a:rPr lang="en-US" sz="2400" b="0" strike="noStrike" spc="-1" dirty="0">
                <a:solidFill>
                  <a:schemeClr val="bg1"/>
                </a:solidFill>
              </a:rPr>
            </a:br>
            <a:br>
              <a:rPr lang="en-US" sz="2400" b="0" strike="noStrike" spc="-1" dirty="0">
                <a:solidFill>
                  <a:schemeClr val="bg1"/>
                </a:solidFill>
              </a:rPr>
            </a:br>
            <a:r>
              <a:rPr lang="en-US" sz="2400" b="0" strike="noStrike" spc="-1" dirty="0" err="1">
                <a:solidFill>
                  <a:schemeClr val="bg1"/>
                </a:solidFill>
              </a:rPr>
              <a:t>bmsw</a:t>
            </a:r>
            <a:r>
              <a:rPr lang="en-US" sz="2400" b="0" strike="noStrike" spc="-1" dirty="0">
                <a:solidFill>
                  <a:schemeClr val="bg1"/>
                </a:solidFill>
              </a:rPr>
              <a:t> 4004 </a:t>
            </a:r>
            <a:br>
              <a:rPr lang="en-US" sz="2400" b="0" strike="noStrike" spc="-1" dirty="0">
                <a:solidFill>
                  <a:schemeClr val="bg1"/>
                </a:solidFill>
              </a:rPr>
            </a:br>
            <a:br>
              <a:rPr lang="en-US" sz="1800" b="0" strike="noStrike" spc="-1" dirty="0">
                <a:solidFill>
                  <a:schemeClr val="bg1"/>
                </a:solidFill>
              </a:rPr>
            </a:br>
            <a:r>
              <a:rPr lang="en-US" sz="1800" b="0" strike="noStrike" spc="-1" dirty="0">
                <a:solidFill>
                  <a:schemeClr val="bg1"/>
                </a:solidFill>
              </a:rPr>
              <a:t>student name: </a:t>
            </a:r>
            <a:r>
              <a:rPr lang="en-US" sz="1600" b="0" strike="noStrike" spc="-1" dirty="0">
                <a:solidFill>
                  <a:schemeClr val="bg1"/>
                </a:solidFill>
              </a:rPr>
              <a:t>Simcea </a:t>
            </a:r>
            <a:r>
              <a:rPr lang="en-US" sz="1600" b="0" strike="noStrike" spc="-1" dirty="0" err="1">
                <a:solidFill>
                  <a:schemeClr val="bg1"/>
                </a:solidFill>
              </a:rPr>
              <a:t>gabriel</a:t>
            </a:r>
            <a:r>
              <a:rPr lang="en-US" sz="1600" b="0" strike="noStrike" spc="-1" dirty="0">
                <a:solidFill>
                  <a:schemeClr val="bg1"/>
                </a:solidFill>
              </a:rPr>
              <a:t> </a:t>
            </a:r>
            <a:r>
              <a:rPr lang="en-US" sz="1600" b="0" strike="noStrike" spc="-1" dirty="0" err="1">
                <a:solidFill>
                  <a:schemeClr val="bg1"/>
                </a:solidFill>
              </a:rPr>
              <a:t>emil</a:t>
            </a:r>
            <a:r>
              <a:rPr lang="en-US" sz="1600" b="0" strike="noStrike" spc="-1" dirty="0">
                <a:solidFill>
                  <a:schemeClr val="bg1"/>
                </a:solidFill>
              </a:rPr>
              <a:t> </a:t>
            </a:r>
            <a:br>
              <a:rPr lang="en-US" sz="1600" b="0" strike="noStrike" spc="-1" dirty="0">
                <a:solidFill>
                  <a:schemeClr val="bg1"/>
                </a:solidFill>
              </a:rPr>
            </a:br>
            <a:r>
              <a:rPr lang="en-US" sz="1600" b="0" strike="noStrike" spc="-1" dirty="0">
                <a:solidFill>
                  <a:schemeClr val="bg1"/>
                </a:solidFill>
              </a:rPr>
              <a:t>student id: 2029775</a:t>
            </a:r>
            <a:br>
              <a:rPr lang="en-US" sz="1600" b="0" strike="noStrike" spc="-1" dirty="0">
                <a:solidFill>
                  <a:schemeClr val="bg1"/>
                </a:solidFill>
              </a:rPr>
            </a:b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Module Leader: Mr. Yohan </a:t>
            </a:r>
            <a:r>
              <a:rPr lang="en-GB" sz="18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Mendis</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4400" dirty="0">
              <a:solidFill>
                <a:schemeClr val="bg1"/>
              </a:solidFill>
            </a:endParaRPr>
          </a:p>
        </p:txBody>
      </p:sp>
    </p:spTree>
    <p:extLst>
      <p:ext uri="{BB962C8B-B14F-4D97-AF65-F5344CB8AC3E}">
        <p14:creationId xmlns:p14="http://schemas.microsoft.com/office/powerpoint/2010/main" val="1946576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6EB50FC-0409-4B26-9843-C6323FCC8121}"/>
              </a:ext>
            </a:extLst>
          </p:cNvPr>
          <p:cNvSpPr>
            <a:spLocks noGrp="1"/>
          </p:cNvSpPr>
          <p:nvPr>
            <p:ph type="title"/>
          </p:nvPr>
        </p:nvSpPr>
        <p:spPr>
          <a:xfrm>
            <a:off x="581192" y="882650"/>
            <a:ext cx="11029616" cy="497082"/>
          </a:xfrm>
        </p:spPr>
        <p:txBody>
          <a:bodyPr>
            <a:noAutofit/>
          </a:bodyPr>
          <a:lstStyle/>
          <a:p>
            <a:r>
              <a:rPr lang="en-US" sz="3200" dirty="0">
                <a:solidFill>
                  <a:schemeClr val="tx1"/>
                </a:solidFill>
              </a:rPr>
              <a:t>Introduction</a:t>
            </a:r>
          </a:p>
        </p:txBody>
      </p:sp>
      <p:sp>
        <p:nvSpPr>
          <p:cNvPr id="4" name="Content Placeholder 3">
            <a:extLst>
              <a:ext uri="{FF2B5EF4-FFF2-40B4-BE49-F238E27FC236}">
                <a16:creationId xmlns:a16="http://schemas.microsoft.com/office/drawing/2014/main" id="{CAFE42EE-8E74-4AB5-8BB8-E26804460FFD}"/>
              </a:ext>
            </a:extLst>
          </p:cNvPr>
          <p:cNvSpPr>
            <a:spLocks noGrp="1"/>
          </p:cNvSpPr>
          <p:nvPr>
            <p:ph idx="1"/>
          </p:nvPr>
        </p:nvSpPr>
        <p:spPr>
          <a:xfrm>
            <a:off x="448027" y="2340864"/>
            <a:ext cx="6574209" cy="3634486"/>
          </a:xfrm>
        </p:spPr>
        <p:txBody>
          <a:bodyPr>
            <a:noAutofit/>
          </a:bodyPr>
          <a:lstStyle/>
          <a:p>
            <a:pPr marL="228600" indent="-228240" algn="just">
              <a:lnSpc>
                <a:spcPct val="90000"/>
              </a:lnSpc>
              <a:spcBef>
                <a:spcPts val="1001"/>
              </a:spcBef>
              <a:buClr>
                <a:srgbClr val="000000"/>
              </a:buClr>
              <a:buFont typeface="Arial"/>
              <a:buChar char="•"/>
            </a:pPr>
            <a:r>
              <a:rPr lang="en-US" sz="2800" b="0" strike="noStrike" spc="-1" dirty="0">
                <a:solidFill>
                  <a:srgbClr val="000000"/>
                </a:solidFill>
                <a:latin typeface="Calibri"/>
              </a:rPr>
              <a:t>Problem-solving and decision-making are integral aspect for the success of an organization.</a:t>
            </a:r>
            <a:endParaRPr lang="en-KE" sz="2800" b="0" strike="noStrike" spc="-1" dirty="0">
              <a:solidFill>
                <a:srgbClr val="000000"/>
              </a:solidFill>
              <a:latin typeface="Calibri"/>
            </a:endParaRPr>
          </a:p>
          <a:p>
            <a:pPr marL="228600" indent="-228240" algn="just">
              <a:lnSpc>
                <a:spcPct val="90000"/>
              </a:lnSpc>
              <a:spcBef>
                <a:spcPts val="1001"/>
              </a:spcBef>
              <a:buClr>
                <a:srgbClr val="000000"/>
              </a:buClr>
              <a:buFont typeface="Arial"/>
              <a:buChar char="•"/>
            </a:pPr>
            <a:r>
              <a:rPr lang="en-US" sz="2800" b="0" strike="noStrike" spc="-1" dirty="0">
                <a:solidFill>
                  <a:srgbClr val="000000"/>
                </a:solidFill>
                <a:latin typeface="Calibri"/>
              </a:rPr>
              <a:t>The process includes effectively assessing a situation, discussing challenges, evaluating alternative solutions, and creating a plan of action to address identified issues.</a:t>
            </a:r>
            <a:endParaRPr lang="en-KE" sz="2800" b="0" strike="noStrike" spc="-1" dirty="0">
              <a:solidFill>
                <a:srgbClr val="000000"/>
              </a:solidFill>
              <a:latin typeface="Calibri"/>
            </a:endParaRPr>
          </a:p>
          <a:p>
            <a:pPr marL="228600" indent="-228240" algn="just">
              <a:lnSpc>
                <a:spcPct val="90000"/>
              </a:lnSpc>
              <a:spcBef>
                <a:spcPts val="1001"/>
              </a:spcBef>
              <a:buClr>
                <a:srgbClr val="000000"/>
              </a:buClr>
              <a:buFont typeface="Arial"/>
              <a:buChar char="•"/>
            </a:pPr>
            <a:r>
              <a:rPr lang="en-US" sz="2800" b="0" strike="noStrike" spc="-1" dirty="0">
                <a:solidFill>
                  <a:srgbClr val="000000"/>
                </a:solidFill>
                <a:latin typeface="Calibri"/>
              </a:rPr>
              <a:t>Stress is one of the most common problems in a work environment and the prevalence of the problem among UK workers.</a:t>
            </a:r>
            <a:endParaRPr lang="en-KE" sz="2800" b="0" strike="noStrike" spc="-1" dirty="0">
              <a:solidFill>
                <a:srgbClr val="000000"/>
              </a:solidFill>
              <a:latin typeface="Calibri"/>
            </a:endParaRPr>
          </a:p>
        </p:txBody>
      </p:sp>
      <p:pic>
        <p:nvPicPr>
          <p:cNvPr id="1026" name="Picture 2" descr="Problem Solving &amp;amp; Decision Making | Training inCorporate">
            <a:extLst>
              <a:ext uri="{FF2B5EF4-FFF2-40B4-BE49-F238E27FC236}">
                <a16:creationId xmlns:a16="http://schemas.microsoft.com/office/drawing/2014/main" id="{F435FA21-3687-4FEF-8B40-EA9BFE3F7E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1932" y="2340864"/>
            <a:ext cx="4583837" cy="2547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4007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FFCD-CA65-426A-9AA0-5BB9AFDB9FD9}"/>
              </a:ext>
            </a:extLst>
          </p:cNvPr>
          <p:cNvSpPr>
            <a:spLocks noGrp="1"/>
          </p:cNvSpPr>
          <p:nvPr>
            <p:ph type="title"/>
          </p:nvPr>
        </p:nvSpPr>
        <p:spPr/>
        <p:txBody>
          <a:bodyPr>
            <a:normAutofit/>
          </a:bodyPr>
          <a:lstStyle/>
          <a:p>
            <a:r>
              <a:rPr lang="en-US" sz="2800" b="1" strike="noStrike" spc="-1" dirty="0">
                <a:solidFill>
                  <a:srgbClr val="000000"/>
                </a:solidFill>
              </a:rPr>
              <a:t>Nature and impact of the complex problem on employees and their organisations</a:t>
            </a:r>
            <a:endParaRPr lang="en-US" dirty="0"/>
          </a:p>
        </p:txBody>
      </p:sp>
      <p:sp>
        <p:nvSpPr>
          <p:cNvPr id="3" name="Content Placeholder 2">
            <a:extLst>
              <a:ext uri="{FF2B5EF4-FFF2-40B4-BE49-F238E27FC236}">
                <a16:creationId xmlns:a16="http://schemas.microsoft.com/office/drawing/2014/main" id="{8E1475CB-041C-49C0-B8DF-E5F886A23CCA}"/>
              </a:ext>
            </a:extLst>
          </p:cNvPr>
          <p:cNvSpPr>
            <a:spLocks noGrp="1"/>
          </p:cNvSpPr>
          <p:nvPr>
            <p:ph idx="1"/>
          </p:nvPr>
        </p:nvSpPr>
        <p:spPr>
          <a:xfrm>
            <a:off x="581192" y="2340864"/>
            <a:ext cx="5304703" cy="3634486"/>
          </a:xfrm>
        </p:spPr>
        <p:txBody>
          <a:bodyPr>
            <a:normAutofit/>
          </a:bodyPr>
          <a:lstStyle/>
          <a:p>
            <a:pPr marL="228600" indent="-228240" algn="just">
              <a:lnSpc>
                <a:spcPct val="90000"/>
              </a:lnSpc>
              <a:spcBef>
                <a:spcPts val="1001"/>
              </a:spcBef>
              <a:buClr>
                <a:srgbClr val="000000"/>
              </a:buClr>
              <a:buFont typeface="Arial"/>
              <a:buChar char="•"/>
            </a:pPr>
            <a:r>
              <a:rPr lang="en-US" sz="2800" b="0" strike="noStrike" spc="-1" dirty="0">
                <a:solidFill>
                  <a:srgbClr val="000000"/>
                </a:solidFill>
                <a:latin typeface="Calibri"/>
              </a:rPr>
              <a:t>Stress has become an increasingly common part of everyday life in the modern world.</a:t>
            </a:r>
            <a:endParaRPr lang="en-KE" sz="2800" b="0" strike="noStrike" spc="-1" dirty="0">
              <a:solidFill>
                <a:srgbClr val="000000"/>
              </a:solidFill>
              <a:latin typeface="Calibri"/>
            </a:endParaRPr>
          </a:p>
          <a:p>
            <a:pPr marL="228600" indent="-228240" algn="just">
              <a:lnSpc>
                <a:spcPct val="90000"/>
              </a:lnSpc>
              <a:spcBef>
                <a:spcPts val="1001"/>
              </a:spcBef>
              <a:buClr>
                <a:srgbClr val="000000"/>
              </a:buClr>
              <a:buFont typeface="Arial"/>
              <a:buChar char="•"/>
            </a:pPr>
            <a:r>
              <a:rPr lang="en-US" sz="2800" b="0" strike="noStrike" spc="-1" dirty="0">
                <a:solidFill>
                  <a:srgbClr val="000000"/>
                </a:solidFill>
                <a:latin typeface="Calibri"/>
              </a:rPr>
              <a:t>If it gets out of hand and affects a person over the long term, it can lead to a variety of serious health problems.</a:t>
            </a:r>
            <a:endParaRPr lang="en-KE" sz="2800" b="0" strike="noStrike" spc="-1" dirty="0">
              <a:solidFill>
                <a:srgbClr val="000000"/>
              </a:solidFill>
              <a:latin typeface="Calibri"/>
            </a:endParaRPr>
          </a:p>
        </p:txBody>
      </p:sp>
      <p:pic>
        <p:nvPicPr>
          <p:cNvPr id="2050" name="Picture 2" descr="Dealing With Difficult Employees: A 5-Step Plan - Insperity">
            <a:extLst>
              <a:ext uri="{FF2B5EF4-FFF2-40B4-BE49-F238E27FC236}">
                <a16:creationId xmlns:a16="http://schemas.microsoft.com/office/drawing/2014/main" id="{079E3B4A-BDC5-4A1C-A718-737A633F15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1280" y="2433369"/>
            <a:ext cx="5347211" cy="2807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995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47891-270C-4E62-B96D-4D34A7433BCB}"/>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D15E6D9A-E09F-4B2D-ACD9-A03F2227E7D3}"/>
              </a:ext>
            </a:extLst>
          </p:cNvPr>
          <p:cNvSpPr>
            <a:spLocks noGrp="1"/>
          </p:cNvSpPr>
          <p:nvPr>
            <p:ph idx="1"/>
          </p:nvPr>
        </p:nvSpPr>
        <p:spPr>
          <a:xfrm>
            <a:off x="581191" y="2340864"/>
            <a:ext cx="11029616" cy="3634486"/>
          </a:xfrm>
        </p:spPr>
        <p:txBody>
          <a:bodyPr>
            <a:noAutofit/>
          </a:bodyPr>
          <a:lstStyle/>
          <a:p>
            <a:pPr marL="228600" indent="-228240">
              <a:lnSpc>
                <a:spcPct val="90000"/>
              </a:lnSpc>
              <a:spcBef>
                <a:spcPts val="1001"/>
              </a:spcBef>
              <a:buClr>
                <a:srgbClr val="000000"/>
              </a:buClr>
              <a:buFont typeface="Arial"/>
              <a:buChar char="•"/>
            </a:pPr>
            <a:r>
              <a:rPr lang="en-US" sz="2800" b="0" strike="noStrike" spc="-1" dirty="0">
                <a:solidFill>
                  <a:srgbClr val="000000"/>
                </a:solidFill>
                <a:latin typeface="Calibri"/>
              </a:rPr>
              <a:t>The most common type of stress in the UK is work-related.</a:t>
            </a:r>
            <a:endParaRPr lang="en-KE" sz="2800" b="0" strike="noStrike" spc="-1" dirty="0">
              <a:solidFill>
                <a:srgbClr val="000000"/>
              </a:solidFill>
              <a:latin typeface="Calibri"/>
            </a:endParaRPr>
          </a:p>
          <a:p>
            <a:pPr marL="228600" indent="-228240">
              <a:lnSpc>
                <a:spcPct val="90000"/>
              </a:lnSpc>
              <a:spcBef>
                <a:spcPts val="1001"/>
              </a:spcBef>
              <a:buClr>
                <a:srgbClr val="000000"/>
              </a:buClr>
              <a:buFont typeface="Arial"/>
              <a:buChar char="•"/>
            </a:pPr>
            <a:r>
              <a:rPr lang="en-US" sz="2800" b="0" strike="noStrike" spc="-1" dirty="0">
                <a:solidFill>
                  <a:srgbClr val="000000"/>
                </a:solidFill>
                <a:latin typeface="Calibri"/>
              </a:rPr>
              <a:t>In 2020, there was an increase in stress-related absences compared to 2019.</a:t>
            </a:r>
            <a:endParaRPr lang="en-KE" sz="2800" b="0" strike="noStrike" spc="-1" dirty="0">
              <a:solidFill>
                <a:srgbClr val="000000"/>
              </a:solidFill>
              <a:latin typeface="Calibri"/>
            </a:endParaRPr>
          </a:p>
          <a:p>
            <a:pPr marL="228600" indent="-228240">
              <a:lnSpc>
                <a:spcPct val="90000"/>
              </a:lnSpc>
              <a:spcBef>
                <a:spcPts val="1001"/>
              </a:spcBef>
              <a:buClr>
                <a:srgbClr val="000000"/>
              </a:buClr>
              <a:buFont typeface="Arial"/>
              <a:buChar char="•"/>
            </a:pPr>
            <a:r>
              <a:rPr lang="en-US" sz="2800" b="0" strike="noStrike" spc="-1" dirty="0">
                <a:solidFill>
                  <a:srgbClr val="000000"/>
                </a:solidFill>
                <a:latin typeface="Calibri"/>
              </a:rPr>
              <a:t>Work-related policies were also identified as the leading cause of stress in the workplace together with pressure on one's own work performance.</a:t>
            </a:r>
            <a:endParaRPr lang="en-KE" sz="2800" b="0" strike="noStrike" spc="-1" dirty="0">
              <a:solidFill>
                <a:srgbClr val="000000"/>
              </a:solidFill>
              <a:latin typeface="Calibri"/>
            </a:endParaRPr>
          </a:p>
          <a:p>
            <a:pPr marL="228600" indent="-228240">
              <a:lnSpc>
                <a:spcPct val="90000"/>
              </a:lnSpc>
              <a:spcBef>
                <a:spcPts val="1001"/>
              </a:spcBef>
              <a:buClr>
                <a:srgbClr val="000000"/>
              </a:buClr>
              <a:buFont typeface="Arial"/>
              <a:buChar char="•"/>
            </a:pPr>
            <a:r>
              <a:rPr lang="en-US" sz="2800" b="0" strike="noStrike" spc="-1" dirty="0">
                <a:solidFill>
                  <a:srgbClr val="000000"/>
                </a:solidFill>
                <a:latin typeface="Calibri"/>
              </a:rPr>
              <a:t>The most stressed department in the UK was customer service</a:t>
            </a:r>
            <a:r>
              <a:rPr lang="en-US" sz="2800" spc="-1" dirty="0">
                <a:solidFill>
                  <a:srgbClr val="000000"/>
                </a:solidFill>
                <a:latin typeface="Calibri"/>
              </a:rPr>
              <a:t>.</a:t>
            </a:r>
            <a:endParaRPr lang="en-KE" sz="2800" b="0" strike="noStrike" spc="-1" dirty="0">
              <a:solidFill>
                <a:srgbClr val="000000"/>
              </a:solidFill>
              <a:latin typeface="Calibri"/>
            </a:endParaRPr>
          </a:p>
        </p:txBody>
      </p:sp>
    </p:spTree>
    <p:extLst>
      <p:ext uri="{BB962C8B-B14F-4D97-AF65-F5344CB8AC3E}">
        <p14:creationId xmlns:p14="http://schemas.microsoft.com/office/powerpoint/2010/main" val="3856419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17C66-730D-4EB7-8F18-AEC697DAEC24}"/>
              </a:ext>
            </a:extLst>
          </p:cNvPr>
          <p:cNvSpPr>
            <a:spLocks noGrp="1"/>
          </p:cNvSpPr>
          <p:nvPr>
            <p:ph type="title"/>
          </p:nvPr>
        </p:nvSpPr>
        <p:spPr>
          <a:xfrm>
            <a:off x="513130" y="550416"/>
            <a:ext cx="11029616" cy="710146"/>
          </a:xfrm>
        </p:spPr>
        <p:txBody>
          <a:bodyPr/>
          <a:lstStyle/>
          <a:p>
            <a:r>
              <a:rPr lang="en-GB" sz="2800" b="0" strike="noStrike" spc="-1" dirty="0">
                <a:solidFill>
                  <a:srgbClr val="000000"/>
                </a:solidFill>
              </a:rPr>
              <a:t>Cause-and-effect analysis</a:t>
            </a:r>
            <a:endParaRPr lang="en-US" dirty="0"/>
          </a:p>
        </p:txBody>
      </p:sp>
      <p:pic>
        <p:nvPicPr>
          <p:cNvPr id="4" name="Content Placeholder 58">
            <a:extLst>
              <a:ext uri="{FF2B5EF4-FFF2-40B4-BE49-F238E27FC236}">
                <a16:creationId xmlns:a16="http://schemas.microsoft.com/office/drawing/2014/main" id="{DE726C01-E63D-4817-A1AC-E1EA3F80F27F}"/>
              </a:ext>
            </a:extLst>
          </p:cNvPr>
          <p:cNvPicPr>
            <a:picLocks noGrp="1"/>
          </p:cNvPicPr>
          <p:nvPr>
            <p:ph idx="1"/>
          </p:nvPr>
        </p:nvPicPr>
        <p:blipFill>
          <a:blip r:embed="rId3"/>
          <a:srcRect l="25762" t="21890" r="15007" b="7520"/>
          <a:stretch/>
        </p:blipFill>
        <p:spPr>
          <a:xfrm>
            <a:off x="2167631" y="1518082"/>
            <a:ext cx="7856738" cy="5339918"/>
          </a:xfrm>
          <a:prstGeom prst="rect">
            <a:avLst/>
          </a:prstGeom>
          <a:ln>
            <a:noFill/>
          </a:ln>
        </p:spPr>
      </p:pic>
    </p:spTree>
    <p:extLst>
      <p:ext uri="{BB962C8B-B14F-4D97-AF65-F5344CB8AC3E}">
        <p14:creationId xmlns:p14="http://schemas.microsoft.com/office/powerpoint/2010/main" val="3445395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D2ECC-2D58-421C-A344-0B0F67FD00CA}"/>
              </a:ext>
            </a:extLst>
          </p:cNvPr>
          <p:cNvSpPr>
            <a:spLocks noGrp="1"/>
          </p:cNvSpPr>
          <p:nvPr>
            <p:ph type="title"/>
          </p:nvPr>
        </p:nvSpPr>
        <p:spPr/>
        <p:txBody>
          <a:bodyPr/>
          <a:lstStyle/>
          <a:p>
            <a:r>
              <a:rPr lang="en-GB" sz="2800" b="0" strike="noStrike" spc="-1" dirty="0">
                <a:solidFill>
                  <a:srgbClr val="000000"/>
                </a:solidFill>
              </a:rPr>
              <a:t>PESTEL analysis</a:t>
            </a:r>
            <a:endParaRPr lang="en-US" dirty="0"/>
          </a:p>
        </p:txBody>
      </p:sp>
      <p:sp>
        <p:nvSpPr>
          <p:cNvPr id="3" name="Content Placeholder 2">
            <a:extLst>
              <a:ext uri="{FF2B5EF4-FFF2-40B4-BE49-F238E27FC236}">
                <a16:creationId xmlns:a16="http://schemas.microsoft.com/office/drawing/2014/main" id="{4FE2227B-1BCB-4E00-B38E-826186681DFC}"/>
              </a:ext>
            </a:extLst>
          </p:cNvPr>
          <p:cNvSpPr>
            <a:spLocks noGrp="1"/>
          </p:cNvSpPr>
          <p:nvPr>
            <p:ph idx="1"/>
          </p:nvPr>
        </p:nvSpPr>
        <p:spPr>
          <a:xfrm>
            <a:off x="581192" y="2340864"/>
            <a:ext cx="5899507" cy="3634486"/>
          </a:xfrm>
        </p:spPr>
        <p:txBody>
          <a:bodyPr>
            <a:normAutofit/>
          </a:bodyPr>
          <a:lstStyle/>
          <a:p>
            <a:pPr algn="just">
              <a:lnSpc>
                <a:spcPct val="90000"/>
              </a:lnSpc>
              <a:spcBef>
                <a:spcPts val="1001"/>
              </a:spcBef>
              <a:tabLst>
                <a:tab pos="0" algn="l"/>
              </a:tabLst>
            </a:pPr>
            <a:r>
              <a:rPr lang="en-GB" sz="2800" b="1" strike="noStrike" spc="-1" dirty="0">
                <a:solidFill>
                  <a:srgbClr val="000000"/>
                </a:solidFill>
                <a:latin typeface="Calibri"/>
              </a:rPr>
              <a:t>Political</a:t>
            </a:r>
            <a:endParaRPr lang="en-US" sz="2800" b="1" spc="-1" dirty="0">
              <a:solidFill>
                <a:srgbClr val="000000"/>
              </a:solidFill>
              <a:latin typeface="Calibri"/>
            </a:endParaRPr>
          </a:p>
          <a:p>
            <a:pPr lvl="1" algn="just">
              <a:lnSpc>
                <a:spcPct val="90000"/>
              </a:lnSpc>
              <a:spcBef>
                <a:spcPts val="1001"/>
              </a:spcBef>
              <a:tabLst>
                <a:tab pos="0" algn="l"/>
              </a:tabLst>
            </a:pPr>
            <a:r>
              <a:rPr lang="en-GB" sz="2500" b="0" strike="noStrike" spc="-1" dirty="0">
                <a:solidFill>
                  <a:srgbClr val="000000"/>
                </a:solidFill>
                <a:latin typeface="Times New Roman"/>
                <a:ea typeface="Calibri"/>
              </a:rPr>
              <a:t>During the Covid19 with the stay-at-home order mandated business to take into consideration new methods and opportunities to enable business continuation.</a:t>
            </a:r>
            <a:endParaRPr lang="en-KE" sz="2500" b="0" strike="noStrike" spc="-1" dirty="0">
              <a:solidFill>
                <a:srgbClr val="000000"/>
              </a:solidFill>
              <a:latin typeface="Calibri"/>
            </a:endParaRPr>
          </a:p>
        </p:txBody>
      </p:sp>
      <p:pic>
        <p:nvPicPr>
          <p:cNvPr id="4" name="Picture 2" descr="Political factors concept icon Royalty Free Vector Image">
            <a:extLst>
              <a:ext uri="{FF2B5EF4-FFF2-40B4-BE49-F238E27FC236}">
                <a16:creationId xmlns:a16="http://schemas.microsoft.com/office/drawing/2014/main" id="{1372DB86-FE08-4DC4-A49D-6F0F9801046A}"/>
              </a:ext>
            </a:extLst>
          </p:cNvPr>
          <p:cNvPicPr/>
          <p:nvPr/>
        </p:nvPicPr>
        <p:blipFill>
          <a:blip r:embed="rId3"/>
          <a:srcRect b="7234"/>
          <a:stretch/>
        </p:blipFill>
        <p:spPr>
          <a:xfrm>
            <a:off x="6997063" y="1405644"/>
            <a:ext cx="4747320" cy="4750200"/>
          </a:xfrm>
          <a:prstGeom prst="rect">
            <a:avLst/>
          </a:prstGeom>
          <a:ln>
            <a:noFill/>
          </a:ln>
        </p:spPr>
      </p:pic>
    </p:spTree>
    <p:extLst>
      <p:ext uri="{BB962C8B-B14F-4D97-AF65-F5344CB8AC3E}">
        <p14:creationId xmlns:p14="http://schemas.microsoft.com/office/powerpoint/2010/main" val="3129732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D2ECC-2D58-421C-A344-0B0F67FD00CA}"/>
              </a:ext>
            </a:extLst>
          </p:cNvPr>
          <p:cNvSpPr>
            <a:spLocks noGrp="1"/>
          </p:cNvSpPr>
          <p:nvPr>
            <p:ph type="title"/>
          </p:nvPr>
        </p:nvSpPr>
        <p:spPr/>
        <p:txBody>
          <a:bodyPr/>
          <a:lstStyle/>
          <a:p>
            <a:r>
              <a:rPr lang="en-GB" sz="2800" b="0" strike="noStrike" spc="-1" dirty="0">
                <a:solidFill>
                  <a:srgbClr val="000000"/>
                </a:solidFill>
              </a:rPr>
              <a:t>PESTEL analysis</a:t>
            </a:r>
            <a:endParaRPr lang="en-US" dirty="0"/>
          </a:p>
        </p:txBody>
      </p:sp>
      <p:sp>
        <p:nvSpPr>
          <p:cNvPr id="3" name="Content Placeholder 2">
            <a:extLst>
              <a:ext uri="{FF2B5EF4-FFF2-40B4-BE49-F238E27FC236}">
                <a16:creationId xmlns:a16="http://schemas.microsoft.com/office/drawing/2014/main" id="{4FE2227B-1BCB-4E00-B38E-826186681DFC}"/>
              </a:ext>
            </a:extLst>
          </p:cNvPr>
          <p:cNvSpPr>
            <a:spLocks noGrp="1"/>
          </p:cNvSpPr>
          <p:nvPr>
            <p:ph idx="1"/>
          </p:nvPr>
        </p:nvSpPr>
        <p:spPr>
          <a:xfrm>
            <a:off x="581192" y="2340864"/>
            <a:ext cx="5899507" cy="3634486"/>
          </a:xfrm>
        </p:spPr>
        <p:txBody>
          <a:bodyPr>
            <a:normAutofit/>
          </a:bodyPr>
          <a:lstStyle/>
          <a:p>
            <a:pPr algn="just">
              <a:lnSpc>
                <a:spcPct val="90000"/>
              </a:lnSpc>
              <a:spcBef>
                <a:spcPts val="1001"/>
              </a:spcBef>
              <a:tabLst>
                <a:tab pos="0" algn="l"/>
              </a:tabLst>
            </a:pPr>
            <a:r>
              <a:rPr lang="en-GB" sz="2800" b="1" strike="noStrike" spc="-1" dirty="0">
                <a:solidFill>
                  <a:srgbClr val="000000"/>
                </a:solidFill>
                <a:latin typeface="Calibri"/>
              </a:rPr>
              <a:t>Economic</a:t>
            </a:r>
            <a:endParaRPr lang="en-US" sz="2800" b="1" spc="-1" dirty="0">
              <a:solidFill>
                <a:srgbClr val="000000"/>
              </a:solidFill>
              <a:latin typeface="Calibri"/>
            </a:endParaRPr>
          </a:p>
          <a:p>
            <a:pPr lvl="1" algn="just">
              <a:lnSpc>
                <a:spcPct val="90000"/>
              </a:lnSpc>
              <a:spcBef>
                <a:spcPts val="1001"/>
              </a:spcBef>
              <a:tabLst>
                <a:tab pos="0" algn="l"/>
              </a:tabLst>
            </a:pPr>
            <a:r>
              <a:rPr lang="en-GB" sz="2500" b="0" strike="noStrike" spc="-1" dirty="0">
                <a:solidFill>
                  <a:srgbClr val="000000"/>
                </a:solidFill>
                <a:latin typeface="Times New Roman"/>
                <a:ea typeface="Calibri"/>
              </a:rPr>
              <a:t>Over ten billion dollars of the expenditure in healthcare has been accounted for treating stress associated illnesses.</a:t>
            </a:r>
            <a:endParaRPr lang="en-KE" sz="2500" b="0" strike="noStrike" spc="-1" dirty="0">
              <a:solidFill>
                <a:srgbClr val="000000"/>
              </a:solidFill>
              <a:latin typeface="Calibri"/>
            </a:endParaRPr>
          </a:p>
        </p:txBody>
      </p:sp>
      <p:pic>
        <p:nvPicPr>
          <p:cNvPr id="4" name="Picture 5">
            <a:extLst>
              <a:ext uri="{FF2B5EF4-FFF2-40B4-BE49-F238E27FC236}">
                <a16:creationId xmlns:a16="http://schemas.microsoft.com/office/drawing/2014/main" id="{1B8C2B2B-5F51-4C63-9534-2DD73B260096}"/>
              </a:ext>
            </a:extLst>
          </p:cNvPr>
          <p:cNvPicPr/>
          <p:nvPr/>
        </p:nvPicPr>
        <p:blipFill>
          <a:blip r:embed="rId3"/>
          <a:srcRect b="26342"/>
          <a:stretch/>
        </p:blipFill>
        <p:spPr>
          <a:xfrm>
            <a:off x="6717143" y="1890876"/>
            <a:ext cx="5313541" cy="4084474"/>
          </a:xfrm>
          <a:prstGeom prst="rect">
            <a:avLst/>
          </a:prstGeom>
          <a:ln>
            <a:noFill/>
          </a:ln>
        </p:spPr>
      </p:pic>
    </p:spTree>
    <p:extLst>
      <p:ext uri="{BB962C8B-B14F-4D97-AF65-F5344CB8AC3E}">
        <p14:creationId xmlns:p14="http://schemas.microsoft.com/office/powerpoint/2010/main" val="2989350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D2ECC-2D58-421C-A344-0B0F67FD00CA}"/>
              </a:ext>
            </a:extLst>
          </p:cNvPr>
          <p:cNvSpPr>
            <a:spLocks noGrp="1"/>
          </p:cNvSpPr>
          <p:nvPr>
            <p:ph type="title"/>
          </p:nvPr>
        </p:nvSpPr>
        <p:spPr/>
        <p:txBody>
          <a:bodyPr/>
          <a:lstStyle/>
          <a:p>
            <a:r>
              <a:rPr lang="en-GB" sz="2800" b="0" strike="noStrike" spc="-1" dirty="0">
                <a:solidFill>
                  <a:srgbClr val="000000"/>
                </a:solidFill>
              </a:rPr>
              <a:t>PESTEL analysis</a:t>
            </a:r>
            <a:endParaRPr lang="en-US" dirty="0"/>
          </a:p>
        </p:txBody>
      </p:sp>
      <p:sp>
        <p:nvSpPr>
          <p:cNvPr id="3" name="Content Placeholder 2">
            <a:extLst>
              <a:ext uri="{FF2B5EF4-FFF2-40B4-BE49-F238E27FC236}">
                <a16:creationId xmlns:a16="http://schemas.microsoft.com/office/drawing/2014/main" id="{4FE2227B-1BCB-4E00-B38E-826186681DFC}"/>
              </a:ext>
            </a:extLst>
          </p:cNvPr>
          <p:cNvSpPr>
            <a:spLocks noGrp="1"/>
          </p:cNvSpPr>
          <p:nvPr>
            <p:ph idx="1"/>
          </p:nvPr>
        </p:nvSpPr>
        <p:spPr>
          <a:xfrm>
            <a:off x="581192" y="2340864"/>
            <a:ext cx="5899507" cy="3634486"/>
          </a:xfrm>
        </p:spPr>
        <p:txBody>
          <a:bodyPr>
            <a:normAutofit/>
          </a:bodyPr>
          <a:lstStyle/>
          <a:p>
            <a:pPr algn="just">
              <a:lnSpc>
                <a:spcPct val="90000"/>
              </a:lnSpc>
              <a:spcBef>
                <a:spcPts val="1001"/>
              </a:spcBef>
              <a:tabLst>
                <a:tab pos="0" algn="l"/>
              </a:tabLst>
            </a:pPr>
            <a:r>
              <a:rPr lang="en-GB" sz="2800" b="1" strike="noStrike" spc="-1" dirty="0">
                <a:solidFill>
                  <a:srgbClr val="000000"/>
                </a:solidFill>
                <a:latin typeface="Calibri"/>
              </a:rPr>
              <a:t>Social</a:t>
            </a:r>
            <a:endParaRPr lang="en-US" sz="2800" spc="-1" dirty="0">
              <a:solidFill>
                <a:srgbClr val="000000"/>
              </a:solidFill>
              <a:latin typeface="Calibri"/>
            </a:endParaRPr>
          </a:p>
          <a:p>
            <a:pPr lvl="1" algn="just">
              <a:lnSpc>
                <a:spcPct val="90000"/>
              </a:lnSpc>
              <a:spcBef>
                <a:spcPts val="1001"/>
              </a:spcBef>
              <a:tabLst>
                <a:tab pos="0" algn="l"/>
              </a:tabLst>
            </a:pPr>
            <a:r>
              <a:rPr lang="en-GB" sz="2500" b="0" strike="noStrike" spc="-1" dirty="0">
                <a:solidFill>
                  <a:srgbClr val="000000"/>
                </a:solidFill>
                <a:latin typeface="Times New Roman"/>
                <a:ea typeface="Calibri"/>
              </a:rPr>
              <a:t>Most people consider a more reliable means of working that is free from the office stress that they would allow them to keep a healthy work and social balance</a:t>
            </a:r>
            <a:endParaRPr lang="en-KE" sz="2500" b="0" strike="noStrike" spc="-1" dirty="0">
              <a:solidFill>
                <a:srgbClr val="000000"/>
              </a:solidFill>
              <a:latin typeface="Calibri"/>
            </a:endParaRPr>
          </a:p>
        </p:txBody>
      </p:sp>
      <p:pic>
        <p:nvPicPr>
          <p:cNvPr id="4" name="Picture 5">
            <a:extLst>
              <a:ext uri="{FF2B5EF4-FFF2-40B4-BE49-F238E27FC236}">
                <a16:creationId xmlns:a16="http://schemas.microsoft.com/office/drawing/2014/main" id="{F822B236-1A45-4459-AC5D-0D1065EC53D4}"/>
              </a:ext>
            </a:extLst>
          </p:cNvPr>
          <p:cNvPicPr/>
          <p:nvPr/>
        </p:nvPicPr>
        <p:blipFill>
          <a:blip r:embed="rId3"/>
          <a:stretch/>
        </p:blipFill>
        <p:spPr>
          <a:xfrm>
            <a:off x="6736702" y="1704599"/>
            <a:ext cx="5150498" cy="3996405"/>
          </a:xfrm>
          <a:prstGeom prst="rect">
            <a:avLst/>
          </a:prstGeom>
          <a:ln>
            <a:noFill/>
          </a:ln>
        </p:spPr>
      </p:pic>
    </p:spTree>
    <p:extLst>
      <p:ext uri="{BB962C8B-B14F-4D97-AF65-F5344CB8AC3E}">
        <p14:creationId xmlns:p14="http://schemas.microsoft.com/office/powerpoint/2010/main" val="2706414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D2ECC-2D58-421C-A344-0B0F67FD00CA}"/>
              </a:ext>
            </a:extLst>
          </p:cNvPr>
          <p:cNvSpPr>
            <a:spLocks noGrp="1"/>
          </p:cNvSpPr>
          <p:nvPr>
            <p:ph type="title"/>
          </p:nvPr>
        </p:nvSpPr>
        <p:spPr/>
        <p:txBody>
          <a:bodyPr/>
          <a:lstStyle/>
          <a:p>
            <a:r>
              <a:rPr lang="en-GB" sz="2800" b="0" strike="noStrike" spc="-1" dirty="0">
                <a:solidFill>
                  <a:srgbClr val="000000"/>
                </a:solidFill>
              </a:rPr>
              <a:t>PESTEL analysis</a:t>
            </a:r>
            <a:endParaRPr lang="en-US" dirty="0"/>
          </a:p>
        </p:txBody>
      </p:sp>
      <p:sp>
        <p:nvSpPr>
          <p:cNvPr id="3" name="Content Placeholder 2">
            <a:extLst>
              <a:ext uri="{FF2B5EF4-FFF2-40B4-BE49-F238E27FC236}">
                <a16:creationId xmlns:a16="http://schemas.microsoft.com/office/drawing/2014/main" id="{4FE2227B-1BCB-4E00-B38E-826186681DFC}"/>
              </a:ext>
            </a:extLst>
          </p:cNvPr>
          <p:cNvSpPr>
            <a:spLocks noGrp="1"/>
          </p:cNvSpPr>
          <p:nvPr>
            <p:ph idx="1"/>
          </p:nvPr>
        </p:nvSpPr>
        <p:spPr>
          <a:xfrm>
            <a:off x="581192" y="2340864"/>
            <a:ext cx="5899507" cy="3634486"/>
          </a:xfrm>
        </p:spPr>
        <p:txBody>
          <a:bodyPr>
            <a:normAutofit/>
          </a:bodyPr>
          <a:lstStyle/>
          <a:p>
            <a:pPr>
              <a:lnSpc>
                <a:spcPct val="90000"/>
              </a:lnSpc>
              <a:spcBef>
                <a:spcPts val="1001"/>
              </a:spcBef>
              <a:tabLst>
                <a:tab pos="0" algn="l"/>
              </a:tabLst>
            </a:pPr>
            <a:r>
              <a:rPr lang="en-GB" sz="2800" b="1" strike="noStrike" spc="-1" dirty="0">
                <a:solidFill>
                  <a:srgbClr val="000000"/>
                </a:solidFill>
                <a:latin typeface="Calibri"/>
              </a:rPr>
              <a:t>Technology</a:t>
            </a:r>
            <a:endParaRPr lang="en-US" sz="2800" b="1" spc="-1" dirty="0">
              <a:solidFill>
                <a:srgbClr val="000000"/>
              </a:solidFill>
              <a:latin typeface="Calibri"/>
            </a:endParaRPr>
          </a:p>
          <a:p>
            <a:pPr lvl="1">
              <a:lnSpc>
                <a:spcPct val="90000"/>
              </a:lnSpc>
              <a:spcBef>
                <a:spcPts val="1001"/>
              </a:spcBef>
              <a:tabLst>
                <a:tab pos="0" algn="l"/>
              </a:tabLst>
            </a:pPr>
            <a:r>
              <a:rPr lang="en-GB" sz="2500" b="0" strike="noStrike" spc="-1" dirty="0">
                <a:solidFill>
                  <a:srgbClr val="000000"/>
                </a:solidFill>
                <a:latin typeface="Times New Roman"/>
                <a:ea typeface="Calibri"/>
              </a:rPr>
              <a:t>The adoption of a reliable technology has been evidenced to reduce work related stress </a:t>
            </a:r>
            <a:r>
              <a:rPr lang="en-GB" sz="2500" b="0" strike="noStrike" spc="-1" dirty="0">
                <a:solidFill>
                  <a:srgbClr val="000000"/>
                </a:solidFill>
                <a:latin typeface="Calibri"/>
                <a:ea typeface="Calibri"/>
              </a:rPr>
              <a:t> </a:t>
            </a:r>
            <a:endParaRPr lang="en-KE" sz="2500" b="0" strike="noStrike" spc="-1" dirty="0">
              <a:solidFill>
                <a:srgbClr val="000000"/>
              </a:solidFill>
              <a:latin typeface="Calibri"/>
            </a:endParaRPr>
          </a:p>
          <a:p>
            <a:pPr>
              <a:lnSpc>
                <a:spcPct val="90000"/>
              </a:lnSpc>
              <a:spcBef>
                <a:spcPts val="1001"/>
              </a:spcBef>
              <a:tabLst>
                <a:tab pos="0" algn="l"/>
              </a:tabLst>
            </a:pPr>
            <a:endParaRPr lang="en-KE" sz="2800" b="0" strike="noStrike" spc="-1" dirty="0">
              <a:solidFill>
                <a:srgbClr val="000000"/>
              </a:solidFill>
              <a:latin typeface="Calibri"/>
            </a:endParaRPr>
          </a:p>
        </p:txBody>
      </p:sp>
      <p:pic>
        <p:nvPicPr>
          <p:cNvPr id="4" name="Picture 4">
            <a:extLst>
              <a:ext uri="{FF2B5EF4-FFF2-40B4-BE49-F238E27FC236}">
                <a16:creationId xmlns:a16="http://schemas.microsoft.com/office/drawing/2014/main" id="{1A6A62E5-1C43-4DB7-9EF2-C50D5400E224}"/>
              </a:ext>
            </a:extLst>
          </p:cNvPr>
          <p:cNvPicPr/>
          <p:nvPr/>
        </p:nvPicPr>
        <p:blipFill>
          <a:blip r:embed="rId3"/>
          <a:srcRect b="12230"/>
          <a:stretch/>
        </p:blipFill>
        <p:spPr>
          <a:xfrm>
            <a:off x="6480699" y="1610637"/>
            <a:ext cx="4609829" cy="4364713"/>
          </a:xfrm>
          <a:prstGeom prst="rect">
            <a:avLst/>
          </a:prstGeom>
          <a:ln>
            <a:noFill/>
          </a:ln>
        </p:spPr>
      </p:pic>
    </p:spTree>
    <p:extLst>
      <p:ext uri="{BB962C8B-B14F-4D97-AF65-F5344CB8AC3E}">
        <p14:creationId xmlns:p14="http://schemas.microsoft.com/office/powerpoint/2010/main" val="427124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2D29-F033-4A71-B80B-323DA7721EF5}"/>
              </a:ext>
            </a:extLst>
          </p:cNvPr>
          <p:cNvSpPr>
            <a:spLocks noGrp="1"/>
          </p:cNvSpPr>
          <p:nvPr>
            <p:ph type="title"/>
          </p:nvPr>
        </p:nvSpPr>
        <p:spPr>
          <a:xfrm>
            <a:off x="581192" y="702156"/>
            <a:ext cx="11029616" cy="893794"/>
          </a:xfrm>
        </p:spPr>
        <p:txBody>
          <a:bodyPr/>
          <a:lstStyle/>
          <a:p>
            <a:pPr>
              <a:lnSpc>
                <a:spcPct val="90000"/>
              </a:lnSpc>
            </a:pPr>
            <a:r>
              <a:rPr lang="en-US" sz="2800" b="0" strike="noStrike" spc="-1" dirty="0">
                <a:solidFill>
                  <a:srgbClr val="000000"/>
                </a:solidFill>
              </a:rPr>
              <a:t>Alternative solutions to work-related stress</a:t>
            </a:r>
            <a:endParaRPr lang="en-KE" sz="2800" b="0" strike="noStrike" spc="-1" dirty="0">
              <a:solidFill>
                <a:srgbClr val="000000"/>
              </a:solidFill>
            </a:endParaRPr>
          </a:p>
        </p:txBody>
      </p:sp>
      <p:sp>
        <p:nvSpPr>
          <p:cNvPr id="3" name="Content Placeholder 2">
            <a:extLst>
              <a:ext uri="{FF2B5EF4-FFF2-40B4-BE49-F238E27FC236}">
                <a16:creationId xmlns:a16="http://schemas.microsoft.com/office/drawing/2014/main" id="{1BFDAEEA-C767-4B5D-949F-14FC4923EB56}"/>
              </a:ext>
            </a:extLst>
          </p:cNvPr>
          <p:cNvSpPr>
            <a:spLocks noGrp="1"/>
          </p:cNvSpPr>
          <p:nvPr>
            <p:ph idx="1"/>
          </p:nvPr>
        </p:nvSpPr>
        <p:spPr>
          <a:xfrm>
            <a:off x="581193" y="2340864"/>
            <a:ext cx="3786622" cy="3634486"/>
          </a:xfrm>
        </p:spPr>
        <p:txBody>
          <a:bodyPr>
            <a:normAutofit/>
          </a:bodyPr>
          <a:lstStyle/>
          <a:p>
            <a:pPr marL="228600" indent="-228240">
              <a:lnSpc>
                <a:spcPct val="90000"/>
              </a:lnSpc>
              <a:spcBef>
                <a:spcPts val="1001"/>
              </a:spcBef>
              <a:buClr>
                <a:srgbClr val="000000"/>
              </a:buClr>
              <a:buFont typeface="Arial"/>
              <a:buChar char="•"/>
            </a:pPr>
            <a:r>
              <a:rPr lang="en-GB" sz="2800" b="0" strike="noStrike" spc="-1" dirty="0">
                <a:solidFill>
                  <a:srgbClr val="000000"/>
                </a:solidFill>
                <a:latin typeface="Calibri"/>
              </a:rPr>
              <a:t>Track your stressors.</a:t>
            </a:r>
            <a:endParaRPr lang="en-KE" sz="2800" b="0" strike="noStrike" spc="-1" dirty="0">
              <a:solidFill>
                <a:srgbClr val="000000"/>
              </a:solidFill>
              <a:latin typeface="Calibri"/>
            </a:endParaRPr>
          </a:p>
          <a:p>
            <a:pPr marL="228600" indent="-228240">
              <a:lnSpc>
                <a:spcPct val="90000"/>
              </a:lnSpc>
              <a:spcBef>
                <a:spcPts val="1001"/>
              </a:spcBef>
              <a:buClr>
                <a:srgbClr val="000000"/>
              </a:buClr>
              <a:buFont typeface="Arial"/>
              <a:buChar char="•"/>
            </a:pPr>
            <a:r>
              <a:rPr lang="en-GB" sz="2800" b="0" strike="noStrike" spc="-1" dirty="0">
                <a:solidFill>
                  <a:srgbClr val="000000"/>
                </a:solidFill>
                <a:latin typeface="Calibri"/>
              </a:rPr>
              <a:t>Develop healthy responses.</a:t>
            </a:r>
            <a:endParaRPr lang="en-KE" sz="2800" b="0" strike="noStrike" spc="-1" dirty="0">
              <a:solidFill>
                <a:srgbClr val="000000"/>
              </a:solidFill>
              <a:latin typeface="Calibri"/>
            </a:endParaRPr>
          </a:p>
          <a:p>
            <a:pPr marL="228600" indent="-228240">
              <a:lnSpc>
                <a:spcPct val="90000"/>
              </a:lnSpc>
              <a:spcBef>
                <a:spcPts val="1001"/>
              </a:spcBef>
              <a:buClr>
                <a:srgbClr val="000000"/>
              </a:buClr>
              <a:buFont typeface="Arial"/>
              <a:buChar char="•"/>
            </a:pPr>
            <a:r>
              <a:rPr lang="en-GB" sz="2800" b="0" strike="noStrike" spc="-1" dirty="0">
                <a:solidFill>
                  <a:srgbClr val="000000"/>
                </a:solidFill>
                <a:latin typeface="Calibri"/>
              </a:rPr>
              <a:t>Establish boundaries.</a:t>
            </a:r>
            <a:endParaRPr lang="en-KE" sz="2800" b="0" strike="noStrike" spc="-1" dirty="0">
              <a:solidFill>
                <a:srgbClr val="000000"/>
              </a:solidFill>
              <a:latin typeface="Calibri"/>
            </a:endParaRPr>
          </a:p>
          <a:p>
            <a:pPr marL="228600" indent="-228240">
              <a:lnSpc>
                <a:spcPct val="90000"/>
              </a:lnSpc>
              <a:spcBef>
                <a:spcPts val="1001"/>
              </a:spcBef>
              <a:buClr>
                <a:srgbClr val="000000"/>
              </a:buClr>
              <a:buFont typeface="Arial"/>
              <a:buChar char="•"/>
            </a:pPr>
            <a:r>
              <a:rPr lang="en-GB" sz="2800" b="0" strike="noStrike" spc="-1" dirty="0">
                <a:solidFill>
                  <a:srgbClr val="000000"/>
                </a:solidFill>
                <a:latin typeface="Calibri"/>
              </a:rPr>
              <a:t>Take time to recharge. </a:t>
            </a:r>
            <a:endParaRPr lang="en-KE" sz="2800" b="0" strike="noStrike" spc="-1" dirty="0">
              <a:solidFill>
                <a:srgbClr val="000000"/>
              </a:solidFill>
              <a:latin typeface="Calibri"/>
            </a:endParaRPr>
          </a:p>
        </p:txBody>
      </p:sp>
      <p:pic>
        <p:nvPicPr>
          <p:cNvPr id="4" name="Picture 5" descr="Logo, company name&#10;&#10;Description automatically generated">
            <a:extLst>
              <a:ext uri="{FF2B5EF4-FFF2-40B4-BE49-F238E27FC236}">
                <a16:creationId xmlns:a16="http://schemas.microsoft.com/office/drawing/2014/main" id="{37D6B1D6-21AF-45A7-9979-9F52D1B9EAEB}"/>
              </a:ext>
            </a:extLst>
          </p:cNvPr>
          <p:cNvPicPr/>
          <p:nvPr/>
        </p:nvPicPr>
        <p:blipFill>
          <a:blip r:embed="rId3"/>
          <a:stretch/>
        </p:blipFill>
        <p:spPr>
          <a:xfrm>
            <a:off x="6465218" y="1595950"/>
            <a:ext cx="4747320" cy="4379400"/>
          </a:xfrm>
          <a:prstGeom prst="rect">
            <a:avLst/>
          </a:prstGeom>
          <a:ln>
            <a:noFill/>
          </a:ln>
        </p:spPr>
      </p:pic>
    </p:spTree>
    <p:extLst>
      <p:ext uri="{BB962C8B-B14F-4D97-AF65-F5344CB8AC3E}">
        <p14:creationId xmlns:p14="http://schemas.microsoft.com/office/powerpoint/2010/main" val="2334634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EAEFE-2EE5-4671-BFE6-AB0D1B190FBF}"/>
              </a:ext>
            </a:extLst>
          </p:cNvPr>
          <p:cNvSpPr>
            <a:spLocks noGrp="1"/>
          </p:cNvSpPr>
          <p:nvPr>
            <p:ph type="title"/>
          </p:nvPr>
        </p:nvSpPr>
        <p:spPr/>
        <p:txBody>
          <a:bodyPr/>
          <a:lstStyle/>
          <a:p>
            <a:r>
              <a:rPr lang="en-GB" sz="2800" b="0" strike="noStrike" spc="-1" dirty="0">
                <a:solidFill>
                  <a:srgbClr val="000000"/>
                </a:solidFill>
              </a:rPr>
              <a:t>Conclusion</a:t>
            </a:r>
            <a:endParaRPr lang="en-US" dirty="0"/>
          </a:p>
        </p:txBody>
      </p:sp>
      <p:sp>
        <p:nvSpPr>
          <p:cNvPr id="3" name="Content Placeholder 2">
            <a:extLst>
              <a:ext uri="{FF2B5EF4-FFF2-40B4-BE49-F238E27FC236}">
                <a16:creationId xmlns:a16="http://schemas.microsoft.com/office/drawing/2014/main" id="{27D09DA3-03B3-43CC-BC91-A550D568E057}"/>
              </a:ext>
            </a:extLst>
          </p:cNvPr>
          <p:cNvSpPr>
            <a:spLocks noGrp="1"/>
          </p:cNvSpPr>
          <p:nvPr>
            <p:ph idx="1"/>
          </p:nvPr>
        </p:nvSpPr>
        <p:spPr/>
        <p:txBody>
          <a:bodyPr>
            <a:normAutofit/>
          </a:bodyPr>
          <a:lstStyle/>
          <a:p>
            <a:pPr marL="0" indent="0" algn="just">
              <a:buNone/>
            </a:pPr>
            <a:r>
              <a:rPr lang="en-US" sz="2800" b="0" strike="noStrike" spc="-1" dirty="0">
                <a:solidFill>
                  <a:srgbClr val="000000"/>
                </a:solidFill>
                <a:latin typeface="Calibri"/>
              </a:rPr>
              <a:t>In conclusion, work related stress has been highlighted to be a major concern and has bee highlighted to have undue influence of the well-being and productivity of the workers and also the organization. More reliable techniques should be adopted to help reduce the prevalence of this fat and majorly recommended is continuation of work from home initiatives.</a:t>
            </a:r>
            <a:endParaRPr lang="en-KE" sz="2800" b="0" strike="noStrike" spc="-1" dirty="0">
              <a:solidFill>
                <a:srgbClr val="000000"/>
              </a:solidFill>
              <a:latin typeface="Calibri"/>
            </a:endParaRPr>
          </a:p>
        </p:txBody>
      </p:sp>
    </p:spTree>
    <p:extLst>
      <p:ext uri="{BB962C8B-B14F-4D97-AF65-F5344CB8AC3E}">
        <p14:creationId xmlns:p14="http://schemas.microsoft.com/office/powerpoint/2010/main" val="1038662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8022A-A246-439C-8346-ED0B27FD17B1}"/>
              </a:ext>
            </a:extLst>
          </p:cNvPr>
          <p:cNvSpPr>
            <a:spLocks noGrp="1"/>
          </p:cNvSpPr>
          <p:nvPr>
            <p:ph type="title"/>
          </p:nvPr>
        </p:nvSpPr>
        <p:spPr/>
        <p:txBody>
          <a:bodyPr/>
          <a:lstStyle/>
          <a:p>
            <a:r>
              <a:rPr lang="en-GB" sz="2800" b="0" strike="noStrike" spc="-1" dirty="0">
                <a:solidFill>
                  <a:srgbClr val="000000"/>
                </a:solidFill>
              </a:rPr>
              <a:t>References</a:t>
            </a:r>
            <a:endParaRPr lang="en-US" dirty="0"/>
          </a:p>
        </p:txBody>
      </p:sp>
      <p:sp>
        <p:nvSpPr>
          <p:cNvPr id="3" name="Content Placeholder 2">
            <a:extLst>
              <a:ext uri="{FF2B5EF4-FFF2-40B4-BE49-F238E27FC236}">
                <a16:creationId xmlns:a16="http://schemas.microsoft.com/office/drawing/2014/main" id="{CAC6D8CF-2E02-4F39-86B1-3C8465C53707}"/>
              </a:ext>
            </a:extLst>
          </p:cNvPr>
          <p:cNvSpPr>
            <a:spLocks noGrp="1"/>
          </p:cNvSpPr>
          <p:nvPr>
            <p:ph idx="1"/>
          </p:nvPr>
        </p:nvSpPr>
        <p:spPr/>
        <p:txBody>
          <a:bodyPr>
            <a:normAutofit lnSpcReduction="10000"/>
          </a:bodyPr>
          <a:lstStyle/>
          <a:p>
            <a:pPr>
              <a:lnSpc>
                <a:spcPct val="90000"/>
              </a:lnSpc>
              <a:spcBef>
                <a:spcPts val="1001"/>
              </a:spcBef>
              <a:tabLst>
                <a:tab pos="0" algn="l"/>
              </a:tabLst>
            </a:pPr>
            <a:r>
              <a:rPr lang="en-US" sz="1800" b="0" strike="noStrike" spc="-1" dirty="0">
                <a:solidFill>
                  <a:srgbClr val="000000"/>
                </a:solidFill>
                <a:latin typeface="Calibri"/>
              </a:rPr>
              <a:t>Cox, T., Griffiths, A. and Rial-Gonzalez, E., 2020. Work-related stress. Office for Official Publications of the European Communities, Luxembourg.</a:t>
            </a:r>
            <a:endParaRPr lang="en-KE" sz="1800" b="0" strike="noStrike" spc="-1" dirty="0">
              <a:solidFill>
                <a:srgbClr val="000000"/>
              </a:solidFill>
              <a:latin typeface="Calibri"/>
            </a:endParaRPr>
          </a:p>
          <a:p>
            <a:pPr>
              <a:lnSpc>
                <a:spcPct val="90000"/>
              </a:lnSpc>
              <a:spcBef>
                <a:spcPts val="1001"/>
              </a:spcBef>
              <a:tabLst>
                <a:tab pos="0" algn="l"/>
              </a:tabLst>
            </a:pPr>
            <a:r>
              <a:rPr lang="en-US" sz="1800" b="0" strike="noStrike" spc="-1" dirty="0" err="1">
                <a:solidFill>
                  <a:srgbClr val="000000"/>
                </a:solidFill>
                <a:latin typeface="Calibri"/>
              </a:rPr>
              <a:t>Galanti</a:t>
            </a:r>
            <a:r>
              <a:rPr lang="en-US" sz="1800" b="0" strike="noStrike" spc="-1" dirty="0">
                <a:solidFill>
                  <a:srgbClr val="000000"/>
                </a:solidFill>
                <a:latin typeface="Calibri"/>
              </a:rPr>
              <a:t>, T., </a:t>
            </a:r>
            <a:r>
              <a:rPr lang="en-US" sz="1800" b="0" strike="noStrike" spc="-1" dirty="0" err="1">
                <a:solidFill>
                  <a:srgbClr val="000000"/>
                </a:solidFill>
                <a:latin typeface="Calibri"/>
              </a:rPr>
              <a:t>Guidetti</a:t>
            </a:r>
            <a:r>
              <a:rPr lang="en-US" sz="1800" b="0" strike="noStrike" spc="-1" dirty="0">
                <a:solidFill>
                  <a:srgbClr val="000000"/>
                </a:solidFill>
                <a:latin typeface="Calibri"/>
              </a:rPr>
              <a:t>, G., Mazzei, E., </a:t>
            </a:r>
            <a:r>
              <a:rPr lang="en-US" sz="1800" b="0" strike="noStrike" spc="-1" dirty="0" err="1">
                <a:solidFill>
                  <a:srgbClr val="000000"/>
                </a:solidFill>
                <a:latin typeface="Calibri"/>
              </a:rPr>
              <a:t>Zappalà</a:t>
            </a:r>
            <a:r>
              <a:rPr lang="en-US" sz="1800" b="0" strike="noStrike" spc="-1" dirty="0">
                <a:solidFill>
                  <a:srgbClr val="000000"/>
                </a:solidFill>
                <a:latin typeface="Calibri"/>
              </a:rPr>
              <a:t>, S. and Toscano, F., 2021. Work from home during the COVID-19 outbreak: the impact on employees’ remote work productivity, engagement, and stress. Journal of occupational and environmental medicine, 63(7), p.e426.</a:t>
            </a:r>
            <a:endParaRPr lang="en-KE" sz="1800" b="0" strike="noStrike" spc="-1" dirty="0">
              <a:solidFill>
                <a:srgbClr val="000000"/>
              </a:solidFill>
              <a:latin typeface="Calibri"/>
            </a:endParaRPr>
          </a:p>
          <a:p>
            <a:pPr>
              <a:lnSpc>
                <a:spcPct val="90000"/>
              </a:lnSpc>
              <a:spcBef>
                <a:spcPts val="1001"/>
              </a:spcBef>
              <a:tabLst>
                <a:tab pos="0" algn="l"/>
              </a:tabLst>
            </a:pPr>
            <a:r>
              <a:rPr lang="en-US" sz="1800" b="0" strike="noStrike" spc="-1" dirty="0" err="1">
                <a:solidFill>
                  <a:srgbClr val="000000"/>
                </a:solidFill>
                <a:latin typeface="Calibri"/>
              </a:rPr>
              <a:t>Irawanto</a:t>
            </a:r>
            <a:r>
              <a:rPr lang="en-US" sz="1800" b="0" strike="noStrike" spc="-1" dirty="0">
                <a:solidFill>
                  <a:srgbClr val="000000"/>
                </a:solidFill>
                <a:latin typeface="Calibri"/>
              </a:rPr>
              <a:t>, D.W., </a:t>
            </a:r>
            <a:r>
              <a:rPr lang="en-US" sz="1800" b="0" strike="noStrike" spc="-1" dirty="0" err="1">
                <a:solidFill>
                  <a:srgbClr val="000000"/>
                </a:solidFill>
                <a:latin typeface="Calibri"/>
              </a:rPr>
              <a:t>Novianti</a:t>
            </a:r>
            <a:r>
              <a:rPr lang="en-US" sz="1800" b="0" strike="noStrike" spc="-1" dirty="0">
                <a:solidFill>
                  <a:srgbClr val="000000"/>
                </a:solidFill>
                <a:latin typeface="Calibri"/>
              </a:rPr>
              <a:t>, K.R. and Roz, K., 2021. Work from home: Measuring satisfaction between work–life balance and work stress during the covid-19 pandemic in </a:t>
            </a:r>
            <a:r>
              <a:rPr lang="en-US" sz="1800" b="0" strike="noStrike" spc="-1" dirty="0" err="1">
                <a:solidFill>
                  <a:srgbClr val="000000"/>
                </a:solidFill>
                <a:latin typeface="Calibri"/>
              </a:rPr>
              <a:t>indonesia</a:t>
            </a:r>
            <a:r>
              <a:rPr lang="en-US" sz="1800" b="0" strike="noStrike" spc="-1" dirty="0">
                <a:solidFill>
                  <a:srgbClr val="000000"/>
                </a:solidFill>
                <a:latin typeface="Calibri"/>
              </a:rPr>
              <a:t>. Economies, 9(3), p.96.</a:t>
            </a:r>
            <a:endParaRPr lang="en-KE" sz="1800" b="0" strike="noStrike" spc="-1" dirty="0">
              <a:solidFill>
                <a:srgbClr val="000000"/>
              </a:solidFill>
              <a:latin typeface="Calibri"/>
            </a:endParaRPr>
          </a:p>
          <a:p>
            <a:pPr>
              <a:lnSpc>
                <a:spcPct val="90000"/>
              </a:lnSpc>
              <a:spcBef>
                <a:spcPts val="1001"/>
              </a:spcBef>
              <a:tabLst>
                <a:tab pos="0" algn="l"/>
              </a:tabLst>
            </a:pPr>
            <a:r>
              <a:rPr lang="en-US" sz="1800" b="0" strike="noStrike" spc="-1" dirty="0" err="1">
                <a:solidFill>
                  <a:srgbClr val="000000"/>
                </a:solidFill>
                <a:latin typeface="Calibri"/>
              </a:rPr>
              <a:t>Sahni</a:t>
            </a:r>
            <a:r>
              <a:rPr lang="en-US" sz="1800" b="0" strike="noStrike" spc="-1" dirty="0">
                <a:solidFill>
                  <a:srgbClr val="000000"/>
                </a:solidFill>
                <a:latin typeface="Calibri"/>
              </a:rPr>
              <a:t>, J., 2020. Impact of COVID-19 on Employee Behavior: Stress and Coping Mechanism During WFH (Work From Home) Among Service Industry Employees. International Journal of Operations Management, 1(1), pp.35-48.</a:t>
            </a:r>
            <a:endParaRPr lang="en-KE" sz="1800" b="0" strike="noStrike" spc="-1" dirty="0">
              <a:solidFill>
                <a:srgbClr val="000000"/>
              </a:solidFill>
              <a:latin typeface="Calibri"/>
            </a:endParaRPr>
          </a:p>
          <a:p>
            <a:pPr>
              <a:lnSpc>
                <a:spcPct val="90000"/>
              </a:lnSpc>
              <a:spcBef>
                <a:spcPts val="1001"/>
              </a:spcBef>
              <a:tabLst>
                <a:tab pos="0" algn="l"/>
              </a:tabLst>
            </a:pPr>
            <a:r>
              <a:rPr lang="en-US" sz="1800" b="0" strike="noStrike" spc="-1" dirty="0">
                <a:solidFill>
                  <a:srgbClr val="000000"/>
                </a:solidFill>
                <a:latin typeface="Calibri"/>
              </a:rPr>
              <a:t>Van der Klink, J.J., </a:t>
            </a:r>
            <a:r>
              <a:rPr lang="en-US" sz="1800" b="0" strike="noStrike" spc="-1" dirty="0" err="1">
                <a:solidFill>
                  <a:srgbClr val="000000"/>
                </a:solidFill>
                <a:latin typeface="Calibri"/>
              </a:rPr>
              <a:t>Blonk</a:t>
            </a:r>
            <a:r>
              <a:rPr lang="en-US" sz="1800" b="0" strike="noStrike" spc="-1" dirty="0">
                <a:solidFill>
                  <a:srgbClr val="000000"/>
                </a:solidFill>
                <a:latin typeface="Calibri"/>
              </a:rPr>
              <a:t>, R.W., </a:t>
            </a:r>
            <a:r>
              <a:rPr lang="en-US" sz="1800" b="0" strike="noStrike" spc="-1" dirty="0" err="1">
                <a:solidFill>
                  <a:srgbClr val="000000"/>
                </a:solidFill>
                <a:latin typeface="Calibri"/>
              </a:rPr>
              <a:t>Schene</a:t>
            </a:r>
            <a:r>
              <a:rPr lang="en-US" sz="1800" b="0" strike="noStrike" spc="-1" dirty="0">
                <a:solidFill>
                  <a:srgbClr val="000000"/>
                </a:solidFill>
                <a:latin typeface="Calibri"/>
              </a:rPr>
              <a:t>, A.H. and Van Dijk, F.J., 2019. The benefits of interventions for work-related stress. American journal of public health, 91(2), p.270.</a:t>
            </a:r>
            <a:endParaRPr lang="en-KE" sz="1800" b="0" strike="noStrike" spc="-1" dirty="0">
              <a:solidFill>
                <a:srgbClr val="000000"/>
              </a:solidFill>
              <a:latin typeface="Calibri"/>
            </a:endParaRPr>
          </a:p>
        </p:txBody>
      </p:sp>
    </p:spTree>
    <p:extLst>
      <p:ext uri="{BB962C8B-B14F-4D97-AF65-F5344CB8AC3E}">
        <p14:creationId xmlns:p14="http://schemas.microsoft.com/office/powerpoint/2010/main" val="931648527"/>
      </p:ext>
    </p:extLst>
  </p:cSld>
  <p:clrMapOvr>
    <a:masterClrMapping/>
  </p:clrMapOvr>
</p:sld>
</file>

<file path=ppt/theme/theme1.xml><?xml version="1.0" encoding="utf-8"?>
<a:theme xmlns:a="http://schemas.openxmlformats.org/drawingml/2006/main" name="Theme1">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D82AE2A4-6D67-4527-B8A4-9AEBE64E013D}" vid="{BA600071-6B4F-495C-90B1-12DADC767E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89B453C-F2B2-4ECA-A6ED-7DBEF1B6D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CC670F-05B9-4BB7-BA2C-0DE5B5C1E5D3}">
  <ds:schemaRefs>
    <ds:schemaRef ds:uri="http://schemas.microsoft.com/sharepoint/v3/contenttype/forms"/>
  </ds:schemaRefs>
</ds:datastoreItem>
</file>

<file path=customXml/itemProps3.xml><?xml version="1.0" encoding="utf-8"?>
<ds:datastoreItem xmlns:ds="http://schemas.openxmlformats.org/officeDocument/2006/customXml" ds:itemID="{02A3AD49-9331-450C-A2FE-6857A4DB38C6}">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Theme1</Template>
  <TotalTime>51</TotalTime>
  <Words>1664</Words>
  <Application>Microsoft Office PowerPoint</Application>
  <PresentationFormat>Widescreen</PresentationFormat>
  <Paragraphs>58</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Franklin Gothic Book</vt:lpstr>
      <vt:lpstr>Franklin Gothic Demi</vt:lpstr>
      <vt:lpstr>Times New Roman</vt:lpstr>
      <vt:lpstr>Wingdings 2</vt:lpstr>
      <vt:lpstr>Theme1</vt:lpstr>
      <vt:lpstr>                    Problem-solving and decision-making  bmsw 4004   student name: Simcea gabriel emil  student id: 2029775 Module Leader: Mr. Yohan Mendis </vt:lpstr>
      <vt:lpstr>Introduction</vt:lpstr>
      <vt:lpstr>Nature and impact of the complex problem on employees and their organisations</vt:lpstr>
      <vt:lpstr>Cont.</vt:lpstr>
      <vt:lpstr>Cause-and-effect analysis</vt:lpstr>
      <vt:lpstr>PESTEL analysis</vt:lpstr>
      <vt:lpstr>PESTEL analysis</vt:lpstr>
      <vt:lpstr>PESTEL analysis</vt:lpstr>
      <vt:lpstr>PESTEL analysis</vt:lpstr>
      <vt:lpstr>Alternative solutions to work-related stress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 and decision-making</dc:title>
  <dc:creator>Al Muquit</dc:creator>
  <cp:lastModifiedBy>Gabriel Emil Simcea (2029775)</cp:lastModifiedBy>
  <cp:revision>2</cp:revision>
  <dcterms:created xsi:type="dcterms:W3CDTF">2021-10-22T11:25:24Z</dcterms:created>
  <dcterms:modified xsi:type="dcterms:W3CDTF">2021-11-15T17:41:12Z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