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FAD26-6772-49A0-BBCE-8E24C4C8B6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D73B7F-1478-43A4-AB91-CF8724614F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BA0CA2-61D3-4C36-8513-A062DDA252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2BEE2-85F5-4993-824A-B49C9FFE88CA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56705D-9E1E-4E9A-A9B2-A63D507A5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740B64-43FF-4C97-B007-BE395F6D9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AD576-0C5D-4E0D-ADBD-1972BDCBE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354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48AD4-0DB3-49B3-BC59-8957E1CE2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F034D-93A8-4EA9-89CA-76501915EF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96BAC-CE28-4378-997C-04EB84E3E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2BEE2-85F5-4993-824A-B49C9FFE88CA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296F73-0E75-4E60-A451-FC8D5AA47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2BB42A-5F2E-4C3B-8F24-BE3712906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AD576-0C5D-4E0D-ADBD-1972BDCBE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885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C7CD3-A49D-4F0F-89E5-4C0C6F138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0DF77E-AFFE-4B18-8FC9-2F93493AD9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B05246-11B0-4184-8E20-D8505220C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2BEE2-85F5-4993-824A-B49C9FFE88CA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282A7D-33F7-4154-9725-878E65779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AA8AF1-7724-4D35-9C57-F6EBF902E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AD576-0C5D-4E0D-ADBD-1972BDCBE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113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E52BC-6B43-4110-B2FF-08E258DEB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1BDD1-4934-4A0C-8436-4A0FFED668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69B292-E5BE-4CC8-941B-999E544574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32A003-1A3B-40E2-BE88-F07267DB2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2BEE2-85F5-4993-824A-B49C9FFE88CA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9B04F0-B8CE-4094-A629-8581717681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47607-D5FC-4890-83A7-288705AA1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AD576-0C5D-4E0D-ADBD-1972BDCBE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77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73468-B91C-4F50-B335-14F1D9CB9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C08154-5CC5-4609-9D8B-D81D1CABDA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021139-89D7-4DE8-B0A7-41FE21F82C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AB05AF-6221-4D96-8392-CBDC773DD4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0CB02A-1615-4F51-B6F8-1DCABC872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414BFD-C4F0-47AD-A7E7-48945DE17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2BEE2-85F5-4993-824A-B49C9FFE88CA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EE4D90-6207-477F-9F47-B279C99163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5F1292-5CF8-46E5-BD38-8FBC76C7F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AD576-0C5D-4E0D-ADBD-1972BDCBE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292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B4DE-FC1F-4815-8476-A0243B170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0B2778-AEC0-4D11-8136-04A4DB022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2BEE2-85F5-4993-824A-B49C9FFE88CA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B43541-42DB-40CC-A258-750436A49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63EC85-46E8-4023-96B0-2074B9670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AD576-0C5D-4E0D-ADBD-1972BDCBE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189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E98A6C-52C2-4940-B122-AC622AE42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2BEE2-85F5-4993-824A-B49C9FFE88CA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67B2BE-4F8A-4C9C-ABC7-9D9EC40E7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E21EA1-C761-44B3-8E84-A95F9A868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AD576-0C5D-4E0D-ADBD-1972BDCBE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873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29B63-0258-4045-89F0-045D9E5A6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1BED3-B526-42B3-BB76-CE69944A4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EE2E95-7941-477C-9866-C84F50BBE3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ABD0B3-60DC-4C1A-8CC2-6029527E4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2BEE2-85F5-4993-824A-B49C9FFE88CA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01AD4A-39A5-4263-B303-33FCC9C5A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B42F57-0CF1-4ACC-B5CA-B65B0BCB8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AD576-0C5D-4E0D-ADBD-1972BDCBE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918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1D60B-D6D3-4342-9C8B-A853760EF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3C2C131-AC8F-4511-AE71-B8C8920AD6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CECA1C-B070-4244-87EB-3C73E41F72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F23DEF-0072-4604-AC2B-B4D87AD4B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2BEE2-85F5-4993-824A-B49C9FFE88CA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5D6B0D-0926-436F-9E5B-7F37318C0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F10A82-D603-4C83-9ACC-5F555DE51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AD576-0C5D-4E0D-ADBD-1972BDCBE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462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4EF8B-85FA-40C7-9C47-9EA740228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A431F8-BEFE-4652-B6F7-186D8C67FF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8A387B-C463-45AD-80FE-ED7A8A9C2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2BEE2-85F5-4993-824A-B49C9FFE88CA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206A6A-92D8-4543-95FE-831ABB4EE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5646F-FE36-427F-A844-68CFE0424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AD576-0C5D-4E0D-ADBD-1972BDCBE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134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97564C-C75D-45E9-AFEF-DAE922C598D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32D49A-3238-4F1D-9400-214F76DCBF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959F69-9CC3-46FD-B27B-9F01B7D1AA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2BEE2-85F5-4993-824A-B49C9FFE88CA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72A468-0E87-48B3-9958-A072B15AB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C39122-668E-40A5-AF70-A3618B07D2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AD576-0C5D-4E0D-ADBD-1972BDCBE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514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BFCFD4-6721-42CE-9DE4-8FC2A1AA0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111C8-B5E5-43D6-BD94-5A04CDD58E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C1334F-24CF-4D6F-AA18-934C51F6B0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12BEE2-85F5-4993-824A-B49C9FFE88CA}" type="datetimeFigureOut">
              <a:rPr lang="en-GB" smtClean="0"/>
              <a:t>20/02/2018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6A7F9-939A-4E47-A441-20C0FF9F78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6D72F2-E435-4004-8D42-931AE5CA4D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AAD576-0C5D-4E0D-ADBD-1972BDCBE0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18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bc.co.uk/news/world-us-canada-24370967" TargetMode="External"/><Relationship Id="rId13" Type="http://schemas.openxmlformats.org/officeDocument/2006/relationships/hyperlink" Target="https://www.theguardian.com/commentisfree/2016/may/27/the-guardian-view-on-the-leave-campaign-show-some-respect-for-truth" TargetMode="External"/><Relationship Id="rId3" Type="http://schemas.openxmlformats.org/officeDocument/2006/relationships/hyperlink" Target="http://www.bbc.co.uk/news/uk-wales-politics-35977052" TargetMode="External"/><Relationship Id="rId7" Type="http://schemas.openxmlformats.org/officeDocument/2006/relationships/hyperlink" Target="http://www.bbc.co.uk/news/uk-wales-south-west-wales-38093302" TargetMode="External"/><Relationship Id="rId12" Type="http://schemas.openxmlformats.org/officeDocument/2006/relationships/hyperlink" Target="https://fullfact.org/health/what-is-the-nhs-budget/" TargetMode="External"/><Relationship Id="rId2" Type="http://schemas.openxmlformats.org/officeDocument/2006/relationships/hyperlink" Target="https://www.ageuk.org.uk/information-advice/health-wellbeing/conditions-illness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bc.co.uk/news/uk-wales-south-west-wales-34328575" TargetMode="External"/><Relationship Id="rId11" Type="http://schemas.openxmlformats.org/officeDocument/2006/relationships/hyperlink" Target="https://www.interexchange.org/articles/visit-the-usa/understanding-us-healthcare-system/" TargetMode="External"/><Relationship Id="rId5" Type="http://schemas.openxmlformats.org/officeDocument/2006/relationships/hyperlink" Target="http://www.bbc.co.uk/history/ww2peopleswar/timeline/factfiles/nonflash/a1143578.shtml" TargetMode="External"/><Relationship Id="rId10" Type="http://schemas.openxmlformats.org/officeDocument/2006/relationships/hyperlink" Target="https://www.politico.eu/article/nhs-how-brexit-is-prompting-a-national-renewal-of-uks-cherished-health-system/" TargetMode="External"/><Relationship Id="rId4" Type="http://schemas.openxmlformats.org/officeDocument/2006/relationships/hyperlink" Target="http://www.bbc.co.uk/news/uk-wales-south-west-wales-28168142" TargetMode="External"/><Relationship Id="rId9" Type="http://schemas.openxmlformats.org/officeDocument/2006/relationships/hyperlink" Target="http://www.bbc.co.uk/news/uk-wales-41735702" TargetMode="External"/><Relationship Id="rId14" Type="http://schemas.openxmlformats.org/officeDocument/2006/relationships/hyperlink" Target="https://www.theguardian.com/us-news/ng-interactive/2017/jul/25/us-healthcare-system-vs-other-countries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bc.co.uk/news/health-40248366" TargetMode="External"/><Relationship Id="rId3" Type="http://schemas.openxmlformats.org/officeDocument/2006/relationships/hyperlink" Target="http://www.assembly.wales/NAfW%20Documents/pembrokeshire.pdf%20-%2018042008/pembrokeshire-English.pdf" TargetMode="External"/><Relationship Id="rId7" Type="http://schemas.openxmlformats.org/officeDocument/2006/relationships/hyperlink" Target="http://www.pembswat.org.uk/home/4543575071" TargetMode="External"/><Relationship Id="rId2" Type="http://schemas.openxmlformats.org/officeDocument/2006/relationships/hyperlink" Target="https://www.channel4.com/news/factcheck/nhs-wales-badly-run-by-labour-or-underfunded-by-westminst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dependent.co.uk/news/uk/politics/eu-referendum-result-nigel-farage-nhs-pledge-disowns-350-million-pounds-a7099906.html" TargetMode="External"/><Relationship Id="rId5" Type="http://schemas.openxmlformats.org/officeDocument/2006/relationships/hyperlink" Target="https://statswales.gov.wales/Catalogue/Population-and-Migration/Population/Estimates/nationallevelpopulationestimates-by-year-age-ukcountry" TargetMode="External"/><Relationship Id="rId4" Type="http://schemas.openxmlformats.org/officeDocument/2006/relationships/hyperlink" Target="http://www.wales.nhs.uk/nhswalesaboutus/budgetcharges" TargetMode="External"/><Relationship Id="rId9" Type="http://schemas.openxmlformats.org/officeDocument/2006/relationships/hyperlink" Target="http://www.westerntelegraph.co.uk/news/15887853.EXCLUSIVE__Withybush_Hospital_closure_among_options_considered_by_Hywel_Dda_Health_Board/?ref=mr&amp;lp=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F3986-E0EF-49FB-A235-488456399A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13182"/>
            <a:ext cx="9144000" cy="1098067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My Engagement in Current Political Events in Wales, UK and the World.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0626F2-E10E-49EF-B12A-4657BF3B8F8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Bethany Phillips </a:t>
            </a:r>
          </a:p>
          <a:p>
            <a:r>
              <a:rPr lang="en-GB" dirty="0"/>
              <a:t>1602284</a:t>
            </a:r>
          </a:p>
        </p:txBody>
      </p:sp>
    </p:spTree>
    <p:extLst>
      <p:ext uri="{BB962C8B-B14F-4D97-AF65-F5344CB8AC3E}">
        <p14:creationId xmlns:p14="http://schemas.microsoft.com/office/powerpoint/2010/main" val="3654344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27FFC-128B-4208-8BE3-FB39FF2CF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Politics…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F9BD7EE-70A1-4E78-A9AC-B0CCDE4F8C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90192" y="1980937"/>
            <a:ext cx="6347791" cy="37161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5D022E-349C-4E11-9054-0F6BFC0B457B}"/>
              </a:ext>
            </a:extLst>
          </p:cNvPr>
          <p:cNvSpPr txBox="1"/>
          <p:nvPr/>
        </p:nvSpPr>
        <p:spPr>
          <a:xfrm>
            <a:off x="6718852" y="6016487"/>
            <a:ext cx="463494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http://www.betacor.org/politics.html</a:t>
            </a:r>
          </a:p>
        </p:txBody>
      </p:sp>
    </p:spTree>
    <p:extLst>
      <p:ext uri="{BB962C8B-B14F-4D97-AF65-F5344CB8AC3E}">
        <p14:creationId xmlns:p14="http://schemas.microsoft.com/office/powerpoint/2010/main" val="158493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725"/>
    </mc:Choice>
    <mc:Fallback>
      <p:transition spd="slow" advTm="98725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026EF-A449-4A13-8979-3514B5745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Wales and the NHS…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F9977DC-120E-4210-910B-4F9CB51A67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85436" y="833972"/>
            <a:ext cx="6105813" cy="18317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8D6CB0-0AC3-4092-9388-E6023F9A44F1}"/>
              </a:ext>
            </a:extLst>
          </p:cNvPr>
          <p:cNvSpPr txBox="1"/>
          <p:nvPr/>
        </p:nvSpPr>
        <p:spPr>
          <a:xfrm>
            <a:off x="5059680" y="2811468"/>
            <a:ext cx="434691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http://www.pembswat.org.uk/home/4543575071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9F2EE6-2454-4A64-BEBC-DA2D121ED3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661" y="3276060"/>
            <a:ext cx="4271088" cy="320201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AB73B82-5083-4C07-9885-3BF40B24C7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1483" y="4043931"/>
            <a:ext cx="5882201" cy="190670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A308CCA-A3F4-441A-9C1C-5CD882E33438}"/>
              </a:ext>
            </a:extLst>
          </p:cNvPr>
          <p:cNvSpPr txBox="1"/>
          <p:nvPr/>
        </p:nvSpPr>
        <p:spPr>
          <a:xfrm>
            <a:off x="8046720" y="6358597"/>
            <a:ext cx="41452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http://www.publichealthwales.wales.nhs.uk/</a:t>
            </a:r>
          </a:p>
        </p:txBody>
      </p:sp>
    </p:spTree>
    <p:extLst>
      <p:ext uri="{BB962C8B-B14F-4D97-AF65-F5344CB8AC3E}">
        <p14:creationId xmlns:p14="http://schemas.microsoft.com/office/powerpoint/2010/main" val="1307046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9083"/>
    </mc:Choice>
    <mc:Fallback>
      <p:transition spd="slow" advTm="199083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E0702-B7F3-47D7-B3BC-31B8897BC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and Brexit…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4749BD3-8661-4109-9A58-591C67ECB6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33149" y="1825625"/>
            <a:ext cx="6525701" cy="43513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B7151F-6942-4B04-A6FA-82BCEC47F7FD}"/>
              </a:ext>
            </a:extLst>
          </p:cNvPr>
          <p:cNvSpPr txBox="1"/>
          <p:nvPr/>
        </p:nvSpPr>
        <p:spPr>
          <a:xfrm>
            <a:off x="9358850" y="5542459"/>
            <a:ext cx="28331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http://www.independent.co.uk/news/uk/politics/brexit-latest-news-vote-leave-director-dominic-cummings-leave-eu-error-nhs-350-million-lie-bus-a7822386.html</a:t>
            </a:r>
          </a:p>
        </p:txBody>
      </p:sp>
    </p:spTree>
    <p:extLst>
      <p:ext uri="{BB962C8B-B14F-4D97-AF65-F5344CB8AC3E}">
        <p14:creationId xmlns:p14="http://schemas.microsoft.com/office/powerpoint/2010/main" val="2779190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3226"/>
    </mc:Choice>
    <mc:Fallback>
      <p:transition spd="slow" advTm="173226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B5551-418E-48DE-B0C7-C2D4E8FC1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USA and Obamacare…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27F353C-5B3F-4241-8716-4E4817760A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53335" y="1929839"/>
            <a:ext cx="6885329" cy="34188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0BB40A-A470-4DEE-BA2E-A1DAE78B47E6}"/>
              </a:ext>
            </a:extLst>
          </p:cNvPr>
          <p:cNvSpPr txBox="1"/>
          <p:nvPr/>
        </p:nvSpPr>
        <p:spPr>
          <a:xfrm>
            <a:off x="7301948" y="5817704"/>
            <a:ext cx="405185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https://m.arktimes.com/ArkansasBlog/archives/2016/12/22/people-still-flock-to-obamacare-despite-uncertain-future</a:t>
            </a:r>
          </a:p>
        </p:txBody>
      </p:sp>
    </p:spTree>
    <p:extLst>
      <p:ext uri="{BB962C8B-B14F-4D97-AF65-F5344CB8AC3E}">
        <p14:creationId xmlns:p14="http://schemas.microsoft.com/office/powerpoint/2010/main" val="2152671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9044"/>
    </mc:Choice>
    <mc:Fallback>
      <p:transition spd="slow" advTm="109044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1B1E9-423C-45FB-B5A4-AD862A5A3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A361A-F84A-4676-B633-9B3DD042A1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2043"/>
            <a:ext cx="10515600" cy="4351338"/>
          </a:xfrm>
        </p:spPr>
        <p:txBody>
          <a:bodyPr>
            <a:normAutofit fontScale="25000" lnSpcReduction="20000"/>
          </a:bodyPr>
          <a:lstStyle/>
          <a:p>
            <a:r>
              <a:rPr lang="en-GB" sz="5600" dirty="0"/>
              <a:t>Age UK. (2017) </a:t>
            </a:r>
            <a:r>
              <a:rPr lang="en-GB" sz="5600" i="1" dirty="0"/>
              <a:t>Conditions and Illnesses</a:t>
            </a:r>
            <a:r>
              <a:rPr lang="en-GB" sz="5600" dirty="0"/>
              <a:t>. </a:t>
            </a:r>
            <a:r>
              <a:rPr lang="en-GB" sz="5600" u="sng" dirty="0">
                <a:hlinkClick r:id="rId2"/>
              </a:rPr>
              <a:t>https://www.ageuk.org.uk/information-advice/health-wellbeing/conditions-illnesses/</a:t>
            </a:r>
            <a:r>
              <a:rPr lang="en-GB" sz="5600" dirty="0"/>
              <a:t> (Accessed: 12 January 2017). </a:t>
            </a:r>
          </a:p>
          <a:p>
            <a:r>
              <a:rPr lang="en-GB" sz="5600" dirty="0"/>
              <a:t>Barnes, P. (2016) </a:t>
            </a:r>
            <a:r>
              <a:rPr lang="en-GB" sz="5600" i="1" dirty="0"/>
              <a:t>Welsh election: Public spending and the Barnett formula.</a:t>
            </a:r>
            <a:r>
              <a:rPr lang="en-GB" sz="5600" dirty="0"/>
              <a:t> </a:t>
            </a:r>
            <a:r>
              <a:rPr lang="en-GB" sz="5600" u="sng" dirty="0">
                <a:hlinkClick r:id="rId3"/>
              </a:rPr>
              <a:t>http://www.bbc.co.uk/news/uk-wales-politics-35977052</a:t>
            </a:r>
            <a:r>
              <a:rPr lang="en-GB" sz="5600" dirty="0"/>
              <a:t> (Accessed: 12 January 2018). </a:t>
            </a:r>
          </a:p>
          <a:p>
            <a:r>
              <a:rPr lang="en-GB" sz="5600" dirty="0"/>
              <a:t>BBC. (2014 A) </a:t>
            </a:r>
            <a:r>
              <a:rPr lang="en-GB" sz="5600" i="1" dirty="0" err="1"/>
              <a:t>Withybush</a:t>
            </a:r>
            <a:r>
              <a:rPr lang="en-GB" sz="5600" i="1" dirty="0"/>
              <a:t> and </a:t>
            </a:r>
            <a:r>
              <a:rPr lang="en-GB" sz="5600" i="1" dirty="0" err="1"/>
              <a:t>Glangwili</a:t>
            </a:r>
            <a:r>
              <a:rPr lang="en-GB" sz="5600" i="1" dirty="0"/>
              <a:t> maternity changes set for August.</a:t>
            </a:r>
            <a:r>
              <a:rPr lang="en-GB" sz="5600" dirty="0"/>
              <a:t> </a:t>
            </a:r>
            <a:r>
              <a:rPr lang="en-GB" sz="5600" u="sng" dirty="0">
                <a:hlinkClick r:id="rId4"/>
              </a:rPr>
              <a:t>http://www.bbc.co.uk/news/uk-wales-south-west-wales-28168142</a:t>
            </a:r>
            <a:r>
              <a:rPr lang="en-GB" sz="5600" dirty="0"/>
              <a:t> (Accessed: 14 January 2018). </a:t>
            </a:r>
          </a:p>
          <a:p>
            <a:r>
              <a:rPr lang="en-GB" sz="5600" dirty="0"/>
              <a:t>BBC. (2014 B) </a:t>
            </a:r>
            <a:r>
              <a:rPr lang="en-GB" sz="5600" i="1" dirty="0"/>
              <a:t>Fact File : Beveridge Report</a:t>
            </a:r>
            <a:r>
              <a:rPr lang="en-GB" sz="5600" dirty="0"/>
              <a:t>. </a:t>
            </a:r>
            <a:r>
              <a:rPr lang="en-GB" sz="5600" dirty="0">
                <a:hlinkClick r:id="rId5"/>
              </a:rPr>
              <a:t>http://www.bbc.co.uk/history/ww2peopleswar/timeline/factfiles/nonflash/a1143578.shtml</a:t>
            </a:r>
            <a:r>
              <a:rPr lang="en-GB" sz="5600" dirty="0"/>
              <a:t> (Accessed: 21 January 2018). </a:t>
            </a:r>
          </a:p>
          <a:p>
            <a:r>
              <a:rPr lang="en-GB" sz="5600" dirty="0"/>
              <a:t>BBC. (2015) </a:t>
            </a:r>
            <a:r>
              <a:rPr lang="en-GB" sz="5600" i="1" dirty="0" err="1"/>
              <a:t>Glangwili</a:t>
            </a:r>
            <a:r>
              <a:rPr lang="en-GB" sz="5600" i="1" dirty="0"/>
              <a:t> Hospital labour ward 'not fit for purpose'</a:t>
            </a:r>
            <a:r>
              <a:rPr lang="en-GB" sz="5600" dirty="0"/>
              <a:t>. </a:t>
            </a:r>
            <a:r>
              <a:rPr lang="en-GB" sz="5600" u="sng" dirty="0">
                <a:hlinkClick r:id="rId6"/>
              </a:rPr>
              <a:t>http://www.bbc.co.uk/news/uk-wales-south-west-wales-34328575</a:t>
            </a:r>
            <a:r>
              <a:rPr lang="en-GB" sz="5600" dirty="0"/>
              <a:t> (Accessed: 14 January 2018). </a:t>
            </a:r>
          </a:p>
          <a:p>
            <a:r>
              <a:rPr lang="en-GB" sz="5600" dirty="0"/>
              <a:t>BBC. (2016) </a:t>
            </a:r>
            <a:r>
              <a:rPr lang="en-GB" sz="5600" i="1" dirty="0"/>
              <a:t>Hours cut at </a:t>
            </a:r>
            <a:r>
              <a:rPr lang="en-GB" sz="5600" i="1" dirty="0" err="1"/>
              <a:t>Withybush</a:t>
            </a:r>
            <a:r>
              <a:rPr lang="en-GB" sz="5600" i="1" dirty="0"/>
              <a:t> Hospital's paediatric unit</a:t>
            </a:r>
            <a:r>
              <a:rPr lang="en-GB" sz="5600" dirty="0"/>
              <a:t>. </a:t>
            </a:r>
            <a:r>
              <a:rPr lang="en-GB" sz="5600" u="sng" dirty="0">
                <a:hlinkClick r:id="rId7"/>
              </a:rPr>
              <a:t>http://www.bbc.co.uk/news/uk-wales-south-west-wales-38093302</a:t>
            </a:r>
            <a:r>
              <a:rPr lang="en-GB" sz="5600" dirty="0"/>
              <a:t> (Accessed: 14 January 2018). </a:t>
            </a:r>
          </a:p>
          <a:p>
            <a:r>
              <a:rPr lang="en-GB" sz="5600" dirty="0"/>
              <a:t>BBC. (2017) </a:t>
            </a:r>
            <a:r>
              <a:rPr lang="en-GB" sz="5600" i="1" dirty="0"/>
              <a:t>Why is Obamacare so controversial</a:t>
            </a:r>
            <a:r>
              <a:rPr lang="en-GB" sz="5600" dirty="0"/>
              <a:t>? </a:t>
            </a:r>
            <a:r>
              <a:rPr lang="en-GB" sz="5600" u="sng" dirty="0">
                <a:hlinkClick r:id="rId8"/>
              </a:rPr>
              <a:t>http://www.bbc.co.uk/news/world-us-canada-24370967</a:t>
            </a:r>
            <a:r>
              <a:rPr lang="en-GB" sz="5600" dirty="0"/>
              <a:t> (Accessed: 21 January 2018). </a:t>
            </a:r>
          </a:p>
          <a:p>
            <a:r>
              <a:rPr lang="en-GB" sz="5600" dirty="0"/>
              <a:t>Clarke, O. (2017) </a:t>
            </a:r>
            <a:r>
              <a:rPr lang="en-GB" sz="5600" i="1" dirty="0"/>
              <a:t>Warning over NHS Wales Brexit 'catastrophe'</a:t>
            </a:r>
            <a:r>
              <a:rPr lang="en-GB" sz="5600" dirty="0"/>
              <a:t>. </a:t>
            </a:r>
            <a:r>
              <a:rPr lang="en-GB" sz="5600" u="sng" dirty="0">
                <a:hlinkClick r:id="rId9"/>
              </a:rPr>
              <a:t>http://www.bbc.co.uk/news/uk-wales-41735702</a:t>
            </a:r>
            <a:r>
              <a:rPr lang="en-GB" sz="5600" dirty="0"/>
              <a:t> (Accessed: 15 January 2018). </a:t>
            </a:r>
          </a:p>
          <a:p>
            <a:r>
              <a:rPr lang="en-GB" sz="5600" dirty="0"/>
              <a:t>Cooper, C. and Wang, S. S. (2018) </a:t>
            </a:r>
            <a:r>
              <a:rPr lang="en-GB" sz="5600" i="1" dirty="0"/>
              <a:t>Brexit shockwaves hit the NHS</a:t>
            </a:r>
            <a:r>
              <a:rPr lang="en-GB" sz="5600" dirty="0"/>
              <a:t>. </a:t>
            </a:r>
            <a:r>
              <a:rPr lang="en-GB" sz="5600" u="sng" dirty="0">
                <a:hlinkClick r:id="rId10"/>
              </a:rPr>
              <a:t>https://www.politico.eu/article/nhs-how-brexit-is-prompting-a-national-renewal-of-uks-cherished-health-system/</a:t>
            </a:r>
            <a:r>
              <a:rPr lang="en-GB" sz="5600" dirty="0"/>
              <a:t> (Accessed: 21 January 2018). </a:t>
            </a:r>
          </a:p>
          <a:p>
            <a:r>
              <a:rPr lang="en-GB" sz="5600" dirty="0"/>
              <a:t>Cummings, E. (2015) </a:t>
            </a:r>
            <a:r>
              <a:rPr lang="en-GB" sz="5600" i="1" dirty="0"/>
              <a:t>Understanding the U.S. Health Care System</a:t>
            </a:r>
            <a:r>
              <a:rPr lang="en-GB" sz="5600" dirty="0"/>
              <a:t>. </a:t>
            </a:r>
            <a:r>
              <a:rPr lang="en-GB" sz="5600" u="sng" dirty="0">
                <a:hlinkClick r:id="rId11"/>
              </a:rPr>
              <a:t>https://www.interexchange.org/articles/visit-the-usa/understanding-us-healthcare-system/</a:t>
            </a:r>
            <a:r>
              <a:rPr lang="en-GB" sz="5600" dirty="0"/>
              <a:t> (Accessed: 21 January 2018). </a:t>
            </a:r>
          </a:p>
          <a:p>
            <a:r>
              <a:rPr lang="en-GB" sz="5600" dirty="0"/>
              <a:t>Full Fact. (2017) </a:t>
            </a:r>
            <a:r>
              <a:rPr lang="en-GB" sz="5600" i="1" dirty="0"/>
              <a:t>What is the NHS budget?</a:t>
            </a:r>
            <a:r>
              <a:rPr lang="en-GB" sz="5600" dirty="0"/>
              <a:t> </a:t>
            </a:r>
            <a:r>
              <a:rPr lang="en-GB" sz="5600" u="sng" dirty="0">
                <a:hlinkClick r:id="rId12"/>
              </a:rPr>
              <a:t>https://fullfact.org/health/what-is-the-nhs-budget/</a:t>
            </a:r>
            <a:r>
              <a:rPr lang="en-GB" sz="5600" dirty="0"/>
              <a:t> (Accessed: 12 January 2018). </a:t>
            </a:r>
          </a:p>
          <a:p>
            <a:r>
              <a:rPr lang="en-GB" sz="5600" dirty="0"/>
              <a:t>Guardian. (2016) </a:t>
            </a:r>
            <a:r>
              <a:rPr lang="en-GB" sz="5600" i="1" dirty="0"/>
              <a:t>The Guardian view on the Leave campaign: show some respect for truth editorial</a:t>
            </a:r>
            <a:r>
              <a:rPr lang="en-GB" sz="5600" dirty="0"/>
              <a:t>. </a:t>
            </a:r>
            <a:r>
              <a:rPr lang="en-GB" sz="5600" u="sng" dirty="0">
                <a:hlinkClick r:id="rId13"/>
              </a:rPr>
              <a:t>https://www.theguardian.com/commentisfree/2016/may/27/the-guardian-view-on-the-leave-campaign-show-some-respect-for-truth</a:t>
            </a:r>
            <a:r>
              <a:rPr lang="en-GB" sz="5600" dirty="0"/>
              <a:t> (Accessed: 21 January 2018). </a:t>
            </a:r>
          </a:p>
          <a:p>
            <a:r>
              <a:rPr lang="en-GB" sz="5600" dirty="0"/>
              <a:t>Guardian. (2017) </a:t>
            </a:r>
            <a:r>
              <a:rPr lang="en-GB" sz="5600" i="1" dirty="0"/>
              <a:t>How does the US healthcare system compare with other countries?</a:t>
            </a:r>
            <a:r>
              <a:rPr lang="en-GB" sz="5600" dirty="0"/>
              <a:t> </a:t>
            </a:r>
            <a:r>
              <a:rPr lang="en-GB" sz="5600" u="sng" dirty="0">
                <a:hlinkClick r:id="rId14"/>
              </a:rPr>
              <a:t>https://www.theguardian.com/us-news/ng-interactive/2017/jul/25/us-healthcare-system-vs-other-countries</a:t>
            </a:r>
            <a:r>
              <a:rPr lang="en-GB" sz="5600" dirty="0"/>
              <a:t> (Accessed: 22 January 2017).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0603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D9911-BFDA-4A3E-85C6-ED87C0257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913" y="1123260"/>
            <a:ext cx="10515600" cy="4351338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Lee, G. (2017) </a:t>
            </a:r>
            <a:r>
              <a:rPr lang="en-GB" i="1" dirty="0"/>
              <a:t>NHS Wales: badly run by Labour or underfunded by Westminster?</a:t>
            </a:r>
            <a:r>
              <a:rPr lang="en-GB" dirty="0"/>
              <a:t> </a:t>
            </a:r>
            <a:r>
              <a:rPr lang="en-GB" u="sng" dirty="0">
                <a:hlinkClick r:id="rId2"/>
              </a:rPr>
              <a:t>https://www.channel4.com/news/factcheck/nhs-wales-badly-run-by-labour-or-underfunded-by-westminster</a:t>
            </a:r>
            <a:r>
              <a:rPr lang="en-GB" dirty="0"/>
              <a:t> (Accessed: 11 January 2018). </a:t>
            </a:r>
          </a:p>
          <a:p>
            <a:r>
              <a:rPr lang="en-GB" dirty="0"/>
              <a:t>National Assembly for Wales. (2008) </a:t>
            </a:r>
            <a:r>
              <a:rPr lang="en-GB" i="1" dirty="0"/>
              <a:t>Key Statistics for Pembrokeshire</a:t>
            </a:r>
            <a:r>
              <a:rPr lang="en-GB" dirty="0"/>
              <a:t>. </a:t>
            </a:r>
            <a:r>
              <a:rPr lang="en-GB" u="sng" dirty="0">
                <a:hlinkClick r:id="rId3"/>
              </a:rPr>
              <a:t>http://www.assembly.wales/NAfW%20Documents/pembrokeshire.pdf%20-%2018042008/pembrokeshire-English.pdf</a:t>
            </a:r>
            <a:r>
              <a:rPr lang="en-GB" dirty="0"/>
              <a:t> (Accessed: 13 January 2018). </a:t>
            </a:r>
          </a:p>
          <a:p>
            <a:r>
              <a:rPr lang="en-GB" dirty="0"/>
              <a:t>NHS Wales. (No Date) </a:t>
            </a:r>
            <a:r>
              <a:rPr lang="en-GB" i="1" dirty="0"/>
              <a:t>Budget and Charges.</a:t>
            </a:r>
            <a:r>
              <a:rPr lang="en-GB" dirty="0"/>
              <a:t> </a:t>
            </a:r>
            <a:r>
              <a:rPr lang="en-GB" u="sng" dirty="0">
                <a:hlinkClick r:id="rId4"/>
              </a:rPr>
              <a:t>http://www.wales.nhs.uk/nhswalesaboutus/budgetcharges</a:t>
            </a:r>
            <a:r>
              <a:rPr lang="en-GB" dirty="0"/>
              <a:t> (Accessed: 11 January 2018). </a:t>
            </a:r>
          </a:p>
          <a:p>
            <a:r>
              <a:rPr lang="en-GB" dirty="0"/>
              <a:t>Stats Wales. (2017) </a:t>
            </a:r>
            <a:r>
              <a:rPr lang="en-GB" i="1" dirty="0"/>
              <a:t>National level population estimates by year, age and UK country.</a:t>
            </a:r>
            <a:r>
              <a:rPr lang="en-GB" dirty="0"/>
              <a:t> </a:t>
            </a:r>
            <a:r>
              <a:rPr lang="en-GB" u="sng" dirty="0">
                <a:hlinkClick r:id="rId5"/>
              </a:rPr>
              <a:t>https://statswales.gov.wales/Catalogue/Population-and-Migration/Population/Estimates/nationallevelpopulationestimates-by-year-age-ukcountry</a:t>
            </a:r>
            <a:r>
              <a:rPr lang="en-GB" dirty="0"/>
              <a:t> (Accessed: 12 January 2017). </a:t>
            </a:r>
          </a:p>
          <a:p>
            <a:r>
              <a:rPr lang="en-GB" dirty="0"/>
              <a:t>Stone, J. (2016). </a:t>
            </a:r>
            <a:r>
              <a:rPr lang="en-GB" i="1" dirty="0"/>
              <a:t>Nigel Farage backtracks on Leave campaign's '£350m for the NHS' pledge hours after result</a:t>
            </a:r>
            <a:r>
              <a:rPr lang="en-GB" dirty="0"/>
              <a:t>. </a:t>
            </a:r>
            <a:r>
              <a:rPr lang="en-GB" u="sng" dirty="0">
                <a:hlinkClick r:id="rId6"/>
              </a:rPr>
              <a:t>https://www.independent.co.uk/news/uk/politics/eu-referendum-result-nigel-farage-nhs-pledge-disowns-350-million-pounds-a7099906.html</a:t>
            </a:r>
            <a:r>
              <a:rPr lang="en-GB" dirty="0"/>
              <a:t> (Accessed: 12 January 2017). </a:t>
            </a:r>
          </a:p>
          <a:p>
            <a:r>
              <a:rPr lang="en-GB" dirty="0"/>
              <a:t>SWAT. (No Date). </a:t>
            </a:r>
            <a:r>
              <a:rPr lang="en-GB" i="1" dirty="0"/>
              <a:t>Save </a:t>
            </a:r>
            <a:r>
              <a:rPr lang="en-GB" i="1" dirty="0" err="1"/>
              <a:t>Withybush</a:t>
            </a:r>
            <a:r>
              <a:rPr lang="en-GB" i="1" dirty="0"/>
              <a:t> Save Lives</a:t>
            </a:r>
            <a:r>
              <a:rPr lang="en-GB" dirty="0"/>
              <a:t>. </a:t>
            </a:r>
            <a:r>
              <a:rPr lang="en-GB" u="sng" dirty="0">
                <a:hlinkClick r:id="rId7"/>
              </a:rPr>
              <a:t>http://www.pembswat.org.uk/home/4543575071</a:t>
            </a:r>
            <a:r>
              <a:rPr lang="en-GB" dirty="0"/>
              <a:t> (Accessed: 14 January 2018). </a:t>
            </a:r>
          </a:p>
          <a:p>
            <a:r>
              <a:rPr lang="en-GB" dirty="0" err="1"/>
              <a:t>Triggle</a:t>
            </a:r>
            <a:r>
              <a:rPr lang="en-GB" dirty="0"/>
              <a:t>, N. (2017) </a:t>
            </a:r>
            <a:r>
              <a:rPr lang="en-GB" i="1" dirty="0"/>
              <a:t>EU nurse applicants drop by 96% since Brexit vote.</a:t>
            </a:r>
            <a:r>
              <a:rPr lang="en-GB" dirty="0"/>
              <a:t> </a:t>
            </a:r>
            <a:r>
              <a:rPr lang="en-GB" u="sng" dirty="0">
                <a:hlinkClick r:id="rId8"/>
              </a:rPr>
              <a:t>http://www.bbc.co.uk/news/health-40248366</a:t>
            </a:r>
            <a:r>
              <a:rPr lang="en-GB" dirty="0"/>
              <a:t> (Accessed: 18 January 2018). </a:t>
            </a:r>
          </a:p>
          <a:p>
            <a:r>
              <a:rPr lang="en-GB" dirty="0"/>
              <a:t>Woodhouse, K. (2018) </a:t>
            </a:r>
            <a:r>
              <a:rPr lang="en-GB" i="1" dirty="0"/>
              <a:t>EXCLUSIVE: Closing </a:t>
            </a:r>
            <a:r>
              <a:rPr lang="en-GB" i="1" dirty="0" err="1"/>
              <a:t>Withybush</a:t>
            </a:r>
            <a:r>
              <a:rPr lang="en-GB" i="1" dirty="0"/>
              <a:t> Hospital among options being considered by Hywel </a:t>
            </a:r>
            <a:r>
              <a:rPr lang="en-GB" i="1" dirty="0" err="1"/>
              <a:t>Dda</a:t>
            </a:r>
            <a:r>
              <a:rPr lang="en-GB" i="1" dirty="0"/>
              <a:t> Health Board ahead of public consultation.</a:t>
            </a:r>
            <a:r>
              <a:rPr lang="en-GB" dirty="0"/>
              <a:t> </a:t>
            </a:r>
            <a:r>
              <a:rPr lang="en-GB" u="sng" dirty="0">
                <a:hlinkClick r:id="rId9"/>
              </a:rPr>
              <a:t>http://www.westerntelegraph.co.uk/news/15887853.EXCLUSIVE__Withybush_Hospital_closure_among_options_considered_by_Hywel_Dda_Health_Board/?ref=mr&amp;lp=5</a:t>
            </a:r>
            <a:r>
              <a:rPr lang="en-GB" dirty="0"/>
              <a:t> (Accessed: 22 January 2018).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72782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927</Words>
  <Application>Microsoft Office PowerPoint</Application>
  <PresentationFormat>Widescreen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My Engagement in Current Political Events in Wales, UK and the World. </vt:lpstr>
      <vt:lpstr>Politics… </vt:lpstr>
      <vt:lpstr>Wales and the NHS…</vt:lpstr>
      <vt:lpstr>UK and Brexit… </vt:lpstr>
      <vt:lpstr>USA and Obamacare… </vt:lpstr>
      <vt:lpstr>References.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Engagement in Current Political Events in Wales, UK and the World. </dc:title>
  <dc:creator>bethany13phillips@hotmail.com</dc:creator>
  <cp:lastModifiedBy>bethany13phillips@hotmail.com</cp:lastModifiedBy>
  <cp:revision>8</cp:revision>
  <dcterms:created xsi:type="dcterms:W3CDTF">2018-02-12T14:15:52Z</dcterms:created>
  <dcterms:modified xsi:type="dcterms:W3CDTF">2018-02-20T14:17:37Z</dcterms:modified>
</cp:coreProperties>
</file>