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68" r:id="rId3"/>
    <p:sldId id="269" r:id="rId4"/>
    <p:sldId id="270" r:id="rId5"/>
    <p:sldId id="258" r:id="rId6"/>
    <p:sldId id="259" r:id="rId7"/>
    <p:sldId id="260" r:id="rId8"/>
    <p:sldId id="261" r:id="rId9"/>
    <p:sldId id="262" r:id="rId10"/>
    <p:sldId id="263" r:id="rId11"/>
    <p:sldId id="264" r:id="rId12"/>
    <p:sldId id="265" r:id="rId13"/>
    <p:sldId id="266" r:id="rId14"/>
    <p:sldId id="267" r:id="rId15"/>
    <p:sldId id="25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38" autoAdjust="0"/>
    <p:restoredTop sz="94660"/>
  </p:normalViewPr>
  <p:slideViewPr>
    <p:cSldViewPr snapToGrid="0">
      <p:cViewPr varScale="1">
        <p:scale>
          <a:sx n="70" d="100"/>
          <a:sy n="70" d="100"/>
        </p:scale>
        <p:origin x="81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08C678-A89B-432D-94D1-20A9F73CF6CF}" type="datetimeFigureOut">
              <a:rPr lang="en-GB" smtClean="0"/>
              <a:t>11/02/2020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161E08-1FAF-4438-810F-B2CB6C7BFC71}" type="slidenum">
              <a:rPr lang="en-GB" smtClean="0"/>
              <a:t>‹#›</a:t>
            </a:fld>
            <a:endParaRPr lang="en-GB"/>
          </a:p>
        </p:txBody>
      </p:sp>
    </p:spTree>
    <p:extLst>
      <p:ext uri="{BB962C8B-B14F-4D97-AF65-F5344CB8AC3E}">
        <p14:creationId xmlns:p14="http://schemas.microsoft.com/office/powerpoint/2010/main" val="1544833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I’m Rhodri Stranaghan, and today I will be proposing to you a consultancy project to be undertaken </a:t>
            </a:r>
            <a:r>
              <a:rPr lang="en-GB" dirty="0" smtClean="0"/>
              <a:t>with Cambria Sports Group,</a:t>
            </a:r>
            <a:r>
              <a:rPr lang="en-GB" baseline="0" dirty="0" smtClean="0"/>
              <a:t> at</a:t>
            </a:r>
            <a:r>
              <a:rPr lang="en-GB" dirty="0" smtClean="0"/>
              <a:t> </a:t>
            </a:r>
            <a:r>
              <a:rPr lang="en-GB" dirty="0"/>
              <a:t>Neath Rugby Club.</a:t>
            </a:r>
          </a:p>
        </p:txBody>
      </p:sp>
      <p:sp>
        <p:nvSpPr>
          <p:cNvPr id="4" name="Slide Number Placeholder 3"/>
          <p:cNvSpPr>
            <a:spLocks noGrp="1"/>
          </p:cNvSpPr>
          <p:nvPr>
            <p:ph type="sldNum" sz="quarter" idx="10"/>
          </p:nvPr>
        </p:nvSpPr>
        <p:spPr/>
        <p:txBody>
          <a:bodyPr/>
          <a:lstStyle/>
          <a:p>
            <a:fld id="{64161E08-1FAF-4438-810F-B2CB6C7BFC71}" type="slidenum">
              <a:rPr lang="en-GB" smtClean="0"/>
              <a:t>1</a:t>
            </a:fld>
            <a:endParaRPr lang="en-GB"/>
          </a:p>
        </p:txBody>
      </p:sp>
    </p:spTree>
    <p:extLst>
      <p:ext uri="{BB962C8B-B14F-4D97-AF65-F5344CB8AC3E}">
        <p14:creationId xmlns:p14="http://schemas.microsoft.com/office/powerpoint/2010/main" val="4052860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proposal for the project is a 12 month Marketing plan for Cambria Sports Group,</a:t>
            </a:r>
            <a:r>
              <a:rPr lang="en-GB" baseline="0" dirty="0" smtClean="0"/>
              <a:t> for Neath Rugby club, as well as on top of this supporting the exciting events that will take place at the ground. </a:t>
            </a:r>
            <a:endParaRPr lang="en-GB" dirty="0"/>
          </a:p>
        </p:txBody>
      </p:sp>
      <p:sp>
        <p:nvSpPr>
          <p:cNvPr id="4" name="Slide Number Placeholder 3"/>
          <p:cNvSpPr>
            <a:spLocks noGrp="1"/>
          </p:cNvSpPr>
          <p:nvPr>
            <p:ph type="sldNum" sz="quarter" idx="10"/>
          </p:nvPr>
        </p:nvSpPr>
        <p:spPr/>
        <p:txBody>
          <a:bodyPr/>
          <a:lstStyle/>
          <a:p>
            <a:fld id="{64161E08-1FAF-4438-810F-B2CB6C7BFC71}" type="slidenum">
              <a:rPr lang="en-GB" smtClean="0"/>
              <a:t>2</a:t>
            </a:fld>
            <a:endParaRPr lang="en-GB"/>
          </a:p>
        </p:txBody>
      </p:sp>
    </p:spTree>
    <p:extLst>
      <p:ext uri="{BB962C8B-B14F-4D97-AF65-F5344CB8AC3E}">
        <p14:creationId xmlns:p14="http://schemas.microsoft.com/office/powerpoint/2010/main" val="2602480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a:t>
            </a:r>
            <a:r>
              <a:rPr lang="en-GB" baseline="0" dirty="0" smtClean="0"/>
              <a:t> are various events planned by Cambria Sports Group to help raise funds for Neath Rugby Club, that I am really excited and feel that marketing and being involved with are suited to me. Just to name a few of these events include  hosting the world number 3 darts player and ex Neath Player </a:t>
            </a:r>
            <a:r>
              <a:rPr lang="en-GB" baseline="0" dirty="0" err="1" smtClean="0"/>
              <a:t>Gerwyn</a:t>
            </a:r>
            <a:r>
              <a:rPr lang="en-GB" baseline="0" dirty="0" smtClean="0"/>
              <a:t> Price at the Neath clubhouse for a darts event, and ex Neath player James Hook having his testimonial match at the Gnoll. </a:t>
            </a:r>
            <a:r>
              <a:rPr lang="en-GB" baseline="0" dirty="0" smtClean="0"/>
              <a:t>With many more events in the pipeline, and the opportunity to help with the </a:t>
            </a:r>
            <a:r>
              <a:rPr lang="en-GB" baseline="0" dirty="0" smtClean="0"/>
              <a:t>launch of Neath panthers womens team will also be an interesting project to potentially be a part of, and looking at ways to help market this will also be covered, however the main focus will be Neath RFC and being able to help work with and market these events will be valuable experience. Wider opportunities if this is successful will potentially include the Classic Lions in Bermuda, as well as events potentially in Gibraltar as well.</a:t>
            </a:r>
            <a:endParaRPr lang="en-GB" dirty="0"/>
          </a:p>
        </p:txBody>
      </p:sp>
      <p:sp>
        <p:nvSpPr>
          <p:cNvPr id="4" name="Slide Number Placeholder 3"/>
          <p:cNvSpPr>
            <a:spLocks noGrp="1"/>
          </p:cNvSpPr>
          <p:nvPr>
            <p:ph type="sldNum" sz="quarter" idx="10"/>
          </p:nvPr>
        </p:nvSpPr>
        <p:spPr/>
        <p:txBody>
          <a:bodyPr/>
          <a:lstStyle/>
          <a:p>
            <a:fld id="{64161E08-1FAF-4438-810F-B2CB6C7BFC71}" type="slidenum">
              <a:rPr lang="en-GB" smtClean="0"/>
              <a:t>4</a:t>
            </a:fld>
            <a:endParaRPr lang="en-GB"/>
          </a:p>
        </p:txBody>
      </p:sp>
    </p:spTree>
    <p:extLst>
      <p:ext uri="{BB962C8B-B14F-4D97-AF65-F5344CB8AC3E}">
        <p14:creationId xmlns:p14="http://schemas.microsoft.com/office/powerpoint/2010/main" val="27845479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to run through the background of Neath Rugby Club. Neath</a:t>
            </a:r>
            <a:r>
              <a:rPr lang="en-GB" baseline="0" dirty="0"/>
              <a:t> </a:t>
            </a:r>
            <a:r>
              <a:rPr lang="en-GB" dirty="0"/>
              <a:t>were the first rugby club in Wales, and were once the most feared team world wide and have played against the likes of New Zealand, South Africa and Australia with some infamously brutal encounters. Many welsh</a:t>
            </a:r>
            <a:r>
              <a:rPr lang="en-GB" baseline="0" dirty="0"/>
              <a:t> internationals have spent time playing for Neath, including Shane Williams, Jonathan Davies and Dai Morris to name a few. </a:t>
            </a:r>
            <a:r>
              <a:rPr lang="en-GB" dirty="0"/>
              <a:t>The Welsh Rugby Union was formed in the Castle Hotel in Neath, and the club hold the world record for most points (1,917) and tries (345) in one season. The club united the town for decades in an area where the supporters would work industrious jobs such as mining, iron tin and steel in the weeks then watch the Welsh All Blacks on the weekends. Neath</a:t>
            </a:r>
            <a:r>
              <a:rPr lang="en-GB" baseline="0" dirty="0"/>
              <a:t> Rugby were known world wide for their toughness and no prisoners mentality and this is evident as the</a:t>
            </a:r>
            <a:r>
              <a:rPr lang="en-GB" dirty="0"/>
              <a:t> first ever red card at a rugby World cup was awarded to a</a:t>
            </a:r>
            <a:r>
              <a:rPr lang="en-GB" baseline="0" dirty="0"/>
              <a:t> man who played for</a:t>
            </a:r>
            <a:r>
              <a:rPr lang="en-GB" dirty="0"/>
              <a:t> Neath. Quite ironic. The clubs finances have led to struggles not only for Neath but the regions as a whole and declining attendances with the almost liquidation of the club. </a:t>
            </a:r>
          </a:p>
        </p:txBody>
      </p:sp>
      <p:sp>
        <p:nvSpPr>
          <p:cNvPr id="4" name="Slide Number Placeholder 3"/>
          <p:cNvSpPr>
            <a:spLocks noGrp="1"/>
          </p:cNvSpPr>
          <p:nvPr>
            <p:ph type="sldNum" sz="quarter" idx="5"/>
          </p:nvPr>
        </p:nvSpPr>
        <p:spPr/>
        <p:txBody>
          <a:bodyPr/>
          <a:lstStyle/>
          <a:p>
            <a:fld id="{64161E08-1FAF-4438-810F-B2CB6C7BFC71}" type="slidenum">
              <a:rPr lang="en-GB" smtClean="0"/>
              <a:t>5</a:t>
            </a:fld>
            <a:endParaRPr lang="en-GB"/>
          </a:p>
        </p:txBody>
      </p:sp>
    </p:spTree>
    <p:extLst>
      <p:ext uri="{BB962C8B-B14F-4D97-AF65-F5344CB8AC3E}">
        <p14:creationId xmlns:p14="http://schemas.microsoft.com/office/powerpoint/2010/main" val="327161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the consultancy project at Neath Rugby will be to produce </a:t>
            </a:r>
            <a:r>
              <a:rPr lang="en-GB" dirty="0" smtClean="0"/>
              <a:t>a 12 month </a:t>
            </a:r>
            <a:r>
              <a:rPr lang="en-GB" dirty="0"/>
              <a:t>marketing plan, that is SMART- specific, measurable, achievable, realistic and timebound. </a:t>
            </a:r>
            <a:r>
              <a:rPr lang="en-GB" dirty="0" smtClean="0"/>
              <a:t>And will include looking at raising</a:t>
            </a:r>
            <a:r>
              <a:rPr lang="en-GB" baseline="0" dirty="0" smtClean="0"/>
              <a:t> funds for the club whilst utilising the assets such as the Ground, Clubhouse and function rooms, as well as working with Cambria Sports Group. </a:t>
            </a:r>
            <a:r>
              <a:rPr lang="en-GB" dirty="0" smtClean="0"/>
              <a:t>The </a:t>
            </a:r>
            <a:r>
              <a:rPr lang="en-GB" dirty="0"/>
              <a:t>use of primary and secondary research methods will be used to analyse what could be implemented differently, as well as </a:t>
            </a:r>
            <a:r>
              <a:rPr lang="en-GB" dirty="0" smtClean="0"/>
              <a:t>observation.</a:t>
            </a:r>
            <a:r>
              <a:rPr lang="en-GB" baseline="0" dirty="0" smtClean="0"/>
              <a:t> The events at the Gnoll will be accounted for in the marketing plan, as well as many other plans that can be developed  and discussed if I am successful. </a:t>
            </a:r>
            <a:endParaRPr lang="en-GB" dirty="0"/>
          </a:p>
        </p:txBody>
      </p:sp>
      <p:sp>
        <p:nvSpPr>
          <p:cNvPr id="4" name="Slide Number Placeholder 3"/>
          <p:cNvSpPr>
            <a:spLocks noGrp="1"/>
          </p:cNvSpPr>
          <p:nvPr>
            <p:ph type="sldNum" sz="quarter" idx="5"/>
          </p:nvPr>
        </p:nvSpPr>
        <p:spPr/>
        <p:txBody>
          <a:bodyPr/>
          <a:lstStyle/>
          <a:p>
            <a:fld id="{64161E08-1FAF-4438-810F-B2CB6C7BFC71}" type="slidenum">
              <a:rPr lang="en-GB" smtClean="0"/>
              <a:t>6</a:t>
            </a:fld>
            <a:endParaRPr lang="en-GB"/>
          </a:p>
        </p:txBody>
      </p:sp>
    </p:spTree>
    <p:extLst>
      <p:ext uri="{BB962C8B-B14F-4D97-AF65-F5344CB8AC3E}">
        <p14:creationId xmlns:p14="http://schemas.microsoft.com/office/powerpoint/2010/main" val="1292688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poor </a:t>
            </a:r>
            <a:r>
              <a:rPr lang="en-GB" dirty="0"/>
              <a:t>financial situation of recent years at Neath were down to poor prior ownership, which led to the relegation and lack of funds, which have meant many working at the club have had to leave, and many now at the club are working several jobs voluntarily. I believe this will allow a weight off the shoulder for some, who are focusing on many different tasks at once</a:t>
            </a:r>
            <a:r>
              <a:rPr lang="en-GB" baseline="0" dirty="0"/>
              <a:t> and perhaps don’t have the time to construct an effective marketing plan and definitely haven’t got the time for extensive research. </a:t>
            </a:r>
            <a:r>
              <a:rPr lang="en-GB" dirty="0"/>
              <a:t> All research undertaken can be passed on and observations also</a:t>
            </a:r>
            <a:r>
              <a:rPr lang="en-GB" baseline="0" dirty="0"/>
              <a:t> made will be passed on to </a:t>
            </a:r>
            <a:r>
              <a:rPr lang="en-GB" baseline="0" dirty="0" smtClean="0"/>
              <a:t>Cambria Sports Group and the club.</a:t>
            </a:r>
            <a:endParaRPr lang="en-GB" dirty="0"/>
          </a:p>
        </p:txBody>
      </p:sp>
      <p:sp>
        <p:nvSpPr>
          <p:cNvPr id="4" name="Slide Number Placeholder 3"/>
          <p:cNvSpPr>
            <a:spLocks noGrp="1"/>
          </p:cNvSpPr>
          <p:nvPr>
            <p:ph type="sldNum" sz="quarter" idx="5"/>
          </p:nvPr>
        </p:nvSpPr>
        <p:spPr/>
        <p:txBody>
          <a:bodyPr/>
          <a:lstStyle/>
          <a:p>
            <a:fld id="{64161E08-1FAF-4438-810F-B2CB6C7BFC71}" type="slidenum">
              <a:rPr lang="en-GB" smtClean="0"/>
              <a:t>7</a:t>
            </a:fld>
            <a:endParaRPr lang="en-GB"/>
          </a:p>
        </p:txBody>
      </p:sp>
    </p:spTree>
    <p:extLst>
      <p:ext uri="{BB962C8B-B14F-4D97-AF65-F5344CB8AC3E}">
        <p14:creationId xmlns:p14="http://schemas.microsoft.com/office/powerpoint/2010/main" val="3448760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Various initial ideas have been discussed, and these include potentially developing a realistic marketing strategy that aims to engage the local community with the club, which over the years was vital in the success of not only the thriving club but also the town of Neath. Research will be undertaken to look at ways of bringing back supporters through the turnstiles, through realistic and feasible incentives, as well as looking at other age demographics for the future generations of the club, and finally market research could be undertaken potentially looking at other clubs that are succeeding with their marketing and looking at this.</a:t>
            </a:r>
          </a:p>
        </p:txBody>
      </p:sp>
      <p:sp>
        <p:nvSpPr>
          <p:cNvPr id="4" name="Slide Number Placeholder 3"/>
          <p:cNvSpPr>
            <a:spLocks noGrp="1"/>
          </p:cNvSpPr>
          <p:nvPr>
            <p:ph type="sldNum" sz="quarter" idx="5"/>
          </p:nvPr>
        </p:nvSpPr>
        <p:spPr/>
        <p:txBody>
          <a:bodyPr/>
          <a:lstStyle/>
          <a:p>
            <a:fld id="{64161E08-1FAF-4438-810F-B2CB6C7BFC71}" type="slidenum">
              <a:rPr lang="en-GB" smtClean="0"/>
              <a:t>8</a:t>
            </a:fld>
            <a:endParaRPr lang="en-GB"/>
          </a:p>
        </p:txBody>
      </p:sp>
    </p:spTree>
    <p:extLst>
      <p:ext uri="{BB962C8B-B14F-4D97-AF65-F5344CB8AC3E}">
        <p14:creationId xmlns:p14="http://schemas.microsoft.com/office/powerpoint/2010/main" val="2374650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potential consultant, I believe that being a local boy and passionate for the club and community is important. I am a lifelong supporter of the club, and hope that my hard working ethics and my ability to work independently as well as collectively will ensure of a successful opportunity not only for myself but also the club. I have a passion for sports and marketing, and have the Chartered Institute for Marketing qualification so to link the two with a lifelong club I have supported would be unique and would allow me to give back to the club that has provided me with memorable experiences growing up, as well as the older generations of my family who have all enjoyed the highs and lows of this great club. I have been in and around a sporting environment my whole life and so understand the business side of things from experiences of my father being a secretary of a club</a:t>
            </a:r>
            <a:r>
              <a:rPr lang="en-GB" dirty="0" smtClean="0"/>
              <a:t>. I am</a:t>
            </a:r>
            <a:r>
              <a:rPr lang="en-GB" baseline="0" dirty="0" smtClean="0"/>
              <a:t> hardworking and will dedicate as much time as necessary and more to ensure of a feasible marketing plan for Neath RFC and Cambria Sports Group.</a:t>
            </a:r>
            <a:endParaRPr lang="en-GB" dirty="0"/>
          </a:p>
        </p:txBody>
      </p:sp>
      <p:sp>
        <p:nvSpPr>
          <p:cNvPr id="4" name="Slide Number Placeholder 3"/>
          <p:cNvSpPr>
            <a:spLocks noGrp="1"/>
          </p:cNvSpPr>
          <p:nvPr>
            <p:ph type="sldNum" sz="quarter" idx="5"/>
          </p:nvPr>
        </p:nvSpPr>
        <p:spPr/>
        <p:txBody>
          <a:bodyPr/>
          <a:lstStyle/>
          <a:p>
            <a:fld id="{64161E08-1FAF-4438-810F-B2CB6C7BFC71}" type="slidenum">
              <a:rPr lang="en-GB" smtClean="0"/>
              <a:t>9</a:t>
            </a:fld>
            <a:endParaRPr lang="en-GB"/>
          </a:p>
        </p:txBody>
      </p:sp>
    </p:spTree>
    <p:extLst>
      <p:ext uri="{BB962C8B-B14F-4D97-AF65-F5344CB8AC3E}">
        <p14:creationId xmlns:p14="http://schemas.microsoft.com/office/powerpoint/2010/main" val="1327267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various research strategies that can potentially be used for this project. As well as primary and secondary methods, articles, surveys, questionnaires as well as interviews with the club internally and externally, the potential use of a mix of qualitative and quantitative methods can be used for the best outcome. Time management is vital for research and ensuring that all research extracted is relevant for the project and can be used </a:t>
            </a:r>
          </a:p>
        </p:txBody>
      </p:sp>
      <p:sp>
        <p:nvSpPr>
          <p:cNvPr id="4" name="Slide Number Placeholder 3"/>
          <p:cNvSpPr>
            <a:spLocks noGrp="1"/>
          </p:cNvSpPr>
          <p:nvPr>
            <p:ph type="sldNum" sz="quarter" idx="5"/>
          </p:nvPr>
        </p:nvSpPr>
        <p:spPr/>
        <p:txBody>
          <a:bodyPr/>
          <a:lstStyle/>
          <a:p>
            <a:fld id="{64161E08-1FAF-4438-810F-B2CB6C7BFC71}" type="slidenum">
              <a:rPr lang="en-GB" smtClean="0"/>
              <a:t>10</a:t>
            </a:fld>
            <a:endParaRPr lang="en-GB"/>
          </a:p>
        </p:txBody>
      </p:sp>
    </p:spTree>
    <p:extLst>
      <p:ext uri="{BB962C8B-B14F-4D97-AF65-F5344CB8AC3E}">
        <p14:creationId xmlns:p14="http://schemas.microsoft.com/office/powerpoint/2010/main" val="22981459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research undertaken will be in spare time and then discussed with the club and their representatives, weekly meetings as well as regular phone calls will be made to ensure both parties are updated with developments as well as the next weeks availability. A </a:t>
            </a:r>
            <a:r>
              <a:rPr lang="en-GB" dirty="0" err="1"/>
              <a:t>gantt</a:t>
            </a:r>
            <a:r>
              <a:rPr lang="en-GB" dirty="0"/>
              <a:t> chart will be devised to ensure the schedule is stuck to and that all obligations are met on time. The records of meetings minutes for personal use for the project only and will not be released in to the public domain out of respect for the club.</a:t>
            </a:r>
          </a:p>
        </p:txBody>
      </p:sp>
      <p:sp>
        <p:nvSpPr>
          <p:cNvPr id="4" name="Slide Number Placeholder 3"/>
          <p:cNvSpPr>
            <a:spLocks noGrp="1"/>
          </p:cNvSpPr>
          <p:nvPr>
            <p:ph type="sldNum" sz="quarter" idx="5"/>
          </p:nvPr>
        </p:nvSpPr>
        <p:spPr/>
        <p:txBody>
          <a:bodyPr/>
          <a:lstStyle/>
          <a:p>
            <a:fld id="{64161E08-1FAF-4438-810F-B2CB6C7BFC71}" type="slidenum">
              <a:rPr lang="en-GB" smtClean="0"/>
              <a:t>11</a:t>
            </a:fld>
            <a:endParaRPr lang="en-GB"/>
          </a:p>
        </p:txBody>
      </p:sp>
    </p:spTree>
    <p:extLst>
      <p:ext uri="{BB962C8B-B14F-4D97-AF65-F5344CB8AC3E}">
        <p14:creationId xmlns:p14="http://schemas.microsoft.com/office/powerpoint/2010/main" val="41771601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possible actions and outcomes can include the potential use of the facilities that the club has to offer, to be able to help connect the club and the community link, A successful project will hopefully then open up doors for future connections, as well as providing the opportunity for a university and club partnership that could be extended as a result, that could benefit both parties in many ways</a:t>
            </a:r>
          </a:p>
        </p:txBody>
      </p:sp>
      <p:sp>
        <p:nvSpPr>
          <p:cNvPr id="4" name="Slide Number Placeholder 3"/>
          <p:cNvSpPr>
            <a:spLocks noGrp="1"/>
          </p:cNvSpPr>
          <p:nvPr>
            <p:ph type="sldNum" sz="quarter" idx="5"/>
          </p:nvPr>
        </p:nvSpPr>
        <p:spPr/>
        <p:txBody>
          <a:bodyPr/>
          <a:lstStyle/>
          <a:p>
            <a:fld id="{64161E08-1FAF-4438-810F-B2CB6C7BFC71}" type="slidenum">
              <a:rPr lang="en-GB" smtClean="0"/>
              <a:t>12</a:t>
            </a:fld>
            <a:endParaRPr lang="en-GB"/>
          </a:p>
        </p:txBody>
      </p:sp>
    </p:spTree>
    <p:extLst>
      <p:ext uri="{BB962C8B-B14F-4D97-AF65-F5344CB8AC3E}">
        <p14:creationId xmlns:p14="http://schemas.microsoft.com/office/powerpoint/2010/main" val="40615250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some possible constraints that must be noted</a:t>
            </a:r>
            <a:r>
              <a:rPr lang="en-GB" baseline="0" dirty="0"/>
              <a:t> that can potentially impact the consultancy project. These constraints must be weighed up and covered so if anything is to go wrong then procedures in place will prevent a big impact. One major constraint is that</a:t>
            </a:r>
            <a:r>
              <a:rPr lang="en-GB" dirty="0"/>
              <a:t> the on and off field issues that will come before me, can mean I fall secondary at times. Additionally, the business environment of the club that us constantly changing, and time management on my own behalf with other assignments and commitments, however having the motivation and passion for this project will mean that anything in my hands can be dealt with efficiently and to be wary that going</a:t>
            </a:r>
            <a:r>
              <a:rPr lang="en-GB" baseline="0" dirty="0"/>
              <a:t> in to a new environment I might fall secondary to many of their issues.</a:t>
            </a:r>
            <a:endParaRPr lang="en-GB" dirty="0"/>
          </a:p>
        </p:txBody>
      </p:sp>
      <p:sp>
        <p:nvSpPr>
          <p:cNvPr id="4" name="Slide Number Placeholder 3"/>
          <p:cNvSpPr>
            <a:spLocks noGrp="1"/>
          </p:cNvSpPr>
          <p:nvPr>
            <p:ph type="sldNum" sz="quarter" idx="5"/>
          </p:nvPr>
        </p:nvSpPr>
        <p:spPr/>
        <p:txBody>
          <a:bodyPr/>
          <a:lstStyle/>
          <a:p>
            <a:fld id="{64161E08-1FAF-4438-810F-B2CB6C7BFC71}" type="slidenum">
              <a:rPr lang="en-GB" smtClean="0"/>
              <a:t>13</a:t>
            </a:fld>
            <a:endParaRPr lang="en-GB"/>
          </a:p>
        </p:txBody>
      </p:sp>
    </p:spTree>
    <p:extLst>
      <p:ext uri="{BB962C8B-B14F-4D97-AF65-F5344CB8AC3E}">
        <p14:creationId xmlns:p14="http://schemas.microsoft.com/office/powerpoint/2010/main" val="15725194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the project will not only have a benefit on myself but also the club, and it will be a great opportunity working in a business environment that can open exciting opportunities in the future and provide me with experience that can be used in any future endeavours. </a:t>
            </a:r>
          </a:p>
        </p:txBody>
      </p:sp>
      <p:sp>
        <p:nvSpPr>
          <p:cNvPr id="4" name="Slide Number Placeholder 3"/>
          <p:cNvSpPr>
            <a:spLocks noGrp="1"/>
          </p:cNvSpPr>
          <p:nvPr>
            <p:ph type="sldNum" sz="quarter" idx="5"/>
          </p:nvPr>
        </p:nvSpPr>
        <p:spPr/>
        <p:txBody>
          <a:bodyPr/>
          <a:lstStyle/>
          <a:p>
            <a:fld id="{64161E08-1FAF-4438-810F-B2CB6C7BFC71}" type="slidenum">
              <a:rPr lang="en-GB" smtClean="0"/>
              <a:t>14</a:t>
            </a:fld>
            <a:endParaRPr lang="en-GB"/>
          </a:p>
        </p:txBody>
      </p:sp>
    </p:spTree>
    <p:extLst>
      <p:ext uri="{BB962C8B-B14F-4D97-AF65-F5344CB8AC3E}">
        <p14:creationId xmlns:p14="http://schemas.microsoft.com/office/powerpoint/2010/main" val="3391061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2/11/2020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2/11/2020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2/11/2020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2/11/2020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2/11/2020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2/11/2020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2/11/2020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123562" y="356617"/>
            <a:ext cx="4812407" cy="3400022"/>
          </a:xfrm>
          <a:prstGeom prst="rect">
            <a:avLst/>
          </a:prstGeom>
        </p:spPr>
      </p:pic>
      <p:sp>
        <p:nvSpPr>
          <p:cNvPr id="2" name="Title 1"/>
          <p:cNvSpPr>
            <a:spLocks noGrp="1"/>
          </p:cNvSpPr>
          <p:nvPr>
            <p:ph type="ctrTitle"/>
          </p:nvPr>
        </p:nvSpPr>
        <p:spPr>
          <a:xfrm>
            <a:off x="336997" y="3336015"/>
            <a:ext cx="9448800" cy="1825096"/>
          </a:xfrm>
        </p:spPr>
        <p:txBody>
          <a:bodyPr>
            <a:normAutofit/>
          </a:bodyPr>
          <a:lstStyle/>
          <a:p>
            <a:r>
              <a:rPr lang="en-GB" sz="4000" dirty="0"/>
              <a:t>Consultancy project at</a:t>
            </a:r>
            <a:br>
              <a:rPr lang="en-GB" sz="4000" dirty="0"/>
            </a:br>
            <a:r>
              <a:rPr lang="en-GB" sz="4000" dirty="0"/>
              <a:t>Neath rugby club</a:t>
            </a:r>
          </a:p>
        </p:txBody>
      </p:sp>
      <p:sp>
        <p:nvSpPr>
          <p:cNvPr id="3" name="Subtitle 2"/>
          <p:cNvSpPr>
            <a:spLocks noGrp="1"/>
          </p:cNvSpPr>
          <p:nvPr>
            <p:ph type="subTitle" idx="1"/>
          </p:nvPr>
        </p:nvSpPr>
        <p:spPr>
          <a:xfrm>
            <a:off x="1307206" y="5590274"/>
            <a:ext cx="9448800" cy="685800"/>
          </a:xfrm>
        </p:spPr>
        <p:txBody>
          <a:bodyPr/>
          <a:lstStyle/>
          <a:p>
            <a:r>
              <a:rPr lang="en-GB" dirty="0"/>
              <a:t>Rhodri Stranaghan</a:t>
            </a:r>
          </a:p>
        </p:txBody>
      </p:sp>
      <p:pic>
        <p:nvPicPr>
          <p:cNvPr id="6" name="Picture 5">
            <a:extLst>
              <a:ext uri="{FF2B5EF4-FFF2-40B4-BE49-F238E27FC236}">
                <a16:creationId xmlns:a16="http://schemas.microsoft.com/office/drawing/2014/main" xmlns="" id="{05E32154-A696-4D20-9555-24E536EF8BFA}"/>
              </a:ext>
            </a:extLst>
          </p:cNvPr>
          <p:cNvPicPr>
            <a:picLocks noChangeAspect="1"/>
          </p:cNvPicPr>
          <p:nvPr/>
        </p:nvPicPr>
        <p:blipFill rotWithShape="1">
          <a:blip r:embed="rId4"/>
          <a:srcRect t="12441" b="13173"/>
          <a:stretch/>
        </p:blipFill>
        <p:spPr>
          <a:xfrm>
            <a:off x="336997" y="1448042"/>
            <a:ext cx="1986643" cy="2308597"/>
          </a:xfrm>
          <a:prstGeom prst="rect">
            <a:avLst/>
          </a:prstGeom>
        </p:spPr>
      </p:pic>
      <p:pic>
        <p:nvPicPr>
          <p:cNvPr id="5" name="Picture 4"/>
          <p:cNvPicPr>
            <a:picLocks noChangeAspect="1"/>
          </p:cNvPicPr>
          <p:nvPr/>
        </p:nvPicPr>
        <p:blipFill>
          <a:blip r:embed="rId5"/>
          <a:stretch>
            <a:fillRect/>
          </a:stretch>
        </p:blipFill>
        <p:spPr>
          <a:xfrm>
            <a:off x="3409655" y="1589315"/>
            <a:ext cx="2627891" cy="2026049"/>
          </a:xfrm>
          <a:prstGeom prst="rect">
            <a:avLst/>
          </a:prstGeom>
        </p:spPr>
      </p:pic>
    </p:spTree>
    <p:extLst>
      <p:ext uri="{BB962C8B-B14F-4D97-AF65-F5344CB8AC3E}">
        <p14:creationId xmlns:p14="http://schemas.microsoft.com/office/powerpoint/2010/main" val="42105378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4639" y="627895"/>
            <a:ext cx="8610600" cy="1293028"/>
          </a:xfrm>
        </p:spPr>
        <p:txBody>
          <a:bodyPr/>
          <a:lstStyle/>
          <a:p>
            <a:r>
              <a:rPr lang="en-GB" dirty="0" smtClean="0"/>
              <a:t>Proposal</a:t>
            </a:r>
            <a:endParaRPr lang="en-GB" dirty="0"/>
          </a:p>
        </p:txBody>
      </p:sp>
      <p:sp>
        <p:nvSpPr>
          <p:cNvPr id="3" name="Content Placeholder 2"/>
          <p:cNvSpPr>
            <a:spLocks noGrp="1"/>
          </p:cNvSpPr>
          <p:nvPr>
            <p:ph idx="1"/>
          </p:nvPr>
        </p:nvSpPr>
        <p:spPr/>
        <p:txBody>
          <a:bodyPr>
            <a:normAutofit/>
          </a:bodyPr>
          <a:lstStyle/>
          <a:p>
            <a:endParaRPr lang="en-GB" sz="1700" dirty="0" smtClean="0"/>
          </a:p>
          <a:p>
            <a:endParaRPr lang="en-GB" sz="1700" dirty="0"/>
          </a:p>
          <a:p>
            <a:r>
              <a:rPr lang="en-GB" sz="1700" dirty="0" smtClean="0"/>
              <a:t>Consultancy Project for Cambria Sports Group at Neath RFC</a:t>
            </a:r>
          </a:p>
          <a:p>
            <a:endParaRPr lang="en-GB" sz="1700" dirty="0" smtClean="0"/>
          </a:p>
          <a:p>
            <a:r>
              <a:rPr lang="en-GB" sz="1700" dirty="0" smtClean="0"/>
              <a:t>12 month Marketing Plan for Neath Rugby,  and </a:t>
            </a:r>
            <a:r>
              <a:rPr lang="en-GB" sz="1700" dirty="0"/>
              <a:t>s</a:t>
            </a:r>
            <a:r>
              <a:rPr lang="en-GB" sz="1700" dirty="0" smtClean="0"/>
              <a:t>upporting events hosted at the club</a:t>
            </a:r>
          </a:p>
          <a:p>
            <a:endParaRPr lang="en-GB" sz="1700" dirty="0" smtClean="0"/>
          </a:p>
          <a:p>
            <a:endParaRPr lang="en-GB" sz="1700" dirty="0"/>
          </a:p>
        </p:txBody>
      </p:sp>
    </p:spTree>
    <p:extLst>
      <p:ext uri="{BB962C8B-B14F-4D97-AF65-F5344CB8AC3E}">
        <p14:creationId xmlns:p14="http://schemas.microsoft.com/office/powerpoint/2010/main" val="22098664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37077"/>
            <a:ext cx="8610600" cy="1293028"/>
          </a:xfrm>
        </p:spPr>
        <p:txBody>
          <a:bodyPr/>
          <a:lstStyle/>
          <a:p>
            <a:r>
              <a:rPr lang="en-GB" dirty="0" smtClean="0"/>
              <a:t>Brief Background- Cambria sports group</a:t>
            </a:r>
            <a:endParaRPr lang="en-GB" dirty="0"/>
          </a:p>
        </p:txBody>
      </p:sp>
      <p:sp>
        <p:nvSpPr>
          <p:cNvPr id="3" name="Content Placeholder 2"/>
          <p:cNvSpPr>
            <a:spLocks noGrp="1"/>
          </p:cNvSpPr>
          <p:nvPr>
            <p:ph idx="1"/>
          </p:nvPr>
        </p:nvSpPr>
        <p:spPr/>
        <p:txBody>
          <a:bodyPr>
            <a:normAutofit/>
          </a:bodyPr>
          <a:lstStyle/>
          <a:p>
            <a:endParaRPr lang="en-GB" dirty="0" smtClean="0"/>
          </a:p>
          <a:p>
            <a:r>
              <a:rPr lang="en-GB" sz="1700" dirty="0" smtClean="0"/>
              <a:t>Rapidly growing variety of businesses in sports and entertainments sector.</a:t>
            </a:r>
            <a:endParaRPr lang="en-GB" sz="1700" dirty="0"/>
          </a:p>
          <a:p>
            <a:endParaRPr lang="en-GB" sz="1700" dirty="0" smtClean="0"/>
          </a:p>
          <a:p>
            <a:r>
              <a:rPr lang="en-GB" sz="1700" dirty="0" smtClean="0"/>
              <a:t>Own Neath RFC and The Gnoll as well as newly launched Neath Panthers</a:t>
            </a:r>
          </a:p>
          <a:p>
            <a:endParaRPr lang="en-GB" sz="1700" dirty="0" smtClean="0"/>
          </a:p>
          <a:p>
            <a:r>
              <a:rPr lang="en-GB" sz="1700" dirty="0" smtClean="0"/>
              <a:t>In addition also own The Classic Lions- invitational touring team for legends of the home nations in Bermuda annually </a:t>
            </a:r>
          </a:p>
          <a:p>
            <a:endParaRPr lang="en-GB" sz="1700" dirty="0"/>
          </a:p>
          <a:p>
            <a:r>
              <a:rPr lang="en-GB" sz="1700" dirty="0" smtClean="0"/>
              <a:t>Yearly events organised and also own a bespoke media agency.</a:t>
            </a:r>
            <a:endParaRPr lang="en-GB" sz="1700" dirty="0"/>
          </a:p>
        </p:txBody>
      </p:sp>
    </p:spTree>
    <p:extLst>
      <p:ext uri="{BB962C8B-B14F-4D97-AF65-F5344CB8AC3E}">
        <p14:creationId xmlns:p14="http://schemas.microsoft.com/office/powerpoint/2010/main" val="23893743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5608" y="901532"/>
            <a:ext cx="8610600" cy="1293028"/>
          </a:xfrm>
        </p:spPr>
        <p:txBody>
          <a:bodyPr/>
          <a:lstStyle/>
          <a:p>
            <a:r>
              <a:rPr lang="en-GB" dirty="0" smtClean="0"/>
              <a:t>Potential events to market for the club 2020</a:t>
            </a:r>
            <a:endParaRPr lang="en-GB" dirty="0"/>
          </a:p>
        </p:txBody>
      </p:sp>
      <p:sp>
        <p:nvSpPr>
          <p:cNvPr id="3" name="Content Placeholder 2"/>
          <p:cNvSpPr>
            <a:spLocks noGrp="1"/>
          </p:cNvSpPr>
          <p:nvPr>
            <p:ph idx="1"/>
          </p:nvPr>
        </p:nvSpPr>
        <p:spPr/>
        <p:txBody>
          <a:bodyPr/>
          <a:lstStyle/>
          <a:p>
            <a:endParaRPr lang="en-GB" dirty="0" smtClean="0"/>
          </a:p>
          <a:p>
            <a:r>
              <a:rPr lang="en-GB" sz="1700" dirty="0" err="1" smtClean="0"/>
              <a:t>Gerwyn</a:t>
            </a:r>
            <a:r>
              <a:rPr lang="en-GB" sz="1700" dirty="0" smtClean="0"/>
              <a:t> Price Darts night at the Clubhouse.</a:t>
            </a:r>
          </a:p>
          <a:p>
            <a:endParaRPr lang="en-GB" sz="1700" dirty="0" smtClean="0"/>
          </a:p>
          <a:p>
            <a:r>
              <a:rPr lang="en-GB" sz="1700" dirty="0" smtClean="0"/>
              <a:t>James Hook Testimony launch party, and match at </a:t>
            </a:r>
            <a:r>
              <a:rPr lang="en-GB" sz="1700" dirty="0"/>
              <a:t>T</a:t>
            </a:r>
            <a:r>
              <a:rPr lang="en-GB" sz="1700" dirty="0" smtClean="0"/>
              <a:t>he Gnoll.</a:t>
            </a:r>
          </a:p>
          <a:p>
            <a:endParaRPr lang="en-GB" sz="1700" dirty="0"/>
          </a:p>
          <a:p>
            <a:r>
              <a:rPr lang="en-GB" sz="1700" dirty="0" smtClean="0"/>
              <a:t>Launch of Neath Panthers in the summer. </a:t>
            </a:r>
          </a:p>
          <a:p>
            <a:endParaRPr lang="en-GB" sz="1700" dirty="0" smtClean="0"/>
          </a:p>
          <a:p>
            <a:r>
              <a:rPr lang="en-GB" sz="1700" dirty="0" smtClean="0"/>
              <a:t>Classic Lions in Bermuda in November, and potentially Gibraltar also.</a:t>
            </a:r>
          </a:p>
          <a:p>
            <a:endParaRPr lang="en-GB" dirty="0" smtClean="0"/>
          </a:p>
          <a:p>
            <a:endParaRPr lang="en-GB" dirty="0"/>
          </a:p>
          <a:p>
            <a:endParaRPr lang="en-GB" dirty="0"/>
          </a:p>
        </p:txBody>
      </p:sp>
    </p:spTree>
    <p:extLst>
      <p:ext uri="{BB962C8B-B14F-4D97-AF65-F5344CB8AC3E}">
        <p14:creationId xmlns:p14="http://schemas.microsoft.com/office/powerpoint/2010/main" val="19654009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461" y="266612"/>
            <a:ext cx="8610600" cy="1293028"/>
          </a:xfrm>
        </p:spPr>
        <p:txBody>
          <a:bodyPr/>
          <a:lstStyle/>
          <a:p>
            <a:r>
              <a:rPr lang="en-GB" dirty="0"/>
              <a:t>Brief background- neath rfc</a:t>
            </a:r>
          </a:p>
        </p:txBody>
      </p:sp>
      <p:sp>
        <p:nvSpPr>
          <p:cNvPr id="3" name="Content Placeholder 2"/>
          <p:cNvSpPr>
            <a:spLocks noGrp="1"/>
          </p:cNvSpPr>
          <p:nvPr>
            <p:ph idx="1"/>
          </p:nvPr>
        </p:nvSpPr>
        <p:spPr/>
        <p:txBody>
          <a:bodyPr>
            <a:normAutofit fontScale="77500" lnSpcReduction="20000"/>
          </a:bodyPr>
          <a:lstStyle/>
          <a:p>
            <a:pPr marL="0" indent="0">
              <a:buNone/>
            </a:pPr>
            <a:endParaRPr lang="en-GB" dirty="0"/>
          </a:p>
          <a:p>
            <a:pPr marL="0" indent="0">
              <a:buNone/>
            </a:pPr>
            <a:endParaRPr lang="en-GB" dirty="0"/>
          </a:p>
          <a:p>
            <a:r>
              <a:rPr lang="en-GB" dirty="0"/>
              <a:t>First rugby club in Wales.</a:t>
            </a:r>
          </a:p>
          <a:p>
            <a:endParaRPr lang="en-GB" dirty="0"/>
          </a:p>
          <a:p>
            <a:endParaRPr lang="en-GB" dirty="0"/>
          </a:p>
          <a:p>
            <a:r>
              <a:rPr lang="en-GB" dirty="0"/>
              <a:t>Welsh Rugby Union was started in the Castle Hotel, Neath.</a:t>
            </a:r>
          </a:p>
          <a:p>
            <a:endParaRPr lang="en-GB" dirty="0"/>
          </a:p>
          <a:p>
            <a:endParaRPr lang="en-GB" dirty="0"/>
          </a:p>
          <a:p>
            <a:r>
              <a:rPr lang="en-GB" dirty="0"/>
              <a:t>World record for number of points (1,917) and tries (345) in one season.</a:t>
            </a:r>
          </a:p>
          <a:p>
            <a:endParaRPr lang="en-GB" dirty="0"/>
          </a:p>
          <a:p>
            <a:endParaRPr lang="en-GB" dirty="0"/>
          </a:p>
          <a:p>
            <a:r>
              <a:rPr lang="en-GB" dirty="0"/>
              <a:t>Clubs finances have led to struggles, declining attendances and almost liquidation of the club.</a:t>
            </a:r>
          </a:p>
          <a:p>
            <a:endParaRPr lang="en-GB" dirty="0"/>
          </a:p>
          <a:p>
            <a:endParaRPr lang="en-GB" dirty="0"/>
          </a:p>
        </p:txBody>
      </p:sp>
      <p:pic>
        <p:nvPicPr>
          <p:cNvPr id="5" name="Picture 4">
            <a:extLst>
              <a:ext uri="{FF2B5EF4-FFF2-40B4-BE49-F238E27FC236}">
                <a16:creationId xmlns:a16="http://schemas.microsoft.com/office/drawing/2014/main" xmlns="" id="{01FEFCBD-552B-4F12-A3E0-2B411D96E78F}"/>
              </a:ext>
            </a:extLst>
          </p:cNvPr>
          <p:cNvPicPr>
            <a:picLocks noChangeAspect="1"/>
          </p:cNvPicPr>
          <p:nvPr/>
        </p:nvPicPr>
        <p:blipFill>
          <a:blip r:embed="rId3"/>
          <a:stretch>
            <a:fillRect/>
          </a:stretch>
        </p:blipFill>
        <p:spPr>
          <a:xfrm>
            <a:off x="5713229" y="1559640"/>
            <a:ext cx="5486400" cy="1709928"/>
          </a:xfrm>
          <a:prstGeom prst="rect">
            <a:avLst/>
          </a:prstGeom>
        </p:spPr>
      </p:pic>
    </p:spTree>
    <p:extLst>
      <p:ext uri="{BB962C8B-B14F-4D97-AF65-F5344CB8AC3E}">
        <p14:creationId xmlns:p14="http://schemas.microsoft.com/office/powerpoint/2010/main" val="42374091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8316" y="777252"/>
            <a:ext cx="8610600" cy="1293028"/>
          </a:xfrm>
        </p:spPr>
        <p:txBody>
          <a:bodyPr/>
          <a:lstStyle/>
          <a:p>
            <a:r>
              <a:rPr lang="en-GB" dirty="0"/>
              <a:t>PROJECT AIM AND OBJECTIVES</a:t>
            </a:r>
          </a:p>
        </p:txBody>
      </p:sp>
      <p:sp>
        <p:nvSpPr>
          <p:cNvPr id="3" name="Content Placeholder 2"/>
          <p:cNvSpPr>
            <a:spLocks noGrp="1"/>
          </p:cNvSpPr>
          <p:nvPr>
            <p:ph idx="1"/>
          </p:nvPr>
        </p:nvSpPr>
        <p:spPr>
          <a:xfrm>
            <a:off x="685800" y="2775658"/>
            <a:ext cx="10820400" cy="4024125"/>
          </a:xfrm>
        </p:spPr>
        <p:txBody>
          <a:bodyPr>
            <a:normAutofit/>
          </a:bodyPr>
          <a:lstStyle/>
          <a:p>
            <a:r>
              <a:rPr lang="en-GB" sz="1700" dirty="0"/>
              <a:t>The aim of this project is to produce a </a:t>
            </a:r>
            <a:r>
              <a:rPr lang="en-GB" sz="1700" dirty="0" smtClean="0"/>
              <a:t>12 month Marketing </a:t>
            </a:r>
            <a:r>
              <a:rPr lang="en-GB" sz="1700" dirty="0"/>
              <a:t>plan for Neath </a:t>
            </a:r>
            <a:r>
              <a:rPr lang="en-GB" sz="1700" dirty="0" smtClean="0"/>
              <a:t>RFC.</a:t>
            </a:r>
          </a:p>
          <a:p>
            <a:endParaRPr lang="en-GB" sz="1700" dirty="0"/>
          </a:p>
          <a:p>
            <a:r>
              <a:rPr lang="en-GB" sz="1700" dirty="0" smtClean="0"/>
              <a:t>In addition, offer recommendations and help in planning and running events held at the clubhouse in conjunction with Cambria Sports Group</a:t>
            </a:r>
            <a:endParaRPr lang="en-GB" sz="1700" dirty="0"/>
          </a:p>
          <a:p>
            <a:endParaRPr lang="en-GB" sz="1700" dirty="0"/>
          </a:p>
          <a:p>
            <a:r>
              <a:rPr lang="en-GB" sz="1700" dirty="0"/>
              <a:t>To use a wide variety of research methods to analyse what is being done currently at Neath and other clubs that are </a:t>
            </a:r>
            <a:r>
              <a:rPr lang="en-GB" sz="1700" dirty="0" smtClean="0"/>
              <a:t>succeeding, such as Aberavon RFC.</a:t>
            </a:r>
            <a:endParaRPr lang="en-GB" sz="1700" dirty="0"/>
          </a:p>
          <a:p>
            <a:endParaRPr lang="en-GB" sz="1700" dirty="0"/>
          </a:p>
        </p:txBody>
      </p:sp>
    </p:spTree>
    <p:extLst>
      <p:ext uri="{BB962C8B-B14F-4D97-AF65-F5344CB8AC3E}">
        <p14:creationId xmlns:p14="http://schemas.microsoft.com/office/powerpoint/2010/main" val="34348231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0637" y="639315"/>
            <a:ext cx="8610600" cy="1293028"/>
          </a:xfrm>
        </p:spPr>
        <p:txBody>
          <a:bodyPr/>
          <a:lstStyle/>
          <a:p>
            <a:r>
              <a:rPr lang="en-GB" dirty="0"/>
              <a:t>Rationale</a:t>
            </a:r>
          </a:p>
        </p:txBody>
      </p:sp>
      <p:sp>
        <p:nvSpPr>
          <p:cNvPr id="3" name="Content Placeholder 2"/>
          <p:cNvSpPr>
            <a:spLocks noGrp="1"/>
          </p:cNvSpPr>
          <p:nvPr>
            <p:ph idx="1"/>
          </p:nvPr>
        </p:nvSpPr>
        <p:spPr>
          <a:xfrm>
            <a:off x="1106424" y="2432304"/>
            <a:ext cx="10820400" cy="4024125"/>
          </a:xfrm>
        </p:spPr>
        <p:txBody>
          <a:bodyPr>
            <a:normAutofit/>
          </a:bodyPr>
          <a:lstStyle/>
          <a:p>
            <a:r>
              <a:rPr lang="en-GB" sz="1700" dirty="0"/>
              <a:t>Club </a:t>
            </a:r>
            <a:r>
              <a:rPr lang="en-GB" sz="1700" dirty="0" smtClean="0"/>
              <a:t>rebuilding after recent struggling financial </a:t>
            </a:r>
            <a:r>
              <a:rPr lang="en-GB" sz="1700" dirty="0"/>
              <a:t>situation</a:t>
            </a:r>
          </a:p>
          <a:p>
            <a:pPr marL="0" indent="0">
              <a:buNone/>
            </a:pPr>
            <a:endParaRPr lang="en-GB" sz="1700" dirty="0"/>
          </a:p>
          <a:p>
            <a:r>
              <a:rPr lang="en-GB" sz="1700" dirty="0"/>
              <a:t>Less time to manage marketing and engage community</a:t>
            </a:r>
          </a:p>
          <a:p>
            <a:endParaRPr lang="en-GB" sz="1700" dirty="0"/>
          </a:p>
          <a:p>
            <a:r>
              <a:rPr lang="en-GB" sz="1700" dirty="0"/>
              <a:t>Great opportunity to relieve strain </a:t>
            </a:r>
            <a:r>
              <a:rPr lang="en-GB" sz="1700" dirty="0" smtClean="0"/>
              <a:t>staff who have many jobs to do.</a:t>
            </a:r>
            <a:endParaRPr lang="en-GB" sz="1700" dirty="0"/>
          </a:p>
          <a:p>
            <a:endParaRPr lang="en-GB" sz="1700" dirty="0"/>
          </a:p>
          <a:p>
            <a:r>
              <a:rPr lang="en-GB" sz="1700" dirty="0"/>
              <a:t>Extensive research can be used for clubs benefit.</a:t>
            </a:r>
          </a:p>
          <a:p>
            <a:endParaRPr lang="en-GB" dirty="0"/>
          </a:p>
          <a:p>
            <a:endParaRPr lang="en-GB" dirty="0"/>
          </a:p>
        </p:txBody>
      </p:sp>
    </p:spTree>
    <p:extLst>
      <p:ext uri="{BB962C8B-B14F-4D97-AF65-F5344CB8AC3E}">
        <p14:creationId xmlns:p14="http://schemas.microsoft.com/office/powerpoint/2010/main" val="12188080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6394" y="699978"/>
            <a:ext cx="8610600" cy="1293028"/>
          </a:xfrm>
        </p:spPr>
        <p:txBody>
          <a:bodyPr/>
          <a:lstStyle/>
          <a:p>
            <a:r>
              <a:rPr lang="en-GB" dirty="0"/>
              <a:t>Initial ideas</a:t>
            </a:r>
          </a:p>
        </p:txBody>
      </p:sp>
      <p:sp>
        <p:nvSpPr>
          <p:cNvPr id="3" name="Content Placeholder 2"/>
          <p:cNvSpPr>
            <a:spLocks noGrp="1"/>
          </p:cNvSpPr>
          <p:nvPr>
            <p:ph idx="1"/>
          </p:nvPr>
        </p:nvSpPr>
        <p:spPr>
          <a:xfrm>
            <a:off x="978408" y="2697480"/>
            <a:ext cx="10820400" cy="4024125"/>
          </a:xfrm>
        </p:spPr>
        <p:txBody>
          <a:bodyPr>
            <a:normAutofit/>
          </a:bodyPr>
          <a:lstStyle/>
          <a:p>
            <a:r>
              <a:rPr lang="en-GB" sz="1700" dirty="0"/>
              <a:t>Develop a realistic marketing strategy that aims to engage the local community with the club</a:t>
            </a:r>
          </a:p>
          <a:p>
            <a:pPr marL="0" indent="0">
              <a:buNone/>
            </a:pPr>
            <a:endParaRPr lang="en-GB" sz="1700" dirty="0"/>
          </a:p>
          <a:p>
            <a:r>
              <a:rPr lang="en-GB" sz="1700" dirty="0"/>
              <a:t>Look at ways to bring back fans through realistic and feasible incentives  </a:t>
            </a:r>
          </a:p>
          <a:p>
            <a:endParaRPr lang="en-GB" sz="1700" dirty="0"/>
          </a:p>
          <a:p>
            <a:r>
              <a:rPr lang="en-GB" sz="1700" dirty="0"/>
              <a:t>Look at other age demographics for the future generations of the club</a:t>
            </a:r>
          </a:p>
          <a:p>
            <a:endParaRPr lang="en-GB" sz="1700" dirty="0"/>
          </a:p>
          <a:p>
            <a:r>
              <a:rPr lang="en-GB" sz="1700" dirty="0"/>
              <a:t>Market Research- Other clubs succeeding with marketing</a:t>
            </a:r>
          </a:p>
        </p:txBody>
      </p:sp>
    </p:spTree>
    <p:extLst>
      <p:ext uri="{BB962C8B-B14F-4D97-AF65-F5344CB8AC3E}">
        <p14:creationId xmlns:p14="http://schemas.microsoft.com/office/powerpoint/2010/main" val="66081138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3363" y="481038"/>
            <a:ext cx="8610600" cy="1293028"/>
          </a:xfrm>
        </p:spPr>
        <p:txBody>
          <a:bodyPr/>
          <a:lstStyle/>
          <a:p>
            <a:r>
              <a:rPr lang="en-GB" dirty="0" smtClean="0"/>
              <a:t>Consultant -</a:t>
            </a:r>
            <a:r>
              <a:rPr lang="en-GB" dirty="0"/>
              <a:t>Why me? </a:t>
            </a:r>
          </a:p>
        </p:txBody>
      </p:sp>
      <p:sp>
        <p:nvSpPr>
          <p:cNvPr id="3" name="Content Placeholder 2"/>
          <p:cNvSpPr>
            <a:spLocks noGrp="1"/>
          </p:cNvSpPr>
          <p:nvPr>
            <p:ph idx="1"/>
          </p:nvPr>
        </p:nvSpPr>
        <p:spPr>
          <a:xfrm>
            <a:off x="726744" y="2781414"/>
            <a:ext cx="10820400" cy="4182402"/>
          </a:xfrm>
        </p:spPr>
        <p:txBody>
          <a:bodyPr>
            <a:normAutofit/>
          </a:bodyPr>
          <a:lstStyle/>
          <a:p>
            <a:r>
              <a:rPr lang="en-GB" sz="1700" dirty="0"/>
              <a:t>Local boy and passionate for both club and community</a:t>
            </a:r>
          </a:p>
          <a:p>
            <a:endParaRPr lang="en-GB" sz="1700" dirty="0"/>
          </a:p>
          <a:p>
            <a:r>
              <a:rPr lang="en-GB" sz="1700" dirty="0"/>
              <a:t>Lifelong supporter of Neath Rugby</a:t>
            </a:r>
          </a:p>
          <a:p>
            <a:pPr marL="0" indent="0">
              <a:buNone/>
            </a:pPr>
            <a:endParaRPr lang="en-GB" sz="1700" dirty="0"/>
          </a:p>
          <a:p>
            <a:r>
              <a:rPr lang="en-GB" sz="1700" dirty="0"/>
              <a:t>Passionate for </a:t>
            </a:r>
            <a:r>
              <a:rPr lang="en-GB" sz="1700" dirty="0" smtClean="0"/>
              <a:t>marketing, sports and events also</a:t>
            </a:r>
            <a:endParaRPr lang="en-GB" sz="1700" dirty="0"/>
          </a:p>
          <a:p>
            <a:endParaRPr lang="en-GB" sz="1700" dirty="0"/>
          </a:p>
          <a:p>
            <a:r>
              <a:rPr lang="en-GB" sz="1700" dirty="0"/>
              <a:t>Cost efficient for the </a:t>
            </a:r>
            <a:r>
              <a:rPr lang="en-GB" sz="1700" dirty="0" smtClean="0"/>
              <a:t>club-  Nothing to lose, </a:t>
            </a:r>
            <a:r>
              <a:rPr lang="en-GB" sz="1700" dirty="0"/>
              <a:t>whilst empowering a student with the drive and desire to achieve great things</a:t>
            </a:r>
          </a:p>
        </p:txBody>
      </p:sp>
      <p:pic>
        <p:nvPicPr>
          <p:cNvPr id="4" name="Picture 3"/>
          <p:cNvPicPr>
            <a:picLocks noChangeAspect="1"/>
          </p:cNvPicPr>
          <p:nvPr/>
        </p:nvPicPr>
        <p:blipFill rotWithShape="1">
          <a:blip r:embed="rId3"/>
          <a:srcRect l="43590" t="2053" r="2307" b="8565"/>
          <a:stretch/>
        </p:blipFill>
        <p:spPr>
          <a:xfrm>
            <a:off x="9099612" y="336768"/>
            <a:ext cx="1804949" cy="3006933"/>
          </a:xfrm>
          <a:prstGeom prst="rect">
            <a:avLst/>
          </a:prstGeom>
        </p:spPr>
      </p:pic>
    </p:spTree>
    <p:extLst>
      <p:ext uri="{BB962C8B-B14F-4D97-AF65-F5344CB8AC3E}">
        <p14:creationId xmlns:p14="http://schemas.microsoft.com/office/powerpoint/2010/main" val="25172328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414" y="543243"/>
            <a:ext cx="8610600" cy="1293028"/>
          </a:xfrm>
        </p:spPr>
        <p:txBody>
          <a:bodyPr/>
          <a:lstStyle/>
          <a:p>
            <a:r>
              <a:rPr lang="en-GB" dirty="0"/>
              <a:t>Proposed research strategy</a:t>
            </a:r>
          </a:p>
        </p:txBody>
      </p:sp>
      <p:sp>
        <p:nvSpPr>
          <p:cNvPr id="3" name="Content Placeholder 2"/>
          <p:cNvSpPr>
            <a:spLocks noGrp="1"/>
          </p:cNvSpPr>
          <p:nvPr>
            <p:ph idx="1"/>
          </p:nvPr>
        </p:nvSpPr>
        <p:spPr/>
        <p:txBody>
          <a:bodyPr>
            <a:normAutofit/>
          </a:bodyPr>
          <a:lstStyle/>
          <a:p>
            <a:r>
              <a:rPr lang="en-GB" sz="1700" dirty="0"/>
              <a:t>Primary and Secondary Research methods will be utilised </a:t>
            </a:r>
          </a:p>
          <a:p>
            <a:endParaRPr lang="en-GB" sz="1700" dirty="0"/>
          </a:p>
          <a:p>
            <a:r>
              <a:rPr lang="en-GB" sz="1700" dirty="0"/>
              <a:t>Articles, surveys, figures and questionnaires</a:t>
            </a:r>
          </a:p>
          <a:p>
            <a:endParaRPr lang="en-GB" sz="1700" dirty="0"/>
          </a:p>
          <a:p>
            <a:r>
              <a:rPr lang="en-GB" sz="1700" dirty="0"/>
              <a:t>Interviews with those connected with club internally and externally</a:t>
            </a:r>
          </a:p>
          <a:p>
            <a:endParaRPr lang="en-GB" sz="1700" dirty="0"/>
          </a:p>
          <a:p>
            <a:r>
              <a:rPr lang="en-GB" sz="1700" dirty="0"/>
              <a:t>Mixed Qualitative and Quantitative methods for best resolutions</a:t>
            </a:r>
          </a:p>
          <a:p>
            <a:endParaRPr lang="en-GB" sz="1700" dirty="0"/>
          </a:p>
          <a:p>
            <a:r>
              <a:rPr lang="en-GB" sz="1700" dirty="0"/>
              <a:t>Vital to use time effectively on research and extracting the right information</a:t>
            </a:r>
          </a:p>
          <a:p>
            <a:endParaRPr lang="en-GB" dirty="0"/>
          </a:p>
        </p:txBody>
      </p:sp>
    </p:spTree>
    <p:extLst>
      <p:ext uri="{BB962C8B-B14F-4D97-AF65-F5344CB8AC3E}">
        <p14:creationId xmlns:p14="http://schemas.microsoft.com/office/powerpoint/2010/main" val="23667903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357" y="639315"/>
            <a:ext cx="8610600" cy="1293028"/>
          </a:xfrm>
        </p:spPr>
        <p:txBody>
          <a:bodyPr/>
          <a:lstStyle/>
          <a:p>
            <a:r>
              <a:rPr lang="en-GB" dirty="0"/>
              <a:t>Project plan – including input from self and others</a:t>
            </a:r>
          </a:p>
        </p:txBody>
      </p:sp>
      <p:sp>
        <p:nvSpPr>
          <p:cNvPr id="3" name="Content Placeholder 2"/>
          <p:cNvSpPr>
            <a:spLocks noGrp="1"/>
          </p:cNvSpPr>
          <p:nvPr>
            <p:ph idx="1"/>
          </p:nvPr>
        </p:nvSpPr>
        <p:spPr/>
        <p:txBody>
          <a:bodyPr>
            <a:normAutofit/>
          </a:bodyPr>
          <a:lstStyle/>
          <a:p>
            <a:endParaRPr lang="en-GB" dirty="0"/>
          </a:p>
          <a:p>
            <a:r>
              <a:rPr lang="en-GB" sz="1700" dirty="0"/>
              <a:t>Research undertaken in spare time then club briefed.</a:t>
            </a:r>
          </a:p>
          <a:p>
            <a:endParaRPr lang="en-GB" sz="1700" dirty="0"/>
          </a:p>
          <a:p>
            <a:r>
              <a:rPr lang="en-GB" sz="1700" dirty="0"/>
              <a:t>Weekly meetings as well as regular phone calls to ensure both parties are updated with developments.</a:t>
            </a:r>
          </a:p>
          <a:p>
            <a:endParaRPr lang="en-GB" sz="1700" dirty="0"/>
          </a:p>
          <a:p>
            <a:r>
              <a:rPr lang="en-GB" sz="1700" dirty="0"/>
              <a:t>A Gantt chart will be devised to ensure schedule is stuck to.</a:t>
            </a:r>
          </a:p>
          <a:p>
            <a:endParaRPr lang="en-GB" sz="1700" dirty="0"/>
          </a:p>
          <a:p>
            <a:r>
              <a:rPr lang="en-GB" sz="1700" dirty="0"/>
              <a:t>Records of meetings minutes for personal use only and will not be released into public domain</a:t>
            </a:r>
          </a:p>
        </p:txBody>
      </p:sp>
    </p:spTree>
    <p:extLst>
      <p:ext uri="{BB962C8B-B14F-4D97-AF65-F5344CB8AC3E}">
        <p14:creationId xmlns:p14="http://schemas.microsoft.com/office/powerpoint/2010/main" val="14726279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6952" y="777252"/>
            <a:ext cx="8610600" cy="1293028"/>
          </a:xfrm>
        </p:spPr>
        <p:txBody>
          <a:bodyPr/>
          <a:lstStyle/>
          <a:p>
            <a:r>
              <a:rPr lang="en-GB" dirty="0"/>
              <a:t>Possible actions/outcomes </a:t>
            </a:r>
          </a:p>
        </p:txBody>
      </p:sp>
      <p:sp>
        <p:nvSpPr>
          <p:cNvPr id="3" name="Content Placeholder 2"/>
          <p:cNvSpPr>
            <a:spLocks noGrp="1"/>
          </p:cNvSpPr>
          <p:nvPr>
            <p:ph idx="1"/>
          </p:nvPr>
        </p:nvSpPr>
        <p:spPr>
          <a:xfrm>
            <a:off x="685800" y="2960104"/>
            <a:ext cx="10820400" cy="4024125"/>
          </a:xfrm>
        </p:spPr>
        <p:txBody>
          <a:bodyPr/>
          <a:lstStyle/>
          <a:p>
            <a:r>
              <a:rPr lang="en-GB" sz="1700" dirty="0"/>
              <a:t>Potential use of club facilities like the clubhouse to enhance club and community link</a:t>
            </a:r>
          </a:p>
          <a:p>
            <a:endParaRPr lang="en-GB" sz="1700" dirty="0"/>
          </a:p>
          <a:p>
            <a:r>
              <a:rPr lang="en-GB" sz="1700" dirty="0"/>
              <a:t>Provide the club with recommendations based on the extensive research that will be undertaken</a:t>
            </a:r>
          </a:p>
          <a:p>
            <a:endParaRPr lang="en-GB" sz="1700" dirty="0"/>
          </a:p>
          <a:p>
            <a:r>
              <a:rPr lang="en-GB" sz="1700" dirty="0"/>
              <a:t>A successful project will hopefully open doors for future connections</a:t>
            </a:r>
          </a:p>
          <a:p>
            <a:endParaRPr lang="en-GB" sz="1700" dirty="0"/>
          </a:p>
          <a:p>
            <a:r>
              <a:rPr lang="en-GB" sz="1700" dirty="0"/>
              <a:t>Partnership for the University and the Club could be made for future projects and potential advertisement</a:t>
            </a:r>
          </a:p>
          <a:p>
            <a:endParaRPr lang="en-GB" dirty="0"/>
          </a:p>
        </p:txBody>
      </p:sp>
    </p:spTree>
    <p:extLst>
      <p:ext uri="{BB962C8B-B14F-4D97-AF65-F5344CB8AC3E}">
        <p14:creationId xmlns:p14="http://schemas.microsoft.com/office/powerpoint/2010/main" val="34259874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93917"/>
            <a:ext cx="8610600" cy="1293028"/>
          </a:xfrm>
        </p:spPr>
        <p:txBody>
          <a:bodyPr/>
          <a:lstStyle/>
          <a:p>
            <a:r>
              <a:rPr lang="en-GB" dirty="0"/>
              <a:t>Possible constraints </a:t>
            </a:r>
          </a:p>
        </p:txBody>
      </p:sp>
      <p:sp>
        <p:nvSpPr>
          <p:cNvPr id="3" name="Content Placeholder 2"/>
          <p:cNvSpPr>
            <a:spLocks noGrp="1"/>
          </p:cNvSpPr>
          <p:nvPr>
            <p:ph idx="1"/>
          </p:nvPr>
        </p:nvSpPr>
        <p:spPr/>
        <p:txBody>
          <a:bodyPr/>
          <a:lstStyle/>
          <a:p>
            <a:pPr marL="0" indent="0">
              <a:buNone/>
            </a:pPr>
            <a:endParaRPr lang="en-GB" dirty="0"/>
          </a:p>
          <a:p>
            <a:r>
              <a:rPr lang="en-GB" sz="1700" dirty="0"/>
              <a:t>On and off-field issues are more important</a:t>
            </a:r>
          </a:p>
          <a:p>
            <a:endParaRPr lang="en-GB" sz="1700" dirty="0"/>
          </a:p>
          <a:p>
            <a:r>
              <a:rPr lang="en-GB" sz="1700" dirty="0"/>
              <a:t>Business environment of the club constantly changing</a:t>
            </a:r>
          </a:p>
          <a:p>
            <a:endParaRPr lang="en-GB" sz="1700" dirty="0"/>
          </a:p>
          <a:p>
            <a:r>
              <a:rPr lang="en-GB" sz="1700" dirty="0"/>
              <a:t>Going into a new environment might not be taken as </a:t>
            </a:r>
            <a:r>
              <a:rPr lang="en-GB" sz="1700" dirty="0" smtClean="0"/>
              <a:t>seriously being a student</a:t>
            </a:r>
            <a:endParaRPr lang="en-GB" sz="1700" dirty="0"/>
          </a:p>
          <a:p>
            <a:endParaRPr lang="en-GB" sz="1700" dirty="0"/>
          </a:p>
          <a:p>
            <a:r>
              <a:rPr lang="en-GB" sz="1700" dirty="0"/>
              <a:t>Time Management</a:t>
            </a:r>
          </a:p>
          <a:p>
            <a:endParaRPr lang="en-GB" dirty="0"/>
          </a:p>
        </p:txBody>
      </p:sp>
    </p:spTree>
    <p:extLst>
      <p:ext uri="{BB962C8B-B14F-4D97-AF65-F5344CB8AC3E}">
        <p14:creationId xmlns:p14="http://schemas.microsoft.com/office/powerpoint/2010/main" val="41897487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4960" y="535773"/>
            <a:ext cx="8610600" cy="1293028"/>
          </a:xfrm>
        </p:spPr>
        <p:txBody>
          <a:bodyPr/>
          <a:lstStyle/>
          <a:p>
            <a:r>
              <a:rPr lang="en-GB" dirty="0"/>
              <a:t>Conclusions</a:t>
            </a:r>
          </a:p>
        </p:txBody>
      </p:sp>
      <p:sp>
        <p:nvSpPr>
          <p:cNvPr id="3" name="Content Placeholder 2"/>
          <p:cNvSpPr>
            <a:spLocks noGrp="1"/>
          </p:cNvSpPr>
          <p:nvPr>
            <p:ph idx="1"/>
          </p:nvPr>
        </p:nvSpPr>
        <p:spPr/>
        <p:txBody>
          <a:bodyPr>
            <a:normAutofit/>
          </a:bodyPr>
          <a:lstStyle/>
          <a:p>
            <a:r>
              <a:rPr lang="en-GB" sz="1700" dirty="0"/>
              <a:t>The consultancy project will have a benefit not only on myself and the project, but also to the club.</a:t>
            </a:r>
          </a:p>
          <a:p>
            <a:endParaRPr lang="en-GB" sz="1700" dirty="0"/>
          </a:p>
          <a:p>
            <a:r>
              <a:rPr lang="en-GB" sz="1700" dirty="0"/>
              <a:t>Great experience in working in a business environment that can open doors to exciting opportunities in the future and create life long memories.</a:t>
            </a:r>
          </a:p>
          <a:p>
            <a:endParaRPr lang="en-GB" sz="1700" dirty="0"/>
          </a:p>
          <a:p>
            <a:r>
              <a:rPr lang="en-GB" sz="1700" dirty="0"/>
              <a:t>Passion and hard work will mean that the research will be calculated and precise to the benefit of Neath.</a:t>
            </a:r>
          </a:p>
          <a:p>
            <a:endParaRPr lang="en-GB" sz="1700" dirty="0"/>
          </a:p>
          <a:p>
            <a:r>
              <a:rPr lang="en-GB" sz="1700" dirty="0"/>
              <a:t>Thanks for listening to my pitch, I welcome any questions.</a:t>
            </a:r>
          </a:p>
        </p:txBody>
      </p:sp>
    </p:spTree>
    <p:extLst>
      <p:ext uri="{BB962C8B-B14F-4D97-AF65-F5344CB8AC3E}">
        <p14:creationId xmlns:p14="http://schemas.microsoft.com/office/powerpoint/2010/main" val="27289369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2120" y="639315"/>
            <a:ext cx="8610600" cy="1293028"/>
          </a:xfrm>
        </p:spPr>
        <p:txBody>
          <a:bodyPr/>
          <a:lstStyle/>
          <a:p>
            <a:r>
              <a:rPr lang="en-GB" dirty="0"/>
              <a:t>Bibliography</a:t>
            </a:r>
          </a:p>
        </p:txBody>
      </p:sp>
      <p:sp>
        <p:nvSpPr>
          <p:cNvPr id="3" name="Content Placeholder 2"/>
          <p:cNvSpPr>
            <a:spLocks noGrp="1"/>
          </p:cNvSpPr>
          <p:nvPr>
            <p:ph idx="1"/>
          </p:nvPr>
        </p:nvSpPr>
        <p:spPr/>
        <p:txBody>
          <a:bodyPr/>
          <a:lstStyle/>
          <a:p>
            <a:endParaRPr lang="en-GB" dirty="0"/>
          </a:p>
          <a:p>
            <a:r>
              <a:rPr lang="en-GB" dirty="0"/>
              <a:t>Lloyd R. (2018). The Neath rugby crisis explained: What happens to the club, the league and their rivals if they fold. Available: https://www.walesonline.co.uk/sport/rugby/rugby-news/neath-rugby-crisis-explained-what-15530583. Last accessed 28th Jan 2020.</a:t>
            </a:r>
          </a:p>
          <a:p>
            <a:r>
              <a:rPr lang="en-GB" dirty="0"/>
              <a:t>Unknown. (2016). Neath badge. Available: https://macronstoreneath.co.uk/editedneath-badge/. Last accessed 28th Jan 2020.</a:t>
            </a:r>
          </a:p>
          <a:p>
            <a:r>
              <a:rPr lang="en-GB" dirty="0"/>
              <a:t>WRU Image Used. (2008). Neath confirmed as Premiership champions . Available: https://www.wru.wales/2008/04/neath-confirmed-as-premiership-champions/. Last accessed 28th Jan 2020.</a:t>
            </a:r>
          </a:p>
          <a:p>
            <a:endParaRPr lang="en-GB" dirty="0"/>
          </a:p>
        </p:txBody>
      </p:sp>
    </p:spTree>
    <p:extLst>
      <p:ext uri="{BB962C8B-B14F-4D97-AF65-F5344CB8AC3E}">
        <p14:creationId xmlns:p14="http://schemas.microsoft.com/office/powerpoint/2010/main" val="439918249"/>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737</TotalTime>
  <Words>2216</Words>
  <Application>Microsoft Office PowerPoint</Application>
  <PresentationFormat>Widescreen</PresentationFormat>
  <Paragraphs>145</Paragraphs>
  <Slides>15</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Century Gothic</vt:lpstr>
      <vt:lpstr>Vapor Trail</vt:lpstr>
      <vt:lpstr>Consultancy project at Neath rugby club</vt:lpstr>
      <vt:lpstr>Proposal</vt:lpstr>
      <vt:lpstr>Brief Background- Cambria sports group</vt:lpstr>
      <vt:lpstr>Potential events to market for the club 2020</vt:lpstr>
      <vt:lpstr>Brief background- neath rfc</vt:lpstr>
      <vt:lpstr>PROJECT AIM AND OBJECTIVES</vt:lpstr>
      <vt:lpstr>Rationale</vt:lpstr>
      <vt:lpstr>Initial ideas</vt:lpstr>
      <vt:lpstr>Consultant -Why me? </vt:lpstr>
      <vt:lpstr>Proposed research strategy</vt:lpstr>
      <vt:lpstr>Project plan – including input from self and others</vt:lpstr>
      <vt:lpstr>Possible actions/outcomes </vt:lpstr>
      <vt:lpstr>Possible constraints </vt:lpstr>
      <vt:lpstr>Conclusions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project at Neath rugby club</dc:title>
  <dc:creator>Rhodri Stranaghan</dc:creator>
  <cp:lastModifiedBy>Rhodri Stranaghan</cp:lastModifiedBy>
  <cp:revision>70</cp:revision>
  <dcterms:created xsi:type="dcterms:W3CDTF">2019-12-12T20:51:06Z</dcterms:created>
  <dcterms:modified xsi:type="dcterms:W3CDTF">2020-02-11T16:44:53Z</dcterms:modified>
</cp:coreProperties>
</file>