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7" r:id="rId2"/>
    <p:sldId id="282" r:id="rId3"/>
    <p:sldId id="283" r:id="rId4"/>
    <p:sldId id="284" r:id="rId5"/>
    <p:sldId id="258" r:id="rId6"/>
    <p:sldId id="259" r:id="rId7"/>
    <p:sldId id="260" r:id="rId8"/>
    <p:sldId id="277" r:id="rId9"/>
    <p:sldId id="279" r:id="rId10"/>
    <p:sldId id="286" r:id="rId11"/>
    <p:sldId id="271" r:id="rId12"/>
    <p:sldId id="27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65" autoAdjust="0"/>
    <p:restoredTop sz="94660"/>
  </p:normalViewPr>
  <p:slideViewPr>
    <p:cSldViewPr snapToGrid="0">
      <p:cViewPr varScale="1">
        <p:scale>
          <a:sx n="77" d="100"/>
          <a:sy n="77" d="100"/>
        </p:scale>
        <p:origin x="91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69B332-4168-4F2D-98A7-FA195282FE5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DA7BA4EB-3637-49A8-BF4A-F7B4F46F3F9B}">
      <dgm:prSet phldrT="[Text]"/>
      <dgm:spPr/>
      <dgm:t>
        <a:bodyPr/>
        <a:lstStyle/>
        <a:p>
          <a:r>
            <a:rPr lang="en-US" b="1" dirty="0">
              <a:solidFill>
                <a:schemeClr val="tx1"/>
              </a:solidFill>
              <a:effectLst/>
              <a:latin typeface="+mn-lt"/>
              <a:ea typeface="+mn-ea"/>
              <a:cs typeface="+mn-cs"/>
            </a:rPr>
            <a:t>Mastery of Room Cleaning</a:t>
          </a:r>
          <a:endParaRPr lang="en-US" dirty="0"/>
        </a:p>
      </dgm:t>
    </dgm:pt>
    <dgm:pt modelId="{0E1E4AF2-A5CA-4D17-8052-AB215B47A173}" type="parTrans" cxnId="{8CDE38B7-13B5-4342-8FD8-C4E5C667575A}">
      <dgm:prSet/>
      <dgm:spPr/>
      <dgm:t>
        <a:bodyPr/>
        <a:lstStyle/>
        <a:p>
          <a:endParaRPr lang="en-US"/>
        </a:p>
      </dgm:t>
    </dgm:pt>
    <dgm:pt modelId="{32C79D6F-D158-4DD9-AAF3-EF0C4BD87095}" type="sibTrans" cxnId="{8CDE38B7-13B5-4342-8FD8-C4E5C667575A}">
      <dgm:prSet/>
      <dgm:spPr/>
      <dgm:t>
        <a:bodyPr/>
        <a:lstStyle/>
        <a:p>
          <a:endParaRPr lang="en-US"/>
        </a:p>
      </dgm:t>
    </dgm:pt>
    <dgm:pt modelId="{E3EF1ABE-5806-427E-BA15-48F69BE16DDB}">
      <dgm:prSet phldrT="[Text]"/>
      <dgm:spPr/>
      <dgm:t>
        <a:bodyPr/>
        <a:lstStyle/>
        <a:p>
          <a:r>
            <a:rPr lang="en-US" b="1" dirty="0">
              <a:solidFill>
                <a:schemeClr val="tx1"/>
              </a:solidFill>
              <a:effectLst/>
              <a:latin typeface="+mn-lt"/>
              <a:ea typeface="+mn-ea"/>
              <a:cs typeface="+mn-cs"/>
            </a:rPr>
            <a:t>Excellence in Bathroom Cleaning</a:t>
          </a:r>
        </a:p>
      </dgm:t>
    </dgm:pt>
    <dgm:pt modelId="{2C1E8E24-5AED-4556-803E-82B78983D3D7}" type="parTrans" cxnId="{A031EE68-E7CE-44D0-BE14-E42D5BCBD00E}">
      <dgm:prSet/>
      <dgm:spPr/>
      <dgm:t>
        <a:bodyPr/>
        <a:lstStyle/>
        <a:p>
          <a:endParaRPr lang="en-US"/>
        </a:p>
      </dgm:t>
    </dgm:pt>
    <dgm:pt modelId="{317BBD86-1A01-4771-99D4-B0112B889A0D}" type="sibTrans" cxnId="{A031EE68-E7CE-44D0-BE14-E42D5BCBD00E}">
      <dgm:prSet/>
      <dgm:spPr/>
      <dgm:t>
        <a:bodyPr/>
        <a:lstStyle/>
        <a:p>
          <a:endParaRPr lang="en-US"/>
        </a:p>
      </dgm:t>
    </dgm:pt>
    <dgm:pt modelId="{E0FE1A1A-8765-41FE-AD15-4EEF21906E0C}">
      <dgm:prSet/>
      <dgm:spPr/>
      <dgm:t>
        <a:bodyPr/>
        <a:lstStyle/>
        <a:p>
          <a:r>
            <a:rPr lang="en-GB" b="1" dirty="0">
              <a:solidFill>
                <a:schemeClr val="tx1"/>
              </a:solidFill>
              <a:effectLst/>
              <a:latin typeface="+mn-lt"/>
              <a:ea typeface="+mn-ea"/>
              <a:cs typeface="+mn-cs"/>
            </a:rPr>
            <a:t>Taking Care of Busy Places</a:t>
          </a:r>
          <a:endParaRPr lang="en-US" b="1" dirty="0">
            <a:solidFill>
              <a:schemeClr val="tx1"/>
            </a:solidFill>
            <a:effectLst/>
            <a:latin typeface="+mn-lt"/>
            <a:ea typeface="+mn-ea"/>
            <a:cs typeface="+mn-cs"/>
          </a:endParaRPr>
        </a:p>
      </dgm:t>
    </dgm:pt>
    <dgm:pt modelId="{0FC67C92-95B6-4547-9F5D-AF717AB56205}" type="parTrans" cxnId="{7D168998-F1BE-4E3F-B325-5F82D59BD77D}">
      <dgm:prSet/>
      <dgm:spPr/>
      <dgm:t>
        <a:bodyPr/>
        <a:lstStyle/>
        <a:p>
          <a:endParaRPr lang="en-US"/>
        </a:p>
      </dgm:t>
    </dgm:pt>
    <dgm:pt modelId="{6E5A7604-7CE2-4807-9461-C50173310902}" type="sibTrans" cxnId="{7D168998-F1BE-4E3F-B325-5F82D59BD77D}">
      <dgm:prSet/>
      <dgm:spPr/>
      <dgm:t>
        <a:bodyPr/>
        <a:lstStyle/>
        <a:p>
          <a:endParaRPr lang="en-US"/>
        </a:p>
      </dgm:t>
    </dgm:pt>
    <dgm:pt modelId="{1F4D06A7-FE44-498A-A4EE-7DD418ABF906}" type="pres">
      <dgm:prSet presAssocID="{C669B332-4168-4F2D-98A7-FA195282FE50}" presName="linear" presStyleCnt="0">
        <dgm:presLayoutVars>
          <dgm:dir/>
          <dgm:animLvl val="lvl"/>
          <dgm:resizeHandles val="exact"/>
        </dgm:presLayoutVars>
      </dgm:prSet>
      <dgm:spPr/>
    </dgm:pt>
    <dgm:pt modelId="{EA7EEABD-C65A-4175-82F6-7DD0D6F82E1C}" type="pres">
      <dgm:prSet presAssocID="{DA7BA4EB-3637-49A8-BF4A-F7B4F46F3F9B}" presName="parentLin" presStyleCnt="0"/>
      <dgm:spPr/>
    </dgm:pt>
    <dgm:pt modelId="{CB7F1199-CA9B-45AB-A7FF-B2A583EA636A}" type="pres">
      <dgm:prSet presAssocID="{DA7BA4EB-3637-49A8-BF4A-F7B4F46F3F9B}" presName="parentLeftMargin" presStyleLbl="node1" presStyleIdx="0" presStyleCnt="3"/>
      <dgm:spPr/>
    </dgm:pt>
    <dgm:pt modelId="{65142917-6ECA-4FDF-A5F5-D6D393BBA923}" type="pres">
      <dgm:prSet presAssocID="{DA7BA4EB-3637-49A8-BF4A-F7B4F46F3F9B}" presName="parentText" presStyleLbl="node1" presStyleIdx="0" presStyleCnt="3" custLinFactNeighborY="22446">
        <dgm:presLayoutVars>
          <dgm:chMax val="0"/>
          <dgm:bulletEnabled val="1"/>
        </dgm:presLayoutVars>
      </dgm:prSet>
      <dgm:spPr/>
    </dgm:pt>
    <dgm:pt modelId="{8ACF29FE-08E1-4937-AB8B-8DE8E0D4ED05}" type="pres">
      <dgm:prSet presAssocID="{DA7BA4EB-3637-49A8-BF4A-F7B4F46F3F9B}" presName="negativeSpace" presStyleCnt="0"/>
      <dgm:spPr/>
    </dgm:pt>
    <dgm:pt modelId="{63CFD491-1FF9-4B7C-8108-1242EE437760}" type="pres">
      <dgm:prSet presAssocID="{DA7BA4EB-3637-49A8-BF4A-F7B4F46F3F9B}" presName="childText" presStyleLbl="conFgAcc1" presStyleIdx="0" presStyleCnt="3" custLinFactNeighborX="361" custLinFactNeighborY="-24541">
        <dgm:presLayoutVars>
          <dgm:bulletEnabled val="1"/>
        </dgm:presLayoutVars>
      </dgm:prSet>
      <dgm:spPr/>
    </dgm:pt>
    <dgm:pt modelId="{8BCA9591-80C9-4BB8-B17A-5523DD24DFF9}" type="pres">
      <dgm:prSet presAssocID="{32C79D6F-D158-4DD9-AAF3-EF0C4BD87095}" presName="spaceBetweenRectangles" presStyleCnt="0"/>
      <dgm:spPr/>
    </dgm:pt>
    <dgm:pt modelId="{3F012DA5-3D61-41E3-9D8F-42FD3A5859D9}" type="pres">
      <dgm:prSet presAssocID="{E3EF1ABE-5806-427E-BA15-48F69BE16DDB}" presName="parentLin" presStyleCnt="0"/>
      <dgm:spPr/>
    </dgm:pt>
    <dgm:pt modelId="{B11D6C8A-2606-4F4C-BE06-8DD0ED3D3752}" type="pres">
      <dgm:prSet presAssocID="{E3EF1ABE-5806-427E-BA15-48F69BE16DDB}" presName="parentLeftMargin" presStyleLbl="node1" presStyleIdx="0" presStyleCnt="3"/>
      <dgm:spPr/>
    </dgm:pt>
    <dgm:pt modelId="{1D56AF38-99FE-417A-8365-B3AD2A4EFD7E}" type="pres">
      <dgm:prSet presAssocID="{E3EF1ABE-5806-427E-BA15-48F69BE16DDB}" presName="parentText" presStyleLbl="node1" presStyleIdx="1" presStyleCnt="3" custLinFactNeighborY="22446">
        <dgm:presLayoutVars>
          <dgm:chMax val="0"/>
          <dgm:bulletEnabled val="1"/>
        </dgm:presLayoutVars>
      </dgm:prSet>
      <dgm:spPr/>
    </dgm:pt>
    <dgm:pt modelId="{68444C7E-5E67-42CD-99CB-F8F210D19E2A}" type="pres">
      <dgm:prSet presAssocID="{E3EF1ABE-5806-427E-BA15-48F69BE16DDB}" presName="negativeSpace" presStyleCnt="0"/>
      <dgm:spPr/>
    </dgm:pt>
    <dgm:pt modelId="{DDA26A90-6CAD-42F2-893F-BFCFD8FB0390}" type="pres">
      <dgm:prSet presAssocID="{E3EF1ABE-5806-427E-BA15-48F69BE16DDB}" presName="childText" presStyleLbl="conFgAcc1" presStyleIdx="1" presStyleCnt="3">
        <dgm:presLayoutVars>
          <dgm:bulletEnabled val="1"/>
        </dgm:presLayoutVars>
      </dgm:prSet>
      <dgm:spPr/>
    </dgm:pt>
    <dgm:pt modelId="{9806EEDC-4F0E-4134-A49F-C6E0091E3B9E}" type="pres">
      <dgm:prSet presAssocID="{317BBD86-1A01-4771-99D4-B0112B889A0D}" presName="spaceBetweenRectangles" presStyleCnt="0"/>
      <dgm:spPr/>
    </dgm:pt>
    <dgm:pt modelId="{CE6CE20A-850C-4683-BBE6-44F92DEEEA91}" type="pres">
      <dgm:prSet presAssocID="{E0FE1A1A-8765-41FE-AD15-4EEF21906E0C}" presName="parentLin" presStyleCnt="0"/>
      <dgm:spPr/>
    </dgm:pt>
    <dgm:pt modelId="{9D9F6102-5F2B-4519-8D05-0B0E15C2B991}" type="pres">
      <dgm:prSet presAssocID="{E0FE1A1A-8765-41FE-AD15-4EEF21906E0C}" presName="parentLeftMargin" presStyleLbl="node1" presStyleIdx="1" presStyleCnt="3"/>
      <dgm:spPr/>
    </dgm:pt>
    <dgm:pt modelId="{6E11C703-C139-4EC5-856F-5BD30D01CB19}" type="pres">
      <dgm:prSet presAssocID="{E0FE1A1A-8765-41FE-AD15-4EEF21906E0C}" presName="parentText" presStyleLbl="node1" presStyleIdx="2" presStyleCnt="3" custLinFactNeighborY="23693">
        <dgm:presLayoutVars>
          <dgm:chMax val="0"/>
          <dgm:bulletEnabled val="1"/>
        </dgm:presLayoutVars>
      </dgm:prSet>
      <dgm:spPr/>
    </dgm:pt>
    <dgm:pt modelId="{F2F7A341-A1E5-480E-ACCB-8B9E98D0B3E2}" type="pres">
      <dgm:prSet presAssocID="{E0FE1A1A-8765-41FE-AD15-4EEF21906E0C}" presName="negativeSpace" presStyleCnt="0"/>
      <dgm:spPr/>
    </dgm:pt>
    <dgm:pt modelId="{138EF521-C852-4C38-9240-9305F0389500}" type="pres">
      <dgm:prSet presAssocID="{E0FE1A1A-8765-41FE-AD15-4EEF21906E0C}" presName="childText" presStyleLbl="conFgAcc1" presStyleIdx="2" presStyleCnt="3">
        <dgm:presLayoutVars>
          <dgm:bulletEnabled val="1"/>
        </dgm:presLayoutVars>
      </dgm:prSet>
      <dgm:spPr/>
    </dgm:pt>
  </dgm:ptLst>
  <dgm:cxnLst>
    <dgm:cxn modelId="{5C051A23-B3AA-4F13-9538-40BEE346B60B}" type="presOf" srcId="{E0FE1A1A-8765-41FE-AD15-4EEF21906E0C}" destId="{9D9F6102-5F2B-4519-8D05-0B0E15C2B991}" srcOrd="0" destOrd="0" presId="urn:microsoft.com/office/officeart/2005/8/layout/list1"/>
    <dgm:cxn modelId="{A031EE68-E7CE-44D0-BE14-E42D5BCBD00E}" srcId="{C669B332-4168-4F2D-98A7-FA195282FE50}" destId="{E3EF1ABE-5806-427E-BA15-48F69BE16DDB}" srcOrd="1" destOrd="0" parTransId="{2C1E8E24-5AED-4556-803E-82B78983D3D7}" sibTransId="{317BBD86-1A01-4771-99D4-B0112B889A0D}"/>
    <dgm:cxn modelId="{F0E7A14E-3659-46EC-AAB9-217C78390E86}" type="presOf" srcId="{C669B332-4168-4F2D-98A7-FA195282FE50}" destId="{1F4D06A7-FE44-498A-A4EE-7DD418ABF906}" srcOrd="0" destOrd="0" presId="urn:microsoft.com/office/officeart/2005/8/layout/list1"/>
    <dgm:cxn modelId="{7A10D674-70B5-4131-97AA-1B928EAA2F3D}" type="presOf" srcId="{E3EF1ABE-5806-427E-BA15-48F69BE16DDB}" destId="{B11D6C8A-2606-4F4C-BE06-8DD0ED3D3752}" srcOrd="0" destOrd="0" presId="urn:microsoft.com/office/officeart/2005/8/layout/list1"/>
    <dgm:cxn modelId="{77A32E5A-BADD-45B3-82ED-68F9AD2827CA}" type="presOf" srcId="{DA7BA4EB-3637-49A8-BF4A-F7B4F46F3F9B}" destId="{65142917-6ECA-4FDF-A5F5-D6D393BBA923}" srcOrd="1" destOrd="0" presId="urn:microsoft.com/office/officeart/2005/8/layout/list1"/>
    <dgm:cxn modelId="{7D168998-F1BE-4E3F-B325-5F82D59BD77D}" srcId="{C669B332-4168-4F2D-98A7-FA195282FE50}" destId="{E0FE1A1A-8765-41FE-AD15-4EEF21906E0C}" srcOrd="2" destOrd="0" parTransId="{0FC67C92-95B6-4547-9F5D-AF717AB56205}" sibTransId="{6E5A7604-7CE2-4807-9461-C50173310902}"/>
    <dgm:cxn modelId="{F9127CA1-A076-48F5-90CC-AD0171D72520}" type="presOf" srcId="{DA7BA4EB-3637-49A8-BF4A-F7B4F46F3F9B}" destId="{CB7F1199-CA9B-45AB-A7FF-B2A583EA636A}" srcOrd="0" destOrd="0" presId="urn:microsoft.com/office/officeart/2005/8/layout/list1"/>
    <dgm:cxn modelId="{8CDE38B7-13B5-4342-8FD8-C4E5C667575A}" srcId="{C669B332-4168-4F2D-98A7-FA195282FE50}" destId="{DA7BA4EB-3637-49A8-BF4A-F7B4F46F3F9B}" srcOrd="0" destOrd="0" parTransId="{0E1E4AF2-A5CA-4D17-8052-AB215B47A173}" sibTransId="{32C79D6F-D158-4DD9-AAF3-EF0C4BD87095}"/>
    <dgm:cxn modelId="{9055DBC0-7872-41AC-81AE-6D3F1D828700}" type="presOf" srcId="{E3EF1ABE-5806-427E-BA15-48F69BE16DDB}" destId="{1D56AF38-99FE-417A-8365-B3AD2A4EFD7E}" srcOrd="1" destOrd="0" presId="urn:microsoft.com/office/officeart/2005/8/layout/list1"/>
    <dgm:cxn modelId="{B376FFF8-5490-4618-8E24-B1DBA58D1D84}" type="presOf" srcId="{E0FE1A1A-8765-41FE-AD15-4EEF21906E0C}" destId="{6E11C703-C139-4EC5-856F-5BD30D01CB19}" srcOrd="1" destOrd="0" presId="urn:microsoft.com/office/officeart/2005/8/layout/list1"/>
    <dgm:cxn modelId="{65A3AC47-D6D9-4147-B55B-65594CC98DA9}" type="presParOf" srcId="{1F4D06A7-FE44-498A-A4EE-7DD418ABF906}" destId="{EA7EEABD-C65A-4175-82F6-7DD0D6F82E1C}" srcOrd="0" destOrd="0" presId="urn:microsoft.com/office/officeart/2005/8/layout/list1"/>
    <dgm:cxn modelId="{B1CFFBFE-973E-4C28-82DE-FAA9ABFA565F}" type="presParOf" srcId="{EA7EEABD-C65A-4175-82F6-7DD0D6F82E1C}" destId="{CB7F1199-CA9B-45AB-A7FF-B2A583EA636A}" srcOrd="0" destOrd="0" presId="urn:microsoft.com/office/officeart/2005/8/layout/list1"/>
    <dgm:cxn modelId="{C018A6F0-BEA5-4A10-8E2B-ED7326E24946}" type="presParOf" srcId="{EA7EEABD-C65A-4175-82F6-7DD0D6F82E1C}" destId="{65142917-6ECA-4FDF-A5F5-D6D393BBA923}" srcOrd="1" destOrd="0" presId="urn:microsoft.com/office/officeart/2005/8/layout/list1"/>
    <dgm:cxn modelId="{795A47AC-BB7C-47C0-8C68-89D4B62B4FA0}" type="presParOf" srcId="{1F4D06A7-FE44-498A-A4EE-7DD418ABF906}" destId="{8ACF29FE-08E1-4937-AB8B-8DE8E0D4ED05}" srcOrd="1" destOrd="0" presId="urn:microsoft.com/office/officeart/2005/8/layout/list1"/>
    <dgm:cxn modelId="{1A0C25F0-30FE-4ACD-AFE4-124DFEA95D49}" type="presParOf" srcId="{1F4D06A7-FE44-498A-A4EE-7DD418ABF906}" destId="{63CFD491-1FF9-4B7C-8108-1242EE437760}" srcOrd="2" destOrd="0" presId="urn:microsoft.com/office/officeart/2005/8/layout/list1"/>
    <dgm:cxn modelId="{AE2BF2AC-92EC-45F8-9B1C-F5493AC43C0A}" type="presParOf" srcId="{1F4D06A7-FE44-498A-A4EE-7DD418ABF906}" destId="{8BCA9591-80C9-4BB8-B17A-5523DD24DFF9}" srcOrd="3" destOrd="0" presId="urn:microsoft.com/office/officeart/2005/8/layout/list1"/>
    <dgm:cxn modelId="{17DCBBB3-AB5E-416B-AF76-C51623637283}" type="presParOf" srcId="{1F4D06A7-FE44-498A-A4EE-7DD418ABF906}" destId="{3F012DA5-3D61-41E3-9D8F-42FD3A5859D9}" srcOrd="4" destOrd="0" presId="urn:microsoft.com/office/officeart/2005/8/layout/list1"/>
    <dgm:cxn modelId="{2D97140C-4E2C-47F9-997F-F14D2C237C71}" type="presParOf" srcId="{3F012DA5-3D61-41E3-9D8F-42FD3A5859D9}" destId="{B11D6C8A-2606-4F4C-BE06-8DD0ED3D3752}" srcOrd="0" destOrd="0" presId="urn:microsoft.com/office/officeart/2005/8/layout/list1"/>
    <dgm:cxn modelId="{D41B8436-E2D4-4BFF-ADE6-E01BFA835015}" type="presParOf" srcId="{3F012DA5-3D61-41E3-9D8F-42FD3A5859D9}" destId="{1D56AF38-99FE-417A-8365-B3AD2A4EFD7E}" srcOrd="1" destOrd="0" presId="urn:microsoft.com/office/officeart/2005/8/layout/list1"/>
    <dgm:cxn modelId="{11874D23-03C4-46B6-B5DC-732ADE85EFAF}" type="presParOf" srcId="{1F4D06A7-FE44-498A-A4EE-7DD418ABF906}" destId="{68444C7E-5E67-42CD-99CB-F8F210D19E2A}" srcOrd="5" destOrd="0" presId="urn:microsoft.com/office/officeart/2005/8/layout/list1"/>
    <dgm:cxn modelId="{03AF8F2A-147E-4917-9D7A-B76E3FC68928}" type="presParOf" srcId="{1F4D06A7-FE44-498A-A4EE-7DD418ABF906}" destId="{DDA26A90-6CAD-42F2-893F-BFCFD8FB0390}" srcOrd="6" destOrd="0" presId="urn:microsoft.com/office/officeart/2005/8/layout/list1"/>
    <dgm:cxn modelId="{AD0003C5-36A1-4C77-8DF9-2F0CC43253BF}" type="presParOf" srcId="{1F4D06A7-FE44-498A-A4EE-7DD418ABF906}" destId="{9806EEDC-4F0E-4134-A49F-C6E0091E3B9E}" srcOrd="7" destOrd="0" presId="urn:microsoft.com/office/officeart/2005/8/layout/list1"/>
    <dgm:cxn modelId="{FF9700C7-D2D9-4F59-BB5F-2DB84B8FBE39}" type="presParOf" srcId="{1F4D06A7-FE44-498A-A4EE-7DD418ABF906}" destId="{CE6CE20A-850C-4683-BBE6-44F92DEEEA91}" srcOrd="8" destOrd="0" presId="urn:microsoft.com/office/officeart/2005/8/layout/list1"/>
    <dgm:cxn modelId="{C1125807-EAB0-4A87-8CB2-974D888BC059}" type="presParOf" srcId="{CE6CE20A-850C-4683-BBE6-44F92DEEEA91}" destId="{9D9F6102-5F2B-4519-8D05-0B0E15C2B991}" srcOrd="0" destOrd="0" presId="urn:microsoft.com/office/officeart/2005/8/layout/list1"/>
    <dgm:cxn modelId="{5CA61E40-5D84-4846-9034-D14D56099BE6}" type="presParOf" srcId="{CE6CE20A-850C-4683-BBE6-44F92DEEEA91}" destId="{6E11C703-C139-4EC5-856F-5BD30D01CB19}" srcOrd="1" destOrd="0" presId="urn:microsoft.com/office/officeart/2005/8/layout/list1"/>
    <dgm:cxn modelId="{AB3E7524-AD1D-4594-8CBE-765BEB3FE0A4}" type="presParOf" srcId="{1F4D06A7-FE44-498A-A4EE-7DD418ABF906}" destId="{F2F7A341-A1E5-480E-ACCB-8B9E98D0B3E2}" srcOrd="9" destOrd="0" presId="urn:microsoft.com/office/officeart/2005/8/layout/list1"/>
    <dgm:cxn modelId="{49176610-DD03-4454-9F60-9E01A0D8A77F}" type="presParOf" srcId="{1F4D06A7-FE44-498A-A4EE-7DD418ABF906}" destId="{138EF521-C852-4C38-9240-9305F0389500}"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A346BB-C311-4890-A424-BB657F517693}" type="doc">
      <dgm:prSet loTypeId="urn:microsoft.com/office/officeart/2005/8/layout/hProcess9" loCatId="process" qsTypeId="urn:microsoft.com/office/officeart/2005/8/quickstyle/simple1" qsCatId="simple" csTypeId="urn:microsoft.com/office/officeart/2005/8/colors/accent1_2" csCatId="accent1" phldr="1"/>
      <dgm:spPr/>
    </dgm:pt>
    <dgm:pt modelId="{66D7A1C2-1EF5-4E41-9736-49DC3663C094}">
      <dgm:prSet phldrT="[Text]"/>
      <dgm:spPr/>
      <dgm:t>
        <a:bodyPr/>
        <a:lstStyle/>
        <a:p>
          <a:r>
            <a:rPr lang="en-US" b="1" dirty="0">
              <a:solidFill>
                <a:schemeClr val="tx1"/>
              </a:solidFill>
              <a:effectLst/>
              <a:latin typeface="+mn-lt"/>
              <a:ea typeface="+mn-ea"/>
              <a:cs typeface="+mn-cs"/>
            </a:rPr>
            <a:t>Comprehending Linen Management</a:t>
          </a:r>
          <a:endParaRPr lang="en-US" dirty="0"/>
        </a:p>
      </dgm:t>
    </dgm:pt>
    <dgm:pt modelId="{CD9DC745-E9F0-482A-BCB2-DCA7005AF2D2}" type="parTrans" cxnId="{DCDB843C-EA54-4E65-ABFA-11017B43E402}">
      <dgm:prSet/>
      <dgm:spPr/>
      <dgm:t>
        <a:bodyPr/>
        <a:lstStyle/>
        <a:p>
          <a:endParaRPr lang="en-US"/>
        </a:p>
      </dgm:t>
    </dgm:pt>
    <dgm:pt modelId="{91CE23F9-5BA4-4BEF-8A42-38BEB13ABD58}" type="sibTrans" cxnId="{DCDB843C-EA54-4E65-ABFA-11017B43E402}">
      <dgm:prSet/>
      <dgm:spPr/>
      <dgm:t>
        <a:bodyPr/>
        <a:lstStyle/>
        <a:p>
          <a:endParaRPr lang="en-US"/>
        </a:p>
      </dgm:t>
    </dgm:pt>
    <dgm:pt modelId="{A200E185-7B32-4B4D-8996-79B65D98F2E0}">
      <dgm:prSet/>
      <dgm:spPr/>
      <dgm:t>
        <a:bodyPr/>
        <a:lstStyle/>
        <a:p>
          <a:r>
            <a:rPr lang="en-GB" b="1" dirty="0">
              <a:solidFill>
                <a:schemeClr val="tx1"/>
              </a:solidFill>
              <a:effectLst/>
              <a:latin typeface="+mn-lt"/>
              <a:ea typeface="+mn-ea"/>
              <a:cs typeface="+mn-cs"/>
            </a:rPr>
            <a:t>Laundry Proficiency</a:t>
          </a:r>
          <a:endParaRPr lang="en-US" b="1" dirty="0">
            <a:solidFill>
              <a:schemeClr val="tx1"/>
            </a:solidFill>
            <a:effectLst/>
            <a:latin typeface="+mn-lt"/>
            <a:ea typeface="+mn-ea"/>
            <a:cs typeface="+mn-cs"/>
          </a:endParaRPr>
        </a:p>
      </dgm:t>
    </dgm:pt>
    <dgm:pt modelId="{AA3AFBDF-2F1B-4966-925C-446C6D19B8B7}" type="parTrans" cxnId="{521B7109-66AB-4D22-9324-F4F675DE3F3F}">
      <dgm:prSet/>
      <dgm:spPr/>
      <dgm:t>
        <a:bodyPr/>
        <a:lstStyle/>
        <a:p>
          <a:endParaRPr lang="en-US"/>
        </a:p>
      </dgm:t>
    </dgm:pt>
    <dgm:pt modelId="{598226BF-F83F-438F-A30E-17E182415BC4}" type="sibTrans" cxnId="{521B7109-66AB-4D22-9324-F4F675DE3F3F}">
      <dgm:prSet/>
      <dgm:spPr/>
      <dgm:t>
        <a:bodyPr/>
        <a:lstStyle/>
        <a:p>
          <a:endParaRPr lang="en-US"/>
        </a:p>
      </dgm:t>
    </dgm:pt>
    <dgm:pt modelId="{3992795E-D98A-42B5-A7C4-7E0EC8A59E10}" type="pres">
      <dgm:prSet presAssocID="{62A346BB-C311-4890-A424-BB657F517693}" presName="CompostProcess" presStyleCnt="0">
        <dgm:presLayoutVars>
          <dgm:dir/>
          <dgm:resizeHandles val="exact"/>
        </dgm:presLayoutVars>
      </dgm:prSet>
      <dgm:spPr/>
    </dgm:pt>
    <dgm:pt modelId="{11A4A3BC-4447-4194-8FEC-6E13D53A550B}" type="pres">
      <dgm:prSet presAssocID="{62A346BB-C311-4890-A424-BB657F517693}" presName="arrow" presStyleLbl="bgShp" presStyleIdx="0" presStyleCnt="1"/>
      <dgm:spPr/>
    </dgm:pt>
    <dgm:pt modelId="{E5009A9D-3E5A-44A8-AF6C-D5C5F74F37CE}" type="pres">
      <dgm:prSet presAssocID="{62A346BB-C311-4890-A424-BB657F517693}" presName="linearProcess" presStyleCnt="0"/>
      <dgm:spPr/>
    </dgm:pt>
    <dgm:pt modelId="{1E0AA974-9E94-474B-8396-C7FE4780957E}" type="pres">
      <dgm:prSet presAssocID="{66D7A1C2-1EF5-4E41-9736-49DC3663C094}" presName="textNode" presStyleLbl="node1" presStyleIdx="0" presStyleCnt="2">
        <dgm:presLayoutVars>
          <dgm:bulletEnabled val="1"/>
        </dgm:presLayoutVars>
      </dgm:prSet>
      <dgm:spPr/>
    </dgm:pt>
    <dgm:pt modelId="{E78FCB4B-C1AE-4D88-9746-279FC2866798}" type="pres">
      <dgm:prSet presAssocID="{91CE23F9-5BA4-4BEF-8A42-38BEB13ABD58}" presName="sibTrans" presStyleCnt="0"/>
      <dgm:spPr/>
    </dgm:pt>
    <dgm:pt modelId="{0D376846-B589-455E-9F66-49BA569C2E55}" type="pres">
      <dgm:prSet presAssocID="{A200E185-7B32-4B4D-8996-79B65D98F2E0}" presName="textNode" presStyleLbl="node1" presStyleIdx="1" presStyleCnt="2">
        <dgm:presLayoutVars>
          <dgm:bulletEnabled val="1"/>
        </dgm:presLayoutVars>
      </dgm:prSet>
      <dgm:spPr/>
    </dgm:pt>
  </dgm:ptLst>
  <dgm:cxnLst>
    <dgm:cxn modelId="{521B7109-66AB-4D22-9324-F4F675DE3F3F}" srcId="{62A346BB-C311-4890-A424-BB657F517693}" destId="{A200E185-7B32-4B4D-8996-79B65D98F2E0}" srcOrd="1" destOrd="0" parTransId="{AA3AFBDF-2F1B-4966-925C-446C6D19B8B7}" sibTransId="{598226BF-F83F-438F-A30E-17E182415BC4}"/>
    <dgm:cxn modelId="{DCDB843C-EA54-4E65-ABFA-11017B43E402}" srcId="{62A346BB-C311-4890-A424-BB657F517693}" destId="{66D7A1C2-1EF5-4E41-9736-49DC3663C094}" srcOrd="0" destOrd="0" parTransId="{CD9DC745-E9F0-482A-BCB2-DCA7005AF2D2}" sibTransId="{91CE23F9-5BA4-4BEF-8A42-38BEB13ABD58}"/>
    <dgm:cxn modelId="{CB9CCB8C-6D70-4B71-9BF9-456C49438EFF}" type="presOf" srcId="{A200E185-7B32-4B4D-8996-79B65D98F2E0}" destId="{0D376846-B589-455E-9F66-49BA569C2E55}" srcOrd="0" destOrd="0" presId="urn:microsoft.com/office/officeart/2005/8/layout/hProcess9"/>
    <dgm:cxn modelId="{174374D8-D2AA-4011-B900-50DA42D98CFC}" type="presOf" srcId="{66D7A1C2-1EF5-4E41-9736-49DC3663C094}" destId="{1E0AA974-9E94-474B-8396-C7FE4780957E}" srcOrd="0" destOrd="0" presId="urn:microsoft.com/office/officeart/2005/8/layout/hProcess9"/>
    <dgm:cxn modelId="{6EBD20E2-C021-4BD8-84C0-48363F995629}" type="presOf" srcId="{62A346BB-C311-4890-A424-BB657F517693}" destId="{3992795E-D98A-42B5-A7C4-7E0EC8A59E10}" srcOrd="0" destOrd="0" presId="urn:microsoft.com/office/officeart/2005/8/layout/hProcess9"/>
    <dgm:cxn modelId="{F9F22915-6BCA-47F8-9BBF-A431585A969B}" type="presParOf" srcId="{3992795E-D98A-42B5-A7C4-7E0EC8A59E10}" destId="{11A4A3BC-4447-4194-8FEC-6E13D53A550B}" srcOrd="0" destOrd="0" presId="urn:microsoft.com/office/officeart/2005/8/layout/hProcess9"/>
    <dgm:cxn modelId="{93D8DBA7-6DDC-481F-A366-4349BA7617BE}" type="presParOf" srcId="{3992795E-D98A-42B5-A7C4-7E0EC8A59E10}" destId="{E5009A9D-3E5A-44A8-AF6C-D5C5F74F37CE}" srcOrd="1" destOrd="0" presId="urn:microsoft.com/office/officeart/2005/8/layout/hProcess9"/>
    <dgm:cxn modelId="{8917F5C9-7836-4BD6-9944-E3B58F48FEAB}" type="presParOf" srcId="{E5009A9D-3E5A-44A8-AF6C-D5C5F74F37CE}" destId="{1E0AA974-9E94-474B-8396-C7FE4780957E}" srcOrd="0" destOrd="0" presId="urn:microsoft.com/office/officeart/2005/8/layout/hProcess9"/>
    <dgm:cxn modelId="{5F87DD32-FEF9-41C6-8EDC-055E2CF43EC1}" type="presParOf" srcId="{E5009A9D-3E5A-44A8-AF6C-D5C5F74F37CE}" destId="{E78FCB4B-C1AE-4D88-9746-279FC2866798}" srcOrd="1" destOrd="0" presId="urn:microsoft.com/office/officeart/2005/8/layout/hProcess9"/>
    <dgm:cxn modelId="{A39826E5-C7F9-41D1-A46F-B6AF46A7ED5C}" type="presParOf" srcId="{E5009A9D-3E5A-44A8-AF6C-D5C5F74F37CE}" destId="{0D376846-B589-455E-9F66-49BA569C2E55}"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21B706A-1ED2-43F7-87C5-9AD0FF7B4DF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1113DC9E-8AE6-462D-8EDA-374E254A2AB1}">
      <dgm:prSet phldrT="[Text]"/>
      <dgm:spPr/>
      <dgm:t>
        <a:bodyPr/>
        <a:lstStyle/>
        <a:p>
          <a:r>
            <a:rPr lang="en-US" b="1" dirty="0">
              <a:solidFill>
                <a:schemeClr val="tx1"/>
              </a:solidFill>
              <a:effectLst/>
              <a:latin typeface="+mn-lt"/>
              <a:ea typeface="+mn-ea"/>
              <a:cs typeface="+mn-cs"/>
            </a:rPr>
            <a:t>Proficiency in Vacuum Cleaners</a:t>
          </a:r>
          <a:endParaRPr lang="en-US" dirty="0"/>
        </a:p>
      </dgm:t>
    </dgm:pt>
    <dgm:pt modelId="{DCB19272-571A-4D35-8D2A-AA52854F891F}" type="parTrans" cxnId="{267246E1-AB63-4C07-9E0C-B7A28B44B1F1}">
      <dgm:prSet/>
      <dgm:spPr/>
      <dgm:t>
        <a:bodyPr/>
        <a:lstStyle/>
        <a:p>
          <a:endParaRPr lang="en-US"/>
        </a:p>
      </dgm:t>
    </dgm:pt>
    <dgm:pt modelId="{9D09CBB2-3709-4AC1-BD81-CBC6BB3EFB9A}" type="sibTrans" cxnId="{267246E1-AB63-4C07-9E0C-B7A28B44B1F1}">
      <dgm:prSet/>
      <dgm:spPr/>
      <dgm:t>
        <a:bodyPr/>
        <a:lstStyle/>
        <a:p>
          <a:endParaRPr lang="en-US"/>
        </a:p>
      </dgm:t>
    </dgm:pt>
    <dgm:pt modelId="{48DBFCB3-A925-4F49-952F-C0556A8CB9B7}">
      <dgm:prSet phldrT="[Text]"/>
      <dgm:spPr/>
      <dgm:t>
        <a:bodyPr/>
        <a:lstStyle/>
        <a:p>
          <a:r>
            <a:rPr lang="en-US" b="1" dirty="0">
              <a:solidFill>
                <a:schemeClr val="tx1"/>
              </a:solidFill>
              <a:effectLst/>
              <a:latin typeface="+mn-lt"/>
              <a:ea typeface="+mn-ea"/>
              <a:cs typeface="+mn-cs"/>
            </a:rPr>
            <a:t>Expertise in Using Different Cleaning Equipment</a:t>
          </a:r>
          <a:endParaRPr lang="en-US" dirty="0"/>
        </a:p>
      </dgm:t>
    </dgm:pt>
    <dgm:pt modelId="{FF7ECDE2-2660-4815-A393-DF5E6A6DC69D}" type="parTrans" cxnId="{E4728CE7-89EA-4F6D-A357-7595E0E2F378}">
      <dgm:prSet/>
      <dgm:spPr/>
      <dgm:t>
        <a:bodyPr/>
        <a:lstStyle/>
        <a:p>
          <a:endParaRPr lang="en-US"/>
        </a:p>
      </dgm:t>
    </dgm:pt>
    <dgm:pt modelId="{03D6F9F3-A602-4EF5-8CF5-1B0D92D1866C}" type="sibTrans" cxnId="{E4728CE7-89EA-4F6D-A357-7595E0E2F378}">
      <dgm:prSet/>
      <dgm:spPr/>
      <dgm:t>
        <a:bodyPr/>
        <a:lstStyle/>
        <a:p>
          <a:endParaRPr lang="en-US"/>
        </a:p>
      </dgm:t>
    </dgm:pt>
    <dgm:pt modelId="{43604BC4-EDA3-4DF9-A6CA-F843B7513879}">
      <dgm:prSet/>
      <dgm:spPr/>
      <dgm:t>
        <a:bodyPr/>
        <a:lstStyle/>
        <a:p>
          <a:r>
            <a:rPr lang="en-GB" b="1" dirty="0">
              <a:solidFill>
                <a:schemeClr val="tx1"/>
              </a:solidFill>
              <a:effectLst/>
              <a:latin typeface="+mn-lt"/>
              <a:ea typeface="+mn-ea"/>
              <a:cs typeface="+mn-cs"/>
            </a:rPr>
            <a:t>Simplifying Carts for Cleaning</a:t>
          </a:r>
          <a:endParaRPr lang="en-US" b="1" dirty="0">
            <a:solidFill>
              <a:schemeClr val="tx1"/>
            </a:solidFill>
            <a:effectLst/>
            <a:latin typeface="+mn-lt"/>
            <a:ea typeface="+mn-ea"/>
            <a:cs typeface="+mn-cs"/>
          </a:endParaRPr>
        </a:p>
      </dgm:t>
    </dgm:pt>
    <dgm:pt modelId="{C882A0A8-B819-44EB-B76B-B877A4D7B023}" type="parTrans" cxnId="{562436C8-BEB6-4987-8935-DC1D1D48008E}">
      <dgm:prSet/>
      <dgm:spPr/>
      <dgm:t>
        <a:bodyPr/>
        <a:lstStyle/>
        <a:p>
          <a:endParaRPr lang="en-US"/>
        </a:p>
      </dgm:t>
    </dgm:pt>
    <dgm:pt modelId="{3B9039E0-6F9F-42AA-B43B-4CF0A067CB62}" type="sibTrans" cxnId="{562436C8-BEB6-4987-8935-DC1D1D48008E}">
      <dgm:prSet/>
      <dgm:spPr/>
      <dgm:t>
        <a:bodyPr/>
        <a:lstStyle/>
        <a:p>
          <a:endParaRPr lang="en-US"/>
        </a:p>
      </dgm:t>
    </dgm:pt>
    <dgm:pt modelId="{45BCB7AA-BBBA-4AA5-98F6-3593D7139AC1}" type="pres">
      <dgm:prSet presAssocID="{121B706A-1ED2-43F7-87C5-9AD0FF7B4DF0}" presName="linear" presStyleCnt="0">
        <dgm:presLayoutVars>
          <dgm:dir/>
          <dgm:animLvl val="lvl"/>
          <dgm:resizeHandles val="exact"/>
        </dgm:presLayoutVars>
      </dgm:prSet>
      <dgm:spPr/>
    </dgm:pt>
    <dgm:pt modelId="{D9444D50-1B69-47E8-B77A-EDF699C2ACC3}" type="pres">
      <dgm:prSet presAssocID="{1113DC9E-8AE6-462D-8EDA-374E254A2AB1}" presName="parentLin" presStyleCnt="0"/>
      <dgm:spPr/>
    </dgm:pt>
    <dgm:pt modelId="{48A1AFF0-AD15-4F2F-B4E0-4485D51C0407}" type="pres">
      <dgm:prSet presAssocID="{1113DC9E-8AE6-462D-8EDA-374E254A2AB1}" presName="parentLeftMargin" presStyleLbl="node1" presStyleIdx="0" presStyleCnt="3"/>
      <dgm:spPr/>
    </dgm:pt>
    <dgm:pt modelId="{B8375069-61E3-43C6-985E-7333FB8E8231}" type="pres">
      <dgm:prSet presAssocID="{1113DC9E-8AE6-462D-8EDA-374E254A2AB1}" presName="parentText" presStyleLbl="node1" presStyleIdx="0" presStyleCnt="3">
        <dgm:presLayoutVars>
          <dgm:chMax val="0"/>
          <dgm:bulletEnabled val="1"/>
        </dgm:presLayoutVars>
      </dgm:prSet>
      <dgm:spPr/>
    </dgm:pt>
    <dgm:pt modelId="{822BBB80-C6E5-4127-9F46-630905DB99CA}" type="pres">
      <dgm:prSet presAssocID="{1113DC9E-8AE6-462D-8EDA-374E254A2AB1}" presName="negativeSpace" presStyleCnt="0"/>
      <dgm:spPr/>
    </dgm:pt>
    <dgm:pt modelId="{879AC508-EDCF-4491-8C95-3A5E89D886D6}" type="pres">
      <dgm:prSet presAssocID="{1113DC9E-8AE6-462D-8EDA-374E254A2AB1}" presName="childText" presStyleLbl="conFgAcc1" presStyleIdx="0" presStyleCnt="3">
        <dgm:presLayoutVars>
          <dgm:bulletEnabled val="1"/>
        </dgm:presLayoutVars>
      </dgm:prSet>
      <dgm:spPr/>
    </dgm:pt>
    <dgm:pt modelId="{85B5A655-9548-4FB7-BFFC-149801F717B1}" type="pres">
      <dgm:prSet presAssocID="{9D09CBB2-3709-4AC1-BD81-CBC6BB3EFB9A}" presName="spaceBetweenRectangles" presStyleCnt="0"/>
      <dgm:spPr/>
    </dgm:pt>
    <dgm:pt modelId="{908C6172-8242-473C-8BCB-F7749B92603B}" type="pres">
      <dgm:prSet presAssocID="{43604BC4-EDA3-4DF9-A6CA-F843B7513879}" presName="parentLin" presStyleCnt="0"/>
      <dgm:spPr/>
    </dgm:pt>
    <dgm:pt modelId="{49DD0B2A-A3D9-492C-950B-D6F8AAB5B9BB}" type="pres">
      <dgm:prSet presAssocID="{43604BC4-EDA3-4DF9-A6CA-F843B7513879}" presName="parentLeftMargin" presStyleLbl="node1" presStyleIdx="0" presStyleCnt="3"/>
      <dgm:spPr/>
    </dgm:pt>
    <dgm:pt modelId="{D12AD83D-B009-4518-A818-C8A337A43538}" type="pres">
      <dgm:prSet presAssocID="{43604BC4-EDA3-4DF9-A6CA-F843B7513879}" presName="parentText" presStyleLbl="node1" presStyleIdx="1" presStyleCnt="3">
        <dgm:presLayoutVars>
          <dgm:chMax val="0"/>
          <dgm:bulletEnabled val="1"/>
        </dgm:presLayoutVars>
      </dgm:prSet>
      <dgm:spPr/>
    </dgm:pt>
    <dgm:pt modelId="{4CBC5E25-AE6B-4EE4-8C3A-6468D1400390}" type="pres">
      <dgm:prSet presAssocID="{43604BC4-EDA3-4DF9-A6CA-F843B7513879}" presName="negativeSpace" presStyleCnt="0"/>
      <dgm:spPr/>
    </dgm:pt>
    <dgm:pt modelId="{AB60E68F-FED4-413F-9506-77965D72DAB7}" type="pres">
      <dgm:prSet presAssocID="{43604BC4-EDA3-4DF9-A6CA-F843B7513879}" presName="childText" presStyleLbl="conFgAcc1" presStyleIdx="1" presStyleCnt="3">
        <dgm:presLayoutVars>
          <dgm:bulletEnabled val="1"/>
        </dgm:presLayoutVars>
      </dgm:prSet>
      <dgm:spPr/>
    </dgm:pt>
    <dgm:pt modelId="{B93E86F1-4BA6-43F0-9F60-CA288ED0BCD0}" type="pres">
      <dgm:prSet presAssocID="{3B9039E0-6F9F-42AA-B43B-4CF0A067CB62}" presName="spaceBetweenRectangles" presStyleCnt="0"/>
      <dgm:spPr/>
    </dgm:pt>
    <dgm:pt modelId="{40044AEA-00C8-420A-8C49-5A1C48DDCFC2}" type="pres">
      <dgm:prSet presAssocID="{48DBFCB3-A925-4F49-952F-C0556A8CB9B7}" presName="parentLin" presStyleCnt="0"/>
      <dgm:spPr/>
    </dgm:pt>
    <dgm:pt modelId="{1E9AD92E-E902-4BBD-9021-16500428A267}" type="pres">
      <dgm:prSet presAssocID="{48DBFCB3-A925-4F49-952F-C0556A8CB9B7}" presName="parentLeftMargin" presStyleLbl="node1" presStyleIdx="1" presStyleCnt="3"/>
      <dgm:spPr/>
    </dgm:pt>
    <dgm:pt modelId="{B21AC293-B821-4D33-BF25-C01C3C48D3AE}" type="pres">
      <dgm:prSet presAssocID="{48DBFCB3-A925-4F49-952F-C0556A8CB9B7}" presName="parentText" presStyleLbl="node1" presStyleIdx="2" presStyleCnt="3">
        <dgm:presLayoutVars>
          <dgm:chMax val="0"/>
          <dgm:bulletEnabled val="1"/>
        </dgm:presLayoutVars>
      </dgm:prSet>
      <dgm:spPr/>
    </dgm:pt>
    <dgm:pt modelId="{37F06CF7-CD3F-4A57-8EB9-CB720E30FB29}" type="pres">
      <dgm:prSet presAssocID="{48DBFCB3-A925-4F49-952F-C0556A8CB9B7}" presName="negativeSpace" presStyleCnt="0"/>
      <dgm:spPr/>
    </dgm:pt>
    <dgm:pt modelId="{EDB58D55-A7EF-4D9E-A32A-B17CB34E2F5B}" type="pres">
      <dgm:prSet presAssocID="{48DBFCB3-A925-4F49-952F-C0556A8CB9B7}" presName="childText" presStyleLbl="conFgAcc1" presStyleIdx="2" presStyleCnt="3">
        <dgm:presLayoutVars>
          <dgm:bulletEnabled val="1"/>
        </dgm:presLayoutVars>
      </dgm:prSet>
      <dgm:spPr/>
    </dgm:pt>
  </dgm:ptLst>
  <dgm:cxnLst>
    <dgm:cxn modelId="{99789C0D-652D-453D-ADD9-456F6CC6993C}" type="presOf" srcId="{48DBFCB3-A925-4F49-952F-C0556A8CB9B7}" destId="{1E9AD92E-E902-4BBD-9021-16500428A267}" srcOrd="0" destOrd="0" presId="urn:microsoft.com/office/officeart/2005/8/layout/list1"/>
    <dgm:cxn modelId="{17A32E22-48E9-4491-BA48-3C5D6686DCE7}" type="presOf" srcId="{43604BC4-EDA3-4DF9-A6CA-F843B7513879}" destId="{49DD0B2A-A3D9-492C-950B-D6F8AAB5B9BB}" srcOrd="0" destOrd="0" presId="urn:microsoft.com/office/officeart/2005/8/layout/list1"/>
    <dgm:cxn modelId="{67B8774A-14F7-43EC-A674-A7A7A59A3254}" type="presOf" srcId="{43604BC4-EDA3-4DF9-A6CA-F843B7513879}" destId="{D12AD83D-B009-4518-A818-C8A337A43538}" srcOrd="1" destOrd="0" presId="urn:microsoft.com/office/officeart/2005/8/layout/list1"/>
    <dgm:cxn modelId="{8EE83391-CD2C-4F05-BC10-32B0740E7B4E}" type="presOf" srcId="{1113DC9E-8AE6-462D-8EDA-374E254A2AB1}" destId="{48A1AFF0-AD15-4F2F-B4E0-4485D51C0407}" srcOrd="0" destOrd="0" presId="urn:microsoft.com/office/officeart/2005/8/layout/list1"/>
    <dgm:cxn modelId="{562436C8-BEB6-4987-8935-DC1D1D48008E}" srcId="{121B706A-1ED2-43F7-87C5-9AD0FF7B4DF0}" destId="{43604BC4-EDA3-4DF9-A6CA-F843B7513879}" srcOrd="1" destOrd="0" parTransId="{C882A0A8-B819-44EB-B76B-B877A4D7B023}" sibTransId="{3B9039E0-6F9F-42AA-B43B-4CF0A067CB62}"/>
    <dgm:cxn modelId="{256E08E0-785F-4773-AD20-029DD2F27629}" type="presOf" srcId="{121B706A-1ED2-43F7-87C5-9AD0FF7B4DF0}" destId="{45BCB7AA-BBBA-4AA5-98F6-3593D7139AC1}" srcOrd="0" destOrd="0" presId="urn:microsoft.com/office/officeart/2005/8/layout/list1"/>
    <dgm:cxn modelId="{267246E1-AB63-4C07-9E0C-B7A28B44B1F1}" srcId="{121B706A-1ED2-43F7-87C5-9AD0FF7B4DF0}" destId="{1113DC9E-8AE6-462D-8EDA-374E254A2AB1}" srcOrd="0" destOrd="0" parTransId="{DCB19272-571A-4D35-8D2A-AA52854F891F}" sibTransId="{9D09CBB2-3709-4AC1-BD81-CBC6BB3EFB9A}"/>
    <dgm:cxn modelId="{E4728CE7-89EA-4F6D-A357-7595E0E2F378}" srcId="{121B706A-1ED2-43F7-87C5-9AD0FF7B4DF0}" destId="{48DBFCB3-A925-4F49-952F-C0556A8CB9B7}" srcOrd="2" destOrd="0" parTransId="{FF7ECDE2-2660-4815-A393-DF5E6A6DC69D}" sibTransId="{03D6F9F3-A602-4EF5-8CF5-1B0D92D1866C}"/>
    <dgm:cxn modelId="{E1074BF5-D1B8-482D-ACF9-98C7F892FE98}" type="presOf" srcId="{1113DC9E-8AE6-462D-8EDA-374E254A2AB1}" destId="{B8375069-61E3-43C6-985E-7333FB8E8231}" srcOrd="1" destOrd="0" presId="urn:microsoft.com/office/officeart/2005/8/layout/list1"/>
    <dgm:cxn modelId="{8540C3F9-1749-414B-A483-68DC6885DA66}" type="presOf" srcId="{48DBFCB3-A925-4F49-952F-C0556A8CB9B7}" destId="{B21AC293-B821-4D33-BF25-C01C3C48D3AE}" srcOrd="1" destOrd="0" presId="urn:microsoft.com/office/officeart/2005/8/layout/list1"/>
    <dgm:cxn modelId="{A92A9547-AD43-46A3-A4D1-79E879DD2AFA}" type="presParOf" srcId="{45BCB7AA-BBBA-4AA5-98F6-3593D7139AC1}" destId="{D9444D50-1B69-47E8-B77A-EDF699C2ACC3}" srcOrd="0" destOrd="0" presId="urn:microsoft.com/office/officeart/2005/8/layout/list1"/>
    <dgm:cxn modelId="{C19500A4-5E6C-4DF1-83DD-0BB44977FE92}" type="presParOf" srcId="{D9444D50-1B69-47E8-B77A-EDF699C2ACC3}" destId="{48A1AFF0-AD15-4F2F-B4E0-4485D51C0407}" srcOrd="0" destOrd="0" presId="urn:microsoft.com/office/officeart/2005/8/layout/list1"/>
    <dgm:cxn modelId="{FC70AAF8-1AE8-4E9E-9B0F-F7A15B8E7768}" type="presParOf" srcId="{D9444D50-1B69-47E8-B77A-EDF699C2ACC3}" destId="{B8375069-61E3-43C6-985E-7333FB8E8231}" srcOrd="1" destOrd="0" presId="urn:microsoft.com/office/officeart/2005/8/layout/list1"/>
    <dgm:cxn modelId="{993FA67A-0EEB-4DEA-9780-A379310DFA5A}" type="presParOf" srcId="{45BCB7AA-BBBA-4AA5-98F6-3593D7139AC1}" destId="{822BBB80-C6E5-4127-9F46-630905DB99CA}" srcOrd="1" destOrd="0" presId="urn:microsoft.com/office/officeart/2005/8/layout/list1"/>
    <dgm:cxn modelId="{FCC45623-B488-4A47-BA1E-92B3CEBAF46A}" type="presParOf" srcId="{45BCB7AA-BBBA-4AA5-98F6-3593D7139AC1}" destId="{879AC508-EDCF-4491-8C95-3A5E89D886D6}" srcOrd="2" destOrd="0" presId="urn:microsoft.com/office/officeart/2005/8/layout/list1"/>
    <dgm:cxn modelId="{F060084C-8260-48B3-A790-2CA93C7F5554}" type="presParOf" srcId="{45BCB7AA-BBBA-4AA5-98F6-3593D7139AC1}" destId="{85B5A655-9548-4FB7-BFFC-149801F717B1}" srcOrd="3" destOrd="0" presId="urn:microsoft.com/office/officeart/2005/8/layout/list1"/>
    <dgm:cxn modelId="{82246EA5-4479-400D-AF07-52E6DEC21130}" type="presParOf" srcId="{45BCB7AA-BBBA-4AA5-98F6-3593D7139AC1}" destId="{908C6172-8242-473C-8BCB-F7749B92603B}" srcOrd="4" destOrd="0" presId="urn:microsoft.com/office/officeart/2005/8/layout/list1"/>
    <dgm:cxn modelId="{07750960-2ACE-4445-A401-6EBBEFDF8FBB}" type="presParOf" srcId="{908C6172-8242-473C-8BCB-F7749B92603B}" destId="{49DD0B2A-A3D9-492C-950B-D6F8AAB5B9BB}" srcOrd="0" destOrd="0" presId="urn:microsoft.com/office/officeart/2005/8/layout/list1"/>
    <dgm:cxn modelId="{6C127765-5713-4FC7-B069-B764A092E8F1}" type="presParOf" srcId="{908C6172-8242-473C-8BCB-F7749B92603B}" destId="{D12AD83D-B009-4518-A818-C8A337A43538}" srcOrd="1" destOrd="0" presId="urn:microsoft.com/office/officeart/2005/8/layout/list1"/>
    <dgm:cxn modelId="{0D46AB97-6C90-4B08-8FC8-A9379F5B11E7}" type="presParOf" srcId="{45BCB7AA-BBBA-4AA5-98F6-3593D7139AC1}" destId="{4CBC5E25-AE6B-4EE4-8C3A-6468D1400390}" srcOrd="5" destOrd="0" presId="urn:microsoft.com/office/officeart/2005/8/layout/list1"/>
    <dgm:cxn modelId="{5862D2FF-B78A-411B-84DC-4C52B9BC3E17}" type="presParOf" srcId="{45BCB7AA-BBBA-4AA5-98F6-3593D7139AC1}" destId="{AB60E68F-FED4-413F-9506-77965D72DAB7}" srcOrd="6" destOrd="0" presId="urn:microsoft.com/office/officeart/2005/8/layout/list1"/>
    <dgm:cxn modelId="{A8CE0205-A696-48EA-AAFD-006E263731CA}" type="presParOf" srcId="{45BCB7AA-BBBA-4AA5-98F6-3593D7139AC1}" destId="{B93E86F1-4BA6-43F0-9F60-CA288ED0BCD0}" srcOrd="7" destOrd="0" presId="urn:microsoft.com/office/officeart/2005/8/layout/list1"/>
    <dgm:cxn modelId="{FC6D70B1-31A2-462E-AA60-46E9537F991C}" type="presParOf" srcId="{45BCB7AA-BBBA-4AA5-98F6-3593D7139AC1}" destId="{40044AEA-00C8-420A-8C49-5A1C48DDCFC2}" srcOrd="8" destOrd="0" presId="urn:microsoft.com/office/officeart/2005/8/layout/list1"/>
    <dgm:cxn modelId="{16EB2526-8E78-4974-89FD-1893E9C58B68}" type="presParOf" srcId="{40044AEA-00C8-420A-8C49-5A1C48DDCFC2}" destId="{1E9AD92E-E902-4BBD-9021-16500428A267}" srcOrd="0" destOrd="0" presId="urn:microsoft.com/office/officeart/2005/8/layout/list1"/>
    <dgm:cxn modelId="{BA07F444-2B8E-4B29-AB88-92D57F8EDEC4}" type="presParOf" srcId="{40044AEA-00C8-420A-8C49-5A1C48DDCFC2}" destId="{B21AC293-B821-4D33-BF25-C01C3C48D3AE}" srcOrd="1" destOrd="0" presId="urn:microsoft.com/office/officeart/2005/8/layout/list1"/>
    <dgm:cxn modelId="{45F0F619-D3BB-4EB3-8C00-A61010A8E056}" type="presParOf" srcId="{45BCB7AA-BBBA-4AA5-98F6-3593D7139AC1}" destId="{37F06CF7-CD3F-4A57-8EB9-CB720E30FB29}" srcOrd="9" destOrd="0" presId="urn:microsoft.com/office/officeart/2005/8/layout/list1"/>
    <dgm:cxn modelId="{9A77862E-F70B-47DD-9057-038B92884258}" type="presParOf" srcId="{45BCB7AA-BBBA-4AA5-98F6-3593D7139AC1}" destId="{EDB58D55-A7EF-4D9E-A32A-B17CB34E2F5B}"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C4FDCDC-D454-4403-AEB2-CBFC75BF53B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87C172C-B9AA-41BD-9E41-32BB0FAAE9E7}">
      <dgm:prSet phldrT="[Text]"/>
      <dgm:spPr/>
      <dgm:t>
        <a:bodyPr/>
        <a:lstStyle/>
        <a:p>
          <a:r>
            <a:rPr lang="en-US" b="1" dirty="0">
              <a:solidFill>
                <a:schemeClr val="tx1"/>
              </a:solidFill>
              <a:effectLst/>
              <a:latin typeface="+mn-lt"/>
              <a:ea typeface="+mn-ea"/>
              <a:cs typeface="+mn-cs"/>
            </a:rPr>
            <a:t>Adaptability of the Checklist</a:t>
          </a:r>
          <a:endParaRPr lang="en-US" dirty="0"/>
        </a:p>
      </dgm:t>
    </dgm:pt>
    <dgm:pt modelId="{FD20D2C0-A83A-4DF2-BBF6-C304DE33F8D0}" type="parTrans" cxnId="{D901080D-EDD9-4499-A021-F85DDB2217D7}">
      <dgm:prSet/>
      <dgm:spPr/>
      <dgm:t>
        <a:bodyPr/>
        <a:lstStyle/>
        <a:p>
          <a:endParaRPr lang="en-US"/>
        </a:p>
      </dgm:t>
    </dgm:pt>
    <dgm:pt modelId="{53FA8963-0724-4176-A434-36D569D05E77}" type="sibTrans" cxnId="{D901080D-EDD9-4499-A021-F85DDB2217D7}">
      <dgm:prSet/>
      <dgm:spPr/>
      <dgm:t>
        <a:bodyPr/>
        <a:lstStyle/>
        <a:p>
          <a:endParaRPr lang="en-US"/>
        </a:p>
      </dgm:t>
    </dgm:pt>
    <dgm:pt modelId="{D8C430A7-2AE4-4942-AD82-6F3F1E95DCBF}">
      <dgm:prSet phldrT="[Text]"/>
      <dgm:spPr/>
      <dgm:t>
        <a:bodyPr/>
        <a:lstStyle/>
        <a:p>
          <a:r>
            <a:rPr lang="en-US" b="0" dirty="0">
              <a:solidFill>
                <a:schemeClr val="tx1"/>
              </a:solidFill>
              <a:effectLst/>
              <a:latin typeface="+mn-lt"/>
              <a:ea typeface="+mn-ea"/>
              <a:cs typeface="+mn-cs"/>
            </a:rPr>
            <a:t>Versatility</a:t>
          </a:r>
          <a:endParaRPr lang="en-US" b="0" dirty="0"/>
        </a:p>
      </dgm:t>
    </dgm:pt>
    <dgm:pt modelId="{D16CA0E8-1942-42BE-BD8B-10761337BC70}" type="parTrans" cxnId="{DC627D25-5FFB-46AE-8E12-07ECE6F33760}">
      <dgm:prSet/>
      <dgm:spPr/>
      <dgm:t>
        <a:bodyPr/>
        <a:lstStyle/>
        <a:p>
          <a:endParaRPr lang="en-US"/>
        </a:p>
      </dgm:t>
    </dgm:pt>
    <dgm:pt modelId="{CCF1B1EB-0ADE-4279-8896-341D56EFD5BE}" type="sibTrans" cxnId="{DC627D25-5FFB-46AE-8E12-07ECE6F33760}">
      <dgm:prSet/>
      <dgm:spPr/>
      <dgm:t>
        <a:bodyPr/>
        <a:lstStyle/>
        <a:p>
          <a:endParaRPr lang="en-US"/>
        </a:p>
      </dgm:t>
    </dgm:pt>
    <dgm:pt modelId="{1B8752D0-89C4-46E8-B1EE-9DFA4C10928C}">
      <dgm:prSet phldrT="[Text]"/>
      <dgm:spPr/>
      <dgm:t>
        <a:bodyPr/>
        <a:lstStyle/>
        <a:p>
          <a:r>
            <a:rPr lang="en-US" b="1" dirty="0">
              <a:solidFill>
                <a:schemeClr val="tx1"/>
              </a:solidFill>
              <a:effectLst/>
              <a:latin typeface="+mn-lt"/>
              <a:ea typeface="+mn-ea"/>
              <a:cs typeface="+mn-cs"/>
            </a:rPr>
            <a:t>Enhancing Workplace Contentment</a:t>
          </a:r>
          <a:endParaRPr lang="en-US" dirty="0"/>
        </a:p>
      </dgm:t>
    </dgm:pt>
    <dgm:pt modelId="{69FFD3FC-CC1E-4A4F-968F-AA1FC3F975C9}" type="parTrans" cxnId="{08CF63A7-1D7F-411F-8C7E-029224B64802}">
      <dgm:prSet/>
      <dgm:spPr/>
      <dgm:t>
        <a:bodyPr/>
        <a:lstStyle/>
        <a:p>
          <a:endParaRPr lang="en-US"/>
        </a:p>
      </dgm:t>
    </dgm:pt>
    <dgm:pt modelId="{F2A01821-FD1E-4088-8F55-A03606D26455}" type="sibTrans" cxnId="{08CF63A7-1D7F-411F-8C7E-029224B64802}">
      <dgm:prSet/>
      <dgm:spPr/>
      <dgm:t>
        <a:bodyPr/>
        <a:lstStyle/>
        <a:p>
          <a:endParaRPr lang="en-US"/>
        </a:p>
      </dgm:t>
    </dgm:pt>
    <dgm:pt modelId="{31492B89-A6AA-457B-94B4-34819ECFC30E}">
      <dgm:prSet phldrT="[Text]"/>
      <dgm:spPr/>
      <dgm:t>
        <a:bodyPr/>
        <a:lstStyle/>
        <a:p>
          <a:r>
            <a:rPr lang="en-US" dirty="0">
              <a:solidFill>
                <a:schemeClr val="tx1"/>
              </a:solidFill>
              <a:effectLst/>
              <a:latin typeface="+mn-lt"/>
              <a:ea typeface="+mn-ea"/>
              <a:cs typeface="+mn-cs"/>
            </a:rPr>
            <a:t>Work Happiness</a:t>
          </a:r>
          <a:endParaRPr lang="en-US" dirty="0"/>
        </a:p>
      </dgm:t>
    </dgm:pt>
    <dgm:pt modelId="{19F3E7EA-A8E4-482C-85D1-C2162991C4B7}" type="parTrans" cxnId="{E3F31326-5488-40F5-A589-BF9F58E6C265}">
      <dgm:prSet/>
      <dgm:spPr/>
      <dgm:t>
        <a:bodyPr/>
        <a:lstStyle/>
        <a:p>
          <a:endParaRPr lang="en-US"/>
        </a:p>
      </dgm:t>
    </dgm:pt>
    <dgm:pt modelId="{893597C1-9AF6-43C4-87EB-6FEB981EF1D3}" type="sibTrans" cxnId="{E3F31326-5488-40F5-A589-BF9F58E6C265}">
      <dgm:prSet/>
      <dgm:spPr/>
      <dgm:t>
        <a:bodyPr/>
        <a:lstStyle/>
        <a:p>
          <a:endParaRPr lang="en-US"/>
        </a:p>
      </dgm:t>
    </dgm:pt>
    <dgm:pt modelId="{C4C05421-CDBD-442F-9ACF-E0D8FE79B7FE}">
      <dgm:prSet phldrT="[Text]"/>
      <dgm:spPr/>
      <dgm:t>
        <a:bodyPr/>
        <a:lstStyle/>
        <a:p>
          <a:r>
            <a:rPr lang="en-US" dirty="0">
              <a:solidFill>
                <a:schemeClr val="tx1"/>
              </a:solidFill>
              <a:effectLst/>
              <a:latin typeface="+mn-lt"/>
              <a:ea typeface="+mn-ea"/>
              <a:cs typeface="+mn-cs"/>
            </a:rPr>
            <a:t>Adaptability</a:t>
          </a:r>
          <a:endParaRPr lang="en-US" dirty="0"/>
        </a:p>
      </dgm:t>
    </dgm:pt>
    <dgm:pt modelId="{0E2BFE27-F69B-4388-A10F-65800E4E1D55}" type="parTrans" cxnId="{31049BA1-6B94-4C33-9C12-B51E4A3EF1C0}">
      <dgm:prSet/>
      <dgm:spPr/>
      <dgm:t>
        <a:bodyPr/>
        <a:lstStyle/>
        <a:p>
          <a:endParaRPr lang="en-US"/>
        </a:p>
      </dgm:t>
    </dgm:pt>
    <dgm:pt modelId="{384FDC0D-2C0D-4BF7-B639-A1FD936B6209}" type="sibTrans" cxnId="{31049BA1-6B94-4C33-9C12-B51E4A3EF1C0}">
      <dgm:prSet/>
      <dgm:spPr/>
      <dgm:t>
        <a:bodyPr/>
        <a:lstStyle/>
        <a:p>
          <a:endParaRPr lang="en-US"/>
        </a:p>
      </dgm:t>
    </dgm:pt>
    <dgm:pt modelId="{849F8E04-9414-487A-BC7A-E5F17661D681}">
      <dgm:prSet phldrT="[Text]"/>
      <dgm:spPr/>
      <dgm:t>
        <a:bodyPr/>
        <a:lstStyle/>
        <a:p>
          <a:r>
            <a:rPr lang="en-US" dirty="0">
              <a:solidFill>
                <a:schemeClr val="tx1"/>
              </a:solidFill>
              <a:effectLst/>
              <a:latin typeface="+mn-lt"/>
              <a:ea typeface="+mn-ea"/>
              <a:cs typeface="+mn-cs"/>
            </a:rPr>
            <a:t>Productivity Connection</a:t>
          </a:r>
          <a:endParaRPr lang="en-US" dirty="0"/>
        </a:p>
      </dgm:t>
    </dgm:pt>
    <dgm:pt modelId="{9E1AB611-FC82-41FB-B22E-FD029BEE75E1}" type="parTrans" cxnId="{1329AC7B-166F-43A1-AB2E-24BA83CE5FE1}">
      <dgm:prSet/>
      <dgm:spPr/>
      <dgm:t>
        <a:bodyPr/>
        <a:lstStyle/>
        <a:p>
          <a:endParaRPr lang="en-US"/>
        </a:p>
      </dgm:t>
    </dgm:pt>
    <dgm:pt modelId="{218AD84F-50F3-479F-BB1C-A9FF3BE892EF}" type="sibTrans" cxnId="{1329AC7B-166F-43A1-AB2E-24BA83CE5FE1}">
      <dgm:prSet/>
      <dgm:spPr/>
      <dgm:t>
        <a:bodyPr/>
        <a:lstStyle/>
        <a:p>
          <a:endParaRPr lang="en-US"/>
        </a:p>
      </dgm:t>
    </dgm:pt>
    <dgm:pt modelId="{5371DA81-D816-4467-A792-D310BF0D2587}" type="pres">
      <dgm:prSet presAssocID="{0C4FDCDC-D454-4403-AEB2-CBFC75BF53BA}" presName="linear" presStyleCnt="0">
        <dgm:presLayoutVars>
          <dgm:animLvl val="lvl"/>
          <dgm:resizeHandles val="exact"/>
        </dgm:presLayoutVars>
      </dgm:prSet>
      <dgm:spPr/>
    </dgm:pt>
    <dgm:pt modelId="{6A1878B4-789D-4C44-AA87-2137BCCA878C}" type="pres">
      <dgm:prSet presAssocID="{687C172C-B9AA-41BD-9E41-32BB0FAAE9E7}" presName="parentText" presStyleLbl="node1" presStyleIdx="0" presStyleCnt="2" custLinFactNeighborX="466" custLinFactNeighborY="2646">
        <dgm:presLayoutVars>
          <dgm:chMax val="0"/>
          <dgm:bulletEnabled val="1"/>
        </dgm:presLayoutVars>
      </dgm:prSet>
      <dgm:spPr/>
    </dgm:pt>
    <dgm:pt modelId="{65BC4A90-08EE-44A4-B4BB-C3616455D07D}" type="pres">
      <dgm:prSet presAssocID="{687C172C-B9AA-41BD-9E41-32BB0FAAE9E7}" presName="childText" presStyleLbl="revTx" presStyleIdx="0" presStyleCnt="2">
        <dgm:presLayoutVars>
          <dgm:bulletEnabled val="1"/>
        </dgm:presLayoutVars>
      </dgm:prSet>
      <dgm:spPr/>
    </dgm:pt>
    <dgm:pt modelId="{4648A332-580A-4A40-9A42-CFD3612C3BF8}" type="pres">
      <dgm:prSet presAssocID="{1B8752D0-89C4-46E8-B1EE-9DFA4C10928C}" presName="parentText" presStyleLbl="node1" presStyleIdx="1" presStyleCnt="2" custLinFactNeighborX="350">
        <dgm:presLayoutVars>
          <dgm:chMax val="0"/>
          <dgm:bulletEnabled val="1"/>
        </dgm:presLayoutVars>
      </dgm:prSet>
      <dgm:spPr/>
    </dgm:pt>
    <dgm:pt modelId="{F0032E6F-3A4D-4DF4-9C2D-845D0D633490}" type="pres">
      <dgm:prSet presAssocID="{1B8752D0-89C4-46E8-B1EE-9DFA4C10928C}" presName="childText" presStyleLbl="revTx" presStyleIdx="1" presStyleCnt="2">
        <dgm:presLayoutVars>
          <dgm:bulletEnabled val="1"/>
        </dgm:presLayoutVars>
      </dgm:prSet>
      <dgm:spPr/>
    </dgm:pt>
  </dgm:ptLst>
  <dgm:cxnLst>
    <dgm:cxn modelId="{D901080D-EDD9-4499-A021-F85DDB2217D7}" srcId="{0C4FDCDC-D454-4403-AEB2-CBFC75BF53BA}" destId="{687C172C-B9AA-41BD-9E41-32BB0FAAE9E7}" srcOrd="0" destOrd="0" parTransId="{FD20D2C0-A83A-4DF2-BBF6-C304DE33F8D0}" sibTransId="{53FA8963-0724-4176-A434-36D569D05E77}"/>
    <dgm:cxn modelId="{7F807111-AC28-4923-BA68-3EE3076FAF37}" type="presOf" srcId="{D8C430A7-2AE4-4942-AD82-6F3F1E95DCBF}" destId="{65BC4A90-08EE-44A4-B4BB-C3616455D07D}" srcOrd="0" destOrd="0" presId="urn:microsoft.com/office/officeart/2005/8/layout/vList2"/>
    <dgm:cxn modelId="{DC627D25-5FFB-46AE-8E12-07ECE6F33760}" srcId="{687C172C-B9AA-41BD-9E41-32BB0FAAE9E7}" destId="{D8C430A7-2AE4-4942-AD82-6F3F1E95DCBF}" srcOrd="0" destOrd="0" parTransId="{D16CA0E8-1942-42BE-BD8B-10761337BC70}" sibTransId="{CCF1B1EB-0ADE-4279-8896-341D56EFD5BE}"/>
    <dgm:cxn modelId="{E3F31326-5488-40F5-A589-BF9F58E6C265}" srcId="{1B8752D0-89C4-46E8-B1EE-9DFA4C10928C}" destId="{31492B89-A6AA-457B-94B4-34819ECFC30E}" srcOrd="0" destOrd="0" parTransId="{19F3E7EA-A8E4-482C-85D1-C2162991C4B7}" sibTransId="{893597C1-9AF6-43C4-87EB-6FEB981EF1D3}"/>
    <dgm:cxn modelId="{1329AC7B-166F-43A1-AB2E-24BA83CE5FE1}" srcId="{1B8752D0-89C4-46E8-B1EE-9DFA4C10928C}" destId="{849F8E04-9414-487A-BC7A-E5F17661D681}" srcOrd="1" destOrd="0" parTransId="{9E1AB611-FC82-41FB-B22E-FD029BEE75E1}" sibTransId="{218AD84F-50F3-479F-BB1C-A9FF3BE892EF}"/>
    <dgm:cxn modelId="{ADD6148E-574B-44DE-B1A3-70825E11B956}" type="presOf" srcId="{849F8E04-9414-487A-BC7A-E5F17661D681}" destId="{F0032E6F-3A4D-4DF4-9C2D-845D0D633490}" srcOrd="0" destOrd="1" presId="urn:microsoft.com/office/officeart/2005/8/layout/vList2"/>
    <dgm:cxn modelId="{31049BA1-6B94-4C33-9C12-B51E4A3EF1C0}" srcId="{687C172C-B9AA-41BD-9E41-32BB0FAAE9E7}" destId="{C4C05421-CDBD-442F-9ACF-E0D8FE79B7FE}" srcOrd="1" destOrd="0" parTransId="{0E2BFE27-F69B-4388-A10F-65800E4E1D55}" sibTransId="{384FDC0D-2C0D-4BF7-B639-A1FD936B6209}"/>
    <dgm:cxn modelId="{08CF63A7-1D7F-411F-8C7E-029224B64802}" srcId="{0C4FDCDC-D454-4403-AEB2-CBFC75BF53BA}" destId="{1B8752D0-89C4-46E8-B1EE-9DFA4C10928C}" srcOrd="1" destOrd="0" parTransId="{69FFD3FC-CC1E-4A4F-968F-AA1FC3F975C9}" sibTransId="{F2A01821-FD1E-4088-8F55-A03606D26455}"/>
    <dgm:cxn modelId="{93A387B3-4959-44ED-919C-0ECB318E1652}" type="presOf" srcId="{1B8752D0-89C4-46E8-B1EE-9DFA4C10928C}" destId="{4648A332-580A-4A40-9A42-CFD3612C3BF8}" srcOrd="0" destOrd="0" presId="urn:microsoft.com/office/officeart/2005/8/layout/vList2"/>
    <dgm:cxn modelId="{8208A1B9-AC46-496D-A092-10F15186CF8F}" type="presOf" srcId="{687C172C-B9AA-41BD-9E41-32BB0FAAE9E7}" destId="{6A1878B4-789D-4C44-AA87-2137BCCA878C}" srcOrd="0" destOrd="0" presId="urn:microsoft.com/office/officeart/2005/8/layout/vList2"/>
    <dgm:cxn modelId="{198B2DEF-F3AC-47FB-9FAF-D9559D839384}" type="presOf" srcId="{31492B89-A6AA-457B-94B4-34819ECFC30E}" destId="{F0032E6F-3A4D-4DF4-9C2D-845D0D633490}" srcOrd="0" destOrd="0" presId="urn:microsoft.com/office/officeart/2005/8/layout/vList2"/>
    <dgm:cxn modelId="{BD5D59F5-188B-4CDE-AC3C-4F7080D6155F}" type="presOf" srcId="{C4C05421-CDBD-442F-9ACF-E0D8FE79B7FE}" destId="{65BC4A90-08EE-44A4-B4BB-C3616455D07D}" srcOrd="0" destOrd="1" presId="urn:microsoft.com/office/officeart/2005/8/layout/vList2"/>
    <dgm:cxn modelId="{A097A1FE-CAF2-41B0-9C4D-812C2C0FCA69}" type="presOf" srcId="{0C4FDCDC-D454-4403-AEB2-CBFC75BF53BA}" destId="{5371DA81-D816-4467-A792-D310BF0D2587}" srcOrd="0" destOrd="0" presId="urn:microsoft.com/office/officeart/2005/8/layout/vList2"/>
    <dgm:cxn modelId="{A156747A-C342-4C3A-84F0-14FDF4AD1704}" type="presParOf" srcId="{5371DA81-D816-4467-A792-D310BF0D2587}" destId="{6A1878B4-789D-4C44-AA87-2137BCCA878C}" srcOrd="0" destOrd="0" presId="urn:microsoft.com/office/officeart/2005/8/layout/vList2"/>
    <dgm:cxn modelId="{8C1E0AAA-8D08-4FDF-A094-23CC90E5CAD9}" type="presParOf" srcId="{5371DA81-D816-4467-A792-D310BF0D2587}" destId="{65BC4A90-08EE-44A4-B4BB-C3616455D07D}" srcOrd="1" destOrd="0" presId="urn:microsoft.com/office/officeart/2005/8/layout/vList2"/>
    <dgm:cxn modelId="{A209EE41-5F96-4BF5-8247-F94CCA225C43}" type="presParOf" srcId="{5371DA81-D816-4467-A792-D310BF0D2587}" destId="{4648A332-580A-4A40-9A42-CFD3612C3BF8}" srcOrd="2" destOrd="0" presId="urn:microsoft.com/office/officeart/2005/8/layout/vList2"/>
    <dgm:cxn modelId="{F951B065-D6BA-4B93-8B5F-3B16DBAB858B}" type="presParOf" srcId="{5371DA81-D816-4467-A792-D310BF0D2587}" destId="{F0032E6F-3A4D-4DF4-9C2D-845D0D633490}"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CFD491-1FF9-4B7C-8108-1242EE437760}">
      <dsp:nvSpPr>
        <dsp:cNvPr id="0" name=""/>
        <dsp:cNvSpPr/>
      </dsp:nvSpPr>
      <dsp:spPr>
        <a:xfrm>
          <a:off x="0" y="677125"/>
          <a:ext cx="8686800" cy="680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5142917-6ECA-4FDF-A5F5-D6D393BBA923}">
      <dsp:nvSpPr>
        <dsp:cNvPr id="0" name=""/>
        <dsp:cNvSpPr/>
      </dsp:nvSpPr>
      <dsp:spPr>
        <a:xfrm>
          <a:off x="434340" y="493289"/>
          <a:ext cx="6080760" cy="7970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9838" tIns="0" rIns="229838" bIns="0" numCol="1" spcCol="1270" anchor="ctr" anchorCtr="0">
          <a:noAutofit/>
        </a:bodyPr>
        <a:lstStyle/>
        <a:p>
          <a:pPr marL="0" lvl="0" indent="0" algn="l" defTabSz="1200150">
            <a:lnSpc>
              <a:spcPct val="90000"/>
            </a:lnSpc>
            <a:spcBef>
              <a:spcPct val="0"/>
            </a:spcBef>
            <a:spcAft>
              <a:spcPct val="35000"/>
            </a:spcAft>
            <a:buNone/>
          </a:pPr>
          <a:r>
            <a:rPr lang="en-US" sz="2700" b="1" kern="1200" dirty="0">
              <a:solidFill>
                <a:schemeClr val="tx1"/>
              </a:solidFill>
              <a:effectLst/>
              <a:latin typeface="+mn-lt"/>
              <a:ea typeface="+mn-ea"/>
              <a:cs typeface="+mn-cs"/>
            </a:rPr>
            <a:t>Mastery of Room Cleaning</a:t>
          </a:r>
          <a:endParaRPr lang="en-US" sz="2700" kern="1200" dirty="0"/>
        </a:p>
      </dsp:txBody>
      <dsp:txXfrm>
        <a:off x="473248" y="532197"/>
        <a:ext cx="6002944" cy="719224"/>
      </dsp:txXfrm>
    </dsp:sp>
    <dsp:sp modelId="{DDA26A90-6CAD-42F2-893F-BFCFD8FB0390}">
      <dsp:nvSpPr>
        <dsp:cNvPr id="0" name=""/>
        <dsp:cNvSpPr/>
      </dsp:nvSpPr>
      <dsp:spPr>
        <a:xfrm>
          <a:off x="0" y="1937625"/>
          <a:ext cx="8686800" cy="680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D56AF38-99FE-417A-8365-B3AD2A4EFD7E}">
      <dsp:nvSpPr>
        <dsp:cNvPr id="0" name=""/>
        <dsp:cNvSpPr/>
      </dsp:nvSpPr>
      <dsp:spPr>
        <a:xfrm>
          <a:off x="434340" y="1718009"/>
          <a:ext cx="6080760" cy="7970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9838" tIns="0" rIns="229838" bIns="0" numCol="1" spcCol="1270" anchor="ctr" anchorCtr="0">
          <a:noAutofit/>
        </a:bodyPr>
        <a:lstStyle/>
        <a:p>
          <a:pPr marL="0" lvl="0" indent="0" algn="l" defTabSz="1200150">
            <a:lnSpc>
              <a:spcPct val="90000"/>
            </a:lnSpc>
            <a:spcBef>
              <a:spcPct val="0"/>
            </a:spcBef>
            <a:spcAft>
              <a:spcPct val="35000"/>
            </a:spcAft>
            <a:buNone/>
          </a:pPr>
          <a:r>
            <a:rPr lang="en-US" sz="2700" b="1" kern="1200" dirty="0">
              <a:solidFill>
                <a:schemeClr val="tx1"/>
              </a:solidFill>
              <a:effectLst/>
              <a:latin typeface="+mn-lt"/>
              <a:ea typeface="+mn-ea"/>
              <a:cs typeface="+mn-cs"/>
            </a:rPr>
            <a:t>Excellence in Bathroom Cleaning</a:t>
          </a:r>
        </a:p>
      </dsp:txBody>
      <dsp:txXfrm>
        <a:off x="473248" y="1756917"/>
        <a:ext cx="6002944" cy="719224"/>
      </dsp:txXfrm>
    </dsp:sp>
    <dsp:sp modelId="{138EF521-C852-4C38-9240-9305F0389500}">
      <dsp:nvSpPr>
        <dsp:cNvPr id="0" name=""/>
        <dsp:cNvSpPr/>
      </dsp:nvSpPr>
      <dsp:spPr>
        <a:xfrm>
          <a:off x="0" y="3162346"/>
          <a:ext cx="8686800" cy="680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E11C703-C139-4EC5-856F-5BD30D01CB19}">
      <dsp:nvSpPr>
        <dsp:cNvPr id="0" name=""/>
        <dsp:cNvSpPr/>
      </dsp:nvSpPr>
      <dsp:spPr>
        <a:xfrm>
          <a:off x="434340" y="2952668"/>
          <a:ext cx="6080760" cy="7970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9838" tIns="0" rIns="229838" bIns="0" numCol="1" spcCol="1270" anchor="ctr" anchorCtr="0">
          <a:noAutofit/>
        </a:bodyPr>
        <a:lstStyle/>
        <a:p>
          <a:pPr marL="0" lvl="0" indent="0" algn="l" defTabSz="1200150">
            <a:lnSpc>
              <a:spcPct val="90000"/>
            </a:lnSpc>
            <a:spcBef>
              <a:spcPct val="0"/>
            </a:spcBef>
            <a:spcAft>
              <a:spcPct val="35000"/>
            </a:spcAft>
            <a:buNone/>
          </a:pPr>
          <a:r>
            <a:rPr lang="en-GB" sz="2700" b="1" kern="1200" dirty="0">
              <a:solidFill>
                <a:schemeClr val="tx1"/>
              </a:solidFill>
              <a:effectLst/>
              <a:latin typeface="+mn-lt"/>
              <a:ea typeface="+mn-ea"/>
              <a:cs typeface="+mn-cs"/>
            </a:rPr>
            <a:t>Taking Care of Busy Places</a:t>
          </a:r>
          <a:endParaRPr lang="en-US" sz="2700" b="1" kern="1200" dirty="0">
            <a:solidFill>
              <a:schemeClr val="tx1"/>
            </a:solidFill>
            <a:effectLst/>
            <a:latin typeface="+mn-lt"/>
            <a:ea typeface="+mn-ea"/>
            <a:cs typeface="+mn-cs"/>
          </a:endParaRPr>
        </a:p>
      </dsp:txBody>
      <dsp:txXfrm>
        <a:off x="473248" y="2991576"/>
        <a:ext cx="6002944" cy="7192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A4A3BC-4447-4194-8FEC-6E13D53A550B}">
      <dsp:nvSpPr>
        <dsp:cNvPr id="0" name=""/>
        <dsp:cNvSpPr/>
      </dsp:nvSpPr>
      <dsp:spPr>
        <a:xfrm>
          <a:off x="587501" y="0"/>
          <a:ext cx="6658356" cy="410633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0AA974-9E94-474B-8396-C7FE4780957E}">
      <dsp:nvSpPr>
        <dsp:cNvPr id="0" name=""/>
        <dsp:cNvSpPr/>
      </dsp:nvSpPr>
      <dsp:spPr>
        <a:xfrm>
          <a:off x="443017" y="1231899"/>
          <a:ext cx="3378136" cy="164253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b="1" kern="1200" dirty="0">
              <a:solidFill>
                <a:schemeClr val="tx1"/>
              </a:solidFill>
              <a:effectLst/>
              <a:latin typeface="+mn-lt"/>
              <a:ea typeface="+mn-ea"/>
              <a:cs typeface="+mn-cs"/>
            </a:rPr>
            <a:t>Comprehending Linen Management</a:t>
          </a:r>
          <a:endParaRPr lang="en-US" sz="2900" kern="1200" dirty="0"/>
        </a:p>
      </dsp:txBody>
      <dsp:txXfrm>
        <a:off x="523199" y="1312081"/>
        <a:ext cx="3217772" cy="1482169"/>
      </dsp:txXfrm>
    </dsp:sp>
    <dsp:sp modelId="{0D376846-B589-455E-9F66-49BA569C2E55}">
      <dsp:nvSpPr>
        <dsp:cNvPr id="0" name=""/>
        <dsp:cNvSpPr/>
      </dsp:nvSpPr>
      <dsp:spPr>
        <a:xfrm>
          <a:off x="4012206" y="1231899"/>
          <a:ext cx="3378136" cy="164253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dirty="0">
              <a:solidFill>
                <a:schemeClr val="tx1"/>
              </a:solidFill>
              <a:effectLst/>
              <a:latin typeface="+mn-lt"/>
              <a:ea typeface="+mn-ea"/>
              <a:cs typeface="+mn-cs"/>
            </a:rPr>
            <a:t>Laundry Proficiency</a:t>
          </a:r>
          <a:endParaRPr lang="en-US" sz="2900" b="1" kern="1200" dirty="0">
            <a:solidFill>
              <a:schemeClr val="tx1"/>
            </a:solidFill>
            <a:effectLst/>
            <a:latin typeface="+mn-lt"/>
            <a:ea typeface="+mn-ea"/>
            <a:cs typeface="+mn-cs"/>
          </a:endParaRPr>
        </a:p>
      </dsp:txBody>
      <dsp:txXfrm>
        <a:off x="4092388" y="1312081"/>
        <a:ext cx="3217772" cy="14821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AC508-EDCF-4491-8C95-3A5E89D886D6}">
      <dsp:nvSpPr>
        <dsp:cNvPr id="0" name=""/>
        <dsp:cNvSpPr/>
      </dsp:nvSpPr>
      <dsp:spPr>
        <a:xfrm>
          <a:off x="0" y="1100171"/>
          <a:ext cx="8849360"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8375069-61E3-43C6-985E-7333FB8E8231}">
      <dsp:nvSpPr>
        <dsp:cNvPr id="0" name=""/>
        <dsp:cNvSpPr/>
      </dsp:nvSpPr>
      <dsp:spPr>
        <a:xfrm>
          <a:off x="442468" y="819731"/>
          <a:ext cx="6194552"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4139" tIns="0" rIns="234139" bIns="0" numCol="1" spcCol="1270" anchor="ctr" anchorCtr="0">
          <a:noAutofit/>
        </a:bodyPr>
        <a:lstStyle/>
        <a:p>
          <a:pPr marL="0" lvl="0" indent="0" algn="l" defTabSz="844550">
            <a:lnSpc>
              <a:spcPct val="90000"/>
            </a:lnSpc>
            <a:spcBef>
              <a:spcPct val="0"/>
            </a:spcBef>
            <a:spcAft>
              <a:spcPct val="35000"/>
            </a:spcAft>
            <a:buNone/>
          </a:pPr>
          <a:r>
            <a:rPr lang="en-US" sz="1900" b="1" kern="1200" dirty="0">
              <a:solidFill>
                <a:schemeClr val="tx1"/>
              </a:solidFill>
              <a:effectLst/>
              <a:latin typeface="+mn-lt"/>
              <a:ea typeface="+mn-ea"/>
              <a:cs typeface="+mn-cs"/>
            </a:rPr>
            <a:t>Proficiency in Vacuum Cleaners</a:t>
          </a:r>
          <a:endParaRPr lang="en-US" sz="1900" kern="1200" dirty="0"/>
        </a:p>
      </dsp:txBody>
      <dsp:txXfrm>
        <a:off x="469848" y="847111"/>
        <a:ext cx="6139792" cy="506120"/>
      </dsp:txXfrm>
    </dsp:sp>
    <dsp:sp modelId="{AB60E68F-FED4-413F-9506-77965D72DAB7}">
      <dsp:nvSpPr>
        <dsp:cNvPr id="0" name=""/>
        <dsp:cNvSpPr/>
      </dsp:nvSpPr>
      <dsp:spPr>
        <a:xfrm>
          <a:off x="0" y="1962011"/>
          <a:ext cx="8849360"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12AD83D-B009-4518-A818-C8A337A43538}">
      <dsp:nvSpPr>
        <dsp:cNvPr id="0" name=""/>
        <dsp:cNvSpPr/>
      </dsp:nvSpPr>
      <dsp:spPr>
        <a:xfrm>
          <a:off x="442468" y="1681571"/>
          <a:ext cx="6194552"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4139" tIns="0" rIns="234139" bIns="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chemeClr val="tx1"/>
              </a:solidFill>
              <a:effectLst/>
              <a:latin typeface="+mn-lt"/>
              <a:ea typeface="+mn-ea"/>
              <a:cs typeface="+mn-cs"/>
            </a:rPr>
            <a:t>Simplifying Carts for Cleaning</a:t>
          </a:r>
          <a:endParaRPr lang="en-US" sz="1900" b="1" kern="1200" dirty="0">
            <a:solidFill>
              <a:schemeClr val="tx1"/>
            </a:solidFill>
            <a:effectLst/>
            <a:latin typeface="+mn-lt"/>
            <a:ea typeface="+mn-ea"/>
            <a:cs typeface="+mn-cs"/>
          </a:endParaRPr>
        </a:p>
      </dsp:txBody>
      <dsp:txXfrm>
        <a:off x="469848" y="1708951"/>
        <a:ext cx="6139792" cy="506120"/>
      </dsp:txXfrm>
    </dsp:sp>
    <dsp:sp modelId="{EDB58D55-A7EF-4D9E-A32A-B17CB34E2F5B}">
      <dsp:nvSpPr>
        <dsp:cNvPr id="0" name=""/>
        <dsp:cNvSpPr/>
      </dsp:nvSpPr>
      <dsp:spPr>
        <a:xfrm>
          <a:off x="0" y="2823851"/>
          <a:ext cx="8849360"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21AC293-B821-4D33-BF25-C01C3C48D3AE}">
      <dsp:nvSpPr>
        <dsp:cNvPr id="0" name=""/>
        <dsp:cNvSpPr/>
      </dsp:nvSpPr>
      <dsp:spPr>
        <a:xfrm>
          <a:off x="442468" y="2543411"/>
          <a:ext cx="6194552"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4139" tIns="0" rIns="234139" bIns="0" numCol="1" spcCol="1270" anchor="ctr" anchorCtr="0">
          <a:noAutofit/>
        </a:bodyPr>
        <a:lstStyle/>
        <a:p>
          <a:pPr marL="0" lvl="0" indent="0" algn="l" defTabSz="844550">
            <a:lnSpc>
              <a:spcPct val="90000"/>
            </a:lnSpc>
            <a:spcBef>
              <a:spcPct val="0"/>
            </a:spcBef>
            <a:spcAft>
              <a:spcPct val="35000"/>
            </a:spcAft>
            <a:buNone/>
          </a:pPr>
          <a:r>
            <a:rPr lang="en-US" sz="1900" b="1" kern="1200" dirty="0">
              <a:solidFill>
                <a:schemeClr val="tx1"/>
              </a:solidFill>
              <a:effectLst/>
              <a:latin typeface="+mn-lt"/>
              <a:ea typeface="+mn-ea"/>
              <a:cs typeface="+mn-cs"/>
            </a:rPr>
            <a:t>Expertise in Using Different Cleaning Equipment</a:t>
          </a:r>
          <a:endParaRPr lang="en-US" sz="1900" kern="1200" dirty="0"/>
        </a:p>
      </dsp:txBody>
      <dsp:txXfrm>
        <a:off x="469848" y="2570791"/>
        <a:ext cx="6139792" cy="506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878B4-789D-4C44-AA87-2137BCCA878C}">
      <dsp:nvSpPr>
        <dsp:cNvPr id="0" name=""/>
        <dsp:cNvSpPr/>
      </dsp:nvSpPr>
      <dsp:spPr>
        <a:xfrm>
          <a:off x="0" y="38730"/>
          <a:ext cx="8717280" cy="6715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kern="1200" dirty="0">
              <a:solidFill>
                <a:schemeClr val="tx1"/>
              </a:solidFill>
              <a:effectLst/>
              <a:latin typeface="+mn-lt"/>
              <a:ea typeface="+mn-ea"/>
              <a:cs typeface="+mn-cs"/>
            </a:rPr>
            <a:t>Adaptability of the Checklist</a:t>
          </a:r>
          <a:endParaRPr lang="en-US" sz="2800" kern="1200" dirty="0"/>
        </a:p>
      </dsp:txBody>
      <dsp:txXfrm>
        <a:off x="32784" y="71514"/>
        <a:ext cx="8651712" cy="606012"/>
      </dsp:txXfrm>
    </dsp:sp>
    <dsp:sp modelId="{65BC4A90-08EE-44A4-B4BB-C3616455D07D}">
      <dsp:nvSpPr>
        <dsp:cNvPr id="0" name=""/>
        <dsp:cNvSpPr/>
      </dsp:nvSpPr>
      <dsp:spPr>
        <a:xfrm>
          <a:off x="0" y="689990"/>
          <a:ext cx="8717280" cy="767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6774"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b="0" kern="1200" dirty="0">
              <a:solidFill>
                <a:schemeClr val="tx1"/>
              </a:solidFill>
              <a:effectLst/>
              <a:latin typeface="+mn-lt"/>
              <a:ea typeface="+mn-ea"/>
              <a:cs typeface="+mn-cs"/>
            </a:rPr>
            <a:t>Versatility</a:t>
          </a:r>
          <a:endParaRPr lang="en-US" sz="2200" b="0" kern="1200" dirty="0"/>
        </a:p>
        <a:p>
          <a:pPr marL="228600" lvl="1" indent="-228600" algn="l" defTabSz="977900">
            <a:lnSpc>
              <a:spcPct val="90000"/>
            </a:lnSpc>
            <a:spcBef>
              <a:spcPct val="0"/>
            </a:spcBef>
            <a:spcAft>
              <a:spcPct val="20000"/>
            </a:spcAft>
            <a:buChar char="•"/>
          </a:pPr>
          <a:r>
            <a:rPr lang="en-US" sz="2200" kern="1200" dirty="0">
              <a:solidFill>
                <a:schemeClr val="tx1"/>
              </a:solidFill>
              <a:effectLst/>
              <a:latin typeface="+mn-lt"/>
              <a:ea typeface="+mn-ea"/>
              <a:cs typeface="+mn-cs"/>
            </a:rPr>
            <a:t>Adaptability</a:t>
          </a:r>
          <a:endParaRPr lang="en-US" sz="2200" kern="1200" dirty="0"/>
        </a:p>
      </dsp:txBody>
      <dsp:txXfrm>
        <a:off x="0" y="689990"/>
        <a:ext cx="8717280" cy="767970"/>
      </dsp:txXfrm>
    </dsp:sp>
    <dsp:sp modelId="{4648A332-580A-4A40-9A42-CFD3612C3BF8}">
      <dsp:nvSpPr>
        <dsp:cNvPr id="0" name=""/>
        <dsp:cNvSpPr/>
      </dsp:nvSpPr>
      <dsp:spPr>
        <a:xfrm>
          <a:off x="0" y="1457960"/>
          <a:ext cx="8717280" cy="6715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kern="1200" dirty="0">
              <a:solidFill>
                <a:schemeClr val="tx1"/>
              </a:solidFill>
              <a:effectLst/>
              <a:latin typeface="+mn-lt"/>
              <a:ea typeface="+mn-ea"/>
              <a:cs typeface="+mn-cs"/>
            </a:rPr>
            <a:t>Enhancing Workplace Contentment</a:t>
          </a:r>
          <a:endParaRPr lang="en-US" sz="2800" kern="1200" dirty="0"/>
        </a:p>
      </dsp:txBody>
      <dsp:txXfrm>
        <a:off x="32784" y="1490744"/>
        <a:ext cx="8651712" cy="606012"/>
      </dsp:txXfrm>
    </dsp:sp>
    <dsp:sp modelId="{F0032E6F-3A4D-4DF4-9C2D-845D0D633490}">
      <dsp:nvSpPr>
        <dsp:cNvPr id="0" name=""/>
        <dsp:cNvSpPr/>
      </dsp:nvSpPr>
      <dsp:spPr>
        <a:xfrm>
          <a:off x="0" y="2129540"/>
          <a:ext cx="8717280" cy="767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6774"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dirty="0">
              <a:solidFill>
                <a:schemeClr val="tx1"/>
              </a:solidFill>
              <a:effectLst/>
              <a:latin typeface="+mn-lt"/>
              <a:ea typeface="+mn-ea"/>
              <a:cs typeface="+mn-cs"/>
            </a:rPr>
            <a:t>Work Happiness</a:t>
          </a:r>
          <a:endParaRPr lang="en-US" sz="2200" kern="1200" dirty="0"/>
        </a:p>
        <a:p>
          <a:pPr marL="228600" lvl="1" indent="-228600" algn="l" defTabSz="977900">
            <a:lnSpc>
              <a:spcPct val="90000"/>
            </a:lnSpc>
            <a:spcBef>
              <a:spcPct val="0"/>
            </a:spcBef>
            <a:spcAft>
              <a:spcPct val="20000"/>
            </a:spcAft>
            <a:buChar char="•"/>
          </a:pPr>
          <a:r>
            <a:rPr lang="en-US" sz="2200" kern="1200" dirty="0">
              <a:solidFill>
                <a:schemeClr val="tx1"/>
              </a:solidFill>
              <a:effectLst/>
              <a:latin typeface="+mn-lt"/>
              <a:ea typeface="+mn-ea"/>
              <a:cs typeface="+mn-cs"/>
            </a:rPr>
            <a:t>Productivity Connection</a:t>
          </a:r>
          <a:endParaRPr lang="en-US" sz="2200" kern="1200" dirty="0"/>
        </a:p>
      </dsp:txBody>
      <dsp:txXfrm>
        <a:off x="0" y="2129540"/>
        <a:ext cx="8717280" cy="76797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265E84-BD4F-48E8-B149-F4063CBF2E59}" type="datetimeFigureOut">
              <a:rPr lang="en-GB" smtClean="0"/>
              <a:t>15/11/2023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0B6E07-8C92-4CC8-A0CB-04F6367BC213}" type="slidenum">
              <a:rPr lang="en-GB" smtClean="0"/>
              <a:t>‹#›</a:t>
            </a:fld>
            <a:endParaRPr lang="en-GB"/>
          </a:p>
        </p:txBody>
      </p:sp>
    </p:spTree>
    <p:extLst>
      <p:ext uri="{BB962C8B-B14F-4D97-AF65-F5344CB8AC3E}">
        <p14:creationId xmlns:p14="http://schemas.microsoft.com/office/powerpoint/2010/main" val="15132107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495F97-3258-4566-AEA5-850602B7668D}" type="slidenum">
              <a:rPr lang="en-IN" smtClean="0"/>
              <a:t>1</a:t>
            </a:fld>
            <a:endParaRPr lang="en-IN"/>
          </a:p>
        </p:txBody>
      </p:sp>
    </p:spTree>
    <p:extLst>
      <p:ext uri="{BB962C8B-B14F-4D97-AF65-F5344CB8AC3E}">
        <p14:creationId xmlns:p14="http://schemas.microsoft.com/office/powerpoint/2010/main" val="29841502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Welcome to the heart of Premier Inn, East Midlands Airport, where an unshakable commitment to guest safety coexists with a devotion to providing great service (</a:t>
            </a:r>
            <a:r>
              <a:rPr lang="en-GB" sz="1200" kern="1200" dirty="0" err="1">
                <a:solidFill>
                  <a:schemeClr val="tx1"/>
                </a:solidFill>
                <a:effectLst/>
                <a:latin typeface="+mn-lt"/>
                <a:ea typeface="+mn-ea"/>
                <a:cs typeface="+mn-cs"/>
              </a:rPr>
              <a:t>Lufen</a:t>
            </a:r>
            <a:r>
              <a:rPr lang="en-GB" sz="1200" kern="1200" dirty="0">
                <a:solidFill>
                  <a:schemeClr val="tx1"/>
                </a:solidFill>
                <a:effectLst/>
                <a:latin typeface="+mn-lt"/>
                <a:ea typeface="+mn-ea"/>
                <a:cs typeface="+mn-cs"/>
              </a:rPr>
              <a:t>, 2019). This extensive operating manual seeks to explore the careful housekeeping procedures designed specifically for our special location, with a focus on safety precautions, efficient cleaning methods, and guest-focused manners.</a:t>
            </a:r>
            <a:endParaRPr lang="en-US"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6495F97-3258-4566-AEA5-850602B7668D}" type="slidenum">
              <a:rPr lang="en-IN" smtClean="0"/>
              <a:t>2</a:t>
            </a:fld>
            <a:endParaRPr lang="en-IN"/>
          </a:p>
        </p:txBody>
      </p:sp>
    </p:spTree>
    <p:extLst>
      <p:ext uri="{BB962C8B-B14F-4D97-AF65-F5344CB8AC3E}">
        <p14:creationId xmlns:p14="http://schemas.microsoft.com/office/powerpoint/2010/main" val="37830227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Section 1: Prioritising Safety in Housekeeping </a:t>
            </a:r>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1.1: All-Inclusive Training Method</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Through an extensive training programme, we at Premier Inn, East Midlands Airport prioritise the safety of both our customers and staff. This involves comprehensive instruction on hazard identification, safe use of equipment, and chemical safety (BEHL, 2023). We are dedicated to ensuring that our cleaning crew follows the strictest safety procedures in addition to imparting information.</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1.2 The Essentials of Personal Protective Equipment (PPE)</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crucial that our housekeeping employees have the appropriate safety equipment. During cleaning procedures, gloves, masks, and safety glasses are given to improve protection and reduce the risks associated with chemicals and physical contact (BEHL, 2023). We stress how crucial it is to use PPE appropriately for our team's safety and wellbeing.</a:t>
            </a:r>
            <a:endParaRPr lang="en-US"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6495F97-3258-4566-AEA5-850602B7668D}" type="slidenum">
              <a:rPr lang="en-IN" smtClean="0"/>
              <a:t>3</a:t>
            </a:fld>
            <a:endParaRPr lang="en-IN"/>
          </a:p>
        </p:txBody>
      </p:sp>
    </p:spTree>
    <p:extLst>
      <p:ext uri="{BB962C8B-B14F-4D97-AF65-F5344CB8AC3E}">
        <p14:creationId xmlns:p14="http://schemas.microsoft.com/office/powerpoint/2010/main" val="14340233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1.3 Ergonomics to Promote Employee Health</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 employ adapted equipment and specific lifting instructions to prevent muscular injuries and to ensure the safety of our housekeeping crew. Beyond theory, we are committed to ergonomics, making sure that our important team members' physical health is safeguarded by regular practises and routines (BEHL, 2023).</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1.4 Greatest Practises for Chemical Safety</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Our employees receives intensive training on responsible handling and risk mitigation because chemical safety is our first priority. To protect the health and safety of our visitors as well as our employees, we foster a culture of appropriate cleaning product use, guaranteeing a clean and safe environment for everybody.</a:t>
            </a:r>
            <a:endParaRPr lang="en-US"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6495F97-3258-4566-AEA5-850602B7668D}" type="slidenum">
              <a:rPr lang="en-IN" smtClean="0"/>
              <a:t>4</a:t>
            </a:fld>
            <a:endParaRPr lang="en-IN"/>
          </a:p>
        </p:txBody>
      </p:sp>
    </p:spTree>
    <p:extLst>
      <p:ext uri="{BB962C8B-B14F-4D97-AF65-F5344CB8AC3E}">
        <p14:creationId xmlns:p14="http://schemas.microsoft.com/office/powerpoint/2010/main" val="42656034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Understanding Cleaning Methods</a:t>
            </a:r>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2.1 Mastery of Room Cleaning</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At Premier Inn, East Midlands Airport, we take great care in cleaning each room. We use a methodical bed-making process to make sure everything looks uniform and nice, dust every surface—including furniture and fixtures—and use effective vacuuming methods to take care of the floor from top to bottom.</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2.2 Excellence in Bathroom Cleaning</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Because guest safety is our top priority, we thoroughly clean every bathroom surface (Louis Yalulani Zulu, 2019). Standard operating measures to guarantee a first-rate guest experience in our airport setting include routine inspection and replacement of towels and amenities.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2.3 Taking Care of Busy Places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 airport atmosphere is constantly bustling with visitors, so keeping the lobby spotless and well-organized is essential (Louis Yalulani Zulu, 2019). High-traffic halls and stairwells benefit from routine vacuuming and sanitization to provide a clean and inviting environment for all.</a:t>
            </a:r>
            <a:endParaRPr lang="en-US"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6495F97-3258-4566-AEA5-850602B7668D}" type="slidenum">
              <a:rPr lang="en-IN" smtClean="0"/>
              <a:t>5</a:t>
            </a:fld>
            <a:endParaRPr lang="en-IN"/>
          </a:p>
        </p:txBody>
      </p:sp>
    </p:spTree>
    <p:extLst>
      <p:ext uri="{BB962C8B-B14F-4D97-AF65-F5344CB8AC3E}">
        <p14:creationId xmlns:p14="http://schemas.microsoft.com/office/powerpoint/2010/main" val="1293250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Section 3: Logistics of Linen</a:t>
            </a:r>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3.1 Comprehending Linen Management</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Providing tidy and comfortable lodgings requires effective linen management (Keiser, 2019). Our personnel has received training in the methodical collecting, sorting, and storage of soiled linens. This guarantees simple access and inventory control for effective linen management in our ever-changing airport environment.</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3.2 Laundry Proficiency</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common procedure to follow washing guidelines for maximum cleaning. We stress how crucial it is to fold and arrange linens for </a:t>
            </a:r>
            <a:endParaRPr lang="en-IN" dirty="0"/>
          </a:p>
        </p:txBody>
      </p:sp>
      <p:sp>
        <p:nvSpPr>
          <p:cNvPr id="4" name="Slide Number Placeholder 3"/>
          <p:cNvSpPr>
            <a:spLocks noGrp="1"/>
          </p:cNvSpPr>
          <p:nvPr>
            <p:ph type="sldNum" sz="quarter" idx="5"/>
          </p:nvPr>
        </p:nvSpPr>
        <p:spPr/>
        <p:txBody>
          <a:bodyPr/>
          <a:lstStyle/>
          <a:p>
            <a:fld id="{96495F97-3258-4566-AEA5-850602B7668D}" type="slidenum">
              <a:rPr lang="en-IN" smtClean="0"/>
              <a:t>6</a:t>
            </a:fld>
            <a:endParaRPr lang="en-IN"/>
          </a:p>
        </p:txBody>
      </p:sp>
    </p:spTree>
    <p:extLst>
      <p:ext uri="{BB962C8B-B14F-4D97-AF65-F5344CB8AC3E}">
        <p14:creationId xmlns:p14="http://schemas.microsoft.com/office/powerpoint/2010/main" val="5043870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Optimising Equipment</a:t>
            </a:r>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4.1 Proficiency in Vacuum Cleaners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essential to comprehend how hoover cleaners work in order to clean effectively (Hawkins, 2016). Our personnel is well-versed in following manufacturer maintenance recommendations and reporting problems as soon as they arise, so the hotel is kept as clean and functional as possible.</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4.2 Simplifying Carts for Cleaning</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Retrieving materials efficiently is essential, particularly in a crowded airport setting (Hawkins, 2016). Our cleaning carts are stocked and checked frequently to make sure they are ready for our housekeeping team's daily activities. They are arranged to save time.</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4.3 Expertise in Using Different Cleaning Equipment</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common procedure to maintain brooms, mop heads, and window cleaning equipment properly (Hawkins, 2016). To maintain the highest levels of cleanliness in our airport hotel, we place a strong emphasis on using the appropriate tools and techniques for window washing.</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6495F97-3258-4566-AEA5-850602B7668D}" type="slidenum">
              <a:rPr lang="en-IN" smtClean="0"/>
              <a:t>7</a:t>
            </a:fld>
            <a:endParaRPr lang="en-IN"/>
          </a:p>
        </p:txBody>
      </p:sp>
    </p:spTree>
    <p:extLst>
      <p:ext uri="{BB962C8B-B14F-4D97-AF65-F5344CB8AC3E}">
        <p14:creationId xmlns:p14="http://schemas.microsoft.com/office/powerpoint/2010/main" val="42450152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Adaptability of the Checklist</a:t>
            </a:r>
          </a:p>
          <a:p>
            <a:pPr lvl="0"/>
            <a:r>
              <a:rPr lang="en-GB" sz="1200" b="1" kern="1200" dirty="0">
                <a:solidFill>
                  <a:schemeClr val="tx1"/>
                </a:solidFill>
                <a:effectLst/>
                <a:latin typeface="+mn-lt"/>
                <a:ea typeface="+mn-ea"/>
                <a:cs typeface="+mn-cs"/>
              </a:rPr>
              <a:t>Versatility:</a:t>
            </a:r>
            <a:r>
              <a:rPr lang="en-GB" sz="1200" kern="1200" dirty="0">
                <a:solidFill>
                  <a:schemeClr val="tx1"/>
                </a:solidFill>
                <a:effectLst/>
                <a:latin typeface="+mn-lt"/>
                <a:ea typeface="+mn-ea"/>
                <a:cs typeface="+mn-cs"/>
              </a:rPr>
              <a:t> Our checklist welcomes change, which is the one constant in life. Its adaptability to my comments and ability to change to meet our brand's dynamic needs as well as the expectations of our visitors is one of its strengths (Lundberg, 2022).</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Adaptability:</a:t>
            </a:r>
            <a:r>
              <a:rPr lang="en-GB" sz="1200" kern="1200" dirty="0">
                <a:solidFill>
                  <a:schemeClr val="tx1"/>
                </a:solidFill>
                <a:effectLst/>
                <a:latin typeface="+mn-lt"/>
                <a:ea typeface="+mn-ea"/>
                <a:cs typeface="+mn-cs"/>
              </a:rPr>
              <a:t> The checklist is updated in response to comments and findings from quality control inspections. This flexibility guarantees that we continuously meet and surpass brand expectations while being at the forefront of industry standards (Lundberg, 2022).</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Enhancing Workplace Contentment</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Work Happiness</a:t>
            </a:r>
            <a:r>
              <a:rPr lang="en-GB" sz="1200" kern="1200" dirty="0">
                <a:solidFill>
                  <a:schemeClr val="tx1"/>
                </a:solidFill>
                <a:effectLst/>
                <a:latin typeface="+mn-lt"/>
                <a:ea typeface="+mn-ea"/>
                <a:cs typeface="+mn-cs"/>
              </a:rPr>
              <a:t>: Our aim goes beyond the checklist to improve our work satisfaction. A happy workplace is a result of a well-allocated workload, individual abilities being acknowledged, and productive teamwork (Nickson, 2022).</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Productivity Connection:</a:t>
            </a:r>
            <a:r>
              <a:rPr lang="en-GB" sz="1200" kern="1200" dirty="0">
                <a:solidFill>
                  <a:schemeClr val="tx1"/>
                </a:solidFill>
                <a:effectLst/>
                <a:latin typeface="+mn-lt"/>
                <a:ea typeface="+mn-ea"/>
                <a:cs typeface="+mn-cs"/>
              </a:rPr>
              <a:t> A higher level of satisfaction is directly correlated with enhanced productivity, not merely as a feel-good element. A contented team is one that is empowered and prepared to perform well on any assignment.</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6495F97-3258-4566-AEA5-850602B7668D}" type="slidenum">
              <a:rPr lang="en-IN" smtClean="0"/>
              <a:t>8</a:t>
            </a:fld>
            <a:endParaRPr lang="en-IN"/>
          </a:p>
        </p:txBody>
      </p:sp>
    </p:spTree>
    <p:extLst>
      <p:ext uri="{BB962C8B-B14F-4D97-AF65-F5344CB8AC3E}">
        <p14:creationId xmlns:p14="http://schemas.microsoft.com/office/powerpoint/2010/main" val="30326228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Section 5: Interaction and Etiquette for Guests</a:t>
            </a:r>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5.1 Exhibiting Professionalism</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Using allocated uniforms consistently is necessary to maintain a professional and organised appearance. Our cleaning crew is trained in effective communication skills to handle visitor encounters with grace, showing our dedication to offering top-notch service.</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5.2 Regard for the Privacy of Guests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Our actions show how committed we are to protecting guests' privacy. When entering a guest room, housekeeping personnel are trained to knock and make an announcement out of consideration (Hayes, Ninemeier and Miller, 2017). We protect our guests' privacy and safety by limiting the handling and moving of personal belongings to those situations that are necessary for cleaning.</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6495F97-3258-4566-AEA5-850602B7668D}" type="slidenum">
              <a:rPr lang="en-IN" smtClean="0"/>
              <a:t>9</a:t>
            </a:fld>
            <a:endParaRPr lang="en-IN"/>
          </a:p>
        </p:txBody>
      </p:sp>
    </p:spTree>
    <p:extLst>
      <p:ext uri="{BB962C8B-B14F-4D97-AF65-F5344CB8AC3E}">
        <p14:creationId xmlns:p14="http://schemas.microsoft.com/office/powerpoint/2010/main" val="32510121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Section 6: Time Management Techniques</a:t>
            </a:r>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6.1 Productive Work Practises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Time management skills are essential in an airport scenario (Hayes, Ninemeier and Miller, 2017). To maximise efficiency, tasks are prioritised according to room occupancy and urgency. In order to share the workload, make sure all assignments are finished on time, and keep the workspace neat, teamwork is encouraged.</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6495F97-3258-4566-AEA5-850602B7668D}" type="slidenum">
              <a:rPr lang="en-IN" smtClean="0"/>
              <a:t>10</a:t>
            </a:fld>
            <a:endParaRPr lang="en-IN"/>
          </a:p>
        </p:txBody>
      </p:sp>
    </p:spTree>
    <p:extLst>
      <p:ext uri="{BB962C8B-B14F-4D97-AF65-F5344CB8AC3E}">
        <p14:creationId xmlns:p14="http://schemas.microsoft.com/office/powerpoint/2010/main" val="28294412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sum up, Premier Inn East Midlands Airport is proud of its culture of staff engagement and training, which has contributed to the establishment's success (Steffen , 2021). The application of thorough safety procedures demonstrates our steadfast commitment to cleanliness, safety, and first-rate service. From rigorous training to the use of personal protective equipment, standardized cleaning methods, attentive linen management, and proper equipment setup, we create a secure and inviting atmosphere. Time management is stressed to ensure prompt and efficient services, and our emergency readiness highlights the safety of all residents. In the dynamic airport context, we realise the fundamental value of pleasant guest interactions, creating Premier Inn, East Midlands Airport, a refuge of security and warmth for both employees and guests alike.</a:t>
            </a:r>
            <a:endParaRPr lang="en-US"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6495F97-3258-4566-AEA5-850602B7668D}" type="slidenum">
              <a:rPr lang="en-IN" smtClean="0"/>
              <a:t>11</a:t>
            </a:fld>
            <a:endParaRPr lang="en-IN"/>
          </a:p>
        </p:txBody>
      </p:sp>
    </p:spTree>
    <p:extLst>
      <p:ext uri="{BB962C8B-B14F-4D97-AF65-F5344CB8AC3E}">
        <p14:creationId xmlns:p14="http://schemas.microsoft.com/office/powerpoint/2010/main" val="28584095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 list</a:t>
            </a:r>
          </a:p>
          <a:p>
            <a:r>
              <a:rPr lang="en-US" sz="1200" kern="1200" dirty="0">
                <a:solidFill>
                  <a:schemeClr val="tx1"/>
                </a:solidFill>
                <a:effectLst/>
                <a:latin typeface="+mn-lt"/>
                <a:ea typeface="+mn-ea"/>
                <a:cs typeface="+mn-cs"/>
              </a:rPr>
              <a:t>Amelda Pramezwary, Juliana, Lee, E. and </a:t>
            </a:r>
            <a:r>
              <a:rPr lang="en-US" sz="1200" kern="1200" dirty="0" err="1">
                <a:solidFill>
                  <a:schemeClr val="tx1"/>
                </a:solidFill>
                <a:effectLst/>
                <a:latin typeface="+mn-lt"/>
                <a:ea typeface="+mn-ea"/>
                <a:cs typeface="+mn-cs"/>
              </a:rPr>
              <a:t>Vilsen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Oktalieyadi</a:t>
            </a:r>
            <a:r>
              <a:rPr lang="en-US" sz="1200" kern="1200" dirty="0">
                <a:solidFill>
                  <a:schemeClr val="tx1"/>
                </a:solidFill>
                <a:effectLst/>
                <a:latin typeface="+mn-lt"/>
                <a:ea typeface="+mn-ea"/>
                <a:cs typeface="+mn-cs"/>
              </a:rPr>
              <a:t> (2021). </a:t>
            </a:r>
            <a:r>
              <a:rPr lang="en-US" sz="1200" i="1" kern="1200" dirty="0">
                <a:solidFill>
                  <a:schemeClr val="tx1"/>
                </a:solidFill>
                <a:effectLst/>
                <a:latin typeface="+mn-lt"/>
                <a:ea typeface="+mn-ea"/>
                <a:cs typeface="+mn-cs"/>
              </a:rPr>
              <a:t>ETIQUETTE AND PROTOCOL IN HOSPITALITY</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Penerbit</a:t>
            </a:r>
            <a:r>
              <a:rPr lang="en-US" sz="1200" kern="1200" dirty="0">
                <a:solidFill>
                  <a:schemeClr val="tx1"/>
                </a:solidFill>
                <a:effectLst/>
                <a:latin typeface="+mn-lt"/>
                <a:ea typeface="+mn-ea"/>
                <a:cs typeface="+mn-cs"/>
              </a:rPr>
              <a:t> NEM.</a:t>
            </a:r>
          </a:p>
          <a:p>
            <a:r>
              <a:rPr lang="en-US" sz="1200" kern="1200" dirty="0">
                <a:solidFill>
                  <a:schemeClr val="tx1"/>
                </a:solidFill>
                <a:effectLst/>
                <a:latin typeface="+mn-lt"/>
                <a:ea typeface="+mn-ea"/>
                <a:cs typeface="+mn-cs"/>
              </a:rPr>
              <a:t>BEHL, P. (2023). </a:t>
            </a:r>
            <a:r>
              <a:rPr lang="en-US" sz="1200" i="1" kern="1200" dirty="0">
                <a:solidFill>
                  <a:schemeClr val="tx1"/>
                </a:solidFill>
                <a:effectLst/>
                <a:latin typeface="+mn-lt"/>
                <a:ea typeface="+mn-ea"/>
                <a:cs typeface="+mn-cs"/>
              </a:rPr>
              <a:t>Hotel Housekeeping for Future Managers</a:t>
            </a:r>
            <a:r>
              <a:rPr lang="en-US" sz="1200" kern="1200" dirty="0">
                <a:solidFill>
                  <a:schemeClr val="tx1"/>
                </a:solidFill>
                <a:effectLst/>
                <a:latin typeface="+mn-lt"/>
                <a:ea typeface="+mn-ea"/>
                <a:cs typeface="+mn-cs"/>
              </a:rPr>
              <a:t>. Blue Rose Publishers.</a:t>
            </a:r>
          </a:p>
          <a:p>
            <a:r>
              <a:rPr lang="en-US" sz="1200" kern="1200" dirty="0" err="1">
                <a:solidFill>
                  <a:schemeClr val="tx1"/>
                </a:solidFill>
                <a:effectLst/>
                <a:latin typeface="+mn-lt"/>
                <a:ea typeface="+mn-ea"/>
                <a:cs typeface="+mn-cs"/>
              </a:rPr>
              <a:t>Buttaro</a:t>
            </a:r>
            <a:r>
              <a:rPr lang="en-US" sz="1200" kern="1200" dirty="0">
                <a:solidFill>
                  <a:schemeClr val="tx1"/>
                </a:solidFill>
                <a:effectLst/>
                <a:latin typeface="+mn-lt"/>
                <a:ea typeface="+mn-ea"/>
                <a:cs typeface="+mn-cs"/>
              </a:rPr>
              <a:t>, P.J. and </a:t>
            </a:r>
            <a:r>
              <a:rPr lang="en-US" sz="1200" kern="1200" dirty="0" err="1">
                <a:solidFill>
                  <a:schemeClr val="tx1"/>
                </a:solidFill>
                <a:effectLst/>
                <a:latin typeface="+mn-lt"/>
                <a:ea typeface="+mn-ea"/>
                <a:cs typeface="+mn-cs"/>
              </a:rPr>
              <a:t>Buttaro</a:t>
            </a:r>
            <a:r>
              <a:rPr lang="en-US" sz="1200" kern="1200" dirty="0">
                <a:solidFill>
                  <a:schemeClr val="tx1"/>
                </a:solidFill>
                <a:effectLst/>
                <a:latin typeface="+mn-lt"/>
                <a:ea typeface="+mn-ea"/>
                <a:cs typeface="+mn-cs"/>
              </a:rPr>
              <a:t>, E.L.H. (2019). </a:t>
            </a:r>
            <a:r>
              <a:rPr lang="en-US" sz="1200" i="1" kern="1200" dirty="0">
                <a:solidFill>
                  <a:schemeClr val="tx1"/>
                </a:solidFill>
                <a:effectLst/>
                <a:latin typeface="+mn-lt"/>
                <a:ea typeface="+mn-ea"/>
                <a:cs typeface="+mn-cs"/>
              </a:rPr>
              <a:t>Legal guide for long-term care administrators</a:t>
            </a:r>
            <a:r>
              <a:rPr lang="en-US" sz="1200" kern="1200" dirty="0">
                <a:solidFill>
                  <a:schemeClr val="tx1"/>
                </a:solidFill>
                <a:effectLst/>
                <a:latin typeface="+mn-lt"/>
                <a:ea typeface="+mn-ea"/>
                <a:cs typeface="+mn-cs"/>
              </a:rPr>
              <a:t>. Gaithersburg, Md.: Aspen Publishers.</a:t>
            </a:r>
          </a:p>
          <a:p>
            <a:r>
              <a:rPr lang="en-US" sz="1200" kern="1200" dirty="0">
                <a:solidFill>
                  <a:schemeClr val="tx1"/>
                </a:solidFill>
                <a:effectLst/>
                <a:latin typeface="+mn-lt"/>
                <a:ea typeface="+mn-ea"/>
                <a:cs typeface="+mn-cs"/>
              </a:rPr>
              <a:t>Hawkins, E. (2016). </a:t>
            </a:r>
            <a:r>
              <a:rPr lang="en-US" sz="1200" i="1" kern="1200" dirty="0">
                <a:solidFill>
                  <a:schemeClr val="tx1"/>
                </a:solidFill>
                <a:effectLst/>
                <a:latin typeface="+mn-lt"/>
                <a:ea typeface="+mn-ea"/>
                <a:cs typeface="+mn-cs"/>
              </a:rPr>
              <a:t>Basic building and construction skills</a:t>
            </a:r>
            <a:r>
              <a:rPr lang="en-US" sz="1200" kern="1200" dirty="0">
                <a:solidFill>
                  <a:schemeClr val="tx1"/>
                </a:solidFill>
                <a:effectLst/>
                <a:latin typeface="+mn-lt"/>
                <a:ea typeface="+mn-ea"/>
                <a:cs typeface="+mn-cs"/>
              </a:rPr>
              <a:t>. South Melbourne, Vic.: Cengage Learning.</a:t>
            </a:r>
          </a:p>
          <a:p>
            <a:r>
              <a:rPr lang="en-US" sz="1200" kern="1200" dirty="0">
                <a:solidFill>
                  <a:schemeClr val="tx1"/>
                </a:solidFill>
                <a:effectLst/>
                <a:latin typeface="+mn-lt"/>
                <a:ea typeface="+mn-ea"/>
                <a:cs typeface="+mn-cs"/>
              </a:rPr>
              <a:t>Hayes, D.K., Ninemeier, J.D. and Miller, A.A. (2017). </a:t>
            </a:r>
            <a:r>
              <a:rPr lang="en-US" sz="1200" i="1" kern="1200" dirty="0">
                <a:solidFill>
                  <a:schemeClr val="tx1"/>
                </a:solidFill>
                <a:effectLst/>
                <a:latin typeface="+mn-lt"/>
                <a:ea typeface="+mn-ea"/>
                <a:cs typeface="+mn-cs"/>
              </a:rPr>
              <a:t>Hotel operations management</a:t>
            </a:r>
            <a:r>
              <a:rPr lang="en-US" sz="1200" kern="1200" dirty="0">
                <a:solidFill>
                  <a:schemeClr val="tx1"/>
                </a:solidFill>
                <a:effectLst/>
                <a:latin typeface="+mn-lt"/>
                <a:ea typeface="+mn-ea"/>
                <a:cs typeface="+mn-cs"/>
              </a:rPr>
              <a:t>. 3rd ed. Boston: Pearson.</a:t>
            </a:r>
          </a:p>
          <a:p>
            <a:r>
              <a:rPr lang="en-US" sz="1200" kern="1200" dirty="0">
                <a:solidFill>
                  <a:schemeClr val="tx1"/>
                </a:solidFill>
                <a:effectLst/>
                <a:latin typeface="+mn-lt"/>
                <a:ea typeface="+mn-ea"/>
                <a:cs typeface="+mn-cs"/>
              </a:rPr>
              <a:t>Keiser (2019). </a:t>
            </a:r>
            <a:r>
              <a:rPr lang="en-US" sz="1200" i="1" kern="1200" dirty="0">
                <a:solidFill>
                  <a:schemeClr val="tx1"/>
                </a:solidFill>
                <a:effectLst/>
                <a:latin typeface="+mn-lt"/>
                <a:ea typeface="+mn-ea"/>
                <a:cs typeface="+mn-cs"/>
              </a:rPr>
              <a:t>170 Hotel Management Training Tutorials : One Hundred Seventy Hotel Management Training Tutorials</a:t>
            </a:r>
            <a:r>
              <a:rPr lang="en-US" sz="1200" kern="1200" dirty="0">
                <a:solidFill>
                  <a:schemeClr val="tx1"/>
                </a:solidFill>
                <a:effectLst/>
                <a:latin typeface="+mn-lt"/>
                <a:ea typeface="+mn-ea"/>
                <a:cs typeface="+mn-cs"/>
              </a:rPr>
              <a:t>. Sunshine.</a:t>
            </a:r>
          </a:p>
          <a:p>
            <a:r>
              <a:rPr lang="en-US" sz="1200" kern="1200" dirty="0">
                <a:solidFill>
                  <a:schemeClr val="tx1"/>
                </a:solidFill>
                <a:effectLst/>
                <a:latin typeface="+mn-lt"/>
                <a:ea typeface="+mn-ea"/>
                <a:cs typeface="+mn-cs"/>
              </a:rPr>
              <a:t>Keisor, S. (2019). </a:t>
            </a:r>
            <a:r>
              <a:rPr lang="en-US" sz="1200" i="1" kern="1200" dirty="0">
                <a:solidFill>
                  <a:schemeClr val="tx1"/>
                </a:solidFill>
                <a:effectLst/>
                <a:latin typeface="+mn-lt"/>
                <a:ea typeface="+mn-ea"/>
                <a:cs typeface="+mn-cs"/>
              </a:rPr>
              <a:t>IBIS NOTTINGHAM CENTRE $73 ($̶1̶6̶0̶) - Updated 2023 Prices &amp; Hotel Reviews - England</a:t>
            </a:r>
            <a:r>
              <a:rPr lang="en-US" sz="1200" kern="1200" dirty="0">
                <a:solidFill>
                  <a:schemeClr val="tx1"/>
                </a:solidFill>
                <a:effectLst/>
                <a:latin typeface="+mn-lt"/>
                <a:ea typeface="+mn-ea"/>
                <a:cs typeface="+mn-cs"/>
              </a:rPr>
              <a:t>. [online] </a:t>
            </a:r>
            <a:r>
              <a:rPr lang="en-US" sz="1200" kern="1200" dirty="0" err="1">
                <a:solidFill>
                  <a:schemeClr val="tx1"/>
                </a:solidFill>
                <a:effectLst/>
                <a:latin typeface="+mn-lt"/>
                <a:ea typeface="+mn-ea"/>
                <a:cs typeface="+mn-cs"/>
              </a:rPr>
              <a:t>Tripadvisor</a:t>
            </a:r>
            <a:r>
              <a:rPr lang="en-US" sz="1200" kern="1200" dirty="0">
                <a:solidFill>
                  <a:schemeClr val="tx1"/>
                </a:solidFill>
                <a:effectLst/>
                <a:latin typeface="+mn-lt"/>
                <a:ea typeface="+mn-ea"/>
                <a:cs typeface="+mn-cs"/>
              </a:rPr>
              <a:t>. Available at: https://www.tripadvisor.com/Hotel_Review-g186356-d729350-Reviews-Ibis_Nottingham_Centre-Nottingham_Nottinghamshire_England.html [Accessed 9 Nov. 2023].</a:t>
            </a:r>
          </a:p>
          <a:p>
            <a:r>
              <a:rPr lang="en-US" sz="1200" kern="1200" dirty="0">
                <a:solidFill>
                  <a:schemeClr val="tx1"/>
                </a:solidFill>
                <a:effectLst/>
                <a:latin typeface="+mn-lt"/>
                <a:ea typeface="+mn-ea"/>
                <a:cs typeface="+mn-cs"/>
              </a:rPr>
              <a:t>Louis Yalulani Zulu (2019). </a:t>
            </a:r>
            <a:r>
              <a:rPr lang="en-US" sz="1200" i="1" kern="1200" dirty="0">
                <a:solidFill>
                  <a:schemeClr val="tx1"/>
                </a:solidFill>
                <a:effectLst/>
                <a:latin typeface="+mn-lt"/>
                <a:ea typeface="+mn-ea"/>
                <a:cs typeface="+mn-cs"/>
              </a:rPr>
              <a:t>Good Housekeeping</a:t>
            </a:r>
            <a:r>
              <a:rPr lang="en-US" sz="1200" kern="1200" dirty="0">
                <a:solidFill>
                  <a:schemeClr val="tx1"/>
                </a:solidFill>
                <a:effectLst/>
                <a:latin typeface="+mn-lt"/>
                <a:ea typeface="+mn-ea"/>
                <a:cs typeface="+mn-cs"/>
              </a:rPr>
              <a:t>. Independently Published.</a:t>
            </a:r>
          </a:p>
          <a:p>
            <a:r>
              <a:rPr lang="en-US" sz="1200" kern="1200" dirty="0">
                <a:solidFill>
                  <a:schemeClr val="tx1"/>
                </a:solidFill>
                <a:effectLst/>
                <a:latin typeface="+mn-lt"/>
                <a:ea typeface="+mn-ea"/>
                <a:cs typeface="+mn-cs"/>
              </a:rPr>
              <a:t>Lundberg, D.E. (2022). </a:t>
            </a:r>
            <a:r>
              <a:rPr lang="en-US" sz="1200" i="1" kern="1200" dirty="0">
                <a:solidFill>
                  <a:schemeClr val="tx1"/>
                </a:solidFill>
                <a:effectLst/>
                <a:latin typeface="+mn-lt"/>
                <a:ea typeface="+mn-ea"/>
                <a:cs typeface="+mn-cs"/>
              </a:rPr>
              <a:t>The Management of People in Hotels and Restaurants</a:t>
            </a:r>
            <a:r>
              <a:rPr lang="en-US" sz="1200" kern="1200" dirty="0">
                <a:solidFill>
                  <a:schemeClr val="tx1"/>
                </a:solidFill>
                <a:effectLst/>
                <a:latin typeface="+mn-lt"/>
                <a:ea typeface="+mn-ea"/>
                <a:cs typeface="+mn-cs"/>
              </a:rPr>
              <a:t>. WCB/McGraw-Hill.</a:t>
            </a:r>
          </a:p>
          <a:p>
            <a:r>
              <a:rPr lang="en-US" sz="1200" kern="1200" dirty="0">
                <a:solidFill>
                  <a:schemeClr val="tx1"/>
                </a:solidFill>
                <a:effectLst/>
                <a:latin typeface="+mn-lt"/>
                <a:ea typeface="+mn-ea"/>
                <a:cs typeface="+mn-cs"/>
              </a:rPr>
              <a:t>Nickson, D. (2022). </a:t>
            </a:r>
            <a:r>
              <a:rPr lang="en-US" sz="1200" i="1" kern="1200" dirty="0">
                <a:solidFill>
                  <a:schemeClr val="tx1"/>
                </a:solidFill>
                <a:effectLst/>
                <a:latin typeface="+mn-lt"/>
                <a:ea typeface="+mn-ea"/>
                <a:cs typeface="+mn-cs"/>
              </a:rPr>
              <a:t>Human resource management for the hospitality and tourism industries</a:t>
            </a:r>
            <a:r>
              <a:rPr lang="en-US" sz="1200" kern="1200" dirty="0">
                <a:solidFill>
                  <a:schemeClr val="tx1"/>
                </a:solidFill>
                <a:effectLst/>
                <a:latin typeface="+mn-lt"/>
                <a:ea typeface="+mn-ea"/>
                <a:cs typeface="+mn-cs"/>
              </a:rPr>
              <a:t>. Amsterdam: Elsevier.</a:t>
            </a:r>
          </a:p>
          <a:p>
            <a:r>
              <a:rPr lang="en-US" sz="1200" kern="1200" dirty="0">
                <a:solidFill>
                  <a:schemeClr val="tx1"/>
                </a:solidFill>
                <a:effectLst/>
                <a:latin typeface="+mn-lt"/>
                <a:ea typeface="+mn-ea"/>
                <a:cs typeface="+mn-cs"/>
              </a:rPr>
              <a:t>Phillips, D. (2019). </a:t>
            </a:r>
            <a:r>
              <a:rPr lang="en-US" sz="1200" i="1" kern="1200" dirty="0">
                <a:solidFill>
                  <a:schemeClr val="tx1"/>
                </a:solidFill>
                <a:effectLst/>
                <a:latin typeface="+mn-lt"/>
                <a:ea typeface="+mn-ea"/>
                <a:cs typeface="+mn-cs"/>
              </a:rPr>
              <a:t>Clean Like a Pro: Tips and Techniques for Cleaning Your Home Like a Seasoned Professional</a:t>
            </a:r>
            <a:r>
              <a:rPr lang="en-US" sz="1200" kern="1200" dirty="0">
                <a:solidFill>
                  <a:schemeClr val="tx1"/>
                </a:solidFill>
                <a:effectLst/>
                <a:latin typeface="+mn-lt"/>
                <a:ea typeface="+mn-ea"/>
                <a:cs typeface="+mn-cs"/>
              </a:rPr>
              <a:t>. Independently Published.</a:t>
            </a:r>
          </a:p>
          <a:p>
            <a:r>
              <a:rPr lang="en-US" sz="1200" kern="1200" dirty="0">
                <a:solidFill>
                  <a:schemeClr val="tx1"/>
                </a:solidFill>
                <a:effectLst/>
                <a:latin typeface="+mn-lt"/>
                <a:ea typeface="+mn-ea"/>
                <a:cs typeface="+mn-cs"/>
              </a:rPr>
              <a:t>Steffen (2021). </a:t>
            </a:r>
            <a:r>
              <a:rPr lang="en-US" sz="1200" i="1" kern="1200" dirty="0">
                <a:solidFill>
                  <a:schemeClr val="tx1"/>
                </a:solidFill>
                <a:effectLst/>
                <a:latin typeface="+mn-lt"/>
                <a:ea typeface="+mn-ea"/>
                <a:cs typeface="+mn-cs"/>
              </a:rPr>
              <a:t>PREMIER INN EAST MIDLANDS AIRPORT HOTEL - Updated 2023 Prices &amp; Reviews (Castle </a:t>
            </a:r>
            <a:r>
              <a:rPr lang="en-US" sz="1200" i="1" kern="1200" dirty="0" err="1">
                <a:solidFill>
                  <a:schemeClr val="tx1"/>
                </a:solidFill>
                <a:effectLst/>
                <a:latin typeface="+mn-lt"/>
                <a:ea typeface="+mn-ea"/>
                <a:cs typeface="+mn-cs"/>
              </a:rPr>
              <a:t>Donington</a:t>
            </a:r>
            <a:r>
              <a:rPr lang="en-US" sz="1200" i="1" kern="1200" dirty="0">
                <a:solidFill>
                  <a:schemeClr val="tx1"/>
                </a:solidFill>
                <a:effectLst/>
                <a:latin typeface="+mn-lt"/>
                <a:ea typeface="+mn-ea"/>
                <a:cs typeface="+mn-cs"/>
              </a:rPr>
              <a:t>, United Kingdom)</a:t>
            </a:r>
            <a:r>
              <a:rPr lang="en-US" sz="1200" kern="1200" dirty="0">
                <a:solidFill>
                  <a:schemeClr val="tx1"/>
                </a:solidFill>
                <a:effectLst/>
                <a:latin typeface="+mn-lt"/>
                <a:ea typeface="+mn-ea"/>
                <a:cs typeface="+mn-cs"/>
              </a:rPr>
              <a:t>. [online] </a:t>
            </a:r>
            <a:r>
              <a:rPr lang="en-US" sz="1200" kern="1200" dirty="0" err="1">
                <a:solidFill>
                  <a:schemeClr val="tx1"/>
                </a:solidFill>
                <a:effectLst/>
                <a:latin typeface="+mn-lt"/>
                <a:ea typeface="+mn-ea"/>
                <a:cs typeface="+mn-cs"/>
              </a:rPr>
              <a:t>Tripadvisor</a:t>
            </a:r>
            <a:r>
              <a:rPr lang="en-US" sz="1200" kern="1200" dirty="0">
                <a:solidFill>
                  <a:schemeClr val="tx1"/>
                </a:solidFill>
                <a:effectLst/>
                <a:latin typeface="+mn-lt"/>
                <a:ea typeface="+mn-ea"/>
                <a:cs typeface="+mn-cs"/>
              </a:rPr>
              <a:t>. Available at: https://www.tripadvisor.com/Hotel_Review-g499575-d1020738-Reviews-Premier_Inn_East_Midlands_Airport_Hotel-Castle_Donington_Leicestershire_England.html.</a:t>
            </a:r>
          </a:p>
          <a:p>
            <a:endParaRPr lang="en-IN" dirty="0"/>
          </a:p>
        </p:txBody>
      </p:sp>
      <p:sp>
        <p:nvSpPr>
          <p:cNvPr id="4" name="Slide Number Placeholder 3"/>
          <p:cNvSpPr>
            <a:spLocks noGrp="1"/>
          </p:cNvSpPr>
          <p:nvPr>
            <p:ph type="sldNum" sz="quarter" idx="5"/>
          </p:nvPr>
        </p:nvSpPr>
        <p:spPr/>
        <p:txBody>
          <a:bodyPr/>
          <a:lstStyle/>
          <a:p>
            <a:fld id="{96495F97-3258-4566-AEA5-850602B7668D}" type="slidenum">
              <a:rPr lang="en-IN" smtClean="0"/>
              <a:t>12</a:t>
            </a:fld>
            <a:endParaRPr lang="en-IN"/>
          </a:p>
        </p:txBody>
      </p:sp>
    </p:spTree>
    <p:extLst>
      <p:ext uri="{BB962C8B-B14F-4D97-AF65-F5344CB8AC3E}">
        <p14:creationId xmlns:p14="http://schemas.microsoft.com/office/powerpoint/2010/main" val="24877045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97494A9-7A43-4F35-B6B4-9EBC2CC5A3C0}"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283507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97494A9-7A43-4F35-B6B4-9EBC2CC5A3C0}"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1051969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7494A9-7A43-4F35-B6B4-9EBC2CC5A3C0}"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3968612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97494A9-7A43-4F35-B6B4-9EBC2CC5A3C0}" type="datetimeFigureOut">
              <a:rPr lang="en-GB" smtClean="0"/>
              <a:t>15/11/2023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11994929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97494A9-7A43-4F35-B6B4-9EBC2CC5A3C0}" type="datetimeFigureOut">
              <a:rPr lang="en-GB" smtClean="0"/>
              <a:t>15/11/2023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2619079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97494A9-7A43-4F35-B6B4-9EBC2CC5A3C0}" type="datetimeFigureOut">
              <a:rPr lang="en-GB" smtClean="0"/>
              <a:t>15/11/2023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8879952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97494A9-7A43-4F35-B6B4-9EBC2CC5A3C0}" type="datetimeFigureOut">
              <a:rPr lang="en-GB" smtClean="0"/>
              <a:t>15/11/2023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1944839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97494A9-7A43-4F35-B6B4-9EBC2CC5A3C0}" type="datetimeFigureOut">
              <a:rPr lang="en-GB" smtClean="0"/>
              <a:t>15/11/2023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3789786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7494A9-7A43-4F35-B6B4-9EBC2CC5A3C0}" type="datetimeFigureOut">
              <a:rPr lang="en-GB" smtClean="0"/>
              <a:t>15/11/2023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2561557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7494A9-7A43-4F35-B6B4-9EBC2CC5A3C0}" type="datetimeFigureOut">
              <a:rPr lang="en-GB" smtClean="0"/>
              <a:t>15/11/2023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1914405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97494A9-7A43-4F35-B6B4-9EBC2CC5A3C0}"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1314251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97494A9-7A43-4F35-B6B4-9EBC2CC5A3C0}"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D5E16-3581-4F1E-BDD1-17B8E8318AC7}"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2539969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7494A9-7A43-4F35-B6B4-9EBC2CC5A3C0}"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35811916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97494A9-7A43-4F35-B6B4-9EBC2CC5A3C0}" type="datetimeFigureOut">
              <a:rPr lang="en-GB" smtClean="0"/>
              <a:t>15/11/2023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8486335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97494A9-7A43-4F35-B6B4-9EBC2CC5A3C0}" type="datetimeFigureOut">
              <a:rPr lang="en-GB" smtClean="0"/>
              <a:t>15/11/2023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27470792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7494A9-7A43-4F35-B6B4-9EBC2CC5A3C0}"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10386523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7494A9-7A43-4F35-B6B4-9EBC2CC5A3C0}"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3063267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97494A9-7A43-4F35-B6B4-9EBC2CC5A3C0}" type="datetimeFigureOut">
              <a:rPr lang="en-GB" smtClean="0"/>
              <a:t>15/11/2023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C6D5E16-3581-4F1E-BDD1-17B8E8318AC7}" type="slidenum">
              <a:rPr lang="en-GB" smtClean="0"/>
              <a:t>‹#›</a:t>
            </a:fld>
            <a:endParaRPr lang="en-GB"/>
          </a:p>
        </p:txBody>
      </p:sp>
    </p:spTree>
    <p:extLst>
      <p:ext uri="{BB962C8B-B14F-4D97-AF65-F5344CB8AC3E}">
        <p14:creationId xmlns:p14="http://schemas.microsoft.com/office/powerpoint/2010/main" val="279408044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BACB8-5645-680A-8AAE-EB1B4C374B6B}"/>
              </a:ext>
            </a:extLst>
          </p:cNvPr>
          <p:cNvSpPr>
            <a:spLocks noGrp="1"/>
          </p:cNvSpPr>
          <p:nvPr>
            <p:ph type="ctrTitle"/>
          </p:nvPr>
        </p:nvSpPr>
        <p:spPr>
          <a:xfrm>
            <a:off x="-412588" y="890090"/>
            <a:ext cx="8825658" cy="2997200"/>
          </a:xfrm>
        </p:spPr>
        <p:txBody>
          <a:bodyPr/>
          <a:lstStyle/>
          <a:p>
            <a:pPr algn="ctr"/>
            <a:r>
              <a:rPr lang="en-US" sz="3200" b="1" dirty="0"/>
              <a:t>BMIH4006 Operating Hotel Facilities</a:t>
            </a:r>
            <a:br>
              <a:rPr lang="en-US" sz="3200" b="1" dirty="0"/>
            </a:br>
            <a:r>
              <a:rPr lang="en-US" sz="4400" b="1" dirty="0"/>
              <a:t>Presentation</a:t>
            </a:r>
            <a:br>
              <a:rPr lang="en-US" sz="4400" b="1" dirty="0"/>
            </a:br>
            <a:r>
              <a:rPr lang="en-US" sz="4000" b="1" dirty="0">
                <a:solidFill>
                  <a:schemeClr val="accent6">
                    <a:lumMod val="75000"/>
                  </a:schemeClr>
                </a:solidFill>
                <a:highlight>
                  <a:srgbClr val="C0C0C0"/>
                </a:highlight>
              </a:rPr>
              <a:t>Premier Inn East Midland Airport</a:t>
            </a:r>
          </a:p>
        </p:txBody>
      </p:sp>
      <p:sp>
        <p:nvSpPr>
          <p:cNvPr id="3" name="Subtitle 2">
            <a:extLst>
              <a:ext uri="{FF2B5EF4-FFF2-40B4-BE49-F238E27FC236}">
                <a16:creationId xmlns:a16="http://schemas.microsoft.com/office/drawing/2014/main" id="{03028396-9E31-4BB0-F64B-1A7FEE92B5A9}"/>
              </a:ext>
            </a:extLst>
          </p:cNvPr>
          <p:cNvSpPr>
            <a:spLocks noGrp="1"/>
          </p:cNvSpPr>
          <p:nvPr>
            <p:ph type="subTitle" idx="1"/>
          </p:nvPr>
        </p:nvSpPr>
        <p:spPr>
          <a:xfrm>
            <a:off x="0" y="5355878"/>
            <a:ext cx="8825658" cy="861420"/>
          </a:xfrm>
        </p:spPr>
        <p:txBody>
          <a:bodyPr>
            <a:normAutofit/>
          </a:bodyPr>
          <a:lstStyle/>
          <a:p>
            <a:r>
              <a:rPr lang="en-IN" dirty="0"/>
              <a:t>Student Name: Selina Akhter Seema</a:t>
            </a:r>
          </a:p>
          <a:p>
            <a:r>
              <a:rPr lang="en-IN" dirty="0"/>
              <a:t>Student Id</a:t>
            </a:r>
            <a:r>
              <a:rPr lang="en-IN"/>
              <a:t>: 2225106</a:t>
            </a:r>
            <a:endParaRPr lang="en-IN" dirty="0"/>
          </a:p>
        </p:txBody>
      </p:sp>
      <p:pic>
        <p:nvPicPr>
          <p:cNvPr id="1026" name="Picture 2" descr="Premier Inn East Midlands Airport, Castle Donington - {{3 Star }}Deals ...">
            <a:extLst>
              <a:ext uri="{FF2B5EF4-FFF2-40B4-BE49-F238E27FC236}">
                <a16:creationId xmlns:a16="http://schemas.microsoft.com/office/drawing/2014/main" id="{DCAFFD17-D94C-559C-FE38-A4024B79B2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2988" y="0"/>
            <a:ext cx="4149012"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74557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50913-CAE4-5BC9-D7A2-A57D44CF9719}"/>
              </a:ext>
            </a:extLst>
          </p:cNvPr>
          <p:cNvSpPr>
            <a:spLocks noGrp="1"/>
          </p:cNvSpPr>
          <p:nvPr>
            <p:ph type="title"/>
          </p:nvPr>
        </p:nvSpPr>
        <p:spPr/>
        <p:txBody>
          <a:bodyPr/>
          <a:lstStyle/>
          <a:p>
            <a:r>
              <a:rPr lang="en-IN" b="1" dirty="0"/>
              <a:t>Introduction</a:t>
            </a:r>
          </a:p>
        </p:txBody>
      </p:sp>
      <p:sp>
        <p:nvSpPr>
          <p:cNvPr id="3" name="Content Placeholder 2">
            <a:extLst>
              <a:ext uri="{FF2B5EF4-FFF2-40B4-BE49-F238E27FC236}">
                <a16:creationId xmlns:a16="http://schemas.microsoft.com/office/drawing/2014/main" id="{63383E2A-ED01-346C-07EF-EE135F70C5C9}"/>
              </a:ext>
            </a:extLst>
          </p:cNvPr>
          <p:cNvSpPr>
            <a:spLocks noGrp="1"/>
          </p:cNvSpPr>
          <p:nvPr>
            <p:ph idx="1"/>
          </p:nvPr>
        </p:nvSpPr>
        <p:spPr>
          <a:xfrm>
            <a:off x="548641" y="1605280"/>
            <a:ext cx="8107679" cy="4622799"/>
          </a:xfrm>
        </p:spPr>
        <p:txBody>
          <a:bodyPr>
            <a:normAutofit fontScale="92500"/>
          </a:bodyPr>
          <a:lstStyle/>
          <a:p>
            <a:pPr lvl="0" algn="just">
              <a:lnSpc>
                <a:spcPct val="150000"/>
              </a:lnSpc>
              <a:buFont typeface="Arial" panose="020B0604020202020204" pitchFamily="34" charset="0"/>
              <a:buChar char="●"/>
            </a:pPr>
            <a:r>
              <a:rPr lang="en-US" sz="2500" dirty="0">
                <a:latin typeface="Arial" panose="020B0604020202020204" pitchFamily="34" charset="0"/>
                <a:ea typeface="Arial" panose="020B0604020202020204" pitchFamily="34" charset="0"/>
              </a:rPr>
              <a:t>Welcome to the heart of Premier Inn, East Midlands Airport, where an unshakable commitment to guest safety coexists with a devotion to providing great service.</a:t>
            </a:r>
          </a:p>
          <a:p>
            <a:pPr lvl="0" algn="just">
              <a:lnSpc>
                <a:spcPct val="150000"/>
              </a:lnSpc>
              <a:buFont typeface="Arial" panose="020B0604020202020204" pitchFamily="34" charset="0"/>
              <a:buChar char="●"/>
            </a:pPr>
            <a:r>
              <a:rPr lang="en-US" sz="2500" dirty="0">
                <a:latin typeface="Arial" panose="020B0604020202020204" pitchFamily="34" charset="0"/>
                <a:ea typeface="Arial" panose="020B0604020202020204" pitchFamily="34" charset="0"/>
              </a:rPr>
              <a:t> This extensive operating manual seeks to explore the careful housekeeping procedures designed specifically for our special location, with a focus on safety precautions, efficient cleaning methods, and guest-focused manners.</a:t>
            </a:r>
          </a:p>
          <a:p>
            <a:endParaRPr lang="en-IN" sz="2500" dirty="0"/>
          </a:p>
        </p:txBody>
      </p:sp>
      <p:pic>
        <p:nvPicPr>
          <p:cNvPr id="2050" name="Picture 2" descr="Best Price on Premier Inn East Midlands Airport in Castle Donington ...">
            <a:extLst>
              <a:ext uri="{FF2B5EF4-FFF2-40B4-BE49-F238E27FC236}">
                <a16:creationId xmlns:a16="http://schemas.microsoft.com/office/drawing/2014/main" id="{A9BA29EF-9DFF-39CD-5D6F-379459983C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3790" y="1223327"/>
            <a:ext cx="3438210" cy="500475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otels in DE74, Hotels in Castle Donington, Hotels in Kegworth, Hotels ...">
            <a:extLst>
              <a:ext uri="{FF2B5EF4-FFF2-40B4-BE49-F238E27FC236}">
                <a16:creationId xmlns:a16="http://schemas.microsoft.com/office/drawing/2014/main" id="{23F5C01D-B0A9-C0F5-FA04-8C80827927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97227" y="184862"/>
            <a:ext cx="1348662" cy="8901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0881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50913-CAE4-5BC9-D7A2-A57D44CF9719}"/>
              </a:ext>
            </a:extLst>
          </p:cNvPr>
          <p:cNvSpPr>
            <a:spLocks noGrp="1"/>
          </p:cNvSpPr>
          <p:nvPr>
            <p:ph type="title"/>
          </p:nvPr>
        </p:nvSpPr>
        <p:spPr/>
        <p:txBody>
          <a:bodyPr/>
          <a:lstStyle/>
          <a:p>
            <a:r>
              <a:rPr lang="en-IN" b="1" dirty="0"/>
              <a:t>Prioritising Safety in Housekeeping </a:t>
            </a:r>
          </a:p>
        </p:txBody>
      </p:sp>
      <p:sp>
        <p:nvSpPr>
          <p:cNvPr id="3" name="Content Placeholder 2">
            <a:extLst>
              <a:ext uri="{FF2B5EF4-FFF2-40B4-BE49-F238E27FC236}">
                <a16:creationId xmlns:a16="http://schemas.microsoft.com/office/drawing/2014/main" id="{63383E2A-ED01-346C-07EF-EE135F70C5C9}"/>
              </a:ext>
            </a:extLst>
          </p:cNvPr>
          <p:cNvSpPr>
            <a:spLocks noGrp="1"/>
          </p:cNvSpPr>
          <p:nvPr>
            <p:ph idx="1"/>
          </p:nvPr>
        </p:nvSpPr>
        <p:spPr>
          <a:xfrm>
            <a:off x="548641" y="1605280"/>
            <a:ext cx="11643359" cy="4622799"/>
          </a:xfrm>
        </p:spPr>
        <p:txBody>
          <a:bodyPr>
            <a:normAutofit fontScale="77500" lnSpcReduction="20000"/>
          </a:bodyPr>
          <a:lstStyle/>
          <a:p>
            <a:pPr lvl="0" algn="just">
              <a:lnSpc>
                <a:spcPct val="150000"/>
              </a:lnSpc>
              <a:buFont typeface="Arial" panose="020B0604020202020204" pitchFamily="34" charset="0"/>
              <a:buChar char="●"/>
            </a:pPr>
            <a:r>
              <a:rPr lang="en-US" sz="2500" b="1" dirty="0">
                <a:latin typeface="Arial" panose="020B0604020202020204" pitchFamily="34" charset="0"/>
                <a:ea typeface="Arial" panose="020B0604020202020204" pitchFamily="34" charset="0"/>
              </a:rPr>
              <a:t>All-Inclusive Training Method</a:t>
            </a:r>
          </a:p>
          <a:p>
            <a:pPr marL="857250" lvl="1" indent="-457200" algn="just">
              <a:lnSpc>
                <a:spcPct val="150000"/>
              </a:lnSpc>
            </a:pPr>
            <a:r>
              <a:rPr lang="en-GB" sz="2600" dirty="0"/>
              <a:t>This involves comprehensive instruction on hazard identification, safe use of equipment, and chemical safety</a:t>
            </a:r>
          </a:p>
          <a:p>
            <a:r>
              <a:rPr lang="en-GB" sz="2400" b="1" kern="1200" dirty="0">
                <a:solidFill>
                  <a:schemeClr val="tx1"/>
                </a:solidFill>
                <a:effectLst/>
                <a:latin typeface="+mn-lt"/>
                <a:ea typeface="+mn-ea"/>
                <a:cs typeface="+mn-cs"/>
              </a:rPr>
              <a:t> Safety Measures for Fires</a:t>
            </a:r>
            <a:endParaRPr lang="en-US" sz="2400" b="1" kern="1200" dirty="0">
              <a:solidFill>
                <a:schemeClr val="tx1"/>
              </a:solidFill>
              <a:effectLst/>
              <a:latin typeface="+mn-lt"/>
              <a:ea typeface="+mn-ea"/>
              <a:cs typeface="+mn-cs"/>
            </a:endParaRPr>
          </a:p>
          <a:p>
            <a:pPr marL="0" indent="0">
              <a:buNone/>
            </a:pPr>
            <a:r>
              <a:rPr lang="en-GB" sz="2400" kern="1200" dirty="0">
                <a:solidFill>
                  <a:schemeClr val="tx1"/>
                </a:solidFill>
                <a:effectLst/>
                <a:latin typeface="+mn-lt"/>
                <a:ea typeface="+mn-ea"/>
                <a:cs typeface="+mn-cs"/>
              </a:rPr>
              <a:t>             Knowing the escape routes and evacuation routes is essential for a timely reaction in the   </a:t>
            </a:r>
          </a:p>
          <a:p>
            <a:pPr marL="0" indent="0">
              <a:buNone/>
            </a:pPr>
            <a:r>
              <a:rPr lang="en-GB" sz="2400" dirty="0">
                <a:latin typeface="+mn-lt"/>
                <a:ea typeface="+mn-ea"/>
                <a:cs typeface="+mn-cs"/>
              </a:rPr>
              <a:t>             </a:t>
            </a:r>
            <a:r>
              <a:rPr lang="en-GB" sz="2400" kern="1200" dirty="0">
                <a:solidFill>
                  <a:schemeClr val="tx1"/>
                </a:solidFill>
                <a:effectLst/>
                <a:latin typeface="+mn-lt"/>
                <a:ea typeface="+mn-ea"/>
                <a:cs typeface="+mn-cs"/>
              </a:rPr>
              <a:t>event of a fire. Our housekeeping team is taught to be aware of the location and correct</a:t>
            </a:r>
          </a:p>
          <a:p>
            <a:pPr marL="0" indent="0">
              <a:buNone/>
            </a:pPr>
            <a:r>
              <a:rPr lang="en-GB" sz="2400" kern="1200" dirty="0">
                <a:solidFill>
                  <a:schemeClr val="tx1"/>
                </a:solidFill>
                <a:effectLst/>
                <a:latin typeface="+mn-lt"/>
                <a:ea typeface="+mn-ea"/>
                <a:cs typeface="+mn-cs"/>
              </a:rPr>
              <a:t>             usage of fire extinguishers, adding to the overall safety of the hotel.</a:t>
            </a:r>
            <a:endParaRPr lang="en-US" sz="2300" dirty="0">
              <a:latin typeface="Arial" panose="020B0604020202020204" pitchFamily="34" charset="0"/>
              <a:ea typeface="Arial" panose="020B0604020202020204" pitchFamily="34" charset="0"/>
            </a:endParaRPr>
          </a:p>
          <a:p>
            <a:pPr marL="0" indent="0" algn="just">
              <a:lnSpc>
                <a:spcPct val="150000"/>
              </a:lnSpc>
              <a:buNone/>
            </a:pPr>
            <a:r>
              <a:rPr lang="en-US" sz="2500" dirty="0">
                <a:latin typeface="Arial" panose="020B0604020202020204" pitchFamily="34" charset="0"/>
                <a:ea typeface="Arial" panose="020B0604020202020204" pitchFamily="34" charset="0"/>
              </a:rPr>
              <a:t>       </a:t>
            </a:r>
            <a:r>
              <a:rPr lang="en-US" sz="2500" b="1" dirty="0">
                <a:latin typeface="Arial" panose="020B0604020202020204" pitchFamily="34" charset="0"/>
                <a:ea typeface="Arial" panose="020B0604020202020204" pitchFamily="34" charset="0"/>
              </a:rPr>
              <a:t>The Essentials of Personal Protective Equipment (PPE)</a:t>
            </a:r>
          </a:p>
          <a:p>
            <a:pPr lvl="1" algn="just">
              <a:lnSpc>
                <a:spcPct val="150000"/>
              </a:lnSpc>
            </a:pPr>
            <a:r>
              <a:rPr lang="en-GB" sz="2600" dirty="0"/>
              <a:t>During cleaning procedures, gloves, masks, and safety glasses are given to improve protection and reduce the risks associated with chemicals and physical contact</a:t>
            </a:r>
            <a:endParaRPr lang="en-US" sz="2300" dirty="0">
              <a:latin typeface="Arial" panose="020B0604020202020204" pitchFamily="34" charset="0"/>
              <a:ea typeface="Arial" panose="020B0604020202020204" pitchFamily="34" charset="0"/>
            </a:endParaRPr>
          </a:p>
          <a:p>
            <a:endParaRPr lang="en-IN" sz="2500" dirty="0"/>
          </a:p>
        </p:txBody>
      </p:sp>
      <p:pic>
        <p:nvPicPr>
          <p:cNvPr id="3074" name="Picture 2" descr="Hotels in DE74, Hotels in Castle Donington, Hotels in Kegworth, Hotels ...">
            <a:extLst>
              <a:ext uri="{FF2B5EF4-FFF2-40B4-BE49-F238E27FC236}">
                <a16:creationId xmlns:a16="http://schemas.microsoft.com/office/drawing/2014/main" id="{30009E28-3C2A-434D-92CB-785CC46D65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3730" y="187008"/>
            <a:ext cx="1342159" cy="88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3139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50913-CAE4-5BC9-D7A2-A57D44CF9719}"/>
              </a:ext>
            </a:extLst>
          </p:cNvPr>
          <p:cNvSpPr>
            <a:spLocks noGrp="1"/>
          </p:cNvSpPr>
          <p:nvPr>
            <p:ph type="title"/>
          </p:nvPr>
        </p:nvSpPr>
        <p:spPr/>
        <p:txBody>
          <a:bodyPr/>
          <a:lstStyle/>
          <a:p>
            <a:r>
              <a:rPr lang="en-IN" b="1" dirty="0"/>
              <a:t>Prioritising Safety in Housekeeping </a:t>
            </a:r>
          </a:p>
        </p:txBody>
      </p:sp>
      <p:sp>
        <p:nvSpPr>
          <p:cNvPr id="3" name="Content Placeholder 2">
            <a:extLst>
              <a:ext uri="{FF2B5EF4-FFF2-40B4-BE49-F238E27FC236}">
                <a16:creationId xmlns:a16="http://schemas.microsoft.com/office/drawing/2014/main" id="{63383E2A-ED01-346C-07EF-EE135F70C5C9}"/>
              </a:ext>
            </a:extLst>
          </p:cNvPr>
          <p:cNvSpPr>
            <a:spLocks noGrp="1"/>
          </p:cNvSpPr>
          <p:nvPr>
            <p:ph idx="1"/>
          </p:nvPr>
        </p:nvSpPr>
        <p:spPr>
          <a:xfrm>
            <a:off x="548641" y="1605280"/>
            <a:ext cx="11643359" cy="4622799"/>
          </a:xfrm>
        </p:spPr>
        <p:txBody>
          <a:bodyPr>
            <a:normAutofit fontScale="92500" lnSpcReduction="10000"/>
          </a:bodyPr>
          <a:lstStyle/>
          <a:p>
            <a:pPr lvl="0" algn="just">
              <a:lnSpc>
                <a:spcPct val="150000"/>
              </a:lnSpc>
              <a:buFont typeface="Arial" panose="020B0604020202020204" pitchFamily="34" charset="0"/>
              <a:buChar char="●"/>
            </a:pPr>
            <a:r>
              <a:rPr lang="en-US" sz="2500" b="1" dirty="0">
                <a:latin typeface="Arial" panose="020B0604020202020204" pitchFamily="34" charset="0"/>
                <a:ea typeface="Arial" panose="020B0604020202020204" pitchFamily="34" charset="0"/>
              </a:rPr>
              <a:t>Ergonomics to Promote Employee Health</a:t>
            </a:r>
          </a:p>
          <a:p>
            <a:pPr marL="857250" lvl="1" indent="-457200" algn="just">
              <a:lnSpc>
                <a:spcPct val="150000"/>
              </a:lnSpc>
            </a:pPr>
            <a:r>
              <a:rPr lang="en-US" sz="2600" dirty="0"/>
              <a:t>We employ adapted equipment and specific lifting instructions to prevent muscular injuries and to ensure the safety of our housekeeping crew. </a:t>
            </a:r>
          </a:p>
          <a:p>
            <a:pPr marL="400050" lvl="1" indent="0" algn="just">
              <a:lnSpc>
                <a:spcPct val="150000"/>
              </a:lnSpc>
              <a:buNone/>
            </a:pPr>
            <a:r>
              <a:rPr lang="en-US" sz="2500" b="1" dirty="0">
                <a:latin typeface="Arial" panose="020B0604020202020204" pitchFamily="34" charset="0"/>
                <a:ea typeface="Arial" panose="020B0604020202020204" pitchFamily="34" charset="0"/>
              </a:rPr>
              <a:t>Greatest Practises for Chemical Safety</a:t>
            </a:r>
          </a:p>
          <a:p>
            <a:pPr lvl="1" algn="just">
              <a:lnSpc>
                <a:spcPct val="150000"/>
              </a:lnSpc>
            </a:pPr>
            <a:r>
              <a:rPr lang="en-US" sz="2600" dirty="0"/>
              <a:t>To protect the health and safety of our visitors as well as our employees, we foster a culture of appropriate cleaning product use, guaranteeing a clean and safe environment for everybody.</a:t>
            </a:r>
          </a:p>
          <a:p>
            <a:pPr lvl="1" algn="just">
              <a:lnSpc>
                <a:spcPct val="150000"/>
              </a:lnSpc>
            </a:pPr>
            <a:endParaRPr lang="en-US" sz="2600" dirty="0"/>
          </a:p>
          <a:p>
            <a:pPr lvl="1" algn="just">
              <a:lnSpc>
                <a:spcPct val="150000"/>
              </a:lnSpc>
            </a:pPr>
            <a:endParaRPr lang="en-US" sz="2600" dirty="0"/>
          </a:p>
          <a:p>
            <a:endParaRPr lang="en-IN" sz="2500" dirty="0"/>
          </a:p>
        </p:txBody>
      </p:sp>
      <p:pic>
        <p:nvPicPr>
          <p:cNvPr id="4" name="Picture 2" descr="Hotels in DE74, Hotels in Castle Donington, Hotels in Kegworth, Hotels ...">
            <a:extLst>
              <a:ext uri="{FF2B5EF4-FFF2-40B4-BE49-F238E27FC236}">
                <a16:creationId xmlns:a16="http://schemas.microsoft.com/office/drawing/2014/main" id="{7F4F75C2-0BC6-64D0-3E45-BC9A238720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3730" y="187008"/>
            <a:ext cx="1342159" cy="88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5585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34789-63C9-9DA0-D5AC-1985FC19CE5C}"/>
              </a:ext>
            </a:extLst>
          </p:cNvPr>
          <p:cNvSpPr>
            <a:spLocks noGrp="1"/>
          </p:cNvSpPr>
          <p:nvPr>
            <p:ph type="title"/>
          </p:nvPr>
        </p:nvSpPr>
        <p:spPr/>
        <p:txBody>
          <a:bodyPr/>
          <a:lstStyle/>
          <a:p>
            <a:r>
              <a:rPr lang="en-IN" b="1" dirty="0"/>
              <a:t>Understanding Cleaning Methods</a:t>
            </a:r>
          </a:p>
        </p:txBody>
      </p:sp>
      <p:graphicFrame>
        <p:nvGraphicFramePr>
          <p:cNvPr id="4" name="Diagram 3"/>
          <p:cNvGraphicFramePr/>
          <p:nvPr>
            <p:extLst>
              <p:ext uri="{D42A27DB-BD31-4B8C-83A1-F6EECF244321}">
                <p14:modId xmlns:p14="http://schemas.microsoft.com/office/powerpoint/2010/main" val="2929093028"/>
              </p:ext>
            </p:extLst>
          </p:nvPr>
        </p:nvGraphicFramePr>
        <p:xfrm>
          <a:off x="1473200" y="1981200"/>
          <a:ext cx="8686800" cy="41571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descr="Hotels in DE74, Hotels in Castle Donington, Hotels in Kegworth, Hotels ...">
            <a:extLst>
              <a:ext uri="{FF2B5EF4-FFF2-40B4-BE49-F238E27FC236}">
                <a16:creationId xmlns:a16="http://schemas.microsoft.com/office/drawing/2014/main" id="{25612E0E-0A92-A6F7-71AE-B3546888681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203730" y="187008"/>
            <a:ext cx="1342159" cy="88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6640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33A6E-E406-6EC1-B3F5-31A5AF9B0743}"/>
              </a:ext>
            </a:extLst>
          </p:cNvPr>
          <p:cNvSpPr>
            <a:spLocks noGrp="1"/>
          </p:cNvSpPr>
          <p:nvPr>
            <p:ph type="title"/>
          </p:nvPr>
        </p:nvSpPr>
        <p:spPr/>
        <p:txBody>
          <a:bodyPr>
            <a:normAutofit/>
          </a:bodyPr>
          <a:lstStyle/>
          <a:p>
            <a:r>
              <a:rPr lang="en-US" b="1" dirty="0"/>
              <a:t>Logistics of Linen</a:t>
            </a:r>
          </a:p>
        </p:txBody>
      </p:sp>
      <p:graphicFrame>
        <p:nvGraphicFramePr>
          <p:cNvPr id="5" name="Diagram 4"/>
          <p:cNvGraphicFramePr/>
          <p:nvPr/>
        </p:nvGraphicFramePr>
        <p:xfrm>
          <a:off x="2326640" y="2032000"/>
          <a:ext cx="7833360" cy="4106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descr="Hotels in DE74, Hotels in Castle Donington, Hotels in Kegworth, Hotels ...">
            <a:extLst>
              <a:ext uri="{FF2B5EF4-FFF2-40B4-BE49-F238E27FC236}">
                <a16:creationId xmlns:a16="http://schemas.microsoft.com/office/drawing/2014/main" id="{57CE7B25-9DEC-0865-9132-7B95A09FC41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203730" y="187008"/>
            <a:ext cx="1342159" cy="88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6907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3CBE6-98CD-1C2E-28AC-DE7C1DC66007}"/>
              </a:ext>
            </a:extLst>
          </p:cNvPr>
          <p:cNvSpPr>
            <a:spLocks noGrp="1"/>
          </p:cNvSpPr>
          <p:nvPr>
            <p:ph type="title"/>
          </p:nvPr>
        </p:nvSpPr>
        <p:spPr>
          <a:xfrm>
            <a:off x="87311" y="44768"/>
            <a:ext cx="9404723" cy="1400530"/>
          </a:xfrm>
        </p:spPr>
        <p:txBody>
          <a:bodyPr>
            <a:normAutofit/>
          </a:bodyPr>
          <a:lstStyle/>
          <a:p>
            <a:r>
              <a:rPr lang="en-US" b="1" dirty="0"/>
              <a:t>Optimising Equipment</a:t>
            </a:r>
          </a:p>
        </p:txBody>
      </p:sp>
      <p:sp>
        <p:nvSpPr>
          <p:cNvPr id="3" name="Content Placeholder 2">
            <a:extLst>
              <a:ext uri="{FF2B5EF4-FFF2-40B4-BE49-F238E27FC236}">
                <a16:creationId xmlns:a16="http://schemas.microsoft.com/office/drawing/2014/main" id="{CE1ABE22-4753-0BFA-A0E0-7774F47DDB3E}"/>
              </a:ext>
            </a:extLst>
          </p:cNvPr>
          <p:cNvSpPr>
            <a:spLocks noGrp="1"/>
          </p:cNvSpPr>
          <p:nvPr>
            <p:ph idx="1"/>
          </p:nvPr>
        </p:nvSpPr>
        <p:spPr>
          <a:xfrm>
            <a:off x="538480" y="1853248"/>
            <a:ext cx="10749280" cy="4323715"/>
          </a:xfrm>
        </p:spPr>
        <p:txBody>
          <a:bodyPr>
            <a:normAutofit/>
          </a:bodyPr>
          <a:lstStyle/>
          <a:p>
            <a:pPr marL="0" lvl="0" indent="0">
              <a:buNone/>
            </a:pPr>
            <a:endParaRPr lang="en-US" dirty="0">
              <a:solidFill>
                <a:schemeClr val="tx1"/>
              </a:solidFill>
            </a:endParaRPr>
          </a:p>
          <a:p>
            <a:endParaRPr lang="en-IN" dirty="0"/>
          </a:p>
          <a:p>
            <a:endParaRPr lang="en-IN" dirty="0"/>
          </a:p>
          <a:p>
            <a:endParaRPr lang="en-IN" dirty="0"/>
          </a:p>
        </p:txBody>
      </p:sp>
      <p:graphicFrame>
        <p:nvGraphicFramePr>
          <p:cNvPr id="6" name="Diagram 5"/>
          <p:cNvGraphicFramePr/>
          <p:nvPr/>
        </p:nvGraphicFramePr>
        <p:xfrm>
          <a:off x="1097280" y="1445297"/>
          <a:ext cx="8849360" cy="41223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Hotels in DE74, Hotels in Castle Donington, Hotels in Kegworth, Hotels ...">
            <a:extLst>
              <a:ext uri="{FF2B5EF4-FFF2-40B4-BE49-F238E27FC236}">
                <a16:creationId xmlns:a16="http://schemas.microsoft.com/office/drawing/2014/main" id="{BA09F2C7-DC7A-CD9E-C2BF-1BDCF4CCDC5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203730" y="187008"/>
            <a:ext cx="1342159" cy="88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6113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3CBE6-98CD-1C2E-28AC-DE7C1DC66007}"/>
              </a:ext>
            </a:extLst>
          </p:cNvPr>
          <p:cNvSpPr>
            <a:spLocks noGrp="1"/>
          </p:cNvSpPr>
          <p:nvPr>
            <p:ph type="title"/>
          </p:nvPr>
        </p:nvSpPr>
        <p:spPr/>
        <p:txBody>
          <a:bodyPr>
            <a:normAutofit/>
          </a:bodyPr>
          <a:lstStyle/>
          <a:p>
            <a:r>
              <a:rPr lang="en-US" b="1" dirty="0"/>
              <a:t>Adaptability of the Checklist</a:t>
            </a:r>
          </a:p>
        </p:txBody>
      </p:sp>
      <p:sp>
        <p:nvSpPr>
          <p:cNvPr id="3" name="Content Placeholder 2">
            <a:extLst>
              <a:ext uri="{FF2B5EF4-FFF2-40B4-BE49-F238E27FC236}">
                <a16:creationId xmlns:a16="http://schemas.microsoft.com/office/drawing/2014/main" id="{CE1ABE22-4753-0BFA-A0E0-7774F47DDB3E}"/>
              </a:ext>
            </a:extLst>
          </p:cNvPr>
          <p:cNvSpPr>
            <a:spLocks noGrp="1"/>
          </p:cNvSpPr>
          <p:nvPr>
            <p:ph idx="1"/>
          </p:nvPr>
        </p:nvSpPr>
        <p:spPr>
          <a:xfrm>
            <a:off x="838200" y="2286000"/>
            <a:ext cx="10449560" cy="3789680"/>
          </a:xfrm>
        </p:spPr>
        <p:txBody>
          <a:bodyPr>
            <a:normAutofit/>
          </a:bodyPr>
          <a:lstStyle/>
          <a:p>
            <a:pPr marL="0" indent="0">
              <a:buNone/>
            </a:pPr>
            <a:endParaRPr lang="en-US" b="1" dirty="0">
              <a:solidFill>
                <a:schemeClr val="tx1"/>
              </a:solidFill>
            </a:endParaRPr>
          </a:p>
          <a:p>
            <a:pPr marL="0" indent="0">
              <a:buNone/>
            </a:pPr>
            <a:endParaRPr lang="en-US" b="1" dirty="0">
              <a:solidFill>
                <a:schemeClr val="tx1"/>
              </a:solidFill>
            </a:endParaRPr>
          </a:p>
          <a:p>
            <a:pPr marL="0" indent="0">
              <a:buNone/>
            </a:pPr>
            <a:endParaRPr lang="en-US" b="1" dirty="0">
              <a:solidFill>
                <a:schemeClr val="tx1"/>
              </a:solidFill>
            </a:endParaRPr>
          </a:p>
          <a:p>
            <a:pPr marL="0" indent="0">
              <a:buNone/>
            </a:pPr>
            <a:endParaRPr lang="en-IN" dirty="0"/>
          </a:p>
          <a:p>
            <a:endParaRPr lang="en-IN" dirty="0"/>
          </a:p>
          <a:p>
            <a:endParaRPr lang="en-IN" dirty="0"/>
          </a:p>
        </p:txBody>
      </p:sp>
      <p:graphicFrame>
        <p:nvGraphicFramePr>
          <p:cNvPr id="4" name="Diagram 3"/>
          <p:cNvGraphicFramePr/>
          <p:nvPr/>
        </p:nvGraphicFramePr>
        <p:xfrm>
          <a:off x="1530636" y="1971040"/>
          <a:ext cx="8717280" cy="2915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2" descr="Hotels in DE74, Hotels in Castle Donington, Hotels in Kegworth, Hotels ...">
            <a:extLst>
              <a:ext uri="{FF2B5EF4-FFF2-40B4-BE49-F238E27FC236}">
                <a16:creationId xmlns:a16="http://schemas.microsoft.com/office/drawing/2014/main" id="{201BE4E7-8BF1-9116-0B94-AEA9156CFC5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203730" y="187008"/>
            <a:ext cx="1342159" cy="88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4913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3CBE6-98CD-1C2E-28AC-DE7C1DC66007}"/>
              </a:ext>
            </a:extLst>
          </p:cNvPr>
          <p:cNvSpPr>
            <a:spLocks noGrp="1"/>
          </p:cNvSpPr>
          <p:nvPr>
            <p:ph type="title"/>
          </p:nvPr>
        </p:nvSpPr>
        <p:spPr>
          <a:xfrm>
            <a:off x="727391" y="422238"/>
            <a:ext cx="9404723" cy="1400530"/>
          </a:xfrm>
        </p:spPr>
        <p:txBody>
          <a:bodyPr>
            <a:normAutofit/>
          </a:bodyPr>
          <a:lstStyle/>
          <a:p>
            <a:r>
              <a:rPr lang="en-US" b="1" dirty="0"/>
              <a:t>Interaction and Etiquette for Guests</a:t>
            </a:r>
          </a:p>
        </p:txBody>
      </p:sp>
      <p:sp>
        <p:nvSpPr>
          <p:cNvPr id="3" name="Content Placeholder 2">
            <a:extLst>
              <a:ext uri="{FF2B5EF4-FFF2-40B4-BE49-F238E27FC236}">
                <a16:creationId xmlns:a16="http://schemas.microsoft.com/office/drawing/2014/main" id="{CE1ABE22-4753-0BFA-A0E0-7774F47DDB3E}"/>
              </a:ext>
            </a:extLst>
          </p:cNvPr>
          <p:cNvSpPr>
            <a:spLocks noGrp="1"/>
          </p:cNvSpPr>
          <p:nvPr>
            <p:ph idx="1"/>
          </p:nvPr>
        </p:nvSpPr>
        <p:spPr>
          <a:xfrm>
            <a:off x="838200" y="2286000"/>
            <a:ext cx="10449560" cy="3789680"/>
          </a:xfrm>
        </p:spPr>
        <p:txBody>
          <a:bodyPr>
            <a:normAutofit/>
          </a:bodyPr>
          <a:lstStyle/>
          <a:p>
            <a:pPr marL="0" indent="0">
              <a:buNone/>
            </a:pPr>
            <a:endParaRPr lang="en-US" b="1" dirty="0">
              <a:solidFill>
                <a:schemeClr val="tx1"/>
              </a:solidFill>
            </a:endParaRPr>
          </a:p>
          <a:p>
            <a:pPr lvl="0"/>
            <a:r>
              <a:rPr lang="en-GB" b="1" dirty="0"/>
              <a:t>Exhibiting Professionalism</a:t>
            </a:r>
          </a:p>
          <a:p>
            <a:pPr lvl="0"/>
            <a:r>
              <a:rPr lang="en-US" b="1" dirty="0"/>
              <a:t>Regard for the Privacy of Guests</a:t>
            </a:r>
          </a:p>
          <a:p>
            <a:pPr lvl="0"/>
            <a:endParaRPr lang="en-US" b="1" dirty="0">
              <a:solidFill>
                <a:schemeClr val="tx1"/>
              </a:solidFill>
            </a:endParaRPr>
          </a:p>
          <a:p>
            <a:pPr marL="0" indent="0">
              <a:buNone/>
            </a:pPr>
            <a:endParaRPr lang="en-US" b="1" dirty="0">
              <a:solidFill>
                <a:schemeClr val="tx1"/>
              </a:solidFill>
            </a:endParaRPr>
          </a:p>
          <a:p>
            <a:pPr marL="0" indent="0">
              <a:buNone/>
            </a:pPr>
            <a:endParaRPr lang="en-IN" dirty="0"/>
          </a:p>
          <a:p>
            <a:endParaRPr lang="en-IN" dirty="0"/>
          </a:p>
          <a:p>
            <a:endParaRPr lang="en-IN" dirty="0"/>
          </a:p>
        </p:txBody>
      </p:sp>
      <p:pic>
        <p:nvPicPr>
          <p:cNvPr id="5" name="Picture 4"/>
          <p:cNvPicPr>
            <a:picLocks noChangeAspect="1"/>
          </p:cNvPicPr>
          <p:nvPr/>
        </p:nvPicPr>
        <p:blipFill>
          <a:blip r:embed="rId3"/>
          <a:stretch>
            <a:fillRect/>
          </a:stretch>
        </p:blipFill>
        <p:spPr>
          <a:xfrm>
            <a:off x="6062980" y="2030851"/>
            <a:ext cx="5907536" cy="3060457"/>
          </a:xfrm>
          <a:prstGeom prst="rect">
            <a:avLst/>
          </a:prstGeom>
        </p:spPr>
      </p:pic>
      <p:pic>
        <p:nvPicPr>
          <p:cNvPr id="4" name="Picture 2" descr="Hotels in DE74, Hotels in Castle Donington, Hotels in Kegworth, Hotels ...">
            <a:extLst>
              <a:ext uri="{FF2B5EF4-FFF2-40B4-BE49-F238E27FC236}">
                <a16:creationId xmlns:a16="http://schemas.microsoft.com/office/drawing/2014/main" id="{3D56EE35-6AF8-BF17-AACE-4F1D3C710DB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03730" y="187008"/>
            <a:ext cx="1342159" cy="88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4416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3CBE6-98CD-1C2E-28AC-DE7C1DC66007}"/>
              </a:ext>
            </a:extLst>
          </p:cNvPr>
          <p:cNvSpPr>
            <a:spLocks noGrp="1"/>
          </p:cNvSpPr>
          <p:nvPr>
            <p:ph type="title"/>
          </p:nvPr>
        </p:nvSpPr>
        <p:spPr>
          <a:xfrm>
            <a:off x="727391" y="422238"/>
            <a:ext cx="9404723" cy="1400530"/>
          </a:xfrm>
        </p:spPr>
        <p:txBody>
          <a:bodyPr>
            <a:normAutofit/>
          </a:bodyPr>
          <a:lstStyle/>
          <a:p>
            <a:r>
              <a:rPr lang="en-US" b="1" dirty="0"/>
              <a:t>Productive Work Practises</a:t>
            </a:r>
          </a:p>
        </p:txBody>
      </p:sp>
      <p:sp>
        <p:nvSpPr>
          <p:cNvPr id="3" name="Content Placeholder 2">
            <a:extLst>
              <a:ext uri="{FF2B5EF4-FFF2-40B4-BE49-F238E27FC236}">
                <a16:creationId xmlns:a16="http://schemas.microsoft.com/office/drawing/2014/main" id="{CE1ABE22-4753-0BFA-A0E0-7774F47DDB3E}"/>
              </a:ext>
            </a:extLst>
          </p:cNvPr>
          <p:cNvSpPr>
            <a:spLocks noGrp="1"/>
          </p:cNvSpPr>
          <p:nvPr>
            <p:ph idx="1"/>
          </p:nvPr>
        </p:nvSpPr>
        <p:spPr>
          <a:xfrm>
            <a:off x="457200" y="1822768"/>
            <a:ext cx="7467600" cy="4252912"/>
          </a:xfrm>
        </p:spPr>
        <p:txBody>
          <a:bodyPr>
            <a:normAutofit/>
          </a:bodyPr>
          <a:lstStyle/>
          <a:p>
            <a:pPr marL="0" indent="0">
              <a:buNone/>
            </a:pPr>
            <a:endParaRPr lang="en-US" b="1" dirty="0">
              <a:solidFill>
                <a:schemeClr val="tx1"/>
              </a:solidFill>
            </a:endParaRPr>
          </a:p>
          <a:p>
            <a:pPr lvl="0" algn="just"/>
            <a:r>
              <a:rPr lang="en-US" b="1" dirty="0"/>
              <a:t>Time management skills are essential in an airport scenario .</a:t>
            </a:r>
          </a:p>
          <a:p>
            <a:pPr lvl="0" algn="just"/>
            <a:r>
              <a:rPr lang="en-US" b="1" dirty="0"/>
              <a:t>To maximize efficiency, tasks are prioritized according to room occupancy and urgency. In order to share the workload, make sure all assignments are finished on time, and keep the workspace neat, teamwork is encouraged.</a:t>
            </a:r>
          </a:p>
          <a:p>
            <a:pPr marL="0" lvl="0" indent="0">
              <a:buNone/>
            </a:pPr>
            <a:endParaRPr lang="en-US" b="1" dirty="0">
              <a:solidFill>
                <a:schemeClr val="tx1"/>
              </a:solidFill>
            </a:endParaRPr>
          </a:p>
          <a:p>
            <a:pPr marL="0" indent="0">
              <a:buNone/>
            </a:pPr>
            <a:endParaRPr lang="en-US" b="1" dirty="0">
              <a:solidFill>
                <a:schemeClr val="tx1"/>
              </a:solidFill>
            </a:endParaRPr>
          </a:p>
          <a:p>
            <a:pPr marL="0" indent="0">
              <a:buNone/>
            </a:pPr>
            <a:endParaRPr lang="en-IN" dirty="0"/>
          </a:p>
          <a:p>
            <a:endParaRPr lang="en-IN" dirty="0"/>
          </a:p>
          <a:p>
            <a:endParaRPr lang="en-IN" dirty="0"/>
          </a:p>
        </p:txBody>
      </p:sp>
      <p:pic>
        <p:nvPicPr>
          <p:cNvPr id="4" name="Picture 3"/>
          <p:cNvPicPr>
            <a:picLocks noChangeAspect="1"/>
          </p:cNvPicPr>
          <p:nvPr/>
        </p:nvPicPr>
        <p:blipFill>
          <a:blip r:embed="rId3"/>
          <a:stretch>
            <a:fillRect/>
          </a:stretch>
        </p:blipFill>
        <p:spPr>
          <a:xfrm>
            <a:off x="8211081" y="2265680"/>
            <a:ext cx="3676119" cy="2133600"/>
          </a:xfrm>
          <a:prstGeom prst="rect">
            <a:avLst/>
          </a:prstGeom>
        </p:spPr>
      </p:pic>
      <p:pic>
        <p:nvPicPr>
          <p:cNvPr id="5" name="Picture 2" descr="Hotels in DE74, Hotels in Castle Donington, Hotels in Kegworth, Hotels ...">
            <a:extLst>
              <a:ext uri="{FF2B5EF4-FFF2-40B4-BE49-F238E27FC236}">
                <a16:creationId xmlns:a16="http://schemas.microsoft.com/office/drawing/2014/main" id="{6D1227BB-1F99-6D63-7A52-84D6B41724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03730" y="187008"/>
            <a:ext cx="1342159" cy="88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3877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5FDDD-6620-EDB5-D18F-A6E8EE66ED32}"/>
              </a:ext>
            </a:extLst>
          </p:cNvPr>
          <p:cNvSpPr>
            <a:spLocks noGrp="1"/>
          </p:cNvSpPr>
          <p:nvPr>
            <p:ph type="title"/>
          </p:nvPr>
        </p:nvSpPr>
        <p:spPr/>
        <p:txBody>
          <a:bodyPr/>
          <a:lstStyle/>
          <a:p>
            <a:r>
              <a:rPr lang="en-IN" dirty="0"/>
              <a:t>Conclusions</a:t>
            </a:r>
          </a:p>
        </p:txBody>
      </p:sp>
      <p:sp>
        <p:nvSpPr>
          <p:cNvPr id="3" name="Content Placeholder 2">
            <a:extLst>
              <a:ext uri="{FF2B5EF4-FFF2-40B4-BE49-F238E27FC236}">
                <a16:creationId xmlns:a16="http://schemas.microsoft.com/office/drawing/2014/main" id="{52BE6192-64C8-554A-622F-DFEB673F002B}"/>
              </a:ext>
            </a:extLst>
          </p:cNvPr>
          <p:cNvSpPr>
            <a:spLocks noGrp="1"/>
          </p:cNvSpPr>
          <p:nvPr>
            <p:ph idx="1"/>
          </p:nvPr>
        </p:nvSpPr>
        <p:spPr>
          <a:xfrm>
            <a:off x="406400" y="1473200"/>
            <a:ext cx="11226800" cy="4775199"/>
          </a:xfrm>
        </p:spPr>
        <p:txBody>
          <a:bodyPr>
            <a:normAutofit fontScale="92500" lnSpcReduction="10000"/>
          </a:bodyPr>
          <a:lstStyle/>
          <a:p>
            <a:pPr marL="0" lvl="0" indent="0" algn="just">
              <a:lnSpc>
                <a:spcPct val="150000"/>
              </a:lnSpc>
              <a:buNone/>
            </a:pPr>
            <a:endParaRPr lang="en-US" sz="1800" dirty="0">
              <a:latin typeface="Arial" panose="020B0604020202020204" pitchFamily="34" charset="0"/>
              <a:ea typeface="Arial" panose="020B0604020202020204" pitchFamily="34" charset="0"/>
            </a:endParaRPr>
          </a:p>
          <a:p>
            <a:pPr marL="0" lvl="0" indent="0" algn="just">
              <a:lnSpc>
                <a:spcPct val="150000"/>
              </a:lnSpc>
              <a:buNone/>
            </a:pPr>
            <a:r>
              <a:rPr lang="en-US" sz="1800" dirty="0">
                <a:latin typeface="Arial" panose="020B0604020202020204" pitchFamily="34" charset="0"/>
                <a:ea typeface="Arial" panose="020B0604020202020204" pitchFamily="34" charset="0"/>
              </a:rPr>
              <a:t>To sum up, Premier Inn East Midlands Airport is proud of its culture of staff engagement and training, which has contributed to the establishment's success (Steffen , 2021).</a:t>
            </a:r>
          </a:p>
          <a:p>
            <a:pPr marL="0" lvl="0" indent="0" algn="just">
              <a:lnSpc>
                <a:spcPct val="150000"/>
              </a:lnSpc>
              <a:buNone/>
            </a:pPr>
            <a:r>
              <a:rPr lang="en-US" sz="1800" dirty="0">
                <a:latin typeface="Arial" panose="020B0604020202020204" pitchFamily="34" charset="0"/>
                <a:ea typeface="Arial" panose="020B0604020202020204" pitchFamily="34" charset="0"/>
              </a:rPr>
              <a:t> The application of thorough safety procedures demonstrates our steadfast commitment to cleanliness, safety, and first-rate service. </a:t>
            </a:r>
          </a:p>
          <a:p>
            <a:pPr marL="0" lvl="0" indent="0" algn="just">
              <a:lnSpc>
                <a:spcPct val="150000"/>
              </a:lnSpc>
              <a:buNone/>
            </a:pPr>
            <a:r>
              <a:rPr lang="en-US" sz="1800" dirty="0">
                <a:latin typeface="Arial" panose="020B0604020202020204" pitchFamily="34" charset="0"/>
                <a:ea typeface="Arial" panose="020B0604020202020204" pitchFamily="34" charset="0"/>
              </a:rPr>
              <a:t>From rigorous training to the use of personal protective equipment, standardized cleaning methods, attentive linen management, and proper equipment setup, we create a secure and inviting atmosphere. </a:t>
            </a:r>
          </a:p>
          <a:p>
            <a:pPr marL="0" lvl="0" indent="0" algn="just">
              <a:lnSpc>
                <a:spcPct val="150000"/>
              </a:lnSpc>
              <a:buNone/>
            </a:pPr>
            <a:r>
              <a:rPr lang="en-US" sz="1800" dirty="0">
                <a:latin typeface="Arial" panose="020B0604020202020204" pitchFamily="34" charset="0"/>
                <a:ea typeface="Arial" panose="020B0604020202020204" pitchFamily="34" charset="0"/>
              </a:rPr>
              <a:t>Time management is stressed to ensure prompt and efficient services, and our emergency readiness highlights the safety of all residents. </a:t>
            </a:r>
          </a:p>
          <a:p>
            <a:pPr marL="0" lvl="0" indent="0" algn="just">
              <a:lnSpc>
                <a:spcPct val="150000"/>
              </a:lnSpc>
              <a:buNone/>
            </a:pPr>
            <a:r>
              <a:rPr lang="en-US" sz="1800" dirty="0">
                <a:latin typeface="Arial" panose="020B0604020202020204" pitchFamily="34" charset="0"/>
                <a:ea typeface="Arial" panose="020B0604020202020204" pitchFamily="34" charset="0"/>
              </a:rPr>
              <a:t>In the dynamic airport context, we realize the fundamental value of pleasant guest interactions, creating Premier Inn, East Midlands Airport, a refuge of security and warmth for both employees and guests alike.</a:t>
            </a:r>
          </a:p>
          <a:p>
            <a:endParaRPr lang="en-IN" dirty="0"/>
          </a:p>
        </p:txBody>
      </p:sp>
      <p:pic>
        <p:nvPicPr>
          <p:cNvPr id="4" name="Picture 2" descr="Hotels in DE74, Hotels in Castle Donington, Hotels in Kegworth, Hotels ...">
            <a:extLst>
              <a:ext uri="{FF2B5EF4-FFF2-40B4-BE49-F238E27FC236}">
                <a16:creationId xmlns:a16="http://schemas.microsoft.com/office/drawing/2014/main" id="{AD95A1B2-F663-7B34-2AC6-7FDB29518E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3730" y="187008"/>
            <a:ext cx="1342159" cy="88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95270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13733-51C2-192C-8CF5-8FC7BAE2BB99}"/>
              </a:ext>
            </a:extLst>
          </p:cNvPr>
          <p:cNvSpPr>
            <a:spLocks noGrp="1"/>
          </p:cNvSpPr>
          <p:nvPr>
            <p:ph type="title"/>
          </p:nvPr>
        </p:nvSpPr>
        <p:spPr/>
        <p:txBody>
          <a:bodyPr>
            <a:normAutofit/>
          </a:bodyPr>
          <a:lstStyle/>
          <a:p>
            <a:r>
              <a:rPr lang="en-IN" dirty="0"/>
              <a:t>References</a:t>
            </a:r>
            <a:br>
              <a:rPr lang="en-IN" dirty="0"/>
            </a:br>
            <a:endParaRPr lang="en-IN" dirty="0"/>
          </a:p>
        </p:txBody>
      </p:sp>
      <p:sp>
        <p:nvSpPr>
          <p:cNvPr id="3" name="Content Placeholder 2">
            <a:extLst>
              <a:ext uri="{FF2B5EF4-FFF2-40B4-BE49-F238E27FC236}">
                <a16:creationId xmlns:a16="http://schemas.microsoft.com/office/drawing/2014/main" id="{5FA0E4A6-1197-1C4C-CFE0-1C37F2DDCB39}"/>
              </a:ext>
            </a:extLst>
          </p:cNvPr>
          <p:cNvSpPr>
            <a:spLocks noGrp="1"/>
          </p:cNvSpPr>
          <p:nvPr>
            <p:ph idx="1"/>
          </p:nvPr>
        </p:nvSpPr>
        <p:spPr/>
        <p:txBody>
          <a:bodyPr>
            <a:normAutofit fontScale="62500" lnSpcReduction="20000"/>
          </a:bodyPr>
          <a:lstStyle/>
          <a:p>
            <a:r>
              <a:rPr lang="en-US" sz="1800" dirty="0"/>
              <a:t>Amelda Pramezwary, Juliana, Lee, E. and </a:t>
            </a:r>
            <a:r>
              <a:rPr lang="en-US" sz="1800" dirty="0" err="1"/>
              <a:t>Vilsen</a:t>
            </a:r>
            <a:r>
              <a:rPr lang="en-US" sz="1800" dirty="0"/>
              <a:t> </a:t>
            </a:r>
            <a:r>
              <a:rPr lang="en-US" sz="1800" dirty="0" err="1"/>
              <a:t>Oktalieyadi</a:t>
            </a:r>
            <a:r>
              <a:rPr lang="en-US" sz="1800" dirty="0"/>
              <a:t> (2021). </a:t>
            </a:r>
            <a:r>
              <a:rPr lang="en-US" sz="1800" i="1" dirty="0"/>
              <a:t>ETIQUETTE AND PROTOCOL IN HOSPITALITY</a:t>
            </a:r>
            <a:r>
              <a:rPr lang="en-US" sz="1800" dirty="0"/>
              <a:t>. </a:t>
            </a:r>
            <a:r>
              <a:rPr lang="en-US" sz="1800" dirty="0" err="1"/>
              <a:t>Penerbit</a:t>
            </a:r>
            <a:r>
              <a:rPr lang="en-US" sz="1800" dirty="0"/>
              <a:t> NEM.</a:t>
            </a:r>
          </a:p>
          <a:p>
            <a:r>
              <a:rPr lang="en-US" sz="1800" dirty="0"/>
              <a:t>BEHL, P. (2023). </a:t>
            </a:r>
            <a:r>
              <a:rPr lang="en-US" sz="1800" i="1" dirty="0"/>
              <a:t>Hotel Housekeeping for Future Managers</a:t>
            </a:r>
            <a:r>
              <a:rPr lang="en-US" sz="1800" dirty="0"/>
              <a:t>. Blue Rose Publishers.</a:t>
            </a:r>
          </a:p>
          <a:p>
            <a:r>
              <a:rPr lang="en-US" sz="1800" dirty="0" err="1"/>
              <a:t>Buttaro</a:t>
            </a:r>
            <a:r>
              <a:rPr lang="en-US" sz="1800" dirty="0"/>
              <a:t>, P.J. and </a:t>
            </a:r>
            <a:r>
              <a:rPr lang="en-US" sz="1800" dirty="0" err="1"/>
              <a:t>Buttaro</a:t>
            </a:r>
            <a:r>
              <a:rPr lang="en-US" sz="1800" dirty="0"/>
              <a:t>, E.L.H. (2019). </a:t>
            </a:r>
            <a:r>
              <a:rPr lang="en-US" sz="1800" i="1" dirty="0"/>
              <a:t>Legal guide for long-term care administrators</a:t>
            </a:r>
            <a:r>
              <a:rPr lang="en-US" sz="1800" dirty="0"/>
              <a:t>. Gaithersburg, Md.: Aspen Publishers.</a:t>
            </a:r>
          </a:p>
          <a:p>
            <a:r>
              <a:rPr lang="en-US" sz="1800" dirty="0"/>
              <a:t>Hawkins, E. (2016). </a:t>
            </a:r>
            <a:r>
              <a:rPr lang="en-US" sz="1800" i="1" dirty="0"/>
              <a:t>Basic building and construction skills</a:t>
            </a:r>
            <a:r>
              <a:rPr lang="en-US" sz="1800" dirty="0"/>
              <a:t>. South Melbourne, Vic.: Cengage Learning.</a:t>
            </a:r>
          </a:p>
          <a:p>
            <a:r>
              <a:rPr lang="en-US" sz="1800" dirty="0"/>
              <a:t>Hayes, D.K., Ninemeier, J.D. and Miller, A.A. (2017). </a:t>
            </a:r>
            <a:r>
              <a:rPr lang="en-US" sz="1800" i="1" dirty="0"/>
              <a:t>Hotel operations management</a:t>
            </a:r>
            <a:r>
              <a:rPr lang="en-US" sz="1800" dirty="0"/>
              <a:t>. 3rd ed. Boston: Pearson.</a:t>
            </a:r>
          </a:p>
          <a:p>
            <a:r>
              <a:rPr lang="en-US" sz="1800" dirty="0"/>
              <a:t>Keiser (2019). </a:t>
            </a:r>
            <a:r>
              <a:rPr lang="en-US" sz="1800" i="1" dirty="0"/>
              <a:t>170 Hotel Management Training Tutorials : One Hundred Seventy Hotel Management Training Tutorials</a:t>
            </a:r>
            <a:r>
              <a:rPr lang="en-US" sz="1800" dirty="0"/>
              <a:t>. Sunshine.</a:t>
            </a:r>
          </a:p>
          <a:p>
            <a:r>
              <a:rPr lang="en-US" sz="1800" dirty="0"/>
              <a:t>Keisor, S. (2019). </a:t>
            </a:r>
            <a:r>
              <a:rPr lang="en-US" sz="1800" i="1" dirty="0"/>
              <a:t>IBIS NOTTINGHAM CENTRE $73 ($̶1̶6̶0̶) - Updated 2023 Prices &amp; Hotel Reviews - England</a:t>
            </a:r>
            <a:r>
              <a:rPr lang="en-US" sz="1800" dirty="0"/>
              <a:t>. [online] </a:t>
            </a:r>
            <a:r>
              <a:rPr lang="en-US" sz="1800" dirty="0" err="1"/>
              <a:t>Tripadvisor</a:t>
            </a:r>
            <a:r>
              <a:rPr lang="en-US" sz="1800" dirty="0"/>
              <a:t>. Available at: https://www.tripadvisor.com/Hotel_Review-g186356-d729350-Reviews-Ibis_Nottingham_Centre-Nottingham_Nottinghamshire_England.html [Accessed 9 Nov. 2023].</a:t>
            </a:r>
          </a:p>
          <a:p>
            <a:r>
              <a:rPr lang="en-US" sz="1800" dirty="0"/>
              <a:t>Louis Yalulani Zulu (2019). </a:t>
            </a:r>
            <a:r>
              <a:rPr lang="en-US" sz="1800" i="1" dirty="0"/>
              <a:t>Good Housekeeping</a:t>
            </a:r>
            <a:r>
              <a:rPr lang="en-US" sz="1800" dirty="0"/>
              <a:t>. Independently Published.</a:t>
            </a:r>
          </a:p>
          <a:p>
            <a:r>
              <a:rPr lang="en-US" sz="1800" dirty="0"/>
              <a:t>Lundberg, D.E. (2022). </a:t>
            </a:r>
            <a:r>
              <a:rPr lang="en-US" sz="1800" i="1" dirty="0"/>
              <a:t>The Management of People in Hotels and Restaurants</a:t>
            </a:r>
            <a:r>
              <a:rPr lang="en-US" sz="1800" dirty="0"/>
              <a:t>. WCB/McGraw-Hill.</a:t>
            </a:r>
          </a:p>
          <a:p>
            <a:r>
              <a:rPr lang="en-US" sz="1800" dirty="0"/>
              <a:t>Nickson, D. (2022). </a:t>
            </a:r>
            <a:r>
              <a:rPr lang="en-US" sz="1800" i="1" dirty="0"/>
              <a:t>Human resource management for the hospitality and tourism industries</a:t>
            </a:r>
            <a:r>
              <a:rPr lang="en-US" sz="1800" dirty="0"/>
              <a:t>. Amsterdam: Elsevier.</a:t>
            </a:r>
          </a:p>
          <a:p>
            <a:r>
              <a:rPr lang="en-US" sz="1800" dirty="0"/>
              <a:t>Phillips, D. (2019). </a:t>
            </a:r>
            <a:r>
              <a:rPr lang="en-US" sz="1800" i="1" dirty="0"/>
              <a:t>Clean Like a Pro: Tips and Techniques for Cleaning Your Home Like a Seasoned Professional</a:t>
            </a:r>
            <a:r>
              <a:rPr lang="en-US" sz="1800" dirty="0"/>
              <a:t>. Independently Published.</a:t>
            </a:r>
          </a:p>
          <a:p>
            <a:r>
              <a:rPr lang="en-US" sz="1800" dirty="0"/>
              <a:t>Steffen (2021). </a:t>
            </a:r>
            <a:r>
              <a:rPr lang="en-US" sz="1800" i="1" dirty="0"/>
              <a:t>PREMIER INN EAST MIDLANDS AIRPORT HOTEL - Updated 2023 Prices &amp; Reviews (Castle </a:t>
            </a:r>
            <a:r>
              <a:rPr lang="en-US" sz="1800" i="1" dirty="0" err="1"/>
              <a:t>Donington</a:t>
            </a:r>
            <a:r>
              <a:rPr lang="en-US" sz="1800" i="1" dirty="0"/>
              <a:t>, United Kingdom)</a:t>
            </a:r>
            <a:r>
              <a:rPr lang="en-US" sz="1800" dirty="0"/>
              <a:t>. [online] </a:t>
            </a:r>
            <a:r>
              <a:rPr lang="en-US" sz="1800" dirty="0" err="1"/>
              <a:t>Tripadvisor</a:t>
            </a:r>
            <a:r>
              <a:rPr lang="en-US" sz="1800" dirty="0"/>
              <a:t>. Available at: https://www.tripadvisor.com/Hotel_Review-g499575-d1020738-Reviews-Premier_Inn_East_Midlands_Airport_Hotel-Castle_Donington_Leicestershire_England.html.</a:t>
            </a:r>
          </a:p>
        </p:txBody>
      </p:sp>
    </p:spTree>
    <p:extLst>
      <p:ext uri="{BB962C8B-B14F-4D97-AF65-F5344CB8AC3E}">
        <p14:creationId xmlns:p14="http://schemas.microsoft.com/office/powerpoint/2010/main" val="29539188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14</TotalTime>
  <Words>2511</Words>
  <Application>Microsoft Office PowerPoint</Application>
  <PresentationFormat>Widescreen</PresentationFormat>
  <Paragraphs>150</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Ion</vt:lpstr>
      <vt:lpstr>BMIH4006 Operating Hotel Facilities Presentation Premier Inn East Midland Airport</vt:lpstr>
      <vt:lpstr>Introduction</vt:lpstr>
      <vt:lpstr>Prioritising Safety in Housekeeping </vt:lpstr>
      <vt:lpstr>Prioritising Safety in Housekeeping </vt:lpstr>
      <vt:lpstr>Understanding Cleaning Methods</vt:lpstr>
      <vt:lpstr>Logistics of Linen</vt:lpstr>
      <vt:lpstr>Optimising Equipment</vt:lpstr>
      <vt:lpstr>Adaptability of the Checklist</vt:lpstr>
      <vt:lpstr>Interaction and Etiquette for Guests</vt:lpstr>
      <vt:lpstr>Productive Work Practises</vt:lpstr>
      <vt:lpstr>Conclusions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Operating Hotel Facilities Presentation Premier Inn East Midland Airport</dc:title>
  <dc:creator>Selina Seema</dc:creator>
  <cp:lastModifiedBy>Kaamil Ahmed</cp:lastModifiedBy>
  <cp:revision>2</cp:revision>
  <dcterms:created xsi:type="dcterms:W3CDTF">2023-11-15T23:08:28Z</dcterms:created>
  <dcterms:modified xsi:type="dcterms:W3CDTF">2023-11-15T23:32:27Z</dcterms:modified>
</cp:coreProperties>
</file>