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handoutMasterIdLst>
    <p:handoutMasterId r:id="rId14"/>
  </p:handoutMasterIdLst>
  <p:sldIdLst>
    <p:sldId id="270" r:id="rId2"/>
    <p:sldId id="256" r:id="rId3"/>
    <p:sldId id="257" r:id="rId4"/>
    <p:sldId id="259" r:id="rId5"/>
    <p:sldId id="260" r:id="rId6"/>
    <p:sldId id="261" r:id="rId7"/>
    <p:sldId id="264" r:id="rId8"/>
    <p:sldId id="266" r:id="rId9"/>
    <p:sldId id="265" r:id="rId10"/>
    <p:sldId id="267" r:id="rId11"/>
    <p:sldId id="268" r:id="rId12"/>
  </p:sldIdLst>
  <p:sldSz cx="9144000" cy="6858000" type="screen4x3"/>
  <p:notesSz cx="6858000" cy="9144000"/>
  <p:defaultTextStyle>
    <a:defPPr>
      <a:defRPr lang="ru-RU"/>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55CECD-1F9B-451C-FEEF-8668EC0BA150}" v="18" dt="2023-07-12T17:12:03.0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58" autoAdjust="0"/>
    <p:restoredTop sz="78756" autoAdjust="0"/>
  </p:normalViewPr>
  <p:slideViewPr>
    <p:cSldViewPr>
      <p:cViewPr varScale="1">
        <p:scale>
          <a:sx n="69" d="100"/>
          <a:sy n="69" d="100"/>
        </p:scale>
        <p:origin x="1925" y="48"/>
      </p:cViewPr>
      <p:guideLst>
        <p:guide orient="horz" pos="2160"/>
        <p:guide pos="2880"/>
      </p:guideLst>
    </p:cSldViewPr>
  </p:slideViewPr>
  <p:notesTextViewPr>
    <p:cViewPr>
      <p:scale>
        <a:sx n="100" d="100"/>
        <a:sy n="100" d="100"/>
      </p:scale>
      <p:origin x="0" y="0"/>
    </p:cViewPr>
  </p:notesTextViewPr>
  <p:notesViewPr>
    <p:cSldViewPr>
      <p:cViewPr varScale="1">
        <p:scale>
          <a:sx n="73" d="100"/>
          <a:sy n="73" d="100"/>
        </p:scale>
        <p:origin x="-154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2548B0-115F-487C-838F-D944BF1DD777}"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US"/>
        </a:p>
      </dgm:t>
    </dgm:pt>
    <dgm:pt modelId="{51486B84-1635-4278-A873-49BF377B7315}">
      <dgm:prSet phldrT="[Text]" custT="1"/>
      <dgm:spPr/>
      <dgm:t>
        <a:bodyPr/>
        <a:lstStyle/>
        <a:p>
          <a:r>
            <a:rPr lang="en-US" sz="3600" dirty="0">
              <a:latin typeface="Perpetua" pitchFamily="18" charset="0"/>
            </a:rPr>
            <a:t>Balloon Pop</a:t>
          </a:r>
        </a:p>
      </dgm:t>
    </dgm:pt>
    <dgm:pt modelId="{A7FEDDC9-6C58-46A7-AB06-637AE0765403}" type="parTrans" cxnId="{813B2844-96A6-486F-BEC9-4C1656CCDE50}">
      <dgm:prSet/>
      <dgm:spPr/>
      <dgm:t>
        <a:bodyPr/>
        <a:lstStyle/>
        <a:p>
          <a:endParaRPr lang="en-US"/>
        </a:p>
      </dgm:t>
    </dgm:pt>
    <dgm:pt modelId="{16D4FC2C-C6F8-4563-A75D-4BDD651CC7CE}" type="sibTrans" cxnId="{813B2844-96A6-486F-BEC9-4C1656CCDE50}">
      <dgm:prSet/>
      <dgm:spPr/>
      <dgm:t>
        <a:bodyPr/>
        <a:lstStyle/>
        <a:p>
          <a:endParaRPr lang="en-US"/>
        </a:p>
      </dgm:t>
    </dgm:pt>
    <dgm:pt modelId="{A167149B-4D19-4BF6-9B71-C77215B4E1BA}">
      <dgm:prSet phldrT="[Text]"/>
      <dgm:spPr/>
      <dgm:t>
        <a:bodyPr/>
        <a:lstStyle/>
        <a:p>
          <a:endParaRPr lang="en-US" dirty="0"/>
        </a:p>
      </dgm:t>
    </dgm:pt>
    <dgm:pt modelId="{8FAFB20E-0914-4104-99B4-97AEB0805490}" type="parTrans" cxnId="{0B333CE5-4957-4A7C-8F07-30CBC241824B}">
      <dgm:prSet/>
      <dgm:spPr/>
      <dgm:t>
        <a:bodyPr/>
        <a:lstStyle/>
        <a:p>
          <a:endParaRPr lang="en-US"/>
        </a:p>
      </dgm:t>
    </dgm:pt>
    <dgm:pt modelId="{2588BD7B-3FC6-4685-ADC9-EF8E4E061B0C}" type="sibTrans" cxnId="{0B333CE5-4957-4A7C-8F07-30CBC241824B}">
      <dgm:prSet/>
      <dgm:spPr/>
      <dgm:t>
        <a:bodyPr/>
        <a:lstStyle/>
        <a:p>
          <a:endParaRPr lang="en-US"/>
        </a:p>
      </dgm:t>
    </dgm:pt>
    <dgm:pt modelId="{E0898DDA-5A35-4AFD-8FD8-6C00C7E43474}">
      <dgm:prSet phldrT="[Text]" custT="1"/>
      <dgm:spPr/>
      <dgm:t>
        <a:bodyPr/>
        <a:lstStyle/>
        <a:p>
          <a:r>
            <a:rPr lang="en-US" sz="3200" dirty="0">
              <a:latin typeface="Perpetua" pitchFamily="18" charset="0"/>
            </a:rPr>
            <a:t>Sponge walk </a:t>
          </a:r>
        </a:p>
      </dgm:t>
    </dgm:pt>
    <dgm:pt modelId="{212782BA-D907-40D7-8800-30713ED1F634}" type="parTrans" cxnId="{5B44B1EC-1445-41CB-B495-CDEE553C10CD}">
      <dgm:prSet/>
      <dgm:spPr/>
      <dgm:t>
        <a:bodyPr/>
        <a:lstStyle/>
        <a:p>
          <a:endParaRPr lang="en-US"/>
        </a:p>
      </dgm:t>
    </dgm:pt>
    <dgm:pt modelId="{A5540A1B-E5E6-4EBA-AA90-6F5A927DC50E}" type="sibTrans" cxnId="{5B44B1EC-1445-41CB-B495-CDEE553C10CD}">
      <dgm:prSet/>
      <dgm:spPr/>
      <dgm:t>
        <a:bodyPr/>
        <a:lstStyle/>
        <a:p>
          <a:endParaRPr lang="en-US"/>
        </a:p>
      </dgm:t>
    </dgm:pt>
    <dgm:pt modelId="{2AFDFA25-442A-4D10-AF99-FE77499A18CA}">
      <dgm:prSet phldrT="[Text]"/>
      <dgm:spPr/>
      <dgm:t>
        <a:bodyPr/>
        <a:lstStyle/>
        <a:p>
          <a:endParaRPr lang="en-US" dirty="0"/>
        </a:p>
      </dgm:t>
    </dgm:pt>
    <dgm:pt modelId="{D1372D14-A8C6-45CC-9F4F-7BE0387EC865}" type="parTrans" cxnId="{29F380C5-CBC2-45D1-A83D-E7E4FF303965}">
      <dgm:prSet/>
      <dgm:spPr/>
      <dgm:t>
        <a:bodyPr/>
        <a:lstStyle/>
        <a:p>
          <a:endParaRPr lang="en-US"/>
        </a:p>
      </dgm:t>
    </dgm:pt>
    <dgm:pt modelId="{18E20FDC-9BE6-4555-8628-670562E10DC9}" type="sibTrans" cxnId="{29F380C5-CBC2-45D1-A83D-E7E4FF303965}">
      <dgm:prSet/>
      <dgm:spPr/>
      <dgm:t>
        <a:bodyPr/>
        <a:lstStyle/>
        <a:p>
          <a:endParaRPr lang="en-US"/>
        </a:p>
      </dgm:t>
    </dgm:pt>
    <dgm:pt modelId="{56A2FE4A-B6CE-4DDA-8B1A-4BBE545BC66B}" type="pres">
      <dgm:prSet presAssocID="{102548B0-115F-487C-838F-D944BF1DD777}" presName="linear" presStyleCnt="0">
        <dgm:presLayoutVars>
          <dgm:animLvl val="lvl"/>
          <dgm:resizeHandles val="exact"/>
        </dgm:presLayoutVars>
      </dgm:prSet>
      <dgm:spPr/>
    </dgm:pt>
    <dgm:pt modelId="{5E12E772-863D-4F22-92B4-8EE1E9D96C0B}" type="pres">
      <dgm:prSet presAssocID="{51486B84-1635-4278-A873-49BF377B7315}" presName="parentText" presStyleLbl="node1" presStyleIdx="0" presStyleCnt="2">
        <dgm:presLayoutVars>
          <dgm:chMax val="0"/>
          <dgm:bulletEnabled val="1"/>
        </dgm:presLayoutVars>
      </dgm:prSet>
      <dgm:spPr/>
    </dgm:pt>
    <dgm:pt modelId="{8E111B4C-35C6-4EC3-BA27-75590925AF4D}" type="pres">
      <dgm:prSet presAssocID="{51486B84-1635-4278-A873-49BF377B7315}" presName="childText" presStyleLbl="revTx" presStyleIdx="0" presStyleCnt="2">
        <dgm:presLayoutVars>
          <dgm:bulletEnabled val="1"/>
        </dgm:presLayoutVars>
      </dgm:prSet>
      <dgm:spPr/>
    </dgm:pt>
    <dgm:pt modelId="{3ADBF106-B704-4B0D-BA7A-E8F2F1C9A46C}" type="pres">
      <dgm:prSet presAssocID="{E0898DDA-5A35-4AFD-8FD8-6C00C7E43474}" presName="parentText" presStyleLbl="node1" presStyleIdx="1" presStyleCnt="2">
        <dgm:presLayoutVars>
          <dgm:chMax val="0"/>
          <dgm:bulletEnabled val="1"/>
        </dgm:presLayoutVars>
      </dgm:prSet>
      <dgm:spPr/>
    </dgm:pt>
    <dgm:pt modelId="{AADBB7CD-1CE7-4D17-844C-331D0E29AE43}" type="pres">
      <dgm:prSet presAssocID="{E0898DDA-5A35-4AFD-8FD8-6C00C7E43474}" presName="childText" presStyleLbl="revTx" presStyleIdx="1" presStyleCnt="2">
        <dgm:presLayoutVars>
          <dgm:bulletEnabled val="1"/>
        </dgm:presLayoutVars>
      </dgm:prSet>
      <dgm:spPr/>
    </dgm:pt>
  </dgm:ptLst>
  <dgm:cxnLst>
    <dgm:cxn modelId="{22127422-ED95-46B6-9834-0C764D82D779}" type="presOf" srcId="{A167149B-4D19-4BF6-9B71-C77215B4E1BA}" destId="{8E111B4C-35C6-4EC3-BA27-75590925AF4D}" srcOrd="0" destOrd="0" presId="urn:microsoft.com/office/officeart/2005/8/layout/vList2"/>
    <dgm:cxn modelId="{1589D15E-0BC7-4B95-8E67-82A0A5414212}" type="presOf" srcId="{102548B0-115F-487C-838F-D944BF1DD777}" destId="{56A2FE4A-B6CE-4DDA-8B1A-4BBE545BC66B}" srcOrd="0" destOrd="0" presId="urn:microsoft.com/office/officeart/2005/8/layout/vList2"/>
    <dgm:cxn modelId="{2FBF2C41-9A41-45A3-9076-F2CE39B1562C}" type="presOf" srcId="{E0898DDA-5A35-4AFD-8FD8-6C00C7E43474}" destId="{3ADBF106-B704-4B0D-BA7A-E8F2F1C9A46C}" srcOrd="0" destOrd="0" presId="urn:microsoft.com/office/officeart/2005/8/layout/vList2"/>
    <dgm:cxn modelId="{813B2844-96A6-486F-BEC9-4C1656CCDE50}" srcId="{102548B0-115F-487C-838F-D944BF1DD777}" destId="{51486B84-1635-4278-A873-49BF377B7315}" srcOrd="0" destOrd="0" parTransId="{A7FEDDC9-6C58-46A7-AB06-637AE0765403}" sibTransId="{16D4FC2C-C6F8-4563-A75D-4BDD651CC7CE}"/>
    <dgm:cxn modelId="{6023F647-7261-41AF-8013-AB39FEB7F477}" type="presOf" srcId="{2AFDFA25-442A-4D10-AF99-FE77499A18CA}" destId="{AADBB7CD-1CE7-4D17-844C-331D0E29AE43}" srcOrd="0" destOrd="0" presId="urn:microsoft.com/office/officeart/2005/8/layout/vList2"/>
    <dgm:cxn modelId="{21E43951-C884-4719-86AA-04FB0E696397}" type="presOf" srcId="{51486B84-1635-4278-A873-49BF377B7315}" destId="{5E12E772-863D-4F22-92B4-8EE1E9D96C0B}" srcOrd="0" destOrd="0" presId="urn:microsoft.com/office/officeart/2005/8/layout/vList2"/>
    <dgm:cxn modelId="{29F380C5-CBC2-45D1-A83D-E7E4FF303965}" srcId="{E0898DDA-5A35-4AFD-8FD8-6C00C7E43474}" destId="{2AFDFA25-442A-4D10-AF99-FE77499A18CA}" srcOrd="0" destOrd="0" parTransId="{D1372D14-A8C6-45CC-9F4F-7BE0387EC865}" sibTransId="{18E20FDC-9BE6-4555-8628-670562E10DC9}"/>
    <dgm:cxn modelId="{0B333CE5-4957-4A7C-8F07-30CBC241824B}" srcId="{51486B84-1635-4278-A873-49BF377B7315}" destId="{A167149B-4D19-4BF6-9B71-C77215B4E1BA}" srcOrd="0" destOrd="0" parTransId="{8FAFB20E-0914-4104-99B4-97AEB0805490}" sibTransId="{2588BD7B-3FC6-4685-ADC9-EF8E4E061B0C}"/>
    <dgm:cxn modelId="{5B44B1EC-1445-41CB-B495-CDEE553C10CD}" srcId="{102548B0-115F-487C-838F-D944BF1DD777}" destId="{E0898DDA-5A35-4AFD-8FD8-6C00C7E43474}" srcOrd="1" destOrd="0" parTransId="{212782BA-D907-40D7-8800-30713ED1F634}" sibTransId="{A5540A1B-E5E6-4EBA-AA90-6F5A927DC50E}"/>
    <dgm:cxn modelId="{CFEE58DE-5958-4A10-A7DF-D43B9A436221}" type="presParOf" srcId="{56A2FE4A-B6CE-4DDA-8B1A-4BBE545BC66B}" destId="{5E12E772-863D-4F22-92B4-8EE1E9D96C0B}" srcOrd="0" destOrd="0" presId="urn:microsoft.com/office/officeart/2005/8/layout/vList2"/>
    <dgm:cxn modelId="{6F7CE4FC-9586-448A-9857-685703252AAF}" type="presParOf" srcId="{56A2FE4A-B6CE-4DDA-8B1A-4BBE545BC66B}" destId="{8E111B4C-35C6-4EC3-BA27-75590925AF4D}" srcOrd="1" destOrd="0" presId="urn:microsoft.com/office/officeart/2005/8/layout/vList2"/>
    <dgm:cxn modelId="{5A14A854-5A4F-4C08-B780-D6B80190C60F}" type="presParOf" srcId="{56A2FE4A-B6CE-4DDA-8B1A-4BBE545BC66B}" destId="{3ADBF106-B704-4B0D-BA7A-E8F2F1C9A46C}" srcOrd="2" destOrd="0" presId="urn:microsoft.com/office/officeart/2005/8/layout/vList2"/>
    <dgm:cxn modelId="{AA62AAD7-BEA8-48D3-BE6A-9970FAD74E98}" type="presParOf" srcId="{56A2FE4A-B6CE-4DDA-8B1A-4BBE545BC66B}" destId="{AADBB7CD-1CE7-4D17-844C-331D0E29AE43}"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12E772-863D-4F22-92B4-8EE1E9D96C0B}">
      <dsp:nvSpPr>
        <dsp:cNvPr id="0" name=""/>
        <dsp:cNvSpPr/>
      </dsp:nvSpPr>
      <dsp:spPr>
        <a:xfrm>
          <a:off x="0" y="119799"/>
          <a:ext cx="7643812" cy="121680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latin typeface="Perpetua" pitchFamily="18" charset="0"/>
            </a:rPr>
            <a:t>Balloon Pop</a:t>
          </a:r>
        </a:p>
      </dsp:txBody>
      <dsp:txXfrm>
        <a:off x="59399" y="179198"/>
        <a:ext cx="7525014" cy="1098002"/>
      </dsp:txXfrm>
    </dsp:sp>
    <dsp:sp modelId="{8E111B4C-35C6-4EC3-BA27-75590925AF4D}">
      <dsp:nvSpPr>
        <dsp:cNvPr id="0" name=""/>
        <dsp:cNvSpPr/>
      </dsp:nvSpPr>
      <dsp:spPr>
        <a:xfrm>
          <a:off x="0" y="1336599"/>
          <a:ext cx="7643812"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691" tIns="82550" rIns="462280" bIns="82550" numCol="1" spcCol="1270" anchor="t" anchorCtr="0">
          <a:noAutofit/>
        </a:bodyPr>
        <a:lstStyle/>
        <a:p>
          <a:pPr marL="285750" lvl="1" indent="-285750" algn="l" defTabSz="2266950">
            <a:lnSpc>
              <a:spcPct val="90000"/>
            </a:lnSpc>
            <a:spcBef>
              <a:spcPct val="0"/>
            </a:spcBef>
            <a:spcAft>
              <a:spcPct val="20000"/>
            </a:spcAft>
            <a:buChar char="•"/>
          </a:pPr>
          <a:endParaRPr lang="en-US" sz="5100" kern="1200" dirty="0"/>
        </a:p>
      </dsp:txBody>
      <dsp:txXfrm>
        <a:off x="0" y="1336599"/>
        <a:ext cx="7643812" cy="1076400"/>
      </dsp:txXfrm>
    </dsp:sp>
    <dsp:sp modelId="{3ADBF106-B704-4B0D-BA7A-E8F2F1C9A46C}">
      <dsp:nvSpPr>
        <dsp:cNvPr id="0" name=""/>
        <dsp:cNvSpPr/>
      </dsp:nvSpPr>
      <dsp:spPr>
        <a:xfrm>
          <a:off x="0" y="2412999"/>
          <a:ext cx="7643812" cy="121680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dirty="0">
              <a:latin typeface="Perpetua" pitchFamily="18" charset="0"/>
            </a:rPr>
            <a:t>Sponge walk </a:t>
          </a:r>
        </a:p>
      </dsp:txBody>
      <dsp:txXfrm>
        <a:off x="59399" y="2472398"/>
        <a:ext cx="7525014" cy="1098002"/>
      </dsp:txXfrm>
    </dsp:sp>
    <dsp:sp modelId="{AADBB7CD-1CE7-4D17-844C-331D0E29AE43}">
      <dsp:nvSpPr>
        <dsp:cNvPr id="0" name=""/>
        <dsp:cNvSpPr/>
      </dsp:nvSpPr>
      <dsp:spPr>
        <a:xfrm>
          <a:off x="0" y="3629800"/>
          <a:ext cx="7643812" cy="1076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2691" tIns="82550" rIns="462280" bIns="82550" numCol="1" spcCol="1270" anchor="t" anchorCtr="0">
          <a:noAutofit/>
        </a:bodyPr>
        <a:lstStyle/>
        <a:p>
          <a:pPr marL="285750" lvl="1" indent="-285750" algn="l" defTabSz="2266950">
            <a:lnSpc>
              <a:spcPct val="90000"/>
            </a:lnSpc>
            <a:spcBef>
              <a:spcPct val="0"/>
            </a:spcBef>
            <a:spcAft>
              <a:spcPct val="20000"/>
            </a:spcAft>
            <a:buChar char="•"/>
          </a:pPr>
          <a:endParaRPr lang="en-US" sz="5100" kern="1200" dirty="0"/>
        </a:p>
      </dsp:txBody>
      <dsp:txXfrm>
        <a:off x="0" y="3629800"/>
        <a:ext cx="7643812" cy="10764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72874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ru-RU"/>
          </a:p>
        </p:txBody>
      </p:sp>
      <p:sp>
        <p:nvSpPr>
          <p:cNvPr id="6963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ru-RU"/>
          </a:p>
        </p:txBody>
      </p:sp>
      <p:sp>
        <p:nvSpPr>
          <p:cNvPr id="6963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6963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ru-RU"/>
              <a:t>Click to edit Master text styles</a:t>
            </a:r>
          </a:p>
          <a:p>
            <a:pPr lvl="1"/>
            <a:r>
              <a:rPr lang="ru-RU"/>
              <a:t>Second level</a:t>
            </a:r>
          </a:p>
          <a:p>
            <a:pPr lvl="2"/>
            <a:r>
              <a:rPr lang="ru-RU"/>
              <a:t>Third level</a:t>
            </a:r>
          </a:p>
          <a:p>
            <a:pPr lvl="3"/>
            <a:r>
              <a:rPr lang="ru-RU"/>
              <a:t>Fourth level</a:t>
            </a:r>
          </a:p>
          <a:p>
            <a:pPr lvl="4"/>
            <a:r>
              <a:rPr lang="ru-RU"/>
              <a:t>Fifth level</a:t>
            </a:r>
          </a:p>
        </p:txBody>
      </p:sp>
      <p:sp>
        <p:nvSpPr>
          <p:cNvPr id="6963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ru-RU"/>
          </a:p>
        </p:txBody>
      </p:sp>
      <p:sp>
        <p:nvSpPr>
          <p:cNvPr id="6963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56D3F6EA-BA0E-4B21-8193-4F805D54AE2B}" type="slidenum">
              <a:rPr lang="ru-RU"/>
              <a:pPr/>
              <a:t>‹#›</a:t>
            </a:fld>
            <a:endParaRPr lang="ru-RU"/>
          </a:p>
        </p:txBody>
      </p:sp>
    </p:spTree>
    <p:extLst>
      <p:ext uri="{BB962C8B-B14F-4D97-AF65-F5344CB8AC3E}">
        <p14:creationId xmlns:p14="http://schemas.microsoft.com/office/powerpoint/2010/main" val="314513926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a:t>
            </a:r>
            <a:r>
              <a:rPr lang="en-US" baseline="0" dirty="0"/>
              <a:t> everyone!</a:t>
            </a:r>
          </a:p>
          <a:p>
            <a:endParaRPr lang="en-US" baseline="0" dirty="0"/>
          </a:p>
          <a:p>
            <a:pPr marL="0" marR="0" indent="0" algn="l" defTabSz="914400" rtl="0" eaLnBrk="1" fontAlgn="base" latinLnBrk="0" hangingPunct="1">
              <a:lnSpc>
                <a:spcPct val="100000"/>
              </a:lnSpc>
              <a:spcBef>
                <a:spcPct val="30000"/>
              </a:spcBef>
              <a:spcAft>
                <a:spcPct val="0"/>
              </a:spcAft>
              <a:buClrTx/>
              <a:buSzTx/>
              <a:buFontTx/>
              <a:buNone/>
              <a:tabLst/>
              <a:defRPr/>
            </a:pPr>
            <a:r>
              <a:rPr lang="en-US" baseline="0" dirty="0"/>
              <a:t>Today, I’m presenting about “</a:t>
            </a:r>
            <a:r>
              <a:rPr lang="en-GB" dirty="0"/>
              <a:t>Crèche Activities for Children Aged 0-2 years.</a:t>
            </a:r>
            <a:r>
              <a:rPr lang="en-GB" baseline="0" dirty="0"/>
              <a:t> I am happy to have your attention as we explore wonderful world of early childhood development and engagement.</a:t>
            </a:r>
          </a:p>
          <a:p>
            <a:pPr marL="0" marR="0" indent="0" algn="l" defTabSz="914400" rtl="0" eaLnBrk="1" fontAlgn="base" latinLnBrk="0" hangingPunct="1">
              <a:lnSpc>
                <a:spcPct val="100000"/>
              </a:lnSpc>
              <a:spcBef>
                <a:spcPct val="30000"/>
              </a:spcBef>
              <a:spcAft>
                <a:spcPct val="0"/>
              </a:spcAft>
              <a:buClrTx/>
              <a:buSzTx/>
              <a:buFontTx/>
              <a:buNone/>
              <a:tabLst/>
              <a:defRPr/>
            </a:pPr>
            <a:endParaRPr lang="en-GB" baseline="0" dirty="0"/>
          </a:p>
          <a:p>
            <a:pPr marL="0" marR="0" indent="0" algn="l" defTabSz="914400" rtl="0" eaLnBrk="1" fontAlgn="base" latinLnBrk="0" hangingPunct="1">
              <a:lnSpc>
                <a:spcPct val="100000"/>
              </a:lnSpc>
              <a:spcBef>
                <a:spcPct val="30000"/>
              </a:spcBef>
              <a:spcAft>
                <a:spcPct val="0"/>
              </a:spcAft>
              <a:buClrTx/>
              <a:buSzTx/>
              <a:buFontTx/>
              <a:buNone/>
              <a:tabLst/>
              <a:defRPr/>
            </a:pPr>
            <a:r>
              <a:rPr lang="en-GB" baseline="0" dirty="0"/>
              <a:t>My presentation covers the following:</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US" sz="1200" dirty="0">
                <a:latin typeface="Perpetua" pitchFamily="18" charset="0"/>
              </a:rPr>
              <a:t>Introduction </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GB" dirty="0">
                <a:latin typeface="Perpetua" pitchFamily="18" charset="0"/>
              </a:rPr>
              <a:t>Crèche activities for children aged 0-2 years </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US" dirty="0"/>
              <a:t>Balloon Pop</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US" dirty="0"/>
              <a:t>Sponge Walk </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GB" dirty="0"/>
              <a:t>Jean Piaget’s Theory of Play</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US" dirty="0">
                <a:latin typeface="Perpetua" pitchFamily="18" charset="0"/>
              </a:rPr>
              <a:t>Piaget’s Theory of Cognitive Development</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GB" dirty="0">
                <a:latin typeface="Perpetua" pitchFamily="18" charset="0"/>
              </a:rPr>
              <a:t>Sensorimotor Stage (0-2 years)</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US" dirty="0"/>
              <a:t>Conclusion</a:t>
            </a: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r>
              <a:rPr lang="en-US" dirty="0">
                <a:latin typeface="Perpetua" pitchFamily="18" charset="0"/>
              </a:rPr>
              <a:t>References </a:t>
            </a:r>
            <a:br>
              <a:rPr lang="en-GB" dirty="0">
                <a:latin typeface="Perpetua" pitchFamily="18" charset="0"/>
              </a:rPr>
            </a:br>
            <a:endParaRPr lang="en-GB" dirty="0">
              <a:latin typeface="Perpetua" pitchFamily="18" charset="0"/>
            </a:endParaRPr>
          </a:p>
          <a:p>
            <a:pPr marL="228600" marR="0" indent="-228600" algn="l" defTabSz="914400" rtl="0" eaLnBrk="1" fontAlgn="base" latinLnBrk="0" hangingPunct="1">
              <a:lnSpc>
                <a:spcPct val="100000"/>
              </a:lnSpc>
              <a:spcBef>
                <a:spcPct val="30000"/>
              </a:spcBef>
              <a:spcAft>
                <a:spcPct val="0"/>
              </a:spcAft>
              <a:buClrTx/>
              <a:buSzTx/>
              <a:buFontTx/>
              <a:buAutoNum type="arabicPeriod"/>
              <a:tabLst/>
              <a:defRPr/>
            </a:pPr>
            <a:endParaRPr lang="uk-UA" dirty="0"/>
          </a:p>
          <a:p>
            <a:endParaRPr lang="en-US" dirty="0"/>
          </a:p>
        </p:txBody>
      </p:sp>
      <p:sp>
        <p:nvSpPr>
          <p:cNvPr id="4" name="Slide Number Placeholder 3"/>
          <p:cNvSpPr>
            <a:spLocks noGrp="1"/>
          </p:cNvSpPr>
          <p:nvPr>
            <p:ph type="sldNum" sz="quarter" idx="10"/>
          </p:nvPr>
        </p:nvSpPr>
        <p:spPr/>
        <p:txBody>
          <a:bodyPr/>
          <a:lstStyle/>
          <a:p>
            <a:fld id="{56D3F6EA-BA0E-4B21-8193-4F805D54AE2B}" type="slidenum">
              <a:rPr lang="ru-RU" smtClean="0"/>
              <a:pPr/>
              <a:t>2</a:t>
            </a:fld>
            <a:endParaRPr lang="ru-RU"/>
          </a:p>
        </p:txBody>
      </p:sp>
    </p:spTree>
    <p:extLst>
      <p:ext uri="{BB962C8B-B14F-4D97-AF65-F5344CB8AC3E}">
        <p14:creationId xmlns:p14="http://schemas.microsoft.com/office/powerpoint/2010/main" val="794700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latin typeface="Arial" charset="0"/>
                <a:ea typeface="+mn-ea"/>
                <a:cs typeface="+mn-cs"/>
              </a:rPr>
              <a:t>Psychology in Health and social care explores the social and psychological aspects connected to physical illness, the impact of disease on people, psychological intervention, and how this knowledge can be utilized in healthcare and social care settings (Pearce, 2013). Psychology also focuses on facilitating personal and interpersonal functioning across the lifespan. Furthermore, psychology helps to get to the root of individuals' emotions to help them make healthy choices. Similarly, psychology plays a vital role in Health and social care by providing behavioral and mental health services in primary care and identifying and modifying behaviors to promote individuals’ Health and wellness (Pearce, 2013). This paper aims to provide two crèche activities for children aged 0-2 years while their mothers attend a weekly one-hour support session.</a:t>
            </a:r>
            <a:endParaRPr lang="en-US" sz="1200" kern="120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56D3F6EA-BA0E-4B21-8193-4F805D54AE2B}" type="slidenum">
              <a:rPr lang="ru-RU" smtClean="0"/>
              <a:pPr/>
              <a:t>3</a:t>
            </a:fld>
            <a:endParaRPr lang="ru-RU"/>
          </a:p>
        </p:txBody>
      </p:sp>
    </p:spTree>
    <p:extLst>
      <p:ext uri="{BB962C8B-B14F-4D97-AF65-F5344CB8AC3E}">
        <p14:creationId xmlns:p14="http://schemas.microsoft.com/office/powerpoint/2010/main" val="3439709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71450" marR="0" lvl="0" indent="-171450" algn="l" defTabSz="914400" rtl="0" eaLnBrk="1" fontAlgn="base" latinLnBrk="0" hangingPunct="1">
              <a:lnSpc>
                <a:spcPct val="100000"/>
              </a:lnSpc>
              <a:spcBef>
                <a:spcPct val="30000"/>
              </a:spcBef>
              <a:spcAft>
                <a:spcPct val="0"/>
              </a:spcAft>
              <a:buClrTx/>
              <a:buSzTx/>
              <a:buFont typeface="Wingdings" panose="05000000000000000000" pitchFamily="2" charset="2"/>
              <a:buChar char="q"/>
              <a:tabLst/>
              <a:defRPr/>
            </a:pPr>
            <a:r>
              <a:rPr lang="en-US" sz="1200" dirty="0">
                <a:latin typeface="Perpetua" pitchFamily="18" charset="0"/>
              </a:rPr>
              <a:t>Balloon Pop is an activity where colorful balloons are inflated and then intentionally burst or popped.</a:t>
            </a:r>
            <a:r>
              <a:rPr lang="en-US" sz="1200" baseline="0" dirty="0">
                <a:latin typeface="Perpetua" pitchFamily="18" charset="0"/>
              </a:rPr>
              <a:t>  This is be done by applying pressure or tapping the balloon, causing it to burst with a popping sound. </a:t>
            </a:r>
          </a:p>
          <a:p>
            <a:pPr marL="0" marR="0" lvl="0" indent="0" algn="l" defTabSz="914400" rtl="0" eaLnBrk="1" fontAlgn="base" latinLnBrk="0" hangingPunct="1">
              <a:lnSpc>
                <a:spcPct val="100000"/>
              </a:lnSpc>
              <a:spcBef>
                <a:spcPct val="30000"/>
              </a:spcBef>
              <a:spcAft>
                <a:spcPct val="0"/>
              </a:spcAft>
              <a:buClrTx/>
              <a:buSzTx/>
              <a:buFontTx/>
              <a:buNone/>
              <a:tabLst/>
              <a:defRPr/>
            </a:pPr>
            <a:r>
              <a:rPr lang="en-US" sz="1200" baseline="0" dirty="0">
                <a:latin typeface="Perpetua" pitchFamily="18" charset="0"/>
              </a:rPr>
              <a:t>Balloon popping activities are often used as a form of entertainment and engagement, especially for children, and can offer sensory stimulation and opportunities for motor skill development.</a:t>
            </a:r>
          </a:p>
          <a:p>
            <a:pPr marL="171450" marR="0" lvl="0" indent="-171450" algn="l" defTabSz="914400" rtl="0" eaLnBrk="1" fontAlgn="base" latinLnBrk="0" hangingPunct="1">
              <a:lnSpc>
                <a:spcPct val="100000"/>
              </a:lnSpc>
              <a:spcBef>
                <a:spcPct val="30000"/>
              </a:spcBef>
              <a:spcAft>
                <a:spcPct val="0"/>
              </a:spcAft>
              <a:buClrTx/>
              <a:buSzTx/>
              <a:buFont typeface="Wingdings" panose="05000000000000000000" pitchFamily="2" charset="2"/>
              <a:buChar char="q"/>
              <a:tabLst/>
              <a:defRPr/>
            </a:pPr>
            <a:r>
              <a:rPr lang="en-US" sz="1200" dirty="0">
                <a:latin typeface="Perpetua" pitchFamily="18" charset="0"/>
              </a:rPr>
              <a:t>Sponge walk refers to an activity where participants</a:t>
            </a:r>
            <a:r>
              <a:rPr lang="en-US" sz="1200" baseline="0" dirty="0">
                <a:latin typeface="Perpetua" pitchFamily="18" charset="0"/>
              </a:rPr>
              <a:t>, usually children, wear sponges or sponge shoes on their feet and walk or move around.  The purpose of sponge walk is to create a unique walking experience, as the sponges provide a cushioned and bouncy sensation, adding an element of fun and novelty to movement.</a:t>
            </a:r>
            <a:endParaRPr lang="en-US" sz="1200" dirty="0">
              <a:latin typeface="Perpetua" pitchFamily="18" charset="0"/>
            </a:endParaRPr>
          </a:p>
          <a:p>
            <a:endParaRPr lang="en-US" dirty="0"/>
          </a:p>
        </p:txBody>
      </p:sp>
      <p:sp>
        <p:nvSpPr>
          <p:cNvPr id="4" name="Slide Number Placeholder 3"/>
          <p:cNvSpPr>
            <a:spLocks noGrp="1"/>
          </p:cNvSpPr>
          <p:nvPr>
            <p:ph type="sldNum" sz="quarter" idx="10"/>
          </p:nvPr>
        </p:nvSpPr>
        <p:spPr/>
        <p:txBody>
          <a:bodyPr/>
          <a:lstStyle/>
          <a:p>
            <a:fld id="{56D3F6EA-BA0E-4B21-8193-4F805D54AE2B}" type="slidenum">
              <a:rPr lang="ru-RU" smtClean="0"/>
              <a:pPr/>
              <a:t>4</a:t>
            </a:fld>
            <a:endParaRPr lang="ru-RU"/>
          </a:p>
        </p:txBody>
      </p:sp>
    </p:spTree>
    <p:extLst>
      <p:ext uri="{BB962C8B-B14F-4D97-AF65-F5344CB8AC3E}">
        <p14:creationId xmlns:p14="http://schemas.microsoft.com/office/powerpoint/2010/main" val="42685343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latin typeface="Arial" charset="0"/>
                <a:ea typeface="+mn-ea"/>
                <a:cs typeface="+mn-cs"/>
              </a:rPr>
              <a:t>The volunteer must have balloons and a sharp object like a needle. She will help the children to blow up the balloons and pop them with the sharp object. The volunteer must closely supervise the kids to ensure they do not hurt themselves. The toddlers will have a blast popping the balloons. They love the noise and the feeling of popping the balloons. </a:t>
            </a:r>
            <a:endParaRPr lang="en-US" sz="1200" kern="120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56D3F6EA-BA0E-4B21-8193-4F805D54AE2B}" type="slidenum">
              <a:rPr lang="ru-RU" smtClean="0"/>
              <a:pPr/>
              <a:t>5</a:t>
            </a:fld>
            <a:endParaRPr lang="ru-RU"/>
          </a:p>
        </p:txBody>
      </p:sp>
    </p:spTree>
    <p:extLst>
      <p:ext uri="{BB962C8B-B14F-4D97-AF65-F5344CB8AC3E}">
        <p14:creationId xmlns:p14="http://schemas.microsoft.com/office/powerpoint/2010/main" val="2240494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latin typeface="Arial" charset="0"/>
                <a:ea typeface="+mn-ea"/>
                <a:cs typeface="+mn-cs"/>
              </a:rPr>
              <a:t>This activity will allow the toddlers to play sensory with their whole bodies. The volunteer should collect ten sponges of different varieties, dunk the sponges in water, and line up the sponges outside on the hard surface. Encourage the toddlers to walk across the sponges, squeezing the water with their feet. Sponge walk is a sensory-rich activity enabling toddlers to work on balance and coordination.</a:t>
            </a:r>
            <a:endParaRPr lang="en-US" sz="1200" kern="120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56D3F6EA-BA0E-4B21-8193-4F805D54AE2B}" type="slidenum">
              <a:rPr lang="ru-RU" smtClean="0"/>
              <a:pPr/>
              <a:t>6</a:t>
            </a:fld>
            <a:endParaRPr lang="ru-RU"/>
          </a:p>
        </p:txBody>
      </p:sp>
    </p:spTree>
    <p:extLst>
      <p:ext uri="{BB962C8B-B14F-4D97-AF65-F5344CB8AC3E}">
        <p14:creationId xmlns:p14="http://schemas.microsoft.com/office/powerpoint/2010/main" val="18954504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Arial" charset="0"/>
                <a:ea typeface="+mn-ea"/>
                <a:cs typeface="+mn-cs"/>
              </a:rPr>
              <a:t>The theory holds that children's play and intellectual development are zealously intertwined. Their play environment should also develop as children grow and develop (Schreiber, 2020). Based on this theory, there are four stages of cognitive development. They include: </a:t>
            </a:r>
            <a:endParaRPr lang="en-US" sz="1200" kern="1200" dirty="0">
              <a:solidFill>
                <a:schemeClr val="tx1"/>
              </a:solidFill>
              <a:latin typeface="Arial" charset="0"/>
              <a:ea typeface="+mn-ea"/>
              <a:cs typeface="+mn-cs"/>
            </a:endParaRPr>
          </a:p>
          <a:p>
            <a:r>
              <a:rPr lang="en-GB" sz="1200" b="1" kern="1200" dirty="0">
                <a:solidFill>
                  <a:schemeClr val="tx1"/>
                </a:solidFill>
                <a:latin typeface="Arial" charset="0"/>
                <a:ea typeface="+mn-ea"/>
                <a:cs typeface="+mn-cs"/>
              </a:rPr>
              <a:t>Sensorimotor Stage (0-2 years)</a:t>
            </a:r>
            <a:r>
              <a:rPr lang="en-GB" sz="1200" kern="1200" dirty="0">
                <a:solidFill>
                  <a:schemeClr val="tx1"/>
                </a:solidFill>
                <a:latin typeface="Arial" charset="0"/>
                <a:ea typeface="+mn-ea"/>
                <a:cs typeface="+mn-cs"/>
              </a:rPr>
              <a:t> - Babies and toddlers live in the present and experience the world through exploration using their five senses.</a:t>
            </a:r>
            <a:endParaRPr lang="en-US" sz="1200" kern="1200" dirty="0">
              <a:solidFill>
                <a:schemeClr val="tx1"/>
              </a:solidFill>
              <a:latin typeface="Arial" charset="0"/>
              <a:ea typeface="+mn-ea"/>
              <a:cs typeface="+mn-cs"/>
            </a:endParaRPr>
          </a:p>
          <a:p>
            <a:r>
              <a:rPr lang="en-GB" sz="1200" b="1" kern="1200" dirty="0">
                <a:solidFill>
                  <a:schemeClr val="tx1"/>
                </a:solidFill>
                <a:latin typeface="Arial" charset="0"/>
                <a:ea typeface="+mn-ea"/>
                <a:cs typeface="+mn-cs"/>
              </a:rPr>
              <a:t>Preoperational Stage (2-7 years)</a:t>
            </a:r>
            <a:r>
              <a:rPr lang="en-GB" sz="1200" kern="1200" dirty="0">
                <a:solidFill>
                  <a:schemeClr val="tx1"/>
                </a:solidFill>
                <a:latin typeface="Arial" charset="0"/>
                <a:ea typeface="+mn-ea"/>
                <a:cs typeface="+mn-cs"/>
              </a:rPr>
              <a:t> – Young kids tend to view the world from their perspective. They will likely think about things not before them with words or pictures (Schreiber, 2020). However, they are not yet skilled in problem-solving.</a:t>
            </a:r>
            <a:endParaRPr lang="en-US" sz="1200" kern="1200" dirty="0">
              <a:solidFill>
                <a:schemeClr val="tx1"/>
              </a:solidFill>
              <a:latin typeface="Arial" charset="0"/>
              <a:ea typeface="+mn-ea"/>
              <a:cs typeface="+mn-cs"/>
            </a:endParaRPr>
          </a:p>
          <a:p>
            <a:r>
              <a:rPr lang="en-GB" sz="1200" b="1" kern="1200" dirty="0">
                <a:solidFill>
                  <a:schemeClr val="tx1"/>
                </a:solidFill>
                <a:latin typeface="Arial" charset="0"/>
                <a:ea typeface="+mn-ea"/>
                <a:cs typeface="+mn-cs"/>
              </a:rPr>
              <a:t>Concrete Operational Stage (7-11 years)</a:t>
            </a:r>
            <a:r>
              <a:rPr lang="en-GB" sz="1200" kern="1200" dirty="0">
                <a:solidFill>
                  <a:schemeClr val="tx1"/>
                </a:solidFill>
                <a:latin typeface="Arial" charset="0"/>
                <a:ea typeface="+mn-ea"/>
                <a:cs typeface="+mn-cs"/>
              </a:rPr>
              <a:t> - kids become more compassionate and can think about the world from other's perspectives. They are developing logic skills and can now work things out in their heads rather than using physical representations.</a:t>
            </a:r>
            <a:endParaRPr lang="en-US" sz="1200" kern="1200" dirty="0">
              <a:solidFill>
                <a:schemeClr val="tx1"/>
              </a:solidFill>
              <a:latin typeface="Arial" charset="0"/>
              <a:ea typeface="+mn-ea"/>
              <a:cs typeface="+mn-cs"/>
            </a:endParaRPr>
          </a:p>
          <a:p>
            <a:r>
              <a:rPr lang="en-GB" sz="1200" b="1" kern="1200" dirty="0">
                <a:solidFill>
                  <a:schemeClr val="tx1"/>
                </a:solidFill>
                <a:latin typeface="Arial" charset="0"/>
                <a:ea typeface="+mn-ea"/>
                <a:cs typeface="+mn-cs"/>
              </a:rPr>
              <a:t>Formal Operational Stage (12+ years)</a:t>
            </a:r>
            <a:r>
              <a:rPr lang="en-GB" sz="1200" kern="1200" dirty="0">
                <a:solidFill>
                  <a:schemeClr val="tx1"/>
                </a:solidFill>
                <a:latin typeface="Arial" charset="0"/>
                <a:ea typeface="+mn-ea"/>
                <a:cs typeface="+mn-cs"/>
              </a:rPr>
              <a:t> - Older kids can now talk more about nonfigurative ideas and form arguments (Schreiber, 2020). Their logic skills are more developed, and they can now think more autonomously and propose their ideas.</a:t>
            </a:r>
            <a:endParaRPr lang="en-US" sz="1200" kern="120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56D3F6EA-BA0E-4B21-8193-4F805D54AE2B}" type="slidenum">
              <a:rPr lang="ru-RU" smtClean="0"/>
              <a:pPr/>
              <a:t>7</a:t>
            </a:fld>
            <a:endParaRPr lang="ru-RU"/>
          </a:p>
        </p:txBody>
      </p:sp>
    </p:spTree>
    <p:extLst>
      <p:ext uri="{BB962C8B-B14F-4D97-AF65-F5344CB8AC3E}">
        <p14:creationId xmlns:p14="http://schemas.microsoft.com/office/powerpoint/2010/main" val="2773799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base" latinLnBrk="0" hangingPunct="1">
              <a:lnSpc>
                <a:spcPct val="100000"/>
              </a:lnSpc>
              <a:spcBef>
                <a:spcPct val="30000"/>
              </a:spcBef>
              <a:spcAft>
                <a:spcPct val="0"/>
              </a:spcAft>
              <a:buClrTx/>
              <a:buSzTx/>
              <a:buFontTx/>
              <a:buNone/>
              <a:tabLst/>
              <a:defRPr/>
            </a:pPr>
            <a:r>
              <a:rPr lang="en-GB" sz="1200" kern="1200" dirty="0">
                <a:solidFill>
                  <a:schemeClr val="tx1"/>
                </a:solidFill>
                <a:latin typeface="Arial" charset="0"/>
                <a:ea typeface="+mn-ea"/>
                <a:cs typeface="+mn-cs"/>
              </a:rPr>
              <a:t>Based on Piaget’s theory of cognitive development, babies and toddlers live in the present, and experience the world through exploration using their five senses. Sponge walk play is a fantastic way for young children to explore and learn about their world. Similarly, balloon pop promotes gross motor skills and hand-eye coordination. The kids will also learn about cause and effect as they see that their action lead to the desired outcome. </a:t>
            </a:r>
            <a:endParaRPr lang="en-US" sz="1200" kern="1200" dirty="0">
              <a:solidFill>
                <a:schemeClr val="tx1"/>
              </a:solidFill>
              <a:latin typeface="Arial"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56D3F6EA-BA0E-4B21-8193-4F805D54AE2B}" type="slidenum">
              <a:rPr lang="ru-RU" smtClean="0"/>
              <a:pPr/>
              <a:t>9</a:t>
            </a:fld>
            <a:endParaRPr lang="ru-RU"/>
          </a:p>
        </p:txBody>
      </p:sp>
    </p:spTree>
    <p:extLst>
      <p:ext uri="{BB962C8B-B14F-4D97-AF65-F5344CB8AC3E}">
        <p14:creationId xmlns:p14="http://schemas.microsoft.com/office/powerpoint/2010/main" val="10032120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512888" y="115888"/>
            <a:ext cx="7162800" cy="893762"/>
          </a:xfrm>
          <a:effectLst>
            <a:outerShdw dist="17961" dir="2700000" algn="ctr" rotWithShape="0">
              <a:schemeClr val="bg1"/>
            </a:outerShdw>
          </a:effectLst>
        </p:spPr>
        <p:txBody>
          <a:bodyPr/>
          <a:lstStyle>
            <a:lvl1pPr algn="r">
              <a:defRPr sz="3200"/>
            </a:lvl1pPr>
          </a:lstStyle>
          <a:p>
            <a:r>
              <a:rPr lang="ru-RU"/>
              <a:t>Click to edit Master title style</a:t>
            </a:r>
          </a:p>
        </p:txBody>
      </p:sp>
      <p:sp>
        <p:nvSpPr>
          <p:cNvPr id="5123" name="Rectangle 3"/>
          <p:cNvSpPr>
            <a:spLocks noGrp="1" noChangeArrowheads="1"/>
          </p:cNvSpPr>
          <p:nvPr>
            <p:ph type="subTitle" idx="1"/>
          </p:nvPr>
        </p:nvSpPr>
        <p:spPr>
          <a:xfrm>
            <a:off x="1512888" y="908050"/>
            <a:ext cx="7162800" cy="503238"/>
          </a:xfrm>
          <a:effectLst>
            <a:outerShdw dist="17961" dir="2700000" algn="ctr" rotWithShape="0">
              <a:schemeClr val="bg1"/>
            </a:outerShdw>
          </a:effectLst>
        </p:spPr>
        <p:txBody>
          <a:bodyPr/>
          <a:lstStyle>
            <a:lvl1pPr marL="0" indent="0" algn="r">
              <a:buFontTx/>
              <a:buNone/>
              <a:defRPr sz="2400" b="1">
                <a:solidFill>
                  <a:schemeClr val="bg2"/>
                </a:solidFill>
              </a:defRPr>
            </a:lvl1pPr>
          </a:lstStyle>
          <a:p>
            <a:r>
              <a:rPr lang="ru-RU"/>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722313" y="4406900"/>
            <a:ext cx="7772400" cy="1362075"/>
          </a:xfrm>
        </p:spPr>
        <p:txBody>
          <a:bodyPr anchor="t"/>
          <a:lstStyle>
            <a:lvl1pPr algn="l">
              <a:defRPr sz="4000" b="1" cap="all"/>
            </a:lvl1pPr>
          </a:lstStyle>
          <a:p>
            <a:r>
              <a:rPr lang="ru-RU"/>
              <a:t>Образец заголовка</a:t>
            </a:r>
          </a:p>
        </p:txBody>
      </p:sp>
      <p:sp>
        <p:nvSpPr>
          <p:cNvPr id="3" name="Текст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ru-RU"/>
              <a:t>Образец текста</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Содержимое 2"/>
          <p:cNvSpPr>
            <a:spLocks noGrp="1"/>
          </p:cNvSpPr>
          <p:nvPr>
            <p:ph sz="half" idx="1"/>
          </p:nvPr>
        </p:nvSpPr>
        <p:spPr>
          <a:xfrm>
            <a:off x="1176338" y="1627188"/>
            <a:ext cx="3744912" cy="4826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Содержимое 3"/>
          <p:cNvSpPr>
            <a:spLocks noGrp="1"/>
          </p:cNvSpPr>
          <p:nvPr>
            <p:ph sz="half" idx="2"/>
          </p:nvPr>
        </p:nvSpPr>
        <p:spPr>
          <a:xfrm>
            <a:off x="5073650" y="1627188"/>
            <a:ext cx="3746500" cy="48260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4638"/>
            <a:ext cx="8229600" cy="1143000"/>
          </a:xfrm>
        </p:spPr>
        <p:txBody>
          <a:bodyPr/>
          <a:lstStyle>
            <a:lvl1pPr>
              <a:defRPr/>
            </a:lvl1pPr>
          </a:lstStyle>
          <a:p>
            <a:r>
              <a:rPr lang="ru-RU"/>
              <a:t>Образец заголовка</a:t>
            </a:r>
          </a:p>
        </p:txBody>
      </p:sp>
      <p:sp>
        <p:nvSpPr>
          <p:cNvPr id="3" name="Текст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Содержимое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Содержимое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457200" y="273050"/>
            <a:ext cx="3008313" cy="1162050"/>
          </a:xfrm>
        </p:spPr>
        <p:txBody>
          <a:bodyPr anchor="b"/>
          <a:lstStyle>
            <a:lvl1pPr algn="l">
              <a:defRPr sz="2000" b="1"/>
            </a:lvl1pPr>
          </a:lstStyle>
          <a:p>
            <a:r>
              <a:rPr lang="ru-RU"/>
              <a:t>Образец заголовка</a:t>
            </a:r>
          </a:p>
        </p:txBody>
      </p:sp>
      <p:sp>
        <p:nvSpPr>
          <p:cNvPr id="3" name="Содержимое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1792288" y="4800600"/>
            <a:ext cx="5486400" cy="566738"/>
          </a:xfrm>
        </p:spPr>
        <p:txBody>
          <a:bodyPr anchor="b"/>
          <a:lstStyle>
            <a:lvl1pPr algn="l">
              <a:defRPr sz="2000" b="1"/>
            </a:lvl1pPr>
          </a:lstStyle>
          <a:p>
            <a:r>
              <a:rPr lang="ru-RU"/>
              <a:t>Образец заголовка</a:t>
            </a:r>
          </a:p>
        </p:txBody>
      </p:sp>
      <p:sp>
        <p:nvSpPr>
          <p:cNvPr id="3" name="Рисунок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ru-RU"/>
              <a:t>Образец текста</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6910388" y="760413"/>
            <a:ext cx="1909762" cy="5692775"/>
          </a:xfrm>
        </p:spPr>
        <p:txBody>
          <a:bodyPr vert="eaVert"/>
          <a:lstStyle/>
          <a:p>
            <a:r>
              <a:rPr lang="ru-RU"/>
              <a:t>Образец заголовка</a:t>
            </a:r>
          </a:p>
        </p:txBody>
      </p:sp>
      <p:sp>
        <p:nvSpPr>
          <p:cNvPr id="3" name="Вертикальный текст 2"/>
          <p:cNvSpPr>
            <a:spLocks noGrp="1"/>
          </p:cNvSpPr>
          <p:nvPr>
            <p:ph type="body" orient="vert" idx="1"/>
          </p:nvPr>
        </p:nvSpPr>
        <p:spPr>
          <a:xfrm>
            <a:off x="1176338" y="760413"/>
            <a:ext cx="5581650" cy="5692775"/>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1187450" y="760413"/>
            <a:ext cx="7632700" cy="508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ru-RU"/>
              <a:t>Click to edit Master title style</a:t>
            </a:r>
          </a:p>
        </p:txBody>
      </p:sp>
      <p:sp>
        <p:nvSpPr>
          <p:cNvPr id="1027" name="Rectangle 3"/>
          <p:cNvSpPr>
            <a:spLocks noGrp="1" noChangeArrowheads="1"/>
          </p:cNvSpPr>
          <p:nvPr>
            <p:ph type="body" idx="1"/>
          </p:nvPr>
        </p:nvSpPr>
        <p:spPr bwMode="auto">
          <a:xfrm>
            <a:off x="1176338" y="1627188"/>
            <a:ext cx="7643812" cy="48260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ru-RU"/>
              <a:t>Click to edit Master text styles</a:t>
            </a:r>
          </a:p>
          <a:p>
            <a:pPr lvl="1"/>
            <a:r>
              <a:rPr lang="ru-RU"/>
              <a:t>Second level</a:t>
            </a:r>
          </a:p>
          <a:p>
            <a:pPr lvl="2"/>
            <a:r>
              <a:rPr lang="ru-RU"/>
              <a:t>Third level</a:t>
            </a:r>
          </a:p>
          <a:p>
            <a:pPr lvl="3"/>
            <a:r>
              <a:rPr lang="ru-RU"/>
              <a:t>Fourth level</a:t>
            </a:r>
          </a:p>
          <a:p>
            <a:pPr lvl="4"/>
            <a:r>
              <a:rPr lang="ru-RU"/>
              <a:t>Fifth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fontAlgn="base">
        <a:spcBef>
          <a:spcPct val="0"/>
        </a:spcBef>
        <a:spcAft>
          <a:spcPct val="0"/>
        </a:spcAft>
        <a:defRPr sz="3600" b="1">
          <a:solidFill>
            <a:schemeClr val="bg2"/>
          </a:solidFill>
          <a:latin typeface="+mj-lt"/>
          <a:ea typeface="+mj-ea"/>
          <a:cs typeface="+mj-cs"/>
        </a:defRPr>
      </a:lvl1pPr>
      <a:lvl2pPr algn="l" rtl="0" fontAlgn="base">
        <a:spcBef>
          <a:spcPct val="0"/>
        </a:spcBef>
        <a:spcAft>
          <a:spcPct val="0"/>
        </a:spcAft>
        <a:defRPr sz="3600" b="1">
          <a:solidFill>
            <a:schemeClr val="bg2"/>
          </a:solidFill>
          <a:latin typeface="Arial" charset="0"/>
        </a:defRPr>
      </a:lvl2pPr>
      <a:lvl3pPr algn="l" rtl="0" fontAlgn="base">
        <a:spcBef>
          <a:spcPct val="0"/>
        </a:spcBef>
        <a:spcAft>
          <a:spcPct val="0"/>
        </a:spcAft>
        <a:defRPr sz="3600" b="1">
          <a:solidFill>
            <a:schemeClr val="bg2"/>
          </a:solidFill>
          <a:latin typeface="Arial" charset="0"/>
        </a:defRPr>
      </a:lvl3pPr>
      <a:lvl4pPr algn="l" rtl="0" fontAlgn="base">
        <a:spcBef>
          <a:spcPct val="0"/>
        </a:spcBef>
        <a:spcAft>
          <a:spcPct val="0"/>
        </a:spcAft>
        <a:defRPr sz="3600" b="1">
          <a:solidFill>
            <a:schemeClr val="bg2"/>
          </a:solidFill>
          <a:latin typeface="Arial" charset="0"/>
        </a:defRPr>
      </a:lvl4pPr>
      <a:lvl5pPr algn="l" rtl="0" fontAlgn="base">
        <a:spcBef>
          <a:spcPct val="0"/>
        </a:spcBef>
        <a:spcAft>
          <a:spcPct val="0"/>
        </a:spcAft>
        <a:defRPr sz="3600" b="1">
          <a:solidFill>
            <a:schemeClr val="bg2"/>
          </a:solidFill>
          <a:latin typeface="Arial" charset="0"/>
        </a:defRPr>
      </a:lvl5pPr>
      <a:lvl6pPr marL="457200" algn="l" rtl="0" fontAlgn="base">
        <a:spcBef>
          <a:spcPct val="0"/>
        </a:spcBef>
        <a:spcAft>
          <a:spcPct val="0"/>
        </a:spcAft>
        <a:defRPr sz="3600" b="1">
          <a:solidFill>
            <a:schemeClr val="bg2"/>
          </a:solidFill>
          <a:latin typeface="Arial" charset="0"/>
        </a:defRPr>
      </a:lvl6pPr>
      <a:lvl7pPr marL="914400" algn="l" rtl="0" fontAlgn="base">
        <a:spcBef>
          <a:spcPct val="0"/>
        </a:spcBef>
        <a:spcAft>
          <a:spcPct val="0"/>
        </a:spcAft>
        <a:defRPr sz="3600" b="1">
          <a:solidFill>
            <a:schemeClr val="bg2"/>
          </a:solidFill>
          <a:latin typeface="Arial" charset="0"/>
        </a:defRPr>
      </a:lvl7pPr>
      <a:lvl8pPr marL="1371600" algn="l" rtl="0" fontAlgn="base">
        <a:spcBef>
          <a:spcPct val="0"/>
        </a:spcBef>
        <a:spcAft>
          <a:spcPct val="0"/>
        </a:spcAft>
        <a:defRPr sz="3600" b="1">
          <a:solidFill>
            <a:schemeClr val="bg2"/>
          </a:solidFill>
          <a:latin typeface="Arial" charset="0"/>
        </a:defRPr>
      </a:lvl8pPr>
      <a:lvl9pPr marL="1828800" algn="l" rtl="0" fontAlgn="base">
        <a:spcBef>
          <a:spcPct val="0"/>
        </a:spcBef>
        <a:spcAft>
          <a:spcPct val="0"/>
        </a:spcAft>
        <a:defRPr sz="3600" b="1">
          <a:solidFill>
            <a:schemeClr val="bg2"/>
          </a:solidFill>
          <a:latin typeface="Arial" charset="0"/>
        </a:defRPr>
      </a:lvl9pPr>
    </p:titleStyle>
    <p:bodyStyle>
      <a:lvl1pPr marL="342900" indent="-342900" algn="l" rtl="0" fontAlgn="base">
        <a:spcBef>
          <a:spcPct val="20000"/>
        </a:spcBef>
        <a:spcAft>
          <a:spcPct val="0"/>
        </a:spcAft>
        <a:buChar char="•"/>
        <a:defRPr sz="2800">
          <a:solidFill>
            <a:schemeClr val="tx2"/>
          </a:solidFill>
          <a:latin typeface="+mn-lt"/>
          <a:ea typeface="+mn-ea"/>
          <a:cs typeface="+mn-cs"/>
        </a:defRPr>
      </a:lvl1pPr>
      <a:lvl2pPr marL="742950" indent="-285750" algn="l" rtl="0" fontAlgn="base">
        <a:spcBef>
          <a:spcPct val="20000"/>
        </a:spcBef>
        <a:spcAft>
          <a:spcPct val="0"/>
        </a:spcAft>
        <a:buChar char="–"/>
        <a:defRPr sz="2400" b="1">
          <a:solidFill>
            <a:schemeClr val="tx2"/>
          </a:solidFill>
          <a:latin typeface="+mn-lt"/>
        </a:defRPr>
      </a:lvl2pPr>
      <a:lvl3pPr marL="1143000" indent="-228600" algn="l" rtl="0" fontAlgn="base">
        <a:spcBef>
          <a:spcPct val="20000"/>
        </a:spcBef>
        <a:spcAft>
          <a:spcPct val="0"/>
        </a:spcAft>
        <a:buChar char="•"/>
        <a:defRPr sz="2400">
          <a:solidFill>
            <a:schemeClr val="tx2"/>
          </a:solidFill>
          <a:latin typeface="+mn-lt"/>
        </a:defRPr>
      </a:lvl3pPr>
      <a:lvl4pPr marL="1600200" indent="-228600" algn="l" rtl="0" fontAlgn="base">
        <a:spcBef>
          <a:spcPct val="20000"/>
        </a:spcBef>
        <a:spcAft>
          <a:spcPct val="0"/>
        </a:spcAft>
        <a:buChar char="–"/>
        <a:defRPr sz="2000">
          <a:solidFill>
            <a:schemeClr val="tx2"/>
          </a:solidFill>
          <a:latin typeface="+mn-lt"/>
        </a:defRPr>
      </a:lvl4pPr>
      <a:lvl5pPr marL="2057400" indent="-228600" algn="l" rtl="0" fontAlgn="base">
        <a:spcBef>
          <a:spcPct val="20000"/>
        </a:spcBef>
        <a:spcAft>
          <a:spcPct val="0"/>
        </a:spcAft>
        <a:buChar char="»"/>
        <a:defRPr sz="2000">
          <a:solidFill>
            <a:schemeClr val="tx2"/>
          </a:solidFill>
          <a:latin typeface="+mn-lt"/>
        </a:defRPr>
      </a:lvl5pPr>
      <a:lvl6pPr marL="2514600" indent="-228600" algn="l" rtl="0" fontAlgn="base">
        <a:spcBef>
          <a:spcPct val="20000"/>
        </a:spcBef>
        <a:spcAft>
          <a:spcPct val="0"/>
        </a:spcAft>
        <a:buChar char="»"/>
        <a:defRPr sz="2000">
          <a:solidFill>
            <a:schemeClr val="tx2"/>
          </a:solidFill>
          <a:latin typeface="+mn-lt"/>
        </a:defRPr>
      </a:lvl6pPr>
      <a:lvl7pPr marL="2971800" indent="-228600" algn="l" rtl="0" fontAlgn="base">
        <a:spcBef>
          <a:spcPct val="20000"/>
        </a:spcBef>
        <a:spcAft>
          <a:spcPct val="0"/>
        </a:spcAft>
        <a:buChar char="»"/>
        <a:defRPr sz="2000">
          <a:solidFill>
            <a:schemeClr val="tx2"/>
          </a:solidFill>
          <a:latin typeface="+mn-lt"/>
        </a:defRPr>
      </a:lvl7pPr>
      <a:lvl8pPr marL="3429000" indent="-228600" algn="l" rtl="0" fontAlgn="base">
        <a:spcBef>
          <a:spcPct val="20000"/>
        </a:spcBef>
        <a:spcAft>
          <a:spcPct val="0"/>
        </a:spcAft>
        <a:buChar char="»"/>
        <a:defRPr sz="2000">
          <a:solidFill>
            <a:schemeClr val="tx2"/>
          </a:solidFill>
          <a:latin typeface="+mn-lt"/>
        </a:defRPr>
      </a:lvl8pPr>
      <a:lvl9pPr marL="3886200" indent="-228600" algn="l" rtl="0" fontAlgn="base">
        <a:spcBef>
          <a:spcPct val="20000"/>
        </a:spcBef>
        <a:spcAft>
          <a:spcPct val="0"/>
        </a:spcAft>
        <a:buChar char="»"/>
        <a:defRPr sz="2000">
          <a:solidFill>
            <a:schemeClr val="tx2"/>
          </a:solidFill>
          <a:latin typeface="+mn-lt"/>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7092280" y="116632"/>
            <a:ext cx="1816765" cy="597460"/>
          </a:xfrm>
          <a:prstGeom prst="rect">
            <a:avLst/>
          </a:prstGeom>
        </p:spPr>
      </p:pic>
      <p:sp>
        <p:nvSpPr>
          <p:cNvPr id="4" name="TextBox 3">
            <a:extLst>
              <a:ext uri="{FF2B5EF4-FFF2-40B4-BE49-F238E27FC236}">
                <a16:creationId xmlns:a16="http://schemas.microsoft.com/office/drawing/2014/main" id="{75D26905-E652-CE06-0EA6-6BCA8CEFAE2F}"/>
              </a:ext>
            </a:extLst>
          </p:cNvPr>
          <p:cNvSpPr txBox="1"/>
          <p:nvPr/>
        </p:nvSpPr>
        <p:spPr>
          <a:xfrm>
            <a:off x="1134893" y="1264595"/>
            <a:ext cx="7863191" cy="49124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6" name="Table 5">
            <a:extLst>
              <a:ext uri="{FF2B5EF4-FFF2-40B4-BE49-F238E27FC236}">
                <a16:creationId xmlns:a16="http://schemas.microsoft.com/office/drawing/2014/main" id="{2044BB73-75F2-26CD-AE10-AD008CA57041}"/>
              </a:ext>
            </a:extLst>
          </p:cNvPr>
          <p:cNvGraphicFramePr>
            <a:graphicFrameLocks noGrp="1"/>
          </p:cNvGraphicFramePr>
          <p:nvPr>
            <p:extLst>
              <p:ext uri="{D42A27DB-BD31-4B8C-83A1-F6EECF244321}">
                <p14:modId xmlns:p14="http://schemas.microsoft.com/office/powerpoint/2010/main" val="2521304437"/>
              </p:ext>
            </p:extLst>
          </p:nvPr>
        </p:nvGraphicFramePr>
        <p:xfrm>
          <a:off x="0" y="1408981"/>
          <a:ext cx="9095360" cy="3557245"/>
        </p:xfrm>
        <a:graphic>
          <a:graphicData uri="http://schemas.openxmlformats.org/drawingml/2006/table">
            <a:tbl>
              <a:tblPr firstRow="1" bandRow="1">
                <a:tableStyleId>{5C22544A-7EE6-4342-B048-85BDC9FD1C3A}</a:tableStyleId>
              </a:tblPr>
              <a:tblGrid>
                <a:gridCol w="2273840">
                  <a:extLst>
                    <a:ext uri="{9D8B030D-6E8A-4147-A177-3AD203B41FA5}">
                      <a16:colId xmlns:a16="http://schemas.microsoft.com/office/drawing/2014/main" val="4011094520"/>
                    </a:ext>
                  </a:extLst>
                </a:gridCol>
                <a:gridCol w="2273840">
                  <a:extLst>
                    <a:ext uri="{9D8B030D-6E8A-4147-A177-3AD203B41FA5}">
                      <a16:colId xmlns:a16="http://schemas.microsoft.com/office/drawing/2014/main" val="3381770386"/>
                    </a:ext>
                  </a:extLst>
                </a:gridCol>
                <a:gridCol w="2273840">
                  <a:extLst>
                    <a:ext uri="{9D8B030D-6E8A-4147-A177-3AD203B41FA5}">
                      <a16:colId xmlns:a16="http://schemas.microsoft.com/office/drawing/2014/main" val="805515795"/>
                    </a:ext>
                  </a:extLst>
                </a:gridCol>
                <a:gridCol w="2273840">
                  <a:extLst>
                    <a:ext uri="{9D8B030D-6E8A-4147-A177-3AD203B41FA5}">
                      <a16:colId xmlns:a16="http://schemas.microsoft.com/office/drawing/2014/main" val="1704594010"/>
                    </a:ext>
                  </a:extLst>
                </a:gridCol>
              </a:tblGrid>
              <a:tr h="745787">
                <a:tc>
                  <a:txBody>
                    <a:bodyPr/>
                    <a:lstStyle/>
                    <a:p>
                      <a:pPr rtl="0" fontAlgn="base"/>
                      <a:r>
                        <a:rPr lang="en-US" sz="1200">
                          <a:effectLst/>
                        </a:rPr>
                        <a:t>Student name:​</a:t>
                      </a:r>
                      <a:endParaRPr lang="en-US">
                        <a:effectLst/>
                      </a:endParaRPr>
                    </a:p>
                  </a:txBody>
                  <a:tcPr/>
                </a:tc>
                <a:tc>
                  <a:txBody>
                    <a:bodyPr/>
                    <a:lstStyle/>
                    <a:p>
                      <a:pPr rtl="0" fontAlgn="base"/>
                      <a:r>
                        <a:rPr lang="en-US" sz="1200">
                          <a:effectLst/>
                        </a:rPr>
                        <a:t> George Alin Manole-Mihut​</a:t>
                      </a:r>
                      <a:endParaRPr lang="en-US">
                        <a:effectLst/>
                      </a:endParaRPr>
                    </a:p>
                  </a:txBody>
                  <a:tcPr/>
                </a:tc>
                <a:tc>
                  <a:txBody>
                    <a:bodyPr/>
                    <a:lstStyle/>
                    <a:p>
                      <a:pPr rtl="0" fontAlgn="base"/>
                      <a:r>
                        <a:rPr lang="en-US" sz="1200">
                          <a:effectLst/>
                        </a:rPr>
                        <a:t>Student ID number:​</a:t>
                      </a:r>
                      <a:endParaRPr lang="en-US">
                        <a:effectLst/>
                      </a:endParaRPr>
                    </a:p>
                  </a:txBody>
                  <a:tcPr/>
                </a:tc>
                <a:tc>
                  <a:txBody>
                    <a:bodyPr/>
                    <a:lstStyle/>
                    <a:p>
                      <a:pPr rtl="0" fontAlgn="base"/>
                      <a:r>
                        <a:rPr lang="en-US" sz="1200">
                          <a:effectLst/>
                        </a:rPr>
                        <a:t> 2128132​</a:t>
                      </a:r>
                      <a:endParaRPr lang="en-US">
                        <a:effectLst/>
                      </a:endParaRPr>
                    </a:p>
                  </a:txBody>
                  <a:tcPr/>
                </a:tc>
                <a:extLst>
                  <a:ext uri="{0D108BD9-81ED-4DB2-BD59-A6C34878D82A}">
                    <a16:rowId xmlns:a16="http://schemas.microsoft.com/office/drawing/2014/main" val="1794263870"/>
                  </a:ext>
                </a:extLst>
              </a:tr>
              <a:tr h="299699">
                <a:tc>
                  <a:txBody>
                    <a:bodyPr/>
                    <a:lstStyle/>
                    <a:p>
                      <a:pPr rtl="0" fontAlgn="base"/>
                      <a:r>
                        <a:rPr lang="en-US" sz="1200">
                          <a:effectLst/>
                        </a:rPr>
                        <a:t>Programme:​</a:t>
                      </a:r>
                      <a:endParaRPr lang="en-US">
                        <a:effectLst/>
                      </a:endParaRPr>
                    </a:p>
                  </a:txBody>
                  <a:tcPr/>
                </a:tc>
                <a:tc gridSpan="3">
                  <a:txBody>
                    <a:bodyPr/>
                    <a:lstStyle/>
                    <a:p>
                      <a:pPr rtl="0" fontAlgn="base"/>
                      <a:r>
                        <a:rPr lang="en-US" sz="1200">
                          <a:effectLst/>
                        </a:rPr>
                        <a:t>Certificate of Higher Education Skills for the Workplace (Health &amp; Social Care)​</a:t>
                      </a:r>
                      <a:endParaRPr lang="en-US">
                        <a:effectLst/>
                      </a:endParaRP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02954291"/>
                  </a:ext>
                </a:extLst>
              </a:tr>
              <a:tr h="299699">
                <a:tc>
                  <a:txBody>
                    <a:bodyPr/>
                    <a:lstStyle/>
                    <a:p>
                      <a:pPr rtl="0" fontAlgn="base"/>
                      <a:r>
                        <a:rPr lang="en-US" sz="1200">
                          <a:effectLst/>
                        </a:rPr>
                        <a:t>Module:​</a:t>
                      </a:r>
                      <a:endParaRPr lang="en-US">
                        <a:effectLst/>
                      </a:endParaRPr>
                    </a:p>
                  </a:txBody>
                  <a:tcPr/>
                </a:tc>
                <a:tc gridSpan="3">
                  <a:txBody>
                    <a:bodyPr/>
                    <a:lstStyle/>
                    <a:p>
                      <a:pPr rtl="0" fontAlgn="base"/>
                      <a:r>
                        <a:rPr lang="en-US" sz="1200">
                          <a:effectLst/>
                        </a:rPr>
                        <a:t>Psychology in Health and Social Care​</a:t>
                      </a:r>
                      <a:endParaRPr lang="en-US">
                        <a:effectLst/>
                      </a:endParaRPr>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79216030"/>
                  </a:ext>
                </a:extLst>
              </a:tr>
              <a:tr h="499497">
                <a:tc>
                  <a:txBody>
                    <a:bodyPr/>
                    <a:lstStyle/>
                    <a:p>
                      <a:pPr rtl="0" fontAlgn="base"/>
                      <a:r>
                        <a:rPr lang="en-US" sz="1200">
                          <a:effectLst/>
                        </a:rPr>
                        <a:t>Module code:​</a:t>
                      </a:r>
                      <a:endParaRPr lang="en-US">
                        <a:effectLst/>
                      </a:endParaRPr>
                    </a:p>
                  </a:txBody>
                  <a:tcPr/>
                </a:tc>
                <a:tc>
                  <a:txBody>
                    <a:bodyPr/>
                    <a:lstStyle/>
                    <a:p>
                      <a:pPr rtl="0" fontAlgn="base"/>
                      <a:r>
                        <a:rPr lang="en-US" sz="1200">
                          <a:effectLst/>
                        </a:rPr>
                        <a:t>LCHS4006​</a:t>
                      </a:r>
                      <a:endParaRPr lang="en-US">
                        <a:effectLst/>
                      </a:endParaRPr>
                    </a:p>
                  </a:txBody>
                  <a:tcPr/>
                </a:tc>
                <a:tc>
                  <a:txBody>
                    <a:bodyPr/>
                    <a:lstStyle/>
                    <a:p>
                      <a:pPr algn="just" rtl="0" fontAlgn="base"/>
                      <a:r>
                        <a:rPr lang="en-US" sz="1200">
                          <a:effectLst/>
                        </a:rPr>
                        <a:t> ​</a:t>
                      </a:r>
                      <a:endParaRPr lang="en-US">
                        <a:effectLst/>
                      </a:endParaRPr>
                    </a:p>
                  </a:txBody>
                  <a:tcPr/>
                </a:tc>
                <a:tc>
                  <a:txBody>
                    <a:bodyPr/>
                    <a:lstStyle/>
                    <a:p>
                      <a:pPr rtl="0" fontAlgn="base"/>
                      <a:r>
                        <a:rPr lang="en-US" sz="1200">
                          <a:effectLst/>
                        </a:rPr>
                        <a:t> ​</a:t>
                      </a:r>
                      <a:endParaRPr lang="en-US">
                        <a:effectLst/>
                      </a:endParaRPr>
                    </a:p>
                  </a:txBody>
                  <a:tcPr/>
                </a:tc>
                <a:extLst>
                  <a:ext uri="{0D108BD9-81ED-4DB2-BD59-A6C34878D82A}">
                    <a16:rowId xmlns:a16="http://schemas.microsoft.com/office/drawing/2014/main" val="3908841660"/>
                  </a:ext>
                </a:extLst>
              </a:tr>
              <a:tr h="470954">
                <a:tc>
                  <a:txBody>
                    <a:bodyPr/>
                    <a:lstStyle/>
                    <a:p>
                      <a:pPr rtl="0" fontAlgn="base"/>
                      <a:r>
                        <a:rPr lang="en-US" sz="1200">
                          <a:effectLst/>
                        </a:rPr>
                        <a:t>Lecturer:​</a:t>
                      </a:r>
                      <a:endParaRPr lang="en-US">
                        <a:effectLst/>
                      </a:endParaRPr>
                    </a:p>
                  </a:txBody>
                  <a:tcPr/>
                </a:tc>
                <a:tc>
                  <a:txBody>
                    <a:bodyPr/>
                    <a:lstStyle/>
                    <a:p>
                      <a:pPr rtl="0" fontAlgn="base"/>
                      <a:r>
                        <a:rPr lang="en-US" sz="1200">
                          <a:effectLst/>
                        </a:rPr>
                        <a:t>Donna Holder​</a:t>
                      </a:r>
                      <a:endParaRPr lang="en-US">
                        <a:effectLst/>
                      </a:endParaRPr>
                    </a:p>
                  </a:txBody>
                  <a:tcPr/>
                </a:tc>
                <a:tc>
                  <a:txBody>
                    <a:bodyPr/>
                    <a:lstStyle/>
                    <a:p>
                      <a:pPr rtl="0" fontAlgn="auto"/>
                      <a:r>
                        <a:rPr lang="en-US" sz="1200">
                          <a:effectLst/>
                        </a:rPr>
                        <a:t>​</a:t>
                      </a:r>
                      <a:endParaRPr lang="en-US" sz="1200" b="1">
                        <a:solidFill>
                          <a:srgbClr val="000000"/>
                        </a:solidFill>
                        <a:effectLst/>
                        <a:latin typeface="Arial" panose="020B0604020202020204" pitchFamily="34" charset="0"/>
                      </a:endParaRPr>
                    </a:p>
                  </a:txBody>
                  <a:tcPr/>
                </a:tc>
                <a:tc>
                  <a:txBody>
                    <a:bodyPr/>
                    <a:lstStyle/>
                    <a:p>
                      <a:pPr rtl="0" fontAlgn="base"/>
                      <a:r>
                        <a:rPr lang="en-US" sz="1200">
                          <a:effectLst/>
                        </a:rPr>
                        <a:t> ​</a:t>
                      </a:r>
                      <a:endParaRPr lang="en-US">
                        <a:effectLst/>
                      </a:endParaRPr>
                    </a:p>
                  </a:txBody>
                  <a:tcPr/>
                </a:tc>
                <a:extLst>
                  <a:ext uri="{0D108BD9-81ED-4DB2-BD59-A6C34878D82A}">
                    <a16:rowId xmlns:a16="http://schemas.microsoft.com/office/drawing/2014/main" val="1645198526"/>
                  </a:ext>
                </a:extLst>
              </a:tr>
              <a:tr h="870554">
                <a:tc>
                  <a:txBody>
                    <a:bodyPr/>
                    <a:lstStyle/>
                    <a:p>
                      <a:pPr rtl="0" fontAlgn="base"/>
                      <a:r>
                        <a:rPr lang="en-US" sz="1200">
                          <a:effectLst/>
                        </a:rPr>
                        <a:t>Assignment Title:​</a:t>
                      </a:r>
                      <a:endParaRPr lang="en-US">
                        <a:effectLst/>
                      </a:endParaRPr>
                    </a:p>
                  </a:txBody>
                  <a:tcPr/>
                </a:tc>
                <a:tc>
                  <a:txBody>
                    <a:bodyPr/>
                    <a:lstStyle/>
                    <a:p>
                      <a:pPr rtl="0" fontAlgn="base"/>
                      <a:r>
                        <a:rPr lang="en-US" sz="1200">
                          <a:effectLst/>
                        </a:rPr>
                        <a:t>Individual Presentation – Working with children in a social care setting.​</a:t>
                      </a:r>
                      <a:endParaRPr lang="en-US">
                        <a:effectLst/>
                      </a:endParaRPr>
                    </a:p>
                  </a:txBody>
                  <a:tcPr/>
                </a:tc>
                <a:tc>
                  <a:txBody>
                    <a:bodyPr/>
                    <a:lstStyle/>
                    <a:p>
                      <a:pPr rtl="0" fontAlgn="auto"/>
                      <a:r>
                        <a:rPr lang="en-US" sz="1200">
                          <a:effectLst/>
                        </a:rPr>
                        <a:t>​</a:t>
                      </a:r>
                      <a:endParaRPr lang="en-US" sz="1200">
                        <a:solidFill>
                          <a:srgbClr val="000000"/>
                        </a:solidFill>
                        <a:effectLst/>
                        <a:latin typeface="Arial" panose="020B0604020202020204" pitchFamily="34" charset="0"/>
                      </a:endParaRPr>
                    </a:p>
                  </a:txBody>
                  <a:tcPr/>
                </a:tc>
                <a:tc rowSpan="2">
                  <a:txBody>
                    <a:bodyPr/>
                    <a:lstStyle/>
                    <a:p>
                      <a:pPr rtl="0" fontAlgn="auto"/>
                      <a:r>
                        <a:rPr lang="en-US" sz="1200">
                          <a:effectLst/>
                        </a:rPr>
                        <a:t>​</a:t>
                      </a:r>
                      <a:endParaRPr lang="en-US" sz="1200">
                        <a:solidFill>
                          <a:srgbClr val="000000"/>
                        </a:solidFill>
                        <a:effectLst/>
                        <a:latin typeface="Arial" panose="020B0604020202020204" pitchFamily="34" charset="0"/>
                      </a:endParaRPr>
                    </a:p>
                  </a:txBody>
                  <a:tcPr/>
                </a:tc>
                <a:extLst>
                  <a:ext uri="{0D108BD9-81ED-4DB2-BD59-A6C34878D82A}">
                    <a16:rowId xmlns:a16="http://schemas.microsoft.com/office/drawing/2014/main" val="4034316531"/>
                  </a:ext>
                </a:extLst>
              </a:tr>
              <a:tr h="371055">
                <a:tc>
                  <a:txBody>
                    <a:bodyPr/>
                    <a:lstStyle/>
                    <a:p>
                      <a:pPr rtl="0" fontAlgn="auto"/>
                      <a:r>
                        <a:rPr lang="en-US" sz="1200">
                          <a:effectLst/>
                        </a:rPr>
                        <a:t>​</a:t>
                      </a:r>
                      <a:endParaRPr lang="en-US" sz="1200" b="1">
                        <a:solidFill>
                          <a:srgbClr val="000000"/>
                        </a:solidFill>
                        <a:effectLst/>
                        <a:latin typeface="Arial" panose="020B0604020202020204" pitchFamily="34" charset="0"/>
                      </a:endParaRPr>
                    </a:p>
                  </a:txBody>
                  <a:tcPr/>
                </a:tc>
                <a:tc>
                  <a:txBody>
                    <a:bodyPr/>
                    <a:lstStyle/>
                    <a:p>
                      <a:pPr algn="ctr" rtl="0" fontAlgn="auto"/>
                      <a:r>
                        <a:rPr lang="en-US" sz="1200">
                          <a:effectLst/>
                        </a:rPr>
                        <a:t>​</a:t>
                      </a:r>
                      <a:endParaRPr lang="en-US" sz="1200">
                        <a:solidFill>
                          <a:srgbClr val="000000"/>
                        </a:solidFill>
                        <a:effectLst/>
                        <a:latin typeface="Arial" panose="020B0604020202020204" pitchFamily="34" charset="0"/>
                      </a:endParaRPr>
                    </a:p>
                  </a:txBody>
                  <a:tcPr/>
                </a:tc>
                <a:tc>
                  <a:txBody>
                    <a:bodyPr/>
                    <a:lstStyle/>
                    <a:p>
                      <a:pPr rtl="0" fontAlgn="base"/>
                      <a:r>
                        <a:rPr lang="en-US" sz="1200">
                          <a:effectLst/>
                        </a:rPr>
                        <a:t> ​</a:t>
                      </a:r>
                      <a:endParaRPr lang="en-US">
                        <a:effectLst/>
                      </a:endParaRPr>
                    </a:p>
                  </a:txBody>
                  <a:tcPr/>
                </a:tc>
                <a:tc vMerge="1">
                  <a:txBody>
                    <a:bodyPr/>
                    <a:lstStyle/>
                    <a:p>
                      <a:endParaRPr lang="en-GB"/>
                    </a:p>
                  </a:txBody>
                  <a:tcPr/>
                </a:tc>
                <a:extLst>
                  <a:ext uri="{0D108BD9-81ED-4DB2-BD59-A6C34878D82A}">
                    <a16:rowId xmlns:a16="http://schemas.microsoft.com/office/drawing/2014/main" val="1970851773"/>
                  </a:ext>
                </a:extLst>
              </a:tr>
            </a:tbl>
          </a:graphicData>
        </a:graphic>
      </p:graphicFrame>
    </p:spTree>
    <p:extLst>
      <p:ext uri="{BB962C8B-B14F-4D97-AF65-F5344CB8AC3E}">
        <p14:creationId xmlns:p14="http://schemas.microsoft.com/office/powerpoint/2010/main" val="14691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ctrTitle"/>
          </p:nvPr>
        </p:nvSpPr>
        <p:spPr>
          <a:xfrm>
            <a:off x="2125663" y="333374"/>
            <a:ext cx="6588125" cy="881047"/>
          </a:xfrm>
          <a:noFill/>
        </p:spPr>
        <p:txBody>
          <a:bodyPr/>
          <a:lstStyle/>
          <a:p>
            <a:r>
              <a:rPr lang="en-US" dirty="0">
                <a:latin typeface="Tahoma" charset="0"/>
              </a:rPr>
              <a:t>Welcome to The Presentation </a:t>
            </a:r>
            <a:endParaRPr lang="uk-UA" dirty="0">
              <a:latin typeface="Tahoma" charset="0"/>
            </a:endParaRPr>
          </a:p>
        </p:txBody>
      </p:sp>
      <p:sp>
        <p:nvSpPr>
          <p:cNvPr id="34819" name="Rectangle 3"/>
          <p:cNvSpPr>
            <a:spLocks noGrp="1" noChangeArrowheads="1"/>
          </p:cNvSpPr>
          <p:nvPr>
            <p:ph type="subTitle" idx="1"/>
          </p:nvPr>
        </p:nvSpPr>
        <p:spPr>
          <a:xfrm>
            <a:off x="4000496" y="1714488"/>
            <a:ext cx="4875201" cy="1000132"/>
          </a:xfrm>
        </p:spPr>
        <p:txBody>
          <a:bodyPr/>
          <a:lstStyle/>
          <a:p>
            <a:pPr>
              <a:lnSpc>
                <a:spcPct val="90000"/>
              </a:lnSpc>
            </a:pPr>
            <a:r>
              <a:rPr lang="en-GB" dirty="0"/>
              <a:t>Crèche Activities for Children Aged 0-2 years </a:t>
            </a:r>
            <a:endParaRPr lang="uk-UA" dirty="0"/>
          </a:p>
        </p:txBody>
      </p:sp>
      <p:pic>
        <p:nvPicPr>
          <p:cNvPr id="5" name="Picture 4"/>
          <p:cNvPicPr>
            <a:picLocks noChangeAspect="1"/>
          </p:cNvPicPr>
          <p:nvPr/>
        </p:nvPicPr>
        <p:blipFill>
          <a:blip r:embed="rId3"/>
          <a:stretch>
            <a:fillRect/>
          </a:stretch>
        </p:blipFill>
        <p:spPr>
          <a:xfrm>
            <a:off x="179512" y="317386"/>
            <a:ext cx="1816765" cy="59746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1258888" y="692150"/>
            <a:ext cx="6553472" cy="649288"/>
          </a:xfrm>
        </p:spPr>
        <p:txBody>
          <a:bodyPr/>
          <a:lstStyle/>
          <a:p>
            <a:pPr algn="ctr"/>
            <a:r>
              <a:rPr lang="en-US" sz="3200" dirty="0">
                <a:solidFill>
                  <a:schemeClr val="tx1"/>
                </a:solidFill>
                <a:latin typeface="Perpetua" pitchFamily="18" charset="0"/>
              </a:rPr>
              <a:t>Introduction </a:t>
            </a:r>
            <a:endParaRPr lang="uk-UA" sz="3200" dirty="0">
              <a:solidFill>
                <a:schemeClr val="tx1"/>
              </a:solidFill>
              <a:latin typeface="Tahoma" charset="0"/>
            </a:endParaRPr>
          </a:p>
        </p:txBody>
      </p:sp>
      <p:sp>
        <p:nvSpPr>
          <p:cNvPr id="36867" name="Rectangle 3"/>
          <p:cNvSpPr>
            <a:spLocks noGrp="1" noChangeArrowheads="1"/>
          </p:cNvSpPr>
          <p:nvPr>
            <p:ph type="body" idx="1"/>
          </p:nvPr>
        </p:nvSpPr>
        <p:spPr>
          <a:xfrm>
            <a:off x="285720" y="1643051"/>
            <a:ext cx="8643998" cy="4643469"/>
          </a:xfrm>
        </p:spPr>
        <p:txBody>
          <a:bodyPr/>
          <a:lstStyle/>
          <a:p>
            <a:pPr>
              <a:lnSpc>
                <a:spcPct val="80000"/>
              </a:lnSpc>
            </a:pPr>
            <a:r>
              <a:rPr lang="en-GB" dirty="0">
                <a:latin typeface="Perpetua" pitchFamily="18" charset="0"/>
              </a:rPr>
              <a:t>Psychology also focuses on enhancing interpersonal and personal functioning throughout the lifetime</a:t>
            </a:r>
          </a:p>
          <a:p>
            <a:pPr>
              <a:lnSpc>
                <a:spcPct val="80000"/>
              </a:lnSpc>
            </a:pPr>
            <a:r>
              <a:rPr lang="en-GB" dirty="0">
                <a:latin typeface="Perpetua" pitchFamily="18" charset="0"/>
              </a:rPr>
              <a:t>It helps to get to identify individuals' emotions to enable them make sound decisions. </a:t>
            </a:r>
          </a:p>
          <a:p>
            <a:pPr>
              <a:lnSpc>
                <a:spcPct val="80000"/>
              </a:lnSpc>
            </a:pPr>
            <a:r>
              <a:rPr lang="en-GB" dirty="0">
                <a:latin typeface="Perpetua" pitchFamily="18" charset="0"/>
              </a:rPr>
              <a:t>Psychology helps to identify and modify behaviors to promote individuals’ Health and wellness </a:t>
            </a:r>
          </a:p>
          <a:p>
            <a:pPr>
              <a:lnSpc>
                <a:spcPct val="80000"/>
              </a:lnSpc>
            </a:pPr>
            <a:r>
              <a:rPr lang="en-GB" dirty="0">
                <a:latin typeface="Perpetua" pitchFamily="18" charset="0"/>
              </a:rPr>
              <a:t>This presentation focuses on the two crèche activities for children aged 0-2 years while their mothers attend a weekly one-hour support session.</a:t>
            </a:r>
            <a:endParaRPr lang="en-US" dirty="0">
              <a:latin typeface="Perpetua" pitchFamily="18" charset="0"/>
            </a:endParaRPr>
          </a:p>
          <a:p>
            <a:pPr>
              <a:lnSpc>
                <a:spcPct val="80000"/>
              </a:lnSpc>
            </a:pPr>
            <a:endParaRPr lang="en-GB" sz="2400" dirty="0">
              <a:latin typeface="Perpetua" pitchFamily="18" charset="0"/>
            </a:endParaRPr>
          </a:p>
        </p:txBody>
      </p:sp>
      <p:pic>
        <p:nvPicPr>
          <p:cNvPr id="4" name="Picture 3"/>
          <p:cNvPicPr>
            <a:picLocks noChangeAspect="1"/>
          </p:cNvPicPr>
          <p:nvPr/>
        </p:nvPicPr>
        <p:blipFill>
          <a:blip r:embed="rId3"/>
          <a:stretch>
            <a:fillRect/>
          </a:stretch>
        </p:blipFill>
        <p:spPr>
          <a:xfrm>
            <a:off x="7099343" y="5877272"/>
            <a:ext cx="1816765" cy="59746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450" y="428604"/>
            <a:ext cx="7632700" cy="1071569"/>
          </a:xfrm>
        </p:spPr>
        <p:txBody>
          <a:bodyPr/>
          <a:lstStyle/>
          <a:p>
            <a:r>
              <a:rPr lang="en-GB" dirty="0">
                <a:solidFill>
                  <a:schemeClr val="tx1"/>
                </a:solidFill>
                <a:latin typeface="Perpetua" pitchFamily="18" charset="0"/>
              </a:rPr>
              <a:t>Crèche activities for children aged 0-2 years </a:t>
            </a:r>
            <a:endParaRPr lang="en-US" dirty="0">
              <a:solidFill>
                <a:schemeClr val="tx1"/>
              </a:solidFill>
              <a:latin typeface="Perpetua" pitchFamily="18" charset="0"/>
            </a:endParaRPr>
          </a:p>
        </p:txBody>
      </p:sp>
      <p:graphicFrame>
        <p:nvGraphicFramePr>
          <p:cNvPr id="4" name="Content Placeholder 3"/>
          <p:cNvGraphicFramePr>
            <a:graphicFrameLocks noGrp="1"/>
          </p:cNvGraphicFramePr>
          <p:nvPr>
            <p:ph idx="1"/>
          </p:nvPr>
        </p:nvGraphicFramePr>
        <p:xfrm>
          <a:off x="1176338" y="1627188"/>
          <a:ext cx="7643812" cy="4826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6876256" y="5805264"/>
            <a:ext cx="1816765" cy="59746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1794" y="776391"/>
            <a:ext cx="3008313" cy="598388"/>
          </a:xfrm>
        </p:spPr>
        <p:txBody>
          <a:bodyPr/>
          <a:lstStyle/>
          <a:p>
            <a:r>
              <a:rPr lang="en-US" dirty="0">
                <a:solidFill>
                  <a:schemeClr val="tx1"/>
                </a:solidFill>
              </a:rPr>
              <a:t>Balloon Pop</a:t>
            </a:r>
          </a:p>
        </p:txBody>
      </p:sp>
      <p:sp>
        <p:nvSpPr>
          <p:cNvPr id="4" name="Content Placeholder 3"/>
          <p:cNvSpPr>
            <a:spLocks noGrp="1"/>
          </p:cNvSpPr>
          <p:nvPr>
            <p:ph idx="1"/>
          </p:nvPr>
        </p:nvSpPr>
        <p:spPr>
          <a:xfrm>
            <a:off x="3575050" y="273050"/>
            <a:ext cx="5389438" cy="5964262"/>
          </a:xfrm>
        </p:spPr>
        <p:txBody>
          <a:bodyPr/>
          <a:lstStyle/>
          <a:p>
            <a:endParaRPr lang="en-GB" sz="2400" dirty="0">
              <a:latin typeface="Perpetua" pitchFamily="18" charset="0"/>
            </a:endParaRPr>
          </a:p>
          <a:p>
            <a:endParaRPr lang="en-GB" sz="2400" dirty="0">
              <a:latin typeface="Perpetua" pitchFamily="18" charset="0"/>
            </a:endParaRPr>
          </a:p>
          <a:p>
            <a:r>
              <a:rPr lang="en-GB" sz="2400" dirty="0">
                <a:latin typeface="Perpetua" pitchFamily="18" charset="0"/>
              </a:rPr>
              <a:t>The volunteer must have balloons and a sharp object like a needle</a:t>
            </a:r>
          </a:p>
          <a:p>
            <a:r>
              <a:rPr lang="en-GB" sz="2400" dirty="0">
                <a:latin typeface="Perpetua" pitchFamily="18" charset="0"/>
              </a:rPr>
              <a:t>Help the children to blow up the balloons and pop them with the sharp object.</a:t>
            </a:r>
          </a:p>
          <a:p>
            <a:r>
              <a:rPr lang="en-GB" sz="2400" dirty="0">
                <a:latin typeface="Perpetua" pitchFamily="18" charset="0"/>
              </a:rPr>
              <a:t> closely supervise the kids to ensure they do not hurt themselves</a:t>
            </a:r>
          </a:p>
          <a:p>
            <a:r>
              <a:rPr lang="en-GB" sz="2400" dirty="0">
                <a:latin typeface="Perpetua" pitchFamily="18" charset="0"/>
              </a:rPr>
              <a:t>The toddlers will have a blast popping the balloons</a:t>
            </a:r>
          </a:p>
          <a:p>
            <a:r>
              <a:rPr lang="en-GB" sz="2400" dirty="0">
                <a:latin typeface="Perpetua" pitchFamily="18" charset="0"/>
              </a:rPr>
              <a:t>They love the noise and the feeling of popping the balloons. </a:t>
            </a:r>
            <a:endParaRPr lang="en-US" sz="2400" dirty="0">
              <a:latin typeface="Perpetua" pitchFamily="18" charset="0"/>
            </a:endParaRPr>
          </a:p>
          <a:p>
            <a:endParaRPr lang="en-US" sz="2400" dirty="0">
              <a:latin typeface="Perpetua" pitchFamily="18" charset="0"/>
            </a:endParaRPr>
          </a:p>
        </p:txBody>
      </p:sp>
      <p:sp>
        <p:nvSpPr>
          <p:cNvPr id="5" name="Text Placeholder 4"/>
          <p:cNvSpPr>
            <a:spLocks noGrp="1"/>
          </p:cNvSpPr>
          <p:nvPr>
            <p:ph type="body" sz="half" idx="2"/>
          </p:nvPr>
        </p:nvSpPr>
        <p:spPr/>
        <p:txBody>
          <a:bodyPr/>
          <a:lstStyle/>
          <a:p>
            <a:endParaRPr lang="en-US" dirty="0"/>
          </a:p>
        </p:txBody>
      </p:sp>
      <p:pic>
        <p:nvPicPr>
          <p:cNvPr id="6" name="Picture 5"/>
          <p:cNvPicPr/>
          <p:nvPr/>
        </p:nvPicPr>
        <p:blipFill>
          <a:blip r:embed="rId3"/>
          <a:stretch>
            <a:fillRect/>
          </a:stretch>
        </p:blipFill>
        <p:spPr bwMode="auto">
          <a:xfrm>
            <a:off x="500034" y="1428736"/>
            <a:ext cx="3071834" cy="4643470"/>
          </a:xfrm>
          <a:prstGeom prst="rect">
            <a:avLst/>
          </a:prstGeom>
          <a:noFill/>
          <a:ln w="9525">
            <a:noFill/>
            <a:miter lim="800000"/>
            <a:headEnd/>
            <a:tailEnd/>
          </a:ln>
        </p:spPr>
      </p:pic>
      <p:pic>
        <p:nvPicPr>
          <p:cNvPr id="7" name="Picture 6"/>
          <p:cNvPicPr>
            <a:picLocks noChangeAspect="1"/>
          </p:cNvPicPr>
          <p:nvPr/>
        </p:nvPicPr>
        <p:blipFill>
          <a:blip r:embed="rId4"/>
          <a:stretch>
            <a:fillRect/>
          </a:stretch>
        </p:blipFill>
        <p:spPr>
          <a:xfrm>
            <a:off x="6870035" y="5773476"/>
            <a:ext cx="1816765" cy="59746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Sponge Walk </a:t>
            </a:r>
          </a:p>
        </p:txBody>
      </p:sp>
      <p:sp>
        <p:nvSpPr>
          <p:cNvPr id="3" name="Content Placeholder 2"/>
          <p:cNvSpPr>
            <a:spLocks noGrp="1"/>
          </p:cNvSpPr>
          <p:nvPr>
            <p:ph idx="1"/>
          </p:nvPr>
        </p:nvSpPr>
        <p:spPr>
          <a:xfrm>
            <a:off x="3575050" y="116632"/>
            <a:ext cx="5461446" cy="6009531"/>
          </a:xfrm>
        </p:spPr>
        <p:txBody>
          <a:bodyPr/>
          <a:lstStyle/>
          <a:p>
            <a:pPr>
              <a:buNone/>
            </a:pPr>
            <a:endParaRPr lang="en-GB" sz="2400" dirty="0">
              <a:latin typeface="Perpetua" pitchFamily="18" charset="0"/>
            </a:endParaRPr>
          </a:p>
          <a:p>
            <a:r>
              <a:rPr lang="en-GB" sz="2400" dirty="0">
                <a:latin typeface="Perpetua" pitchFamily="18" charset="0"/>
              </a:rPr>
              <a:t>Sponge walk is a sensory-rich activity enabling toddlers to work on balance and coordination</a:t>
            </a:r>
            <a:endParaRPr lang="en-US" sz="2400" dirty="0">
              <a:latin typeface="Perpetua" pitchFamily="18" charset="0"/>
            </a:endParaRPr>
          </a:p>
          <a:p>
            <a:r>
              <a:rPr lang="en-US" sz="2400" dirty="0">
                <a:latin typeface="Perpetua" pitchFamily="18" charset="0"/>
              </a:rPr>
              <a:t>Sponge walk activity allows the toddlers to play sensory with their whole bodies </a:t>
            </a:r>
          </a:p>
          <a:p>
            <a:r>
              <a:rPr lang="en-GB" sz="2400" dirty="0">
                <a:latin typeface="Perpetua" pitchFamily="18" charset="0"/>
              </a:rPr>
              <a:t>The volunteer should collect ten sponges of different varieties</a:t>
            </a:r>
          </a:p>
          <a:p>
            <a:r>
              <a:rPr lang="en-GB" sz="2400" dirty="0">
                <a:latin typeface="Perpetua" pitchFamily="18" charset="0"/>
              </a:rPr>
              <a:t>Dip the sponges in water and line up the sponges outside on the hard surface</a:t>
            </a:r>
            <a:r>
              <a:rPr lang="en-GB" dirty="0">
                <a:latin typeface="Perpetua" pitchFamily="18" charset="0"/>
              </a:rPr>
              <a:t>.</a:t>
            </a:r>
          </a:p>
          <a:p>
            <a:r>
              <a:rPr lang="en-GB" sz="2400" dirty="0">
                <a:latin typeface="Perpetua" pitchFamily="18" charset="0"/>
              </a:rPr>
              <a:t>Encourage them to walk across the sponges, squeezing the water with their feet</a:t>
            </a:r>
          </a:p>
        </p:txBody>
      </p:sp>
      <p:sp>
        <p:nvSpPr>
          <p:cNvPr id="4" name="Text Placeholder 3"/>
          <p:cNvSpPr>
            <a:spLocks noGrp="1"/>
          </p:cNvSpPr>
          <p:nvPr>
            <p:ph type="body" sz="half" idx="2"/>
          </p:nvPr>
        </p:nvSpPr>
        <p:spPr/>
        <p:txBody>
          <a:bodyPr/>
          <a:lstStyle/>
          <a:p>
            <a:endParaRPr lang="en-US" dirty="0"/>
          </a:p>
        </p:txBody>
      </p:sp>
      <p:pic>
        <p:nvPicPr>
          <p:cNvPr id="5" name="Picture 4"/>
          <p:cNvPicPr/>
          <p:nvPr/>
        </p:nvPicPr>
        <p:blipFill>
          <a:blip r:embed="rId3"/>
          <a:stretch>
            <a:fillRect/>
          </a:stretch>
        </p:blipFill>
        <p:spPr bwMode="auto">
          <a:xfrm>
            <a:off x="500034" y="1428736"/>
            <a:ext cx="3000396" cy="4714908"/>
          </a:xfrm>
          <a:prstGeom prst="rect">
            <a:avLst/>
          </a:prstGeom>
          <a:noFill/>
          <a:ln w="9525">
            <a:noFill/>
            <a:miter lim="800000"/>
            <a:headEnd/>
            <a:tailEnd/>
          </a:ln>
        </p:spPr>
      </p:pic>
      <p:pic>
        <p:nvPicPr>
          <p:cNvPr id="6" name="Picture 5"/>
          <p:cNvPicPr>
            <a:picLocks noChangeAspect="1"/>
          </p:cNvPicPr>
          <p:nvPr/>
        </p:nvPicPr>
        <p:blipFill>
          <a:blip r:embed="rId4"/>
          <a:stretch>
            <a:fillRect/>
          </a:stretch>
        </p:blipFill>
        <p:spPr>
          <a:xfrm>
            <a:off x="7020272" y="6021288"/>
            <a:ext cx="1816765" cy="59746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a:solidFill>
                  <a:schemeClr val="tx1"/>
                </a:solidFill>
              </a:rPr>
              <a:t>Jean Piaget’s Theory of Play</a:t>
            </a:r>
            <a:r>
              <a:rPr lang="en-GB" dirty="0"/>
              <a:t> </a:t>
            </a:r>
            <a:br>
              <a:rPr lang="en-US" dirty="0"/>
            </a:br>
            <a:endParaRPr lang="en-US" dirty="0"/>
          </a:p>
        </p:txBody>
      </p:sp>
      <p:sp>
        <p:nvSpPr>
          <p:cNvPr id="7" name="Text Placeholder 6"/>
          <p:cNvSpPr>
            <a:spLocks noGrp="1"/>
          </p:cNvSpPr>
          <p:nvPr>
            <p:ph type="body" idx="1"/>
          </p:nvPr>
        </p:nvSpPr>
        <p:spPr>
          <a:xfrm>
            <a:off x="441266" y="1268760"/>
            <a:ext cx="4040188" cy="639762"/>
          </a:xfrm>
        </p:spPr>
        <p:txBody>
          <a:bodyPr/>
          <a:lstStyle/>
          <a:p>
            <a:r>
              <a:rPr lang="en-US" dirty="0">
                <a:latin typeface="Perpetua" pitchFamily="18" charset="0"/>
              </a:rPr>
              <a:t>Piaget’s Theory</a:t>
            </a:r>
          </a:p>
        </p:txBody>
      </p:sp>
      <p:sp>
        <p:nvSpPr>
          <p:cNvPr id="6" name="Content Placeholder 5"/>
          <p:cNvSpPr>
            <a:spLocks noGrp="1"/>
          </p:cNvSpPr>
          <p:nvPr>
            <p:ph sz="half" idx="2"/>
          </p:nvPr>
        </p:nvSpPr>
        <p:spPr>
          <a:xfrm>
            <a:off x="457200" y="2174874"/>
            <a:ext cx="4040188" cy="4155841"/>
          </a:xfrm>
        </p:spPr>
        <p:txBody>
          <a:bodyPr/>
          <a:lstStyle/>
          <a:p>
            <a:r>
              <a:rPr lang="en-GB" dirty="0">
                <a:latin typeface="Perpetua" pitchFamily="18" charset="0"/>
              </a:rPr>
              <a:t>The theory holds that kids’ play and brain development are zealously entwined</a:t>
            </a:r>
          </a:p>
          <a:p>
            <a:r>
              <a:rPr lang="en-GB" dirty="0">
                <a:latin typeface="Perpetua" pitchFamily="18" charset="0"/>
              </a:rPr>
              <a:t>Their play environment should also develop as children grow and develop </a:t>
            </a:r>
          </a:p>
          <a:p>
            <a:r>
              <a:rPr lang="en-GB" dirty="0">
                <a:latin typeface="Perpetua" pitchFamily="18" charset="0"/>
              </a:rPr>
              <a:t>Based on this theory, there are four stages of cognitive development. </a:t>
            </a:r>
            <a:endParaRPr lang="en-US" dirty="0">
              <a:latin typeface="Perpetua" pitchFamily="18" charset="0"/>
            </a:endParaRPr>
          </a:p>
          <a:p>
            <a:endParaRPr lang="en-US" dirty="0"/>
          </a:p>
        </p:txBody>
      </p:sp>
      <p:sp>
        <p:nvSpPr>
          <p:cNvPr id="8" name="Text Placeholder 7"/>
          <p:cNvSpPr>
            <a:spLocks noGrp="1"/>
          </p:cNvSpPr>
          <p:nvPr>
            <p:ph type="body" sz="quarter" idx="3"/>
          </p:nvPr>
        </p:nvSpPr>
        <p:spPr>
          <a:xfrm>
            <a:off x="4660959" y="1265222"/>
            <a:ext cx="4041775" cy="746139"/>
          </a:xfrm>
        </p:spPr>
        <p:txBody>
          <a:bodyPr/>
          <a:lstStyle/>
          <a:p>
            <a:r>
              <a:rPr lang="en-GB" dirty="0">
                <a:latin typeface="Perpetua" pitchFamily="18" charset="0"/>
              </a:rPr>
              <a:t>Stages of Cognitive Development</a:t>
            </a:r>
            <a:endParaRPr lang="en-US" dirty="0">
              <a:latin typeface="Perpetua" pitchFamily="18" charset="0"/>
            </a:endParaRPr>
          </a:p>
        </p:txBody>
      </p:sp>
      <p:sp>
        <p:nvSpPr>
          <p:cNvPr id="9" name="Content Placeholder 8"/>
          <p:cNvSpPr>
            <a:spLocks noGrp="1"/>
          </p:cNvSpPr>
          <p:nvPr>
            <p:ph sz="quarter" idx="4"/>
          </p:nvPr>
        </p:nvSpPr>
        <p:spPr>
          <a:xfrm>
            <a:off x="4645025" y="2174875"/>
            <a:ext cx="4041775" cy="3414365"/>
          </a:xfrm>
        </p:spPr>
        <p:txBody>
          <a:bodyPr/>
          <a:lstStyle/>
          <a:p>
            <a:r>
              <a:rPr lang="en-GB" dirty="0">
                <a:latin typeface="Perpetua" pitchFamily="18" charset="0"/>
              </a:rPr>
              <a:t>Sensorimotor Stage (0-2 years)</a:t>
            </a:r>
          </a:p>
          <a:p>
            <a:r>
              <a:rPr lang="en-GB" dirty="0">
                <a:latin typeface="Perpetua" pitchFamily="18" charset="0"/>
              </a:rPr>
              <a:t>Preoperational Stage (2-7 years)</a:t>
            </a:r>
          </a:p>
          <a:p>
            <a:r>
              <a:rPr lang="en-GB" dirty="0">
                <a:latin typeface="Perpetua" pitchFamily="18" charset="0"/>
              </a:rPr>
              <a:t>Concrete Operational Stage (7-11 years)</a:t>
            </a:r>
          </a:p>
          <a:p>
            <a:r>
              <a:rPr lang="en-GB" dirty="0">
                <a:latin typeface="Perpetua" pitchFamily="18" charset="0"/>
              </a:rPr>
              <a:t>Formal Operational Stage (12+ years)</a:t>
            </a:r>
            <a:endParaRPr lang="en-US" dirty="0">
              <a:latin typeface="Perpetua" pitchFamily="18" charset="0"/>
            </a:endParaRPr>
          </a:p>
        </p:txBody>
      </p:sp>
      <p:pic>
        <p:nvPicPr>
          <p:cNvPr id="10" name="Picture 9"/>
          <p:cNvPicPr>
            <a:picLocks noChangeAspect="1"/>
          </p:cNvPicPr>
          <p:nvPr/>
        </p:nvPicPr>
        <p:blipFill>
          <a:blip r:embed="rId3"/>
          <a:stretch>
            <a:fillRect/>
          </a:stretch>
        </p:blipFill>
        <p:spPr>
          <a:xfrm>
            <a:off x="6844701" y="5733256"/>
            <a:ext cx="1816765" cy="59746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1187450" y="260648"/>
            <a:ext cx="7632700" cy="1007765"/>
          </a:xfrm>
        </p:spPr>
        <p:txBody>
          <a:bodyPr/>
          <a:lstStyle/>
          <a:p>
            <a:r>
              <a:rPr lang="en-US" dirty="0">
                <a:solidFill>
                  <a:schemeClr val="tx1"/>
                </a:solidFill>
                <a:latin typeface="Perpetua" pitchFamily="18" charset="0"/>
              </a:rPr>
              <a:t>Piaget’s Theory of Cognitive Development </a:t>
            </a:r>
          </a:p>
        </p:txBody>
      </p:sp>
      <p:pic>
        <p:nvPicPr>
          <p:cNvPr id="12" name="Content Placeholder 11"/>
          <p:cNvPicPr>
            <a:picLocks noGrp="1"/>
          </p:cNvPicPr>
          <p:nvPr>
            <p:ph idx="1"/>
          </p:nvPr>
        </p:nvPicPr>
        <p:blipFill>
          <a:blip r:embed="rId2"/>
          <a:stretch>
            <a:fillRect/>
          </a:stretch>
        </p:blipFill>
        <p:spPr bwMode="auto">
          <a:xfrm>
            <a:off x="1285852" y="1643050"/>
            <a:ext cx="7500990" cy="4643469"/>
          </a:xfrm>
          <a:prstGeom prst="rect">
            <a:avLst/>
          </a:prstGeom>
          <a:noFill/>
          <a:ln w="9525">
            <a:noFill/>
            <a:miter lim="800000"/>
            <a:headEnd/>
            <a:tailEnd/>
          </a:ln>
        </p:spPr>
      </p:pic>
      <p:pic>
        <p:nvPicPr>
          <p:cNvPr id="4" name="Picture 3"/>
          <p:cNvPicPr>
            <a:picLocks noChangeAspect="1"/>
          </p:cNvPicPr>
          <p:nvPr/>
        </p:nvPicPr>
        <p:blipFill>
          <a:blip r:embed="rId3"/>
          <a:stretch>
            <a:fillRect/>
          </a:stretch>
        </p:blipFill>
        <p:spPr>
          <a:xfrm>
            <a:off x="7164288" y="461683"/>
            <a:ext cx="1816765" cy="59746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259632" y="132998"/>
            <a:ext cx="7632700" cy="980729"/>
          </a:xfrm>
        </p:spPr>
        <p:txBody>
          <a:bodyPr/>
          <a:lstStyle/>
          <a:p>
            <a:pPr algn="ctr"/>
            <a:r>
              <a:rPr lang="en-GB" dirty="0">
                <a:solidFill>
                  <a:schemeClr val="tx1"/>
                </a:solidFill>
                <a:latin typeface="Perpetua" pitchFamily="18" charset="0"/>
              </a:rPr>
              <a:t>Sensorimotor Stage (0-2 years)</a:t>
            </a:r>
            <a:br>
              <a:rPr lang="en-GB" dirty="0">
                <a:solidFill>
                  <a:schemeClr val="tx1"/>
                </a:solidFill>
                <a:latin typeface="Perpetua" pitchFamily="18" charset="0"/>
              </a:rPr>
            </a:br>
            <a:endParaRPr lang="en-US" dirty="0">
              <a:solidFill>
                <a:schemeClr val="tx1"/>
              </a:solidFill>
            </a:endParaRPr>
          </a:p>
        </p:txBody>
      </p:sp>
      <p:sp>
        <p:nvSpPr>
          <p:cNvPr id="8" name="Content Placeholder 7"/>
          <p:cNvSpPr>
            <a:spLocks noGrp="1"/>
          </p:cNvSpPr>
          <p:nvPr>
            <p:ph idx="1"/>
          </p:nvPr>
        </p:nvSpPr>
        <p:spPr>
          <a:xfrm>
            <a:off x="107504" y="1124744"/>
            <a:ext cx="8928992" cy="4392488"/>
          </a:xfrm>
        </p:spPr>
        <p:txBody>
          <a:bodyPr/>
          <a:lstStyle/>
          <a:p>
            <a:r>
              <a:rPr lang="en-GB" dirty="0"/>
              <a:t> </a:t>
            </a:r>
            <a:r>
              <a:rPr lang="en-GB" sz="2400" dirty="0">
                <a:latin typeface="Perpetua" pitchFamily="18" charset="0"/>
              </a:rPr>
              <a:t>Babies and kids live in the present</a:t>
            </a:r>
          </a:p>
          <a:p>
            <a:r>
              <a:rPr lang="en-GB" sz="2400" dirty="0">
                <a:latin typeface="Perpetua" pitchFamily="18" charset="0"/>
              </a:rPr>
              <a:t>They understand the world through exploration using their five senses</a:t>
            </a:r>
          </a:p>
          <a:p>
            <a:r>
              <a:rPr lang="en-GB" sz="2400" dirty="0">
                <a:latin typeface="Perpetua" pitchFamily="18" charset="0"/>
              </a:rPr>
              <a:t>they need activities that can enable them explore the world and use their senses</a:t>
            </a:r>
          </a:p>
          <a:p>
            <a:r>
              <a:rPr lang="en-GB" sz="2400" dirty="0">
                <a:latin typeface="Perpetua" pitchFamily="18" charset="0"/>
              </a:rPr>
              <a:t>Sponge walk play is a fantastic way for young children to explore and learn about their world. </a:t>
            </a:r>
          </a:p>
          <a:p>
            <a:r>
              <a:rPr lang="en-GB" sz="2400" dirty="0">
                <a:latin typeface="Perpetua" pitchFamily="18" charset="0"/>
              </a:rPr>
              <a:t>balloon pop promotes gross motor skills and hand-eye coordination.</a:t>
            </a:r>
          </a:p>
          <a:p>
            <a:r>
              <a:rPr lang="en-GB" sz="2400" dirty="0">
                <a:latin typeface="Perpetua" pitchFamily="18" charset="0"/>
              </a:rPr>
              <a:t>The kids will also learn about cause and effect as they see that their action lead to the desired outcome. </a:t>
            </a:r>
            <a:endParaRPr lang="en-US" sz="2400" dirty="0">
              <a:latin typeface="Perpetua" pitchFamily="18" charset="0"/>
            </a:endParaRPr>
          </a:p>
          <a:p>
            <a:endParaRPr lang="en-US" sz="2400" dirty="0">
              <a:latin typeface="Perpetua" pitchFamily="18" charset="0"/>
            </a:endParaRPr>
          </a:p>
        </p:txBody>
      </p:sp>
      <p:pic>
        <p:nvPicPr>
          <p:cNvPr id="4" name="Picture 3"/>
          <p:cNvPicPr>
            <a:picLocks noChangeAspect="1"/>
          </p:cNvPicPr>
          <p:nvPr/>
        </p:nvPicPr>
        <p:blipFill>
          <a:blip r:embed="rId3"/>
          <a:stretch>
            <a:fillRect/>
          </a:stretch>
        </p:blipFill>
        <p:spPr>
          <a:xfrm>
            <a:off x="7217844" y="5733256"/>
            <a:ext cx="1816765" cy="59746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450" y="760413"/>
            <a:ext cx="6912942" cy="508000"/>
          </a:xfrm>
        </p:spPr>
        <p:txBody>
          <a:bodyPr/>
          <a:lstStyle/>
          <a:p>
            <a:pPr algn="ctr"/>
            <a:r>
              <a:rPr lang="en-US" dirty="0">
                <a:solidFill>
                  <a:schemeClr val="tx1"/>
                </a:solidFill>
              </a:rPr>
              <a:t>Conclusion</a:t>
            </a:r>
            <a:r>
              <a:rPr lang="en-US" dirty="0"/>
              <a:t> </a:t>
            </a:r>
          </a:p>
        </p:txBody>
      </p:sp>
      <p:sp>
        <p:nvSpPr>
          <p:cNvPr id="3" name="Content Placeholder 2"/>
          <p:cNvSpPr>
            <a:spLocks noGrp="1"/>
          </p:cNvSpPr>
          <p:nvPr>
            <p:ph idx="1"/>
          </p:nvPr>
        </p:nvSpPr>
        <p:spPr>
          <a:xfrm>
            <a:off x="1176338" y="1627188"/>
            <a:ext cx="7643812" cy="3602012"/>
          </a:xfrm>
        </p:spPr>
        <p:txBody>
          <a:bodyPr/>
          <a:lstStyle/>
          <a:p>
            <a:r>
              <a:rPr lang="en-GB" dirty="0">
                <a:latin typeface="Perpetua" pitchFamily="18" charset="0"/>
              </a:rPr>
              <a:t>In a crèche, children are cared for during the day while their parents engage in something else on the same premises. </a:t>
            </a:r>
          </a:p>
          <a:p>
            <a:r>
              <a:rPr lang="en-GB" dirty="0">
                <a:latin typeface="Perpetua" pitchFamily="18" charset="0"/>
              </a:rPr>
              <a:t>The two crèche activities identified for children aged 0-2 years are water play and balloon pop. </a:t>
            </a:r>
            <a:endParaRPr lang="en-US" dirty="0">
              <a:latin typeface="Perpetua" pitchFamily="18" charset="0"/>
            </a:endParaRPr>
          </a:p>
          <a:p>
            <a:endParaRPr lang="en-US" dirty="0"/>
          </a:p>
        </p:txBody>
      </p:sp>
      <p:pic>
        <p:nvPicPr>
          <p:cNvPr id="4" name="Picture 3"/>
          <p:cNvPicPr>
            <a:picLocks noChangeAspect="1"/>
          </p:cNvPicPr>
          <p:nvPr/>
        </p:nvPicPr>
        <p:blipFill>
          <a:blip r:embed="rId2"/>
          <a:stretch>
            <a:fillRect/>
          </a:stretch>
        </p:blipFill>
        <p:spPr>
          <a:xfrm>
            <a:off x="6991444" y="5517232"/>
            <a:ext cx="1816765" cy="59746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450" y="760413"/>
            <a:ext cx="6624910" cy="508000"/>
          </a:xfrm>
        </p:spPr>
        <p:txBody>
          <a:bodyPr/>
          <a:lstStyle/>
          <a:p>
            <a:pPr algn="ctr"/>
            <a:r>
              <a:rPr lang="en-US" dirty="0">
                <a:solidFill>
                  <a:schemeClr val="tx1"/>
                </a:solidFill>
                <a:latin typeface="Perpetua" pitchFamily="18" charset="0"/>
              </a:rPr>
              <a:t>References</a:t>
            </a:r>
            <a:r>
              <a:rPr lang="en-US" dirty="0">
                <a:latin typeface="Perpetua" pitchFamily="18" charset="0"/>
              </a:rPr>
              <a:t> </a:t>
            </a:r>
          </a:p>
        </p:txBody>
      </p:sp>
      <p:sp>
        <p:nvSpPr>
          <p:cNvPr id="3" name="Content Placeholder 2"/>
          <p:cNvSpPr>
            <a:spLocks noGrp="1"/>
          </p:cNvSpPr>
          <p:nvPr>
            <p:ph idx="1"/>
          </p:nvPr>
        </p:nvSpPr>
        <p:spPr>
          <a:xfrm>
            <a:off x="107504" y="1412776"/>
            <a:ext cx="8712646" cy="5040412"/>
          </a:xfrm>
        </p:spPr>
        <p:txBody>
          <a:bodyPr/>
          <a:lstStyle/>
          <a:p>
            <a:r>
              <a:rPr lang="en-US" sz="2400" dirty="0">
                <a:latin typeface="Perpetua" pitchFamily="18" charset="0"/>
              </a:rPr>
              <a:t>Pearce, N. (2013). Psychology for Health and social care. </a:t>
            </a:r>
            <a:r>
              <a:rPr lang="en-US" sz="2400" i="1" dirty="0">
                <a:latin typeface="Perpetua" pitchFamily="18" charset="0"/>
              </a:rPr>
              <a:t>Your Foundation in Health and Social Care: Your Found Health and Soc Care</a:t>
            </a:r>
            <a:r>
              <a:rPr lang="en-US" sz="2400" dirty="0">
                <a:latin typeface="Perpetua" pitchFamily="18" charset="0"/>
              </a:rPr>
              <a:t>, pp. 201–202. https://doi.org/10.4135/9781526402172.n8</a:t>
            </a:r>
          </a:p>
          <a:p>
            <a:r>
              <a:rPr lang="en-US" sz="2400" dirty="0">
                <a:latin typeface="Perpetua" pitchFamily="18" charset="0"/>
              </a:rPr>
              <a:t>Schreiber, E. (2020). Narcissus at Play: Goethe, Piaget, and the Passage from Egocentric to Social Play. In E. Landgraf &amp; E. Schreiber (Eds.), </a:t>
            </a:r>
            <a:r>
              <a:rPr lang="en-US" sz="2400" i="1" dirty="0">
                <a:latin typeface="Perpetua" pitchFamily="18" charset="0"/>
              </a:rPr>
              <a:t>Play in the Age of Goethe: Theories, Narratives, and Practices of Play around 1800</a:t>
            </a:r>
            <a:r>
              <a:rPr lang="en-US" sz="2400" dirty="0">
                <a:latin typeface="Perpetua" pitchFamily="18" charset="0"/>
              </a:rPr>
              <a:t> (pp. 117–142). Bucknell University Press. https://doi.org/10.2307/j.ctv1nj348t.8</a:t>
            </a:r>
          </a:p>
          <a:p>
            <a:endParaRPr lang="en-US" dirty="0"/>
          </a:p>
          <a:p>
            <a:pPr>
              <a:buNone/>
            </a:pPr>
            <a:endParaRPr lang="en-US" dirty="0"/>
          </a:p>
          <a:p>
            <a:endParaRPr lang="en-US" dirty="0"/>
          </a:p>
        </p:txBody>
      </p:sp>
      <p:pic>
        <p:nvPicPr>
          <p:cNvPr id="4" name="Picture 3"/>
          <p:cNvPicPr>
            <a:picLocks noChangeAspect="1"/>
          </p:cNvPicPr>
          <p:nvPr/>
        </p:nvPicPr>
        <p:blipFill>
          <a:blip r:embed="rId2"/>
          <a:stretch>
            <a:fillRect/>
          </a:stretch>
        </p:blipFill>
        <p:spPr>
          <a:xfrm>
            <a:off x="6876256" y="5589240"/>
            <a:ext cx="1816765" cy="597460"/>
          </a:xfrm>
          <a:prstGeom prst="rect">
            <a:avLst/>
          </a:prstGeom>
        </p:spPr>
      </p:pic>
    </p:spTree>
  </p:cSld>
  <p:clrMapOvr>
    <a:masterClrMapping/>
  </p:clrMapOvr>
</p:sld>
</file>

<file path=ppt/theme/theme1.xml><?xml version="1.0" encoding="utf-8"?>
<a:theme xmlns:a="http://schemas.openxmlformats.org/drawingml/2006/main" name="template">
  <a:themeElements>
    <a:clrScheme name="template 11">
      <a:dk1>
        <a:srgbClr val="4D4D4D"/>
      </a:dk1>
      <a:lt1>
        <a:srgbClr val="FFFFFF"/>
      </a:lt1>
      <a:dk2>
        <a:srgbClr val="000000"/>
      </a:dk2>
      <a:lt2>
        <a:srgbClr val="800000"/>
      </a:lt2>
      <a:accent1>
        <a:srgbClr val="FF5050"/>
      </a:accent1>
      <a:accent2>
        <a:srgbClr val="CC0000"/>
      </a:accent2>
      <a:accent3>
        <a:srgbClr val="FFFFFF"/>
      </a:accent3>
      <a:accent4>
        <a:srgbClr val="404040"/>
      </a:accent4>
      <a:accent5>
        <a:srgbClr val="FFB3B3"/>
      </a:accent5>
      <a:accent6>
        <a:srgbClr val="B90000"/>
      </a:accent6>
      <a:hlink>
        <a:srgbClr val="FF0000"/>
      </a:hlink>
      <a:folHlink>
        <a:srgbClr val="EAEAEA"/>
      </a:folHlink>
    </a:clrScheme>
    <a:fontScheme name="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mplate 1">
        <a:dk1>
          <a:srgbClr val="111111"/>
        </a:dk1>
        <a:lt1>
          <a:srgbClr val="FFFFFF"/>
        </a:lt1>
        <a:dk2>
          <a:srgbClr val="000000"/>
        </a:dk2>
        <a:lt2>
          <a:srgbClr val="800000"/>
        </a:lt2>
        <a:accent1>
          <a:srgbClr val="CC0000"/>
        </a:accent1>
        <a:accent2>
          <a:srgbClr val="FFFF99"/>
        </a:accent2>
        <a:accent3>
          <a:srgbClr val="FFFFFF"/>
        </a:accent3>
        <a:accent4>
          <a:srgbClr val="0D0D0D"/>
        </a:accent4>
        <a:accent5>
          <a:srgbClr val="E2AAAA"/>
        </a:accent5>
        <a:accent6>
          <a:srgbClr val="E7E78A"/>
        </a:accent6>
        <a:hlink>
          <a:srgbClr val="B2B2B2"/>
        </a:hlink>
        <a:folHlink>
          <a:srgbClr val="EAEAEA"/>
        </a:folHlink>
      </a:clrScheme>
      <a:clrMap bg1="lt1" tx1="dk1" bg2="lt2" tx2="dk2" accent1="accent1" accent2="accent2" accent3="accent3" accent4="accent4" accent5="accent5" accent6="accent6" hlink="hlink" folHlink="folHlink"/>
    </a:extraClrScheme>
    <a:extraClrScheme>
      <a:clrScheme name="template 2">
        <a:dk1>
          <a:srgbClr val="111111"/>
        </a:dk1>
        <a:lt1>
          <a:srgbClr val="FFFFFF"/>
        </a:lt1>
        <a:dk2>
          <a:srgbClr val="000000"/>
        </a:dk2>
        <a:lt2>
          <a:srgbClr val="993300"/>
        </a:lt2>
        <a:accent1>
          <a:srgbClr val="FFCC66"/>
        </a:accent1>
        <a:accent2>
          <a:srgbClr val="FF6600"/>
        </a:accent2>
        <a:accent3>
          <a:srgbClr val="FFFFFF"/>
        </a:accent3>
        <a:accent4>
          <a:srgbClr val="0D0D0D"/>
        </a:accent4>
        <a:accent5>
          <a:srgbClr val="FFE2B8"/>
        </a:accent5>
        <a:accent6>
          <a:srgbClr val="E75C00"/>
        </a:accent6>
        <a:hlink>
          <a:srgbClr val="FF9933"/>
        </a:hlink>
        <a:folHlink>
          <a:srgbClr val="EAEAEA"/>
        </a:folHlink>
      </a:clrScheme>
      <a:clrMap bg1="lt1" tx1="dk1" bg2="lt2" tx2="dk2" accent1="accent1" accent2="accent2" accent3="accent3" accent4="accent4" accent5="accent5" accent6="accent6" hlink="hlink" folHlink="folHlink"/>
    </a:extraClrScheme>
    <a:extraClrScheme>
      <a:clrScheme name="template 3">
        <a:dk1>
          <a:srgbClr val="111111"/>
        </a:dk1>
        <a:lt1>
          <a:srgbClr val="FFFFFF"/>
        </a:lt1>
        <a:dk2>
          <a:srgbClr val="000000"/>
        </a:dk2>
        <a:lt2>
          <a:srgbClr val="996633"/>
        </a:lt2>
        <a:accent1>
          <a:srgbClr val="FFCC66"/>
        </a:accent1>
        <a:accent2>
          <a:srgbClr val="800000"/>
        </a:accent2>
        <a:accent3>
          <a:srgbClr val="FFFFFF"/>
        </a:accent3>
        <a:accent4>
          <a:srgbClr val="0D0D0D"/>
        </a:accent4>
        <a:accent5>
          <a:srgbClr val="FFE2B8"/>
        </a:accent5>
        <a:accent6>
          <a:srgbClr val="730000"/>
        </a:accent6>
        <a:hlink>
          <a:srgbClr val="FF9933"/>
        </a:hlink>
        <a:folHlink>
          <a:srgbClr val="EAEAEA"/>
        </a:folHlink>
      </a:clrScheme>
      <a:clrMap bg1="lt1" tx1="dk1" bg2="lt2" tx2="dk2" accent1="accent1" accent2="accent2" accent3="accent3" accent4="accent4" accent5="accent5" accent6="accent6" hlink="hlink" folHlink="folHlink"/>
    </a:extraClrScheme>
    <a:extraClrScheme>
      <a:clrScheme name="template 4">
        <a:dk1>
          <a:srgbClr val="111111"/>
        </a:dk1>
        <a:lt1>
          <a:srgbClr val="FFFFFF"/>
        </a:lt1>
        <a:dk2>
          <a:srgbClr val="000000"/>
        </a:dk2>
        <a:lt2>
          <a:srgbClr val="663300"/>
        </a:lt2>
        <a:accent1>
          <a:srgbClr val="FF9966"/>
        </a:accent1>
        <a:accent2>
          <a:srgbClr val="800000"/>
        </a:accent2>
        <a:accent3>
          <a:srgbClr val="FFFFFF"/>
        </a:accent3>
        <a:accent4>
          <a:srgbClr val="0D0D0D"/>
        </a:accent4>
        <a:accent5>
          <a:srgbClr val="FFCAB8"/>
        </a:accent5>
        <a:accent6>
          <a:srgbClr val="730000"/>
        </a:accent6>
        <a:hlink>
          <a:srgbClr val="FFCC66"/>
        </a:hlink>
        <a:folHlink>
          <a:srgbClr val="EAEAEA"/>
        </a:folHlink>
      </a:clrScheme>
      <a:clrMap bg1="lt1" tx1="dk1" bg2="lt2" tx2="dk2" accent1="accent1" accent2="accent2" accent3="accent3" accent4="accent4" accent5="accent5" accent6="accent6" hlink="hlink" folHlink="folHlink"/>
    </a:extraClrScheme>
    <a:extraClrScheme>
      <a:clrScheme name="template 5">
        <a:dk1>
          <a:srgbClr val="111111"/>
        </a:dk1>
        <a:lt1>
          <a:srgbClr val="FFFFFF"/>
        </a:lt1>
        <a:dk2>
          <a:srgbClr val="000000"/>
        </a:dk2>
        <a:lt2>
          <a:srgbClr val="663300"/>
        </a:lt2>
        <a:accent1>
          <a:srgbClr val="FFCC00"/>
        </a:accent1>
        <a:accent2>
          <a:srgbClr val="800000"/>
        </a:accent2>
        <a:accent3>
          <a:srgbClr val="FFFFFF"/>
        </a:accent3>
        <a:accent4>
          <a:srgbClr val="0D0D0D"/>
        </a:accent4>
        <a:accent5>
          <a:srgbClr val="FFE2AA"/>
        </a:accent5>
        <a:accent6>
          <a:srgbClr val="730000"/>
        </a:accent6>
        <a:hlink>
          <a:srgbClr val="FFCC66"/>
        </a:hlink>
        <a:folHlink>
          <a:srgbClr val="EAEAEA"/>
        </a:folHlink>
      </a:clrScheme>
      <a:clrMap bg1="lt1" tx1="dk1" bg2="lt2" tx2="dk2" accent1="accent1" accent2="accent2" accent3="accent3" accent4="accent4" accent5="accent5" accent6="accent6" hlink="hlink" folHlink="folHlink"/>
    </a:extraClrScheme>
    <a:extraClrScheme>
      <a:clrScheme name="template 6">
        <a:dk1>
          <a:srgbClr val="111111"/>
        </a:dk1>
        <a:lt1>
          <a:srgbClr val="FFFFFF"/>
        </a:lt1>
        <a:dk2>
          <a:srgbClr val="000000"/>
        </a:dk2>
        <a:lt2>
          <a:srgbClr val="663300"/>
        </a:lt2>
        <a:accent1>
          <a:srgbClr val="FF6600"/>
        </a:accent1>
        <a:accent2>
          <a:srgbClr val="800000"/>
        </a:accent2>
        <a:accent3>
          <a:srgbClr val="FFFFFF"/>
        </a:accent3>
        <a:accent4>
          <a:srgbClr val="0D0D0D"/>
        </a:accent4>
        <a:accent5>
          <a:srgbClr val="FFB8AA"/>
        </a:accent5>
        <a:accent6>
          <a:srgbClr val="730000"/>
        </a:accent6>
        <a:hlink>
          <a:srgbClr val="FFCC66"/>
        </a:hlink>
        <a:folHlink>
          <a:srgbClr val="EAEAEA"/>
        </a:folHlink>
      </a:clrScheme>
      <a:clrMap bg1="lt1" tx1="dk1" bg2="lt2" tx2="dk2" accent1="accent1" accent2="accent2" accent3="accent3" accent4="accent4" accent5="accent5" accent6="accent6" hlink="hlink" folHlink="folHlink"/>
    </a:extraClrScheme>
    <a:extraClrScheme>
      <a:clrScheme name="template 7">
        <a:dk1>
          <a:srgbClr val="111111"/>
        </a:dk1>
        <a:lt1>
          <a:srgbClr val="FFFFFF"/>
        </a:lt1>
        <a:dk2>
          <a:srgbClr val="000000"/>
        </a:dk2>
        <a:lt2>
          <a:srgbClr val="990000"/>
        </a:lt2>
        <a:accent1>
          <a:srgbClr val="FF5050"/>
        </a:accent1>
        <a:accent2>
          <a:srgbClr val="CC0000"/>
        </a:accent2>
        <a:accent3>
          <a:srgbClr val="FFFFFF"/>
        </a:accent3>
        <a:accent4>
          <a:srgbClr val="0D0D0D"/>
        </a:accent4>
        <a:accent5>
          <a:srgbClr val="FFB3B3"/>
        </a:accent5>
        <a:accent6>
          <a:srgbClr val="B90000"/>
        </a:accent6>
        <a:hlink>
          <a:srgbClr val="FF0000"/>
        </a:hlink>
        <a:folHlink>
          <a:srgbClr val="EAEAEA"/>
        </a:folHlink>
      </a:clrScheme>
      <a:clrMap bg1="lt1" tx1="dk1" bg2="lt2" tx2="dk2" accent1="accent1" accent2="accent2" accent3="accent3" accent4="accent4" accent5="accent5" accent6="accent6" hlink="hlink" folHlink="folHlink"/>
    </a:extraClrScheme>
    <a:extraClrScheme>
      <a:clrScheme name="template 8">
        <a:dk1>
          <a:srgbClr val="4D4D4D"/>
        </a:dk1>
        <a:lt1>
          <a:srgbClr val="FFFFFF"/>
        </a:lt1>
        <a:dk2>
          <a:srgbClr val="000000"/>
        </a:dk2>
        <a:lt2>
          <a:srgbClr val="990000"/>
        </a:lt2>
        <a:accent1>
          <a:srgbClr val="FF5050"/>
        </a:accent1>
        <a:accent2>
          <a:srgbClr val="CC0000"/>
        </a:accent2>
        <a:accent3>
          <a:srgbClr val="FFFFFF"/>
        </a:accent3>
        <a:accent4>
          <a:srgbClr val="404040"/>
        </a:accent4>
        <a:accent5>
          <a:srgbClr val="FFB3B3"/>
        </a:accent5>
        <a:accent6>
          <a:srgbClr val="B90000"/>
        </a:accent6>
        <a:hlink>
          <a:srgbClr val="FF0000"/>
        </a:hlink>
        <a:folHlink>
          <a:srgbClr val="EAEAEA"/>
        </a:folHlink>
      </a:clrScheme>
      <a:clrMap bg1="lt1" tx1="dk1" bg2="lt2" tx2="dk2" accent1="accent1" accent2="accent2" accent3="accent3" accent4="accent4" accent5="accent5" accent6="accent6" hlink="hlink" folHlink="folHlink"/>
    </a:extraClrScheme>
    <a:extraClrScheme>
      <a:clrScheme name="template 9">
        <a:dk1>
          <a:srgbClr val="4D4D4D"/>
        </a:dk1>
        <a:lt1>
          <a:srgbClr val="FFFFFF"/>
        </a:lt1>
        <a:dk2>
          <a:srgbClr val="000000"/>
        </a:dk2>
        <a:lt2>
          <a:srgbClr val="990000"/>
        </a:lt2>
        <a:accent1>
          <a:srgbClr val="FFB09B"/>
        </a:accent1>
        <a:accent2>
          <a:srgbClr val="CC0000"/>
        </a:accent2>
        <a:accent3>
          <a:srgbClr val="FFFFFF"/>
        </a:accent3>
        <a:accent4>
          <a:srgbClr val="404040"/>
        </a:accent4>
        <a:accent5>
          <a:srgbClr val="FFD4CB"/>
        </a:accent5>
        <a:accent6>
          <a:srgbClr val="B90000"/>
        </a:accent6>
        <a:hlink>
          <a:srgbClr val="FF9F9F"/>
        </a:hlink>
        <a:folHlink>
          <a:srgbClr val="EAEAEA"/>
        </a:folHlink>
      </a:clrScheme>
      <a:clrMap bg1="lt1" tx1="dk1" bg2="lt2" tx2="dk2" accent1="accent1" accent2="accent2" accent3="accent3" accent4="accent4" accent5="accent5" accent6="accent6" hlink="hlink" folHlink="folHlink"/>
    </a:extraClrScheme>
    <a:extraClrScheme>
      <a:clrScheme name="template 10">
        <a:dk1>
          <a:srgbClr val="111111"/>
        </a:dk1>
        <a:lt1>
          <a:srgbClr val="FFFFFF"/>
        </a:lt1>
        <a:dk2>
          <a:srgbClr val="000000"/>
        </a:dk2>
        <a:lt2>
          <a:srgbClr val="600000"/>
        </a:lt2>
        <a:accent1>
          <a:srgbClr val="B40000"/>
        </a:accent1>
        <a:accent2>
          <a:srgbClr val="CC0000"/>
        </a:accent2>
        <a:accent3>
          <a:srgbClr val="FFFFFF"/>
        </a:accent3>
        <a:accent4>
          <a:srgbClr val="0D0D0D"/>
        </a:accent4>
        <a:accent5>
          <a:srgbClr val="D6AAAA"/>
        </a:accent5>
        <a:accent6>
          <a:srgbClr val="B90000"/>
        </a:accent6>
        <a:hlink>
          <a:srgbClr val="821900"/>
        </a:hlink>
        <a:folHlink>
          <a:srgbClr val="EAEAEA"/>
        </a:folHlink>
      </a:clrScheme>
      <a:clrMap bg1="lt1" tx1="dk1" bg2="lt2" tx2="dk2" accent1="accent1" accent2="accent2" accent3="accent3" accent4="accent4" accent5="accent5" accent6="accent6" hlink="hlink" folHlink="folHlink"/>
    </a:extraClrScheme>
    <a:extraClrScheme>
      <a:clrScheme name="template 11">
        <a:dk1>
          <a:srgbClr val="4D4D4D"/>
        </a:dk1>
        <a:lt1>
          <a:srgbClr val="FFFFFF"/>
        </a:lt1>
        <a:dk2>
          <a:srgbClr val="000000"/>
        </a:dk2>
        <a:lt2>
          <a:srgbClr val="800000"/>
        </a:lt2>
        <a:accent1>
          <a:srgbClr val="FF5050"/>
        </a:accent1>
        <a:accent2>
          <a:srgbClr val="CC0000"/>
        </a:accent2>
        <a:accent3>
          <a:srgbClr val="FFFFFF"/>
        </a:accent3>
        <a:accent4>
          <a:srgbClr val="404040"/>
        </a:accent4>
        <a:accent5>
          <a:srgbClr val="FFB3B3"/>
        </a:accent5>
        <a:accent6>
          <a:srgbClr val="B90000"/>
        </a:accent6>
        <a:hlink>
          <a:srgbClr val="FF0000"/>
        </a:hlink>
        <a:folHlink>
          <a:srgbClr val="EAEAEA"/>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390</TotalTime>
  <Words>1366</Words>
  <Application>Microsoft Office PowerPoint</Application>
  <PresentationFormat>On-screen Show (4:3)</PresentationFormat>
  <Paragraphs>109</Paragraphs>
  <Slides>11</Slides>
  <Notes>7</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template</vt:lpstr>
      <vt:lpstr>PowerPoint Presentation</vt:lpstr>
      <vt:lpstr>Welcome to The Presentation </vt:lpstr>
      <vt:lpstr>Introduction </vt:lpstr>
      <vt:lpstr>Crèche activities for children aged 0-2 years </vt:lpstr>
      <vt:lpstr>Balloon Pop</vt:lpstr>
      <vt:lpstr>Sponge Walk </vt:lpstr>
      <vt:lpstr>Jean Piaget’s Theory of Play  </vt:lpstr>
      <vt:lpstr>Piaget’s Theory of Cognitive Development </vt:lpstr>
      <vt:lpstr>Sensorimotor Stage (0-2 years) </vt:lpstr>
      <vt:lpstr>Conclusion </vt:lpstr>
      <vt:lpstr>References </vt:lpstr>
    </vt:vector>
  </TitlesOfParts>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Template</dc:title>
  <dc:creator>george allin</dc:creator>
  <cp:revision>11</cp:revision>
  <dcterms:created xsi:type="dcterms:W3CDTF">2006-06-13T13:03:30Z</dcterms:created>
  <dcterms:modified xsi:type="dcterms:W3CDTF">2023-07-12T17:12:44Z</dcterms:modified>
</cp:coreProperties>
</file>