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handoutMasterIdLst>
    <p:handoutMasterId r:id="rId32"/>
  </p:handoutMasterIdLst>
  <p:sldIdLst>
    <p:sldId id="256" r:id="rId2"/>
    <p:sldId id="288" r:id="rId3"/>
    <p:sldId id="290" r:id="rId4"/>
    <p:sldId id="261" r:id="rId5"/>
    <p:sldId id="263" r:id="rId6"/>
    <p:sldId id="291" r:id="rId7"/>
    <p:sldId id="295" r:id="rId8"/>
    <p:sldId id="293" r:id="rId9"/>
    <p:sldId id="284" r:id="rId10"/>
    <p:sldId id="285" r:id="rId11"/>
    <p:sldId id="274" r:id="rId12"/>
    <p:sldId id="271" r:id="rId13"/>
    <p:sldId id="273" r:id="rId14"/>
    <p:sldId id="301" r:id="rId15"/>
    <p:sldId id="303" r:id="rId16"/>
    <p:sldId id="282" r:id="rId17"/>
    <p:sldId id="266" r:id="rId18"/>
    <p:sldId id="268" r:id="rId19"/>
    <p:sldId id="270" r:id="rId20"/>
    <p:sldId id="297" r:id="rId21"/>
    <p:sldId id="299" r:id="rId22"/>
    <p:sldId id="304" r:id="rId23"/>
    <p:sldId id="305" r:id="rId24"/>
    <p:sldId id="257" r:id="rId25"/>
    <p:sldId id="259" r:id="rId26"/>
    <p:sldId id="298" r:id="rId27"/>
    <p:sldId id="269" r:id="rId28"/>
    <p:sldId id="279" r:id="rId29"/>
    <p:sldId id="287" r:id="rId30"/>
  </p:sldIdLst>
  <p:sldSz cx="9906000" cy="6858000" type="A4"/>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1118D"/>
    <a:srgbClr val="1717C3"/>
    <a:srgbClr val="1414AC"/>
    <a:srgbClr val="006A68"/>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593" autoAdjust="0"/>
    <p:restoredTop sz="95915" autoAdjust="0"/>
  </p:normalViewPr>
  <p:slideViewPr>
    <p:cSldViewPr snapToGrid="0">
      <p:cViewPr varScale="1">
        <p:scale>
          <a:sx n="78" d="100"/>
          <a:sy n="78" d="100"/>
        </p:scale>
        <p:origin x="1013" y="67"/>
      </p:cViewPr>
      <p:guideLst>
        <p:guide orient="horz" pos="2160"/>
        <p:guide pos="3120"/>
      </p:guideLst>
    </p:cSldViewPr>
  </p:slideViewPr>
  <p:notesTextViewPr>
    <p:cViewPr>
      <p:scale>
        <a:sx n="1" d="1"/>
        <a:sy n="1" d="1"/>
      </p:scale>
      <p:origin x="0" y="0"/>
    </p:cViewPr>
  </p:notesTextViewPr>
  <p:sorterViewPr>
    <p:cViewPr>
      <p:scale>
        <a:sx n="100" d="100"/>
        <a:sy n="100" d="100"/>
      </p:scale>
      <p:origin x="0" y="2898"/>
    </p:cViewPr>
  </p:sorterViewPr>
  <p:notesViewPr>
    <p:cSldViewPr snapToGrid="0">
      <p:cViewPr>
        <p:scale>
          <a:sx n="75" d="100"/>
          <a:sy n="75" d="100"/>
        </p:scale>
        <p:origin x="-1320" y="116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A251F4A-D10C-40C5-B9C0-2810873D8529}" type="datetimeFigureOut">
              <a:rPr lang="en-GB" smtClean="0"/>
              <a:t>07/03/2020</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7A35F720-8534-4253-B502-A1385C70EC05}" type="slidenum">
              <a:rPr lang="en-GB" smtClean="0"/>
              <a:t>‹#›</a:t>
            </a:fld>
            <a:endParaRPr lang="en-GB"/>
          </a:p>
        </p:txBody>
      </p:sp>
    </p:spTree>
    <p:extLst>
      <p:ext uri="{BB962C8B-B14F-4D97-AF65-F5344CB8AC3E}">
        <p14:creationId xmlns:p14="http://schemas.microsoft.com/office/powerpoint/2010/main" val="37798889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9F6513CE-CDBD-4A6A-83AE-D751E5E55FE9}" type="datetimeFigureOut">
              <a:rPr lang="en-GB" smtClean="0"/>
              <a:t>07/03/2020</a:t>
            </a:fld>
            <a:endParaRPr lang="en-GB"/>
          </a:p>
        </p:txBody>
      </p:sp>
      <p:sp>
        <p:nvSpPr>
          <p:cNvPr id="4" name="Slide Image Placeholder 3"/>
          <p:cNvSpPr>
            <a:spLocks noGrp="1" noRot="1" noChangeAspect="1"/>
          </p:cNvSpPr>
          <p:nvPr>
            <p:ph type="sldImg" idx="2"/>
          </p:nvPr>
        </p:nvSpPr>
        <p:spPr>
          <a:xfrm>
            <a:off x="692150" y="731838"/>
            <a:ext cx="5284788"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B753AD7A-6614-4E21-8A5C-095E99FB523E}" type="slidenum">
              <a:rPr lang="en-GB" smtClean="0"/>
              <a:t>‹#›</a:t>
            </a:fld>
            <a:endParaRPr lang="en-GB"/>
          </a:p>
        </p:txBody>
      </p:sp>
    </p:spTree>
    <p:extLst>
      <p:ext uri="{BB962C8B-B14F-4D97-AF65-F5344CB8AC3E}">
        <p14:creationId xmlns:p14="http://schemas.microsoft.com/office/powerpoint/2010/main" val="40594629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1</a:t>
            </a:fld>
            <a:endParaRPr lang="en-GB"/>
          </a:p>
        </p:txBody>
      </p:sp>
    </p:spTree>
    <p:extLst>
      <p:ext uri="{BB962C8B-B14F-4D97-AF65-F5344CB8AC3E}">
        <p14:creationId xmlns:p14="http://schemas.microsoft.com/office/powerpoint/2010/main" val="2526953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2</a:t>
            </a:fld>
            <a:endParaRPr lang="en-GB"/>
          </a:p>
        </p:txBody>
      </p:sp>
    </p:spTree>
    <p:extLst>
      <p:ext uri="{BB962C8B-B14F-4D97-AF65-F5344CB8AC3E}">
        <p14:creationId xmlns:p14="http://schemas.microsoft.com/office/powerpoint/2010/main" val="3606979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3</a:t>
            </a:fld>
            <a:endParaRPr lang="en-GB"/>
          </a:p>
        </p:txBody>
      </p:sp>
    </p:spTree>
    <p:extLst>
      <p:ext uri="{BB962C8B-B14F-4D97-AF65-F5344CB8AC3E}">
        <p14:creationId xmlns:p14="http://schemas.microsoft.com/office/powerpoint/2010/main" val="3892863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4</a:t>
            </a:fld>
            <a:endParaRPr lang="en-GB"/>
          </a:p>
        </p:txBody>
      </p:sp>
    </p:spTree>
    <p:extLst>
      <p:ext uri="{BB962C8B-B14F-4D97-AF65-F5344CB8AC3E}">
        <p14:creationId xmlns:p14="http://schemas.microsoft.com/office/powerpoint/2010/main" val="743876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5</a:t>
            </a:fld>
            <a:endParaRPr lang="en-GB"/>
          </a:p>
        </p:txBody>
      </p:sp>
    </p:spTree>
    <p:extLst>
      <p:ext uri="{BB962C8B-B14F-4D97-AF65-F5344CB8AC3E}">
        <p14:creationId xmlns:p14="http://schemas.microsoft.com/office/powerpoint/2010/main" val="24023295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6</a:t>
            </a:fld>
            <a:endParaRPr lang="en-GB"/>
          </a:p>
        </p:txBody>
      </p:sp>
    </p:spTree>
    <p:extLst>
      <p:ext uri="{BB962C8B-B14F-4D97-AF65-F5344CB8AC3E}">
        <p14:creationId xmlns:p14="http://schemas.microsoft.com/office/powerpoint/2010/main" val="1011717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7</a:t>
            </a:fld>
            <a:endParaRPr lang="en-GB"/>
          </a:p>
        </p:txBody>
      </p:sp>
    </p:spTree>
    <p:extLst>
      <p:ext uri="{BB962C8B-B14F-4D97-AF65-F5344CB8AC3E}">
        <p14:creationId xmlns:p14="http://schemas.microsoft.com/office/powerpoint/2010/main" val="945495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8</a:t>
            </a:fld>
            <a:endParaRPr lang="en-GB"/>
          </a:p>
        </p:txBody>
      </p:sp>
    </p:spTree>
    <p:extLst>
      <p:ext uri="{BB962C8B-B14F-4D97-AF65-F5344CB8AC3E}">
        <p14:creationId xmlns:p14="http://schemas.microsoft.com/office/powerpoint/2010/main" val="457254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a:xfrm>
            <a:off x="382855" y="4646507"/>
            <a:ext cx="5335270" cy="4389120"/>
          </a:xfrm>
        </p:spPr>
        <p:txBody>
          <a:bodyPr/>
          <a:lstStyle/>
          <a:p>
            <a:endParaRPr lang="en-GB" dirty="0"/>
          </a:p>
        </p:txBody>
      </p:sp>
      <p:sp>
        <p:nvSpPr>
          <p:cNvPr id="4" name="Slide Number Placeholder 3"/>
          <p:cNvSpPr>
            <a:spLocks noGrp="1"/>
          </p:cNvSpPr>
          <p:nvPr>
            <p:ph type="sldNum" sz="quarter" idx="10"/>
          </p:nvPr>
        </p:nvSpPr>
        <p:spPr/>
        <p:txBody>
          <a:bodyPr/>
          <a:lstStyle/>
          <a:p>
            <a:fld id="{B753AD7A-6614-4E21-8A5C-095E99FB523E}" type="slidenum">
              <a:rPr lang="en-GB" smtClean="0"/>
              <a:t>9</a:t>
            </a:fld>
            <a:endParaRPr lang="en-GB"/>
          </a:p>
        </p:txBody>
      </p:sp>
    </p:spTree>
    <p:extLst>
      <p:ext uri="{BB962C8B-B14F-4D97-AF65-F5344CB8AC3E}">
        <p14:creationId xmlns:p14="http://schemas.microsoft.com/office/powerpoint/2010/main" val="2805948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10</a:t>
            </a:fld>
            <a:endParaRPr lang="en-GB"/>
          </a:p>
        </p:txBody>
      </p:sp>
    </p:spTree>
    <p:extLst>
      <p:ext uri="{BB962C8B-B14F-4D97-AF65-F5344CB8AC3E}">
        <p14:creationId xmlns:p14="http://schemas.microsoft.com/office/powerpoint/2010/main" val="4189869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B753AD7A-6614-4E21-8A5C-095E99FB523E}" type="slidenum">
              <a:rPr lang="en-GB" smtClean="0"/>
              <a:t>11</a:t>
            </a:fld>
            <a:endParaRPr lang="en-GB"/>
          </a:p>
        </p:txBody>
      </p:sp>
    </p:spTree>
    <p:extLst>
      <p:ext uri="{BB962C8B-B14F-4D97-AF65-F5344CB8AC3E}">
        <p14:creationId xmlns:p14="http://schemas.microsoft.com/office/powerpoint/2010/main" val="30417126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pPr>
              <a:lnSpc>
                <a:spcPct val="120000"/>
              </a:lnSpc>
              <a:spcBef>
                <a:spcPts val="600"/>
              </a:spcBef>
            </a:pPr>
            <a:endParaRPr lang="en-GB" i="1" dirty="0">
              <a:latin typeface="Palatino Linotype" panose="02040502050505030304" pitchFamily="18" charset="0"/>
            </a:endParaRPr>
          </a:p>
        </p:txBody>
      </p:sp>
      <p:sp>
        <p:nvSpPr>
          <p:cNvPr id="4" name="Slide Number Placeholder 3"/>
          <p:cNvSpPr>
            <a:spLocks noGrp="1"/>
          </p:cNvSpPr>
          <p:nvPr>
            <p:ph type="sldNum" sz="quarter" idx="10"/>
          </p:nvPr>
        </p:nvSpPr>
        <p:spPr/>
        <p:txBody>
          <a:bodyPr/>
          <a:lstStyle/>
          <a:p>
            <a:fld id="{B753AD7A-6614-4E21-8A5C-095E99FB523E}" type="slidenum">
              <a:rPr lang="en-GB" smtClean="0"/>
              <a:t>12</a:t>
            </a:fld>
            <a:endParaRPr lang="en-GB"/>
          </a:p>
        </p:txBody>
      </p:sp>
    </p:spTree>
    <p:extLst>
      <p:ext uri="{BB962C8B-B14F-4D97-AF65-F5344CB8AC3E}">
        <p14:creationId xmlns:p14="http://schemas.microsoft.com/office/powerpoint/2010/main" val="1550575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53AD7A-6614-4E21-8A5C-095E99FB523E}" type="slidenum">
              <a:rPr lang="en-GB" smtClean="0"/>
              <a:t>13</a:t>
            </a:fld>
            <a:endParaRPr lang="en-GB"/>
          </a:p>
        </p:txBody>
      </p:sp>
    </p:spTree>
    <p:extLst>
      <p:ext uri="{BB962C8B-B14F-4D97-AF65-F5344CB8AC3E}">
        <p14:creationId xmlns:p14="http://schemas.microsoft.com/office/powerpoint/2010/main" val="4169577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14</a:t>
            </a:fld>
            <a:endParaRPr lang="en-GB"/>
          </a:p>
        </p:txBody>
      </p:sp>
    </p:spTree>
    <p:extLst>
      <p:ext uri="{BB962C8B-B14F-4D97-AF65-F5344CB8AC3E}">
        <p14:creationId xmlns:p14="http://schemas.microsoft.com/office/powerpoint/2010/main" val="30733178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15</a:t>
            </a:fld>
            <a:endParaRPr lang="en-GB"/>
          </a:p>
        </p:txBody>
      </p:sp>
    </p:spTree>
    <p:extLst>
      <p:ext uri="{BB962C8B-B14F-4D97-AF65-F5344CB8AC3E}">
        <p14:creationId xmlns:p14="http://schemas.microsoft.com/office/powerpoint/2010/main" val="36128682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16</a:t>
            </a:fld>
            <a:endParaRPr lang="en-GB"/>
          </a:p>
        </p:txBody>
      </p:sp>
    </p:spTree>
    <p:extLst>
      <p:ext uri="{BB962C8B-B14F-4D97-AF65-F5344CB8AC3E}">
        <p14:creationId xmlns:p14="http://schemas.microsoft.com/office/powerpoint/2010/main" val="21614423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53AD7A-6614-4E21-8A5C-095E99FB523E}" type="slidenum">
              <a:rPr lang="en-GB" smtClean="0"/>
              <a:t>17</a:t>
            </a:fld>
            <a:endParaRPr lang="en-GB"/>
          </a:p>
        </p:txBody>
      </p:sp>
    </p:spTree>
    <p:extLst>
      <p:ext uri="{BB962C8B-B14F-4D97-AF65-F5344CB8AC3E}">
        <p14:creationId xmlns:p14="http://schemas.microsoft.com/office/powerpoint/2010/main" val="30841733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53AD7A-6614-4E21-8A5C-095E99FB523E}" type="slidenum">
              <a:rPr lang="en-GB" smtClean="0"/>
              <a:t>18</a:t>
            </a:fld>
            <a:endParaRPr lang="en-GB"/>
          </a:p>
        </p:txBody>
      </p:sp>
    </p:spTree>
    <p:extLst>
      <p:ext uri="{BB962C8B-B14F-4D97-AF65-F5344CB8AC3E}">
        <p14:creationId xmlns:p14="http://schemas.microsoft.com/office/powerpoint/2010/main" val="19531964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19</a:t>
            </a:fld>
            <a:endParaRPr lang="en-GB"/>
          </a:p>
        </p:txBody>
      </p:sp>
    </p:spTree>
    <p:extLst>
      <p:ext uri="{BB962C8B-B14F-4D97-AF65-F5344CB8AC3E}">
        <p14:creationId xmlns:p14="http://schemas.microsoft.com/office/powerpoint/2010/main" val="197900316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20</a:t>
            </a:fld>
            <a:endParaRPr lang="en-GB"/>
          </a:p>
        </p:txBody>
      </p:sp>
    </p:spTree>
    <p:extLst>
      <p:ext uri="{BB962C8B-B14F-4D97-AF65-F5344CB8AC3E}">
        <p14:creationId xmlns:p14="http://schemas.microsoft.com/office/powerpoint/2010/main" val="10726056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21</a:t>
            </a:fld>
            <a:endParaRPr lang="en-GB"/>
          </a:p>
        </p:txBody>
      </p:sp>
    </p:spTree>
    <p:extLst>
      <p:ext uri="{BB962C8B-B14F-4D97-AF65-F5344CB8AC3E}">
        <p14:creationId xmlns:p14="http://schemas.microsoft.com/office/powerpoint/2010/main" val="21224716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22</a:t>
            </a:fld>
            <a:endParaRPr lang="en-GB"/>
          </a:p>
        </p:txBody>
      </p:sp>
    </p:spTree>
    <p:extLst>
      <p:ext uri="{BB962C8B-B14F-4D97-AF65-F5344CB8AC3E}">
        <p14:creationId xmlns:p14="http://schemas.microsoft.com/office/powerpoint/2010/main" val="29811086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23</a:t>
            </a:fld>
            <a:endParaRPr lang="en-GB"/>
          </a:p>
        </p:txBody>
      </p:sp>
    </p:spTree>
    <p:extLst>
      <p:ext uri="{BB962C8B-B14F-4D97-AF65-F5344CB8AC3E}">
        <p14:creationId xmlns:p14="http://schemas.microsoft.com/office/powerpoint/2010/main" val="38469464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24</a:t>
            </a:fld>
            <a:endParaRPr lang="en-GB"/>
          </a:p>
        </p:txBody>
      </p:sp>
    </p:spTree>
    <p:extLst>
      <p:ext uri="{BB962C8B-B14F-4D97-AF65-F5344CB8AC3E}">
        <p14:creationId xmlns:p14="http://schemas.microsoft.com/office/powerpoint/2010/main" val="3447084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53AD7A-6614-4E21-8A5C-095E99FB523E}" type="slidenum">
              <a:rPr lang="en-GB" smtClean="0"/>
              <a:t>25</a:t>
            </a:fld>
            <a:endParaRPr lang="en-GB"/>
          </a:p>
        </p:txBody>
      </p:sp>
    </p:spTree>
    <p:extLst>
      <p:ext uri="{BB962C8B-B14F-4D97-AF65-F5344CB8AC3E}">
        <p14:creationId xmlns:p14="http://schemas.microsoft.com/office/powerpoint/2010/main" val="24219883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26</a:t>
            </a:fld>
            <a:endParaRPr lang="en-GB"/>
          </a:p>
        </p:txBody>
      </p:sp>
    </p:spTree>
    <p:extLst>
      <p:ext uri="{BB962C8B-B14F-4D97-AF65-F5344CB8AC3E}">
        <p14:creationId xmlns:p14="http://schemas.microsoft.com/office/powerpoint/2010/main" val="36541467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53AD7A-6614-4E21-8A5C-095E99FB523E}" type="slidenum">
              <a:rPr lang="en-GB" smtClean="0"/>
              <a:t>27</a:t>
            </a:fld>
            <a:endParaRPr lang="en-GB"/>
          </a:p>
        </p:txBody>
      </p:sp>
    </p:spTree>
    <p:extLst>
      <p:ext uri="{BB962C8B-B14F-4D97-AF65-F5344CB8AC3E}">
        <p14:creationId xmlns:p14="http://schemas.microsoft.com/office/powerpoint/2010/main" val="30953503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28</a:t>
            </a:fld>
            <a:endParaRPr lang="en-GB"/>
          </a:p>
        </p:txBody>
      </p:sp>
    </p:spTree>
    <p:extLst>
      <p:ext uri="{BB962C8B-B14F-4D97-AF65-F5344CB8AC3E}">
        <p14:creationId xmlns:p14="http://schemas.microsoft.com/office/powerpoint/2010/main" val="19259040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92150" y="731838"/>
            <a:ext cx="5284788"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53AD7A-6614-4E21-8A5C-095E99FB523E}" type="slidenum">
              <a:rPr lang="en-GB" smtClean="0"/>
              <a:t>29</a:t>
            </a:fld>
            <a:endParaRPr lang="en-GB"/>
          </a:p>
        </p:txBody>
      </p:sp>
    </p:spTree>
    <p:extLst>
      <p:ext uri="{BB962C8B-B14F-4D97-AF65-F5344CB8AC3E}">
        <p14:creationId xmlns:p14="http://schemas.microsoft.com/office/powerpoint/2010/main" val="2381796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C802-B8F6-44D7-9814-4D5D0A962DA9}"/>
              </a:ext>
            </a:extLst>
          </p:cNvPr>
          <p:cNvSpPr>
            <a:spLocks noGrp="1"/>
          </p:cNvSpPr>
          <p:nvPr>
            <p:ph type="ctrTitle"/>
          </p:nvPr>
        </p:nvSpPr>
        <p:spPr>
          <a:xfrm>
            <a:off x="1238250" y="1122363"/>
            <a:ext cx="74295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F95F69-74DD-4AA8-9F59-D10D6F22FC74}"/>
              </a:ext>
            </a:extLst>
          </p:cNvPr>
          <p:cNvSpPr>
            <a:spLocks noGrp="1"/>
          </p:cNvSpPr>
          <p:nvPr>
            <p:ph type="subTitle" idx="1"/>
          </p:nvPr>
        </p:nvSpPr>
        <p:spPr>
          <a:xfrm>
            <a:off x="1238250" y="3602038"/>
            <a:ext cx="74295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22E1C1-8217-4808-AB8C-4066E6B358EB}"/>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5" name="Footer Placeholder 4">
            <a:extLst>
              <a:ext uri="{FF2B5EF4-FFF2-40B4-BE49-F238E27FC236}">
                <a16:creationId xmlns:a16="http://schemas.microsoft.com/office/drawing/2014/main" id="{6257E4D4-77CD-4DB4-98C4-B2E143CB7D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E8CB23-AF62-47EB-BFC3-E1C713F39B54}"/>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2500410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F9E37-8B9E-4D3C-A7B8-AB8232A371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8E1F04-4CEB-4575-A54B-97FF2D64BA2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C92EF8-87B9-4EA9-8454-F8FB7EC2B729}"/>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5" name="Footer Placeholder 4">
            <a:extLst>
              <a:ext uri="{FF2B5EF4-FFF2-40B4-BE49-F238E27FC236}">
                <a16:creationId xmlns:a16="http://schemas.microsoft.com/office/drawing/2014/main" id="{0576E465-3D8A-48C6-B259-3A9C5C5825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05ED4E-29C2-4A7B-9DD4-7B0A48E695B1}"/>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425424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C2EBD-B608-41A4-9FCC-37DEE1EE216B}"/>
              </a:ext>
            </a:extLst>
          </p:cNvPr>
          <p:cNvSpPr>
            <a:spLocks noGrp="1"/>
          </p:cNvSpPr>
          <p:nvPr>
            <p:ph type="title"/>
          </p:nvPr>
        </p:nvSpPr>
        <p:spPr>
          <a:xfrm>
            <a:off x="675880" y="1709739"/>
            <a:ext cx="8543925"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A0D9AF-271F-4708-87ED-39990A26D77E}"/>
              </a:ext>
            </a:extLst>
          </p:cNvPr>
          <p:cNvSpPr>
            <a:spLocks noGrp="1"/>
          </p:cNvSpPr>
          <p:nvPr>
            <p:ph type="body" idx="1"/>
          </p:nvPr>
        </p:nvSpPr>
        <p:spPr>
          <a:xfrm>
            <a:off x="675880" y="4589465"/>
            <a:ext cx="8543925"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C965227-0B63-4990-AE3D-6A458C6FFD67}"/>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5" name="Footer Placeholder 4">
            <a:extLst>
              <a:ext uri="{FF2B5EF4-FFF2-40B4-BE49-F238E27FC236}">
                <a16:creationId xmlns:a16="http://schemas.microsoft.com/office/drawing/2014/main" id="{F9A27E3C-6A13-4036-B003-84B728C3C6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7B84F-54B1-4835-95C2-51B2D1940830}"/>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1796272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44438-B9F6-4CE3-A5BF-02893DA42D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B1EAA9-B429-489A-BA26-1E898C057E18}"/>
              </a:ext>
            </a:extLst>
          </p:cNvPr>
          <p:cNvSpPr>
            <a:spLocks noGrp="1"/>
          </p:cNvSpPr>
          <p:nvPr>
            <p:ph sz="half" idx="1"/>
          </p:nvPr>
        </p:nvSpPr>
        <p:spPr>
          <a:xfrm>
            <a:off x="681038"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6572A4-6187-445B-8F24-14AA2D76A8AB}"/>
              </a:ext>
            </a:extLst>
          </p:cNvPr>
          <p:cNvSpPr>
            <a:spLocks noGrp="1"/>
          </p:cNvSpPr>
          <p:nvPr>
            <p:ph sz="half" idx="2"/>
          </p:nvPr>
        </p:nvSpPr>
        <p:spPr>
          <a:xfrm>
            <a:off x="5014913" y="1825625"/>
            <a:ext cx="42100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B59C00-556C-436E-BC58-2AFC948FAB93}"/>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6" name="Footer Placeholder 5">
            <a:extLst>
              <a:ext uri="{FF2B5EF4-FFF2-40B4-BE49-F238E27FC236}">
                <a16:creationId xmlns:a16="http://schemas.microsoft.com/office/drawing/2014/main" id="{2B615E9B-8DFE-4C54-91BE-92C3C8C72C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1D1139-6257-497D-B12E-7E00C162E279}"/>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1233282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D4CA0-1419-4107-B4AA-BE193D39D724}"/>
              </a:ext>
            </a:extLst>
          </p:cNvPr>
          <p:cNvSpPr>
            <a:spLocks noGrp="1"/>
          </p:cNvSpPr>
          <p:nvPr>
            <p:ph type="title"/>
          </p:nvPr>
        </p:nvSpPr>
        <p:spPr>
          <a:xfrm>
            <a:off x="682329" y="365126"/>
            <a:ext cx="8543925"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097FCF-7BE8-46E8-B227-D3B7D1A456D4}"/>
              </a:ext>
            </a:extLst>
          </p:cNvPr>
          <p:cNvSpPr>
            <a:spLocks noGrp="1"/>
          </p:cNvSpPr>
          <p:nvPr>
            <p:ph type="body" idx="1"/>
          </p:nvPr>
        </p:nvSpPr>
        <p:spPr>
          <a:xfrm>
            <a:off x="682329" y="1681163"/>
            <a:ext cx="419070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2E40763-B597-4209-AB1C-C9DDEDA41290}"/>
              </a:ext>
            </a:extLst>
          </p:cNvPr>
          <p:cNvSpPr>
            <a:spLocks noGrp="1"/>
          </p:cNvSpPr>
          <p:nvPr>
            <p:ph sz="half" idx="2"/>
          </p:nvPr>
        </p:nvSpPr>
        <p:spPr>
          <a:xfrm>
            <a:off x="682329" y="2505076"/>
            <a:ext cx="419070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F3085DA-0B19-493B-92ED-795033D6865F}"/>
              </a:ext>
            </a:extLst>
          </p:cNvPr>
          <p:cNvSpPr>
            <a:spLocks noGrp="1"/>
          </p:cNvSpPr>
          <p:nvPr>
            <p:ph type="body" sz="quarter" idx="3"/>
          </p:nvPr>
        </p:nvSpPr>
        <p:spPr>
          <a:xfrm>
            <a:off x="5014914" y="1681163"/>
            <a:ext cx="4211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30ADBA5-D814-4439-85A3-3FFA14C94499}"/>
              </a:ext>
            </a:extLst>
          </p:cNvPr>
          <p:cNvSpPr>
            <a:spLocks noGrp="1"/>
          </p:cNvSpPr>
          <p:nvPr>
            <p:ph sz="quarter" idx="4"/>
          </p:nvPr>
        </p:nvSpPr>
        <p:spPr>
          <a:xfrm>
            <a:off x="5014914" y="2505076"/>
            <a:ext cx="4211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557CB1-A29A-4E9A-917F-9CE0FC26DA8E}"/>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8" name="Footer Placeholder 7">
            <a:extLst>
              <a:ext uri="{FF2B5EF4-FFF2-40B4-BE49-F238E27FC236}">
                <a16:creationId xmlns:a16="http://schemas.microsoft.com/office/drawing/2014/main" id="{BF22B831-AAF1-4DA7-A1B5-E607C6DBB0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6605A04-AB03-44DD-8E0F-B77F88D3F341}"/>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8828812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D8335-0E28-48D3-BFBA-755331E9D4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722C8C-A455-439E-8A60-93F0A34FFC1D}"/>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4" name="Footer Placeholder 3">
            <a:extLst>
              <a:ext uri="{FF2B5EF4-FFF2-40B4-BE49-F238E27FC236}">
                <a16:creationId xmlns:a16="http://schemas.microsoft.com/office/drawing/2014/main" id="{CABB65C1-A55A-4995-9B93-E1FACB961D7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0D9466-6535-4333-B042-C8C5E42B2980}"/>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2767745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1C535D-BB11-4DB9-B313-55C977B5879A}"/>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3" name="Footer Placeholder 2">
            <a:extLst>
              <a:ext uri="{FF2B5EF4-FFF2-40B4-BE49-F238E27FC236}">
                <a16:creationId xmlns:a16="http://schemas.microsoft.com/office/drawing/2014/main" id="{A02B2971-7439-4495-9A3D-69E80B7156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E7924E-571B-41E1-B1CE-D26A8362BF5E}"/>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2265166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756E4-177B-4580-9A19-73F02820F1A8}"/>
              </a:ext>
            </a:extLst>
          </p:cNvPr>
          <p:cNvSpPr>
            <a:spLocks noGrp="1"/>
          </p:cNvSpPr>
          <p:nvPr>
            <p:ph type="title"/>
          </p:nvPr>
        </p:nvSpPr>
        <p:spPr>
          <a:xfrm>
            <a:off x="682329" y="457200"/>
            <a:ext cx="3194942"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850FC5-29C7-498E-B39F-CC91D7F0664F}"/>
              </a:ext>
            </a:extLst>
          </p:cNvPr>
          <p:cNvSpPr>
            <a:spLocks noGrp="1"/>
          </p:cNvSpPr>
          <p:nvPr>
            <p:ph idx="1"/>
          </p:nvPr>
        </p:nvSpPr>
        <p:spPr>
          <a:xfrm>
            <a:off x="4211341" y="987426"/>
            <a:ext cx="501491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317166-394D-4717-9FE3-2B171AE05547}"/>
              </a:ext>
            </a:extLst>
          </p:cNvPr>
          <p:cNvSpPr>
            <a:spLocks noGrp="1"/>
          </p:cNvSpPr>
          <p:nvPr>
            <p:ph type="body" sz="half" idx="2"/>
          </p:nvPr>
        </p:nvSpPr>
        <p:spPr>
          <a:xfrm>
            <a:off x="682329" y="2057400"/>
            <a:ext cx="3194942"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2F8EDFF-76C9-4837-A9C7-1A1A9D88CCFA}"/>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6" name="Footer Placeholder 5">
            <a:extLst>
              <a:ext uri="{FF2B5EF4-FFF2-40B4-BE49-F238E27FC236}">
                <a16:creationId xmlns:a16="http://schemas.microsoft.com/office/drawing/2014/main" id="{78B94FA1-7BFA-493E-B75B-B18979D95C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FF2FD0-665F-4AF5-8322-6D6DAECD06D7}"/>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12257342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B2714-E209-486D-B027-6BCD6E1AB9C2}"/>
              </a:ext>
            </a:extLst>
          </p:cNvPr>
          <p:cNvSpPr>
            <a:spLocks noGrp="1"/>
          </p:cNvSpPr>
          <p:nvPr>
            <p:ph type="title"/>
          </p:nvPr>
        </p:nvSpPr>
        <p:spPr>
          <a:xfrm>
            <a:off x="682329" y="457200"/>
            <a:ext cx="3194942"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E81D6D-D484-4ECF-B8C0-805BF0FB95F6}"/>
              </a:ext>
            </a:extLst>
          </p:cNvPr>
          <p:cNvSpPr>
            <a:spLocks noGrp="1"/>
          </p:cNvSpPr>
          <p:nvPr>
            <p:ph type="pic" idx="1"/>
          </p:nvPr>
        </p:nvSpPr>
        <p:spPr>
          <a:xfrm>
            <a:off x="4211341" y="987426"/>
            <a:ext cx="501491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B59A1A-4CB4-467C-BDD3-AEA12EAFA237}"/>
              </a:ext>
            </a:extLst>
          </p:cNvPr>
          <p:cNvSpPr>
            <a:spLocks noGrp="1"/>
          </p:cNvSpPr>
          <p:nvPr>
            <p:ph type="body" sz="half" idx="2"/>
          </p:nvPr>
        </p:nvSpPr>
        <p:spPr>
          <a:xfrm>
            <a:off x="682329" y="2057400"/>
            <a:ext cx="3194942"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38B1981-0B7E-4B8E-A007-1C9EA7E81EDF}"/>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6" name="Footer Placeholder 5">
            <a:extLst>
              <a:ext uri="{FF2B5EF4-FFF2-40B4-BE49-F238E27FC236}">
                <a16:creationId xmlns:a16="http://schemas.microsoft.com/office/drawing/2014/main" id="{A22E53E8-A17E-4C25-8ABC-21A8548C3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21116B-FAB3-4518-9D75-8A54926F5516}"/>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953400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401F7-0B07-489D-8A2F-ABC5DDC903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FCF3FE-4561-42A5-92C1-013B81B91DC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6A163E-1F25-4BC7-824F-1DA8EA657A52}"/>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5" name="Footer Placeholder 4">
            <a:extLst>
              <a:ext uri="{FF2B5EF4-FFF2-40B4-BE49-F238E27FC236}">
                <a16:creationId xmlns:a16="http://schemas.microsoft.com/office/drawing/2014/main" id="{8A60A4F1-5831-426F-A531-6100ADA56A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7DB3D8-9F3B-4BAC-B0CF-AEA5E2B3AF06}"/>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589368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C56702-F4A6-4757-9FBD-B1E09B860476}"/>
              </a:ext>
            </a:extLst>
          </p:cNvPr>
          <p:cNvSpPr>
            <a:spLocks noGrp="1"/>
          </p:cNvSpPr>
          <p:nvPr>
            <p:ph type="title" orient="vert"/>
          </p:nvPr>
        </p:nvSpPr>
        <p:spPr>
          <a:xfrm>
            <a:off x="7088981" y="365125"/>
            <a:ext cx="2135981"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677ED2-E1F8-46BB-8D95-745887243C23}"/>
              </a:ext>
            </a:extLst>
          </p:cNvPr>
          <p:cNvSpPr>
            <a:spLocks noGrp="1"/>
          </p:cNvSpPr>
          <p:nvPr>
            <p:ph type="body" orient="vert" idx="1"/>
          </p:nvPr>
        </p:nvSpPr>
        <p:spPr>
          <a:xfrm>
            <a:off x="681037" y="365125"/>
            <a:ext cx="6284119"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0C414E-F952-4891-8D01-C4410B3BE393}"/>
              </a:ext>
            </a:extLst>
          </p:cNvPr>
          <p:cNvSpPr>
            <a:spLocks noGrp="1"/>
          </p:cNvSpPr>
          <p:nvPr>
            <p:ph type="dt" sz="half" idx="10"/>
          </p:nvPr>
        </p:nvSpPr>
        <p:spPr/>
        <p:txBody>
          <a:bodyPr/>
          <a:lstStyle/>
          <a:p>
            <a:fld id="{8089CF5C-882A-4826-B2A0-022818BFE750}" type="datetimeFigureOut">
              <a:rPr lang="en-GB" smtClean="0"/>
              <a:t>07/03/2020</a:t>
            </a:fld>
            <a:endParaRPr lang="en-GB"/>
          </a:p>
        </p:txBody>
      </p:sp>
      <p:sp>
        <p:nvSpPr>
          <p:cNvPr id="5" name="Footer Placeholder 4">
            <a:extLst>
              <a:ext uri="{FF2B5EF4-FFF2-40B4-BE49-F238E27FC236}">
                <a16:creationId xmlns:a16="http://schemas.microsoft.com/office/drawing/2014/main" id="{E7173E2A-11B7-4861-9395-8EF9C0B353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7C7DC8-4DA6-4AA0-B498-D3DD49BF2C2E}"/>
              </a:ext>
            </a:extLst>
          </p:cNvPr>
          <p:cNvSpPr>
            <a:spLocks noGrp="1"/>
          </p:cNvSpPr>
          <p:nvPr>
            <p:ph type="sldNum" sz="quarter" idx="12"/>
          </p:nvPr>
        </p:nvSpPr>
        <p:spPr/>
        <p:txBody>
          <a:bodyPr/>
          <a:lstStyle/>
          <a:p>
            <a:fld id="{278D6DC4-6656-40DB-B7A8-5A56102DF93E}" type="slidenum">
              <a:rPr lang="en-GB" smtClean="0"/>
              <a:t>‹#›</a:t>
            </a:fld>
            <a:endParaRPr lang="en-GB"/>
          </a:p>
        </p:txBody>
      </p:sp>
    </p:spTree>
    <p:extLst>
      <p:ext uri="{BB962C8B-B14F-4D97-AF65-F5344CB8AC3E}">
        <p14:creationId xmlns:p14="http://schemas.microsoft.com/office/powerpoint/2010/main" val="2175518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808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32EBC8-F031-4A09-ABE0-598FEB25FA85}"/>
              </a:ext>
            </a:extLst>
          </p:cNvPr>
          <p:cNvSpPr>
            <a:spLocks noGrp="1"/>
          </p:cNvSpPr>
          <p:nvPr>
            <p:ph type="title"/>
          </p:nvPr>
        </p:nvSpPr>
        <p:spPr>
          <a:xfrm>
            <a:off x="681039" y="365126"/>
            <a:ext cx="8543925"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06AD41-3C3F-476F-AB33-C818513989DD}"/>
              </a:ext>
            </a:extLst>
          </p:cNvPr>
          <p:cNvSpPr>
            <a:spLocks noGrp="1"/>
          </p:cNvSpPr>
          <p:nvPr>
            <p:ph type="body" idx="1"/>
          </p:nvPr>
        </p:nvSpPr>
        <p:spPr>
          <a:xfrm>
            <a:off x="681039" y="1825625"/>
            <a:ext cx="8543925"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F08D87-CF3C-4123-B1AD-29A9EA7CB2A2}"/>
              </a:ext>
            </a:extLst>
          </p:cNvPr>
          <p:cNvSpPr>
            <a:spLocks noGrp="1"/>
          </p:cNvSpPr>
          <p:nvPr>
            <p:ph type="dt" sz="half" idx="2"/>
          </p:nvPr>
        </p:nvSpPr>
        <p:spPr>
          <a:xfrm>
            <a:off x="681038" y="6356352"/>
            <a:ext cx="222885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89CF5C-882A-4826-B2A0-022818BFE750}" type="datetimeFigureOut">
              <a:rPr lang="en-GB" smtClean="0"/>
              <a:t>07/03/2020</a:t>
            </a:fld>
            <a:endParaRPr lang="en-GB"/>
          </a:p>
        </p:txBody>
      </p:sp>
      <p:sp>
        <p:nvSpPr>
          <p:cNvPr id="5" name="Footer Placeholder 4">
            <a:extLst>
              <a:ext uri="{FF2B5EF4-FFF2-40B4-BE49-F238E27FC236}">
                <a16:creationId xmlns:a16="http://schemas.microsoft.com/office/drawing/2014/main" id="{5EF565E3-0C23-4899-9010-B21E4F4C96E3}"/>
              </a:ext>
            </a:extLst>
          </p:cNvPr>
          <p:cNvSpPr>
            <a:spLocks noGrp="1"/>
          </p:cNvSpPr>
          <p:nvPr>
            <p:ph type="ftr" sz="quarter" idx="3"/>
          </p:nvPr>
        </p:nvSpPr>
        <p:spPr>
          <a:xfrm>
            <a:off x="3281364" y="6356352"/>
            <a:ext cx="3343275"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E6112AD-7163-47E2-AF31-0B542BC393D5}"/>
              </a:ext>
            </a:extLst>
          </p:cNvPr>
          <p:cNvSpPr>
            <a:spLocks noGrp="1"/>
          </p:cNvSpPr>
          <p:nvPr>
            <p:ph type="sldNum" sz="quarter" idx="4"/>
          </p:nvPr>
        </p:nvSpPr>
        <p:spPr>
          <a:xfrm>
            <a:off x="6996113" y="6356352"/>
            <a:ext cx="222885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8D6DC4-6656-40DB-B7A8-5A56102DF93E}" type="slidenum">
              <a:rPr lang="en-GB" smtClean="0"/>
              <a:t>‹#›</a:t>
            </a:fld>
            <a:endParaRPr lang="en-GB"/>
          </a:p>
        </p:txBody>
      </p:sp>
    </p:spTree>
    <p:extLst>
      <p:ext uri="{BB962C8B-B14F-4D97-AF65-F5344CB8AC3E}">
        <p14:creationId xmlns:p14="http://schemas.microsoft.com/office/powerpoint/2010/main" val="2302443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3.jpe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microsoft.com/office/2007/relationships/hdphoto" Target="../media/hdphoto4.wdp"/><Relationship Id="rId5" Type="http://schemas.openxmlformats.org/officeDocument/2006/relationships/image" Target="../media/image15.jpeg"/><Relationship Id="rId4" Type="http://schemas.microsoft.com/office/2007/relationships/hdphoto" Target="../media/hdphoto3.wdp"/></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microsoft.com/office/2007/relationships/hdphoto" Target="../media/hdphoto5.wdp"/></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8.jpg"/><Relationship Id="rId4" Type="http://schemas.microsoft.com/office/2007/relationships/hdphoto" Target="../media/hdphoto6.wdp"/></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tate.org.uk/sites/default/files/images/aleksandr_rodchenko_construction_128_0.jpg"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microsoft.com/office/2007/relationships/hdphoto" Target="../media/hdphoto7.wdp"/><Relationship Id="rId4" Type="http://schemas.openxmlformats.org/officeDocument/2006/relationships/image" Target="../media/image27.jpeg"/></Relationships>
</file>

<file path=ppt/slides/_rels/slide28.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7366-755A-4183-9F0D-685CBDD5ED78}"/>
              </a:ext>
            </a:extLst>
          </p:cNvPr>
          <p:cNvSpPr>
            <a:spLocks noGrp="1"/>
          </p:cNvSpPr>
          <p:nvPr>
            <p:ph type="ctrTitle"/>
          </p:nvPr>
        </p:nvSpPr>
        <p:spPr>
          <a:xfrm>
            <a:off x="5386904" y="152570"/>
            <a:ext cx="2547727" cy="1665665"/>
          </a:xfrm>
        </p:spPr>
        <p:txBody>
          <a:bodyPr>
            <a:normAutofit fontScale="90000"/>
          </a:bodyPr>
          <a:lstStyle/>
          <a:p>
            <a:pPr algn="l"/>
            <a:r>
              <a:rPr lang="en-GB" sz="9600" dirty="0" err="1">
                <a:solidFill>
                  <a:srgbClr val="1414AC"/>
                </a:solidFill>
                <a:latin typeface="Perpetua Titling MT" panose="02020502060505020804" pitchFamily="18" charset="0"/>
              </a:rPr>
              <a:t>aRT</a:t>
            </a:r>
            <a:endParaRPr lang="en-GB" dirty="0">
              <a:solidFill>
                <a:srgbClr val="1414AC"/>
              </a:solidFill>
              <a:latin typeface="Perpetua Titling MT" panose="02020502060505020804" pitchFamily="18" charset="0"/>
            </a:endParaRPr>
          </a:p>
        </p:txBody>
      </p:sp>
      <p:sp>
        <p:nvSpPr>
          <p:cNvPr id="3" name="Subtitle 2">
            <a:extLst>
              <a:ext uri="{FF2B5EF4-FFF2-40B4-BE49-F238E27FC236}">
                <a16:creationId xmlns:a16="http://schemas.microsoft.com/office/drawing/2014/main" id="{79C82984-FFD6-48B2-BEE1-95F828734108}"/>
              </a:ext>
            </a:extLst>
          </p:cNvPr>
          <p:cNvSpPr>
            <a:spLocks noGrp="1"/>
          </p:cNvSpPr>
          <p:nvPr>
            <p:ph type="subTitle" idx="1"/>
          </p:nvPr>
        </p:nvSpPr>
        <p:spPr>
          <a:xfrm>
            <a:off x="4681862" y="2453636"/>
            <a:ext cx="4487545" cy="1718998"/>
          </a:xfrm>
          <a:noFill/>
        </p:spPr>
        <p:txBody>
          <a:bodyPr>
            <a:normAutofit/>
          </a:bodyPr>
          <a:lstStyle/>
          <a:p>
            <a:r>
              <a:rPr lang="en-GB" sz="4800" dirty="0">
                <a:solidFill>
                  <a:schemeClr val="bg1"/>
                </a:solidFill>
                <a:latin typeface="Haettenschweiler" panose="020B0706040902060204" pitchFamily="34" charset="0"/>
              </a:rPr>
              <a:t>Space &amp; Time in Russian Modernist art </a:t>
            </a:r>
          </a:p>
        </p:txBody>
      </p:sp>
      <p:sp>
        <p:nvSpPr>
          <p:cNvPr id="4" name="Rectangle 3"/>
          <p:cNvSpPr/>
          <p:nvPr/>
        </p:nvSpPr>
        <p:spPr>
          <a:xfrm>
            <a:off x="4661215" y="4913887"/>
            <a:ext cx="5061543" cy="1015663"/>
          </a:xfrm>
          <a:prstGeom prst="rect">
            <a:avLst/>
          </a:prstGeom>
        </p:spPr>
        <p:txBody>
          <a:bodyPr wrap="square">
            <a:spAutoFit/>
          </a:bodyPr>
          <a:lstStyle/>
          <a:p>
            <a:pPr algn="r"/>
            <a:r>
              <a:rPr lang="en-GB" sz="5800" dirty="0">
                <a:solidFill>
                  <a:srgbClr val="1414AC"/>
                </a:solidFill>
                <a:latin typeface="Perpetua Titling MT" panose="02020502060505020804" pitchFamily="18" charset="0"/>
              </a:rPr>
              <a:t>revolution</a:t>
            </a:r>
            <a:r>
              <a:rPr lang="en-GB" sz="5800" dirty="0">
                <a:solidFill>
                  <a:srgbClr val="FFFF00"/>
                </a:solidFill>
                <a:latin typeface="Perpetua Titling MT" panose="02020502060505020804" pitchFamily="18" charset="0"/>
              </a:rPr>
              <a:t> </a:t>
            </a:r>
            <a:endParaRPr lang="en-GB" sz="5800" dirty="0"/>
          </a:p>
        </p:txBody>
      </p:sp>
      <p:pic>
        <p:nvPicPr>
          <p:cNvPr id="5" name="Content Placeholder 9">
            <a:extLst>
              <a:ext uri="{FF2B5EF4-FFF2-40B4-BE49-F238E27FC236}">
                <a16:creationId xmlns:a16="http://schemas.microsoft.com/office/drawing/2014/main" id="{DDC9C7EC-5A1D-42EE-ACD7-39539EC47D0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537" y="152570"/>
            <a:ext cx="3189209" cy="5776980"/>
          </a:xfrm>
          <a:prstGeom prst="rect">
            <a:avLst/>
          </a:prstGeom>
          <a:ln>
            <a:solidFill>
              <a:schemeClr val="bg1"/>
            </a:solidFill>
          </a:ln>
        </p:spPr>
      </p:pic>
      <p:sp>
        <p:nvSpPr>
          <p:cNvPr id="6" name="Rectangle 5"/>
          <p:cNvSpPr/>
          <p:nvPr/>
        </p:nvSpPr>
        <p:spPr>
          <a:xfrm>
            <a:off x="4098235" y="546330"/>
            <a:ext cx="889987" cy="461665"/>
          </a:xfrm>
          <a:prstGeom prst="rect">
            <a:avLst/>
          </a:prstGeom>
        </p:spPr>
        <p:txBody>
          <a:bodyPr wrap="none">
            <a:spAutoFit/>
          </a:bodyPr>
          <a:lstStyle/>
          <a:p>
            <a:r>
              <a:rPr lang="en-GB" sz="2400" dirty="0">
                <a:solidFill>
                  <a:srgbClr val="1414AC"/>
                </a:solidFill>
                <a:latin typeface="Perpetua Titling MT" panose="02020502060505020804" pitchFamily="18" charset="0"/>
              </a:rPr>
              <a:t>The </a:t>
            </a:r>
            <a:endParaRPr lang="en-GB" sz="2400" dirty="0"/>
          </a:p>
        </p:txBody>
      </p:sp>
      <p:sp>
        <p:nvSpPr>
          <p:cNvPr id="7" name="Rectangle 6"/>
          <p:cNvSpPr/>
          <p:nvPr/>
        </p:nvSpPr>
        <p:spPr>
          <a:xfrm>
            <a:off x="8484604" y="1259635"/>
            <a:ext cx="684803" cy="461665"/>
          </a:xfrm>
          <a:prstGeom prst="rect">
            <a:avLst/>
          </a:prstGeom>
        </p:spPr>
        <p:txBody>
          <a:bodyPr wrap="none">
            <a:spAutoFit/>
          </a:bodyPr>
          <a:lstStyle/>
          <a:p>
            <a:r>
              <a:rPr lang="en-GB" sz="2400" dirty="0">
                <a:solidFill>
                  <a:srgbClr val="1414AC"/>
                </a:solidFill>
                <a:latin typeface="Perpetua Titling MT" panose="02020502060505020804" pitchFamily="18" charset="0"/>
              </a:rPr>
              <a:t>of</a:t>
            </a:r>
            <a:r>
              <a:rPr lang="en-GB" dirty="0">
                <a:solidFill>
                  <a:srgbClr val="1414AC"/>
                </a:solidFill>
                <a:latin typeface="Perpetua Titling MT" panose="02020502060505020804" pitchFamily="18" charset="0"/>
              </a:rPr>
              <a:t> </a:t>
            </a:r>
            <a:endParaRPr lang="en-GB" dirty="0"/>
          </a:p>
        </p:txBody>
      </p:sp>
      <p:sp>
        <p:nvSpPr>
          <p:cNvPr id="8" name="Rectangle 7">
            <a:extLst>
              <a:ext uri="{FF2B5EF4-FFF2-40B4-BE49-F238E27FC236}">
                <a16:creationId xmlns:a16="http://schemas.microsoft.com/office/drawing/2014/main" id="{D76ADDF9-DED9-4778-B85E-33A92C000D39}"/>
              </a:ext>
            </a:extLst>
          </p:cNvPr>
          <p:cNvSpPr/>
          <p:nvPr/>
        </p:nvSpPr>
        <p:spPr>
          <a:xfrm>
            <a:off x="138517" y="6013196"/>
            <a:ext cx="4747324" cy="707886"/>
          </a:xfrm>
          <a:prstGeom prst="rect">
            <a:avLst/>
          </a:prstGeom>
        </p:spPr>
        <p:txBody>
          <a:bodyPr wrap="square">
            <a:spAutoFit/>
          </a:bodyPr>
          <a:lstStyle/>
          <a:p>
            <a:r>
              <a:rPr lang="en-GB" sz="2000" dirty="0" err="1">
                <a:solidFill>
                  <a:schemeClr val="bg1"/>
                </a:solidFill>
              </a:rPr>
              <a:t>Naum</a:t>
            </a:r>
            <a:r>
              <a:rPr lang="en-GB" sz="2000" dirty="0">
                <a:solidFill>
                  <a:schemeClr val="bg1"/>
                </a:solidFill>
              </a:rPr>
              <a:t> Gabo, </a:t>
            </a:r>
            <a:r>
              <a:rPr lang="en-GB" sz="2000" i="1" dirty="0">
                <a:solidFill>
                  <a:schemeClr val="bg1"/>
                </a:solidFill>
              </a:rPr>
              <a:t>Kinetic Construction (Standing Wave</a:t>
            </a:r>
            <a:r>
              <a:rPr lang="en-GB" sz="2000" dirty="0">
                <a:solidFill>
                  <a:schemeClr val="bg1"/>
                </a:solidFill>
              </a:rPr>
              <a:t>), 1919-20, replica 1985 </a:t>
            </a:r>
          </a:p>
        </p:txBody>
      </p:sp>
    </p:spTree>
    <p:extLst>
      <p:ext uri="{BB962C8B-B14F-4D97-AF65-F5344CB8AC3E}">
        <p14:creationId xmlns:p14="http://schemas.microsoft.com/office/powerpoint/2010/main" val="2552692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6882" y="365127"/>
            <a:ext cx="8508081" cy="918243"/>
          </a:xfrm>
        </p:spPr>
        <p:txBody>
          <a:bodyPr>
            <a:normAutofit/>
          </a:bodyPr>
          <a:lstStyle/>
          <a:p>
            <a:r>
              <a:rPr lang="en-GB" dirty="0">
                <a:solidFill>
                  <a:schemeClr val="bg1"/>
                </a:solidFill>
              </a:rPr>
              <a:t>Vladimir </a:t>
            </a:r>
            <a:r>
              <a:rPr lang="en-GB" dirty="0" err="1">
                <a:solidFill>
                  <a:schemeClr val="bg1"/>
                </a:solidFill>
              </a:rPr>
              <a:t>Mayakovsky</a:t>
            </a:r>
            <a:endParaRPr lang="en-GB" dirty="0"/>
          </a:p>
        </p:txBody>
      </p:sp>
      <p:sp>
        <p:nvSpPr>
          <p:cNvPr id="3" name="Content Placeholder 2"/>
          <p:cNvSpPr>
            <a:spLocks noGrp="1"/>
          </p:cNvSpPr>
          <p:nvPr>
            <p:ph idx="1"/>
          </p:nvPr>
        </p:nvSpPr>
        <p:spPr>
          <a:xfrm>
            <a:off x="391028" y="1459831"/>
            <a:ext cx="8873039" cy="4908884"/>
          </a:xfrm>
        </p:spPr>
        <p:txBody>
          <a:bodyPr>
            <a:normAutofit fontScale="77500" lnSpcReduction="20000"/>
          </a:bodyPr>
          <a:lstStyle/>
          <a:p>
            <a:pPr marL="0" indent="0">
              <a:lnSpc>
                <a:spcPct val="120000"/>
              </a:lnSpc>
              <a:spcBef>
                <a:spcPts val="0"/>
              </a:spcBef>
              <a:buNone/>
            </a:pPr>
            <a:r>
              <a:rPr lang="en-GB" sz="3400" dirty="0">
                <a:solidFill>
                  <a:schemeClr val="bg1"/>
                </a:solidFill>
              </a:rPr>
              <a:t>It </a:t>
            </a:r>
            <a:r>
              <a:rPr lang="en-GB" sz="3300" dirty="0">
                <a:solidFill>
                  <a:schemeClr val="bg1"/>
                </a:solidFill>
              </a:rPr>
              <a:t>was all right for the other Party members. They had been to university too. (As for higher school-I did not yet know what that was-I respected it at that time!) </a:t>
            </a:r>
            <a:r>
              <a:rPr lang="en-GB" sz="3300" dirty="0">
                <a:solidFill>
                  <a:srgbClr val="FFFF00"/>
                </a:solidFill>
              </a:rPr>
              <a:t>What could I put up in opposition to the old world aesthetics that had descended on me? Didn’t the revolution demand serious schooling?</a:t>
            </a:r>
            <a:r>
              <a:rPr lang="en-GB" sz="3300" dirty="0">
                <a:solidFill>
                  <a:schemeClr val="bg1"/>
                </a:solidFill>
              </a:rPr>
              <a:t> I looked in on Medvedev, at that time still my Party comrade, and said </a:t>
            </a:r>
            <a:r>
              <a:rPr lang="en-GB" sz="3300" dirty="0">
                <a:solidFill>
                  <a:srgbClr val="FFFF00"/>
                </a:solidFill>
              </a:rPr>
              <a:t>I wanted to produce a Socialist art.</a:t>
            </a:r>
            <a:r>
              <a:rPr lang="en-GB" sz="3300" dirty="0">
                <a:solidFill>
                  <a:schemeClr val="bg1"/>
                </a:solidFill>
              </a:rPr>
              <a:t> </a:t>
            </a:r>
            <a:r>
              <a:rPr lang="en-GB" sz="3300" dirty="0" err="1">
                <a:solidFill>
                  <a:schemeClr val="bg1"/>
                </a:solidFill>
              </a:rPr>
              <a:t>Seryozha</a:t>
            </a:r>
            <a:r>
              <a:rPr lang="en-GB" sz="3300" dirty="0">
                <a:solidFill>
                  <a:schemeClr val="bg1"/>
                </a:solidFill>
              </a:rPr>
              <a:t> laughed for a long time .</a:t>
            </a:r>
          </a:p>
          <a:p>
            <a:pPr marL="0" indent="0">
              <a:lnSpc>
                <a:spcPct val="120000"/>
              </a:lnSpc>
              <a:spcBef>
                <a:spcPts val="0"/>
              </a:spcBef>
              <a:buNone/>
            </a:pPr>
            <a:endParaRPr lang="en-GB" sz="2600" dirty="0">
              <a:solidFill>
                <a:schemeClr val="bg1"/>
              </a:solidFill>
            </a:endParaRPr>
          </a:p>
          <a:p>
            <a:pPr marL="0" indent="0">
              <a:lnSpc>
                <a:spcPct val="120000"/>
              </a:lnSpc>
              <a:spcBef>
                <a:spcPts val="0"/>
              </a:spcBef>
              <a:buNone/>
            </a:pPr>
            <a:r>
              <a:rPr lang="en-GB" sz="3300" dirty="0">
                <a:solidFill>
                  <a:schemeClr val="bg1"/>
                </a:solidFill>
              </a:rPr>
              <a:t>I nevertheless thought that he had underestimated my guts. I gave up Party work and sat down to my studies.</a:t>
            </a:r>
            <a:endParaRPr lang="en-GB" dirty="0">
              <a:solidFill>
                <a:schemeClr val="bg1"/>
              </a:solidFill>
            </a:endParaRPr>
          </a:p>
          <a:p>
            <a:pPr>
              <a:lnSpc>
                <a:spcPct val="120000"/>
              </a:lnSpc>
              <a:spcBef>
                <a:spcPts val="0"/>
              </a:spcBef>
            </a:pPr>
            <a:endParaRPr lang="en-GB" dirty="0">
              <a:solidFill>
                <a:schemeClr val="bg1"/>
              </a:solidFill>
            </a:endParaRPr>
          </a:p>
        </p:txBody>
      </p:sp>
    </p:spTree>
    <p:extLst>
      <p:ext uri="{BB962C8B-B14F-4D97-AF65-F5344CB8AC3E}">
        <p14:creationId xmlns:p14="http://schemas.microsoft.com/office/powerpoint/2010/main" val="3958661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0696" y="928688"/>
            <a:ext cx="7364579" cy="4269708"/>
          </a:xfrm>
        </p:spPr>
        <p:txBody>
          <a:bodyPr>
            <a:normAutofit/>
          </a:bodyPr>
          <a:lstStyle/>
          <a:p>
            <a:pPr marL="0" indent="0" algn="r">
              <a:buNone/>
            </a:pPr>
            <a:r>
              <a:rPr lang="en-GB" sz="4000" dirty="0">
                <a:solidFill>
                  <a:schemeClr val="bg1"/>
                </a:solidFill>
              </a:rPr>
              <a:t>      </a:t>
            </a:r>
            <a:r>
              <a:rPr lang="en-GB" sz="4000" dirty="0">
                <a:solidFill>
                  <a:schemeClr val="bg1"/>
                </a:solidFill>
                <a:latin typeface="+mj-lt"/>
              </a:rPr>
              <a:t>Why space and time?</a:t>
            </a:r>
          </a:p>
          <a:p>
            <a:pPr marL="0" indent="0">
              <a:buNone/>
            </a:pPr>
            <a:endParaRPr lang="en-GB" sz="3200" dirty="0">
              <a:solidFill>
                <a:schemeClr val="bg1"/>
              </a:solidFill>
              <a:latin typeface="+mj-lt"/>
            </a:endParaRPr>
          </a:p>
          <a:p>
            <a:pPr marL="0" indent="0">
              <a:buNone/>
            </a:pPr>
            <a:r>
              <a:rPr lang="en-GB" sz="3200" dirty="0">
                <a:solidFill>
                  <a:schemeClr val="bg1"/>
                </a:solidFill>
              </a:rPr>
              <a:t>Medieval </a:t>
            </a:r>
          </a:p>
          <a:p>
            <a:pPr marL="0" indent="0">
              <a:buNone/>
            </a:pPr>
            <a:r>
              <a:rPr lang="en-GB" sz="3200" dirty="0">
                <a:solidFill>
                  <a:schemeClr val="bg1"/>
                </a:solidFill>
              </a:rPr>
              <a:t>Renaissance </a:t>
            </a:r>
          </a:p>
          <a:p>
            <a:pPr marL="0" indent="0">
              <a:buNone/>
            </a:pPr>
            <a:r>
              <a:rPr lang="en-GB" sz="3200" dirty="0">
                <a:solidFill>
                  <a:schemeClr val="bg1"/>
                </a:solidFill>
              </a:rPr>
              <a:t>Enlightenment</a:t>
            </a:r>
          </a:p>
          <a:p>
            <a:pPr marL="0" indent="0">
              <a:buNone/>
            </a:pPr>
            <a:r>
              <a:rPr lang="en-GB" sz="3200" dirty="0">
                <a:solidFill>
                  <a:schemeClr val="bg1"/>
                </a:solidFill>
              </a:rPr>
              <a:t>Modernism</a:t>
            </a:r>
          </a:p>
          <a:p>
            <a:pPr marL="0" indent="0">
              <a:buNone/>
            </a:pPr>
            <a:r>
              <a:rPr lang="en-GB" sz="3200" dirty="0">
                <a:solidFill>
                  <a:schemeClr val="bg1"/>
                </a:solidFill>
              </a:rPr>
              <a:t>Russian modernism </a:t>
            </a:r>
          </a:p>
        </p:txBody>
      </p:sp>
      <p:sp>
        <p:nvSpPr>
          <p:cNvPr id="2" name="Rectangle 1"/>
          <p:cNvSpPr/>
          <p:nvPr/>
        </p:nvSpPr>
        <p:spPr>
          <a:xfrm>
            <a:off x="4637705" y="3705296"/>
            <a:ext cx="4772998" cy="2554545"/>
          </a:xfrm>
          <a:prstGeom prst="rect">
            <a:avLst/>
          </a:prstGeom>
        </p:spPr>
        <p:txBody>
          <a:bodyPr wrap="square">
            <a:spAutoFit/>
          </a:bodyPr>
          <a:lstStyle/>
          <a:p>
            <a:r>
              <a:rPr lang="en-GB" sz="3200" dirty="0">
                <a:solidFill>
                  <a:schemeClr val="bg1"/>
                </a:solidFill>
              </a:rPr>
              <a:t>Specific influences of </a:t>
            </a:r>
            <a:r>
              <a:rPr lang="en-GB" sz="3200" dirty="0">
                <a:solidFill>
                  <a:srgbClr val="FFFF00"/>
                </a:solidFill>
              </a:rPr>
              <a:t>Cubism, Futurism</a:t>
            </a:r>
            <a:r>
              <a:rPr lang="en-GB" sz="3200" dirty="0">
                <a:solidFill>
                  <a:schemeClr val="bg1"/>
                </a:solidFill>
              </a:rPr>
              <a:t>, Fauvism, Expressionism </a:t>
            </a:r>
          </a:p>
          <a:p>
            <a:endParaRPr lang="en-GB" sz="3200" dirty="0">
              <a:solidFill>
                <a:schemeClr val="bg1"/>
              </a:solidFill>
            </a:endParaRPr>
          </a:p>
          <a:p>
            <a:r>
              <a:rPr lang="en-GB" sz="3200" dirty="0" err="1">
                <a:solidFill>
                  <a:schemeClr val="bg1"/>
                </a:solidFill>
              </a:rPr>
              <a:t>Taylorism</a:t>
            </a:r>
            <a:endParaRPr lang="en-GB" sz="3200" dirty="0">
              <a:solidFill>
                <a:schemeClr val="bg1"/>
              </a:solidFill>
            </a:endParaRPr>
          </a:p>
        </p:txBody>
      </p:sp>
    </p:spTree>
    <p:extLst>
      <p:ext uri="{BB962C8B-B14F-4D97-AF65-F5344CB8AC3E}">
        <p14:creationId xmlns:p14="http://schemas.microsoft.com/office/powerpoint/2010/main" val="3917162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B9D6F-4276-48BE-94B8-FFC223A3C332}"/>
              </a:ext>
            </a:extLst>
          </p:cNvPr>
          <p:cNvSpPr>
            <a:spLocks noGrp="1"/>
          </p:cNvSpPr>
          <p:nvPr>
            <p:ph type="title"/>
          </p:nvPr>
        </p:nvSpPr>
        <p:spPr>
          <a:xfrm>
            <a:off x="351926" y="140537"/>
            <a:ext cx="8873039" cy="1030539"/>
          </a:xfrm>
        </p:spPr>
        <p:txBody>
          <a:bodyPr>
            <a:normAutofit/>
          </a:bodyPr>
          <a:lstStyle/>
          <a:p>
            <a:r>
              <a:rPr lang="en-GB" sz="4000" dirty="0">
                <a:solidFill>
                  <a:schemeClr val="bg1"/>
                </a:solidFill>
              </a:rPr>
              <a:t>Art history in </a:t>
            </a:r>
            <a:r>
              <a:rPr lang="en-GB" sz="4000" dirty="0" err="1">
                <a:solidFill>
                  <a:schemeClr val="bg1"/>
                </a:solidFill>
              </a:rPr>
              <a:t>russia</a:t>
            </a:r>
            <a:r>
              <a:rPr lang="en-GB" sz="4000" dirty="0">
                <a:solidFill>
                  <a:schemeClr val="bg1"/>
                </a:solidFill>
              </a:rPr>
              <a:t>: space </a:t>
            </a:r>
          </a:p>
        </p:txBody>
      </p:sp>
      <p:sp>
        <p:nvSpPr>
          <p:cNvPr id="3" name="Content Placeholder 2">
            <a:extLst>
              <a:ext uri="{FF2B5EF4-FFF2-40B4-BE49-F238E27FC236}">
                <a16:creationId xmlns:a16="http://schemas.microsoft.com/office/drawing/2014/main" id="{3186FBFE-8856-4778-BA00-94402ECFC2F6}"/>
              </a:ext>
            </a:extLst>
          </p:cNvPr>
          <p:cNvSpPr>
            <a:spLocks noGrp="1"/>
          </p:cNvSpPr>
          <p:nvPr>
            <p:ph idx="1"/>
          </p:nvPr>
        </p:nvSpPr>
        <p:spPr>
          <a:xfrm>
            <a:off x="681038" y="1235242"/>
            <a:ext cx="8964278" cy="5197641"/>
          </a:xfrm>
        </p:spPr>
        <p:txBody>
          <a:bodyPr>
            <a:normAutofit fontScale="92500"/>
          </a:bodyPr>
          <a:lstStyle/>
          <a:p>
            <a:pPr>
              <a:lnSpc>
                <a:spcPct val="110000"/>
              </a:lnSpc>
              <a:spcBef>
                <a:spcPts val="1200"/>
              </a:spcBef>
              <a:buFontTx/>
              <a:buChar char="-"/>
            </a:pPr>
            <a:r>
              <a:rPr lang="en-GB" sz="2600" dirty="0">
                <a:solidFill>
                  <a:schemeClr val="bg1"/>
                </a:solidFill>
              </a:rPr>
              <a:t>Unlike Western European countries, Russian art skipped the Renaissance. The Middle Ages in Russia lasted from the end of the 10th century, when early Russia adopted Christianity, until the turn of the 17th and 18th centuries, when Peter I ascended the throne and </a:t>
            </a:r>
            <a:r>
              <a:rPr lang="en-GB" sz="2600" dirty="0" err="1">
                <a:solidFill>
                  <a:schemeClr val="bg1"/>
                </a:solidFill>
              </a:rPr>
              <a:t>channeled</a:t>
            </a:r>
            <a:r>
              <a:rPr lang="en-GB" sz="2600" dirty="0">
                <a:solidFill>
                  <a:schemeClr val="bg1"/>
                </a:solidFill>
              </a:rPr>
              <a:t> the country's culture in a different direction. 	</a:t>
            </a:r>
            <a:r>
              <a:rPr lang="en-GB" sz="2600" u="sng" dirty="0">
                <a:solidFill>
                  <a:schemeClr val="bg1"/>
                </a:solidFill>
              </a:rPr>
              <a:t>https://www.rbth.com/longreads/Russian_icons</a:t>
            </a:r>
          </a:p>
          <a:p>
            <a:pPr>
              <a:lnSpc>
                <a:spcPct val="110000"/>
              </a:lnSpc>
              <a:spcBef>
                <a:spcPts val="1200"/>
              </a:spcBef>
              <a:buFontTx/>
              <a:buChar char="-"/>
            </a:pPr>
            <a:r>
              <a:rPr lang="en-GB" sz="2600" dirty="0">
                <a:solidFill>
                  <a:schemeClr val="bg1"/>
                </a:solidFill>
              </a:rPr>
              <a:t>A feudal state </a:t>
            </a:r>
          </a:p>
          <a:p>
            <a:pPr>
              <a:lnSpc>
                <a:spcPct val="110000"/>
              </a:lnSpc>
              <a:spcBef>
                <a:spcPts val="1200"/>
              </a:spcBef>
              <a:buFontTx/>
              <a:buChar char="-"/>
            </a:pPr>
            <a:r>
              <a:rPr lang="en-GB" sz="2600" dirty="0">
                <a:solidFill>
                  <a:schemeClr val="bg1"/>
                </a:solidFill>
              </a:rPr>
              <a:t>Religious Art presented image of other world</a:t>
            </a:r>
          </a:p>
          <a:p>
            <a:pPr>
              <a:lnSpc>
                <a:spcPct val="110000"/>
              </a:lnSpc>
              <a:spcBef>
                <a:spcPts val="1200"/>
              </a:spcBef>
              <a:buFontTx/>
              <a:buChar char="-"/>
            </a:pPr>
            <a:r>
              <a:rPr lang="en-GB" sz="2600" dirty="0">
                <a:solidFill>
                  <a:schemeClr val="bg1"/>
                </a:solidFill>
              </a:rPr>
              <a:t>Picture plane is not a mirror but a door</a:t>
            </a:r>
          </a:p>
          <a:p>
            <a:pPr marL="0" indent="0">
              <a:lnSpc>
                <a:spcPct val="110000"/>
              </a:lnSpc>
              <a:spcBef>
                <a:spcPts val="1200"/>
              </a:spcBef>
              <a:buNone/>
            </a:pPr>
            <a:r>
              <a:rPr lang="en-GB" sz="2600" dirty="0">
                <a:solidFill>
                  <a:schemeClr val="bg1"/>
                </a:solidFill>
              </a:rPr>
              <a:t>- Use of reverse perspective – the image lies on the picture plane rather than projected behind it.</a:t>
            </a:r>
          </a:p>
        </p:txBody>
      </p:sp>
    </p:spTree>
    <p:extLst>
      <p:ext uri="{BB962C8B-B14F-4D97-AF65-F5344CB8AC3E}">
        <p14:creationId xmlns:p14="http://schemas.microsoft.com/office/powerpoint/2010/main" val="863812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D3B942C-5D1A-41CB-AE43-EF0751212234}"/>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411111" y="1353203"/>
            <a:ext cx="4121559" cy="4795950"/>
          </a:xfrm>
          <a:ln w="19050">
            <a:solidFill>
              <a:schemeClr val="bg1"/>
            </a:solidFill>
          </a:ln>
        </p:spPr>
      </p:pic>
      <p:pic>
        <p:nvPicPr>
          <p:cNvPr id="7" name="Picture 6">
            <a:extLst>
              <a:ext uri="{FF2B5EF4-FFF2-40B4-BE49-F238E27FC236}">
                <a16:creationId xmlns:a16="http://schemas.microsoft.com/office/drawing/2014/main" id="{0D053AC1-D2D4-4E74-8679-C2526FA89FF0}"/>
              </a:ext>
            </a:extLst>
          </p:cNvPr>
          <p:cNvPicPr>
            <a:picLocks noChangeAspect="1"/>
          </p:cNvPicPr>
          <p:nvPr/>
        </p:nvPicPr>
        <p:blipFill>
          <a:blip r:embed="rId5">
            <a:extLst>
              <a:ext uri="{BEBA8EAE-BF5A-486C-A8C5-ECC9F3942E4B}">
                <a14:imgProps xmlns:a14="http://schemas.microsoft.com/office/drawing/2010/main">
                  <a14:imgLayer r:embed="rId6">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5730977" y="464664"/>
            <a:ext cx="3314700" cy="4569450"/>
          </a:xfrm>
          <a:prstGeom prst="rect">
            <a:avLst/>
          </a:prstGeom>
          <a:ln w="19050">
            <a:solidFill>
              <a:schemeClr val="bg1"/>
            </a:solidFill>
          </a:ln>
        </p:spPr>
      </p:pic>
      <p:sp>
        <p:nvSpPr>
          <p:cNvPr id="2" name="Rectangle 1"/>
          <p:cNvSpPr/>
          <p:nvPr/>
        </p:nvSpPr>
        <p:spPr>
          <a:xfrm>
            <a:off x="4405214" y="5193007"/>
            <a:ext cx="5500787" cy="1200329"/>
          </a:xfrm>
          <a:prstGeom prst="rect">
            <a:avLst/>
          </a:prstGeom>
        </p:spPr>
        <p:txBody>
          <a:bodyPr wrap="square">
            <a:spAutoFit/>
          </a:bodyPr>
          <a:lstStyle/>
          <a:p>
            <a:pPr algn="ctr"/>
            <a:r>
              <a:rPr lang="de-DE" sz="2400" dirty="0">
                <a:solidFill>
                  <a:schemeClr val="bg1"/>
                </a:solidFill>
              </a:rPr>
              <a:t>relation of viewer to viewed object; </a:t>
            </a:r>
          </a:p>
          <a:p>
            <a:pPr algn="ctr"/>
            <a:r>
              <a:rPr lang="de-DE" sz="2400" dirty="0">
                <a:solidFill>
                  <a:schemeClr val="bg1"/>
                </a:solidFill>
              </a:rPr>
              <a:t>no depth of field; no movement,  a timeless moment</a:t>
            </a:r>
            <a:endParaRPr lang="en-GB" sz="2400" dirty="0"/>
          </a:p>
        </p:txBody>
      </p:sp>
      <p:sp>
        <p:nvSpPr>
          <p:cNvPr id="6" name="Rectangle 5"/>
          <p:cNvSpPr/>
          <p:nvPr/>
        </p:nvSpPr>
        <p:spPr>
          <a:xfrm>
            <a:off x="1600662" y="191071"/>
            <a:ext cx="1810111" cy="707886"/>
          </a:xfrm>
          <a:prstGeom prst="rect">
            <a:avLst/>
          </a:prstGeom>
        </p:spPr>
        <p:txBody>
          <a:bodyPr wrap="none">
            <a:spAutoFit/>
          </a:bodyPr>
          <a:lstStyle/>
          <a:p>
            <a:r>
              <a:rPr lang="en-GB" sz="4000" dirty="0">
                <a:solidFill>
                  <a:schemeClr val="bg1"/>
                </a:solidFill>
                <a:latin typeface="+mj-lt"/>
              </a:rPr>
              <a:t>Icons</a:t>
            </a:r>
            <a:endParaRPr lang="en-GB" sz="4000" dirty="0">
              <a:latin typeface="+mj-lt"/>
            </a:endParaRPr>
          </a:p>
        </p:txBody>
      </p:sp>
    </p:spTree>
    <p:extLst>
      <p:ext uri="{BB962C8B-B14F-4D97-AF65-F5344CB8AC3E}">
        <p14:creationId xmlns:p14="http://schemas.microsoft.com/office/powerpoint/2010/main" val="936416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upload.wikimedia.org/wikipedia/commons/thumb/e/eb/D%C3%BCrer%2C_Albrecht_-_Der_Zeichner_des_liegenden_Weibes%2C_1512%E2%80%931525.jpg/1280px-D%C3%BCrer%2C_Albrecht_-_Der_Zeichner_des_liegenden_Weibes%2C_1512%E2%80%931525.jpg"/>
          <p:cNvSpPr>
            <a:spLocks noChangeAspect="1" noChangeArrowheads="1"/>
          </p:cNvSpPr>
          <p:nvPr/>
        </p:nvSpPr>
        <p:spPr bwMode="auto">
          <a:xfrm>
            <a:off x="126405" y="-144463"/>
            <a:ext cx="24765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0008" y="1750229"/>
            <a:ext cx="8614997" cy="3862869"/>
          </a:xfrm>
          <a:prstGeom prst="rect">
            <a:avLst/>
          </a:prstGeom>
        </p:spPr>
      </p:pic>
      <p:sp>
        <p:nvSpPr>
          <p:cNvPr id="6" name="Rectangle 5"/>
          <p:cNvSpPr/>
          <p:nvPr/>
        </p:nvSpPr>
        <p:spPr>
          <a:xfrm>
            <a:off x="250231" y="5861881"/>
            <a:ext cx="9382052" cy="830997"/>
          </a:xfrm>
          <a:prstGeom prst="rect">
            <a:avLst/>
          </a:prstGeom>
        </p:spPr>
        <p:txBody>
          <a:bodyPr wrap="square">
            <a:spAutoFit/>
          </a:bodyPr>
          <a:lstStyle/>
          <a:p>
            <a:pPr algn="ctr"/>
            <a:r>
              <a:rPr lang="de-DE" sz="2400" dirty="0">
                <a:solidFill>
                  <a:schemeClr val="bg1"/>
                </a:solidFill>
              </a:rPr>
              <a:t>Draughtsman &amp; perspective: Albrecht Dürer, book illustration,1512–1525</a:t>
            </a:r>
            <a:endParaRPr lang="en-GB" sz="2400" dirty="0">
              <a:solidFill>
                <a:schemeClr val="bg1"/>
              </a:solidFill>
            </a:endParaRPr>
          </a:p>
        </p:txBody>
      </p:sp>
      <p:sp>
        <p:nvSpPr>
          <p:cNvPr id="7" name="Rectangle 6"/>
          <p:cNvSpPr/>
          <p:nvPr/>
        </p:nvSpPr>
        <p:spPr>
          <a:xfrm>
            <a:off x="849605" y="160338"/>
            <a:ext cx="7902676" cy="1508105"/>
          </a:xfrm>
          <a:prstGeom prst="rect">
            <a:avLst/>
          </a:prstGeom>
        </p:spPr>
        <p:txBody>
          <a:bodyPr wrap="none">
            <a:spAutoFit/>
          </a:bodyPr>
          <a:lstStyle/>
          <a:p>
            <a:pPr algn="ctr"/>
            <a:r>
              <a:rPr lang="de-DE" sz="3600" dirty="0">
                <a:solidFill>
                  <a:schemeClr val="bg1"/>
                </a:solidFill>
                <a:latin typeface="+mj-lt"/>
              </a:rPr>
              <a:t>Renaissance perspective</a:t>
            </a:r>
            <a:r>
              <a:rPr lang="de-DE" sz="3600" dirty="0">
                <a:solidFill>
                  <a:schemeClr val="bg1"/>
                </a:solidFill>
              </a:rPr>
              <a:t>: </a:t>
            </a:r>
            <a:r>
              <a:rPr lang="de-DE" sz="3600" dirty="0">
                <a:solidFill>
                  <a:schemeClr val="bg1"/>
                </a:solidFill>
                <a:latin typeface="+mj-lt"/>
              </a:rPr>
              <a:t>space </a:t>
            </a:r>
          </a:p>
          <a:p>
            <a:pPr algn="ctr"/>
            <a:r>
              <a:rPr lang="de-DE" sz="2800" dirty="0">
                <a:solidFill>
                  <a:schemeClr val="bg1"/>
                </a:solidFill>
              </a:rPr>
              <a:t>relation of viewer to viewed object; </a:t>
            </a:r>
          </a:p>
          <a:p>
            <a:pPr algn="ctr"/>
            <a:r>
              <a:rPr lang="de-DE" sz="2800" dirty="0">
                <a:solidFill>
                  <a:schemeClr val="bg1"/>
                </a:solidFill>
              </a:rPr>
              <a:t>depth of field; a moment in time </a:t>
            </a:r>
            <a:endParaRPr lang="en-GB" sz="2800" dirty="0"/>
          </a:p>
        </p:txBody>
      </p:sp>
      <p:cxnSp>
        <p:nvCxnSpPr>
          <p:cNvPr id="3" name="Straight Connector 2"/>
          <p:cNvCxnSpPr/>
          <p:nvPr/>
        </p:nvCxnSpPr>
        <p:spPr>
          <a:xfrm>
            <a:off x="4698834" y="2133601"/>
            <a:ext cx="2313572" cy="866274"/>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flipV="1">
            <a:off x="4800940" y="2999875"/>
            <a:ext cx="2211466" cy="1363579"/>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811757" y="2133602"/>
            <a:ext cx="2711117" cy="1299411"/>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H="1" flipV="1">
            <a:off x="1811757" y="3433011"/>
            <a:ext cx="2711115" cy="93044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3213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33387" y="385011"/>
            <a:ext cx="8938211" cy="5824036"/>
          </a:xfrm>
        </p:spPr>
        <p:txBody>
          <a:bodyPr>
            <a:normAutofit fontScale="92500"/>
          </a:bodyPr>
          <a:lstStyle/>
          <a:p>
            <a:pPr marL="0" indent="0">
              <a:lnSpc>
                <a:spcPct val="100000"/>
              </a:lnSpc>
              <a:spcBef>
                <a:spcPts val="600"/>
              </a:spcBef>
              <a:buNone/>
            </a:pPr>
            <a:r>
              <a:rPr lang="en-GB" dirty="0">
                <a:solidFill>
                  <a:schemeClr val="bg1"/>
                </a:solidFill>
              </a:rPr>
              <a:t>‘The </a:t>
            </a:r>
            <a:r>
              <a:rPr lang="en-GB" dirty="0">
                <a:solidFill>
                  <a:srgbClr val="FFFF00"/>
                </a:solidFill>
                <a:latin typeface="+mj-lt"/>
              </a:rPr>
              <a:t>cubists</a:t>
            </a:r>
            <a:r>
              <a:rPr lang="en-GB" dirty="0">
                <a:solidFill>
                  <a:srgbClr val="FFFF00"/>
                </a:solidFill>
              </a:rPr>
              <a:t> </a:t>
            </a:r>
            <a:r>
              <a:rPr lang="en-GB" dirty="0">
                <a:solidFill>
                  <a:schemeClr val="bg1"/>
                </a:solidFill>
              </a:rPr>
              <a:t>dissect the object, try to lay hold of its inner composition. They seek to extend the scale of optical vision as contemporary science extends the law of matter. Therefore </a:t>
            </a:r>
            <a:r>
              <a:rPr lang="en-GB" b="1" dirty="0">
                <a:solidFill>
                  <a:schemeClr val="bg1"/>
                </a:solidFill>
              </a:rPr>
              <a:t>contemporary </a:t>
            </a:r>
            <a:r>
              <a:rPr lang="en-GB" b="1" dirty="0">
                <a:solidFill>
                  <a:srgbClr val="FFFF00"/>
                </a:solidFill>
              </a:rPr>
              <a:t>spatial</a:t>
            </a:r>
            <a:r>
              <a:rPr lang="en-GB" b="1" dirty="0">
                <a:solidFill>
                  <a:schemeClr val="bg1"/>
                </a:solidFill>
              </a:rPr>
              <a:t> approach</a:t>
            </a:r>
            <a:r>
              <a:rPr lang="en-GB" dirty="0">
                <a:solidFill>
                  <a:schemeClr val="bg1"/>
                </a:solidFill>
              </a:rPr>
              <a:t> has to get away from the single point of reference.’</a:t>
            </a:r>
          </a:p>
          <a:p>
            <a:pPr marL="0" indent="0">
              <a:lnSpc>
                <a:spcPct val="100000"/>
              </a:lnSpc>
              <a:spcBef>
                <a:spcPts val="600"/>
              </a:spcBef>
              <a:buNone/>
            </a:pPr>
            <a:r>
              <a:rPr lang="en-GB" dirty="0">
                <a:solidFill>
                  <a:schemeClr val="bg1"/>
                </a:solidFill>
              </a:rPr>
              <a:t> </a:t>
            </a:r>
          </a:p>
          <a:p>
            <a:pPr marL="0" indent="0">
              <a:lnSpc>
                <a:spcPct val="100000"/>
              </a:lnSpc>
              <a:spcBef>
                <a:spcPts val="600"/>
              </a:spcBef>
              <a:buNone/>
            </a:pPr>
            <a:endParaRPr lang="en-GB" dirty="0">
              <a:solidFill>
                <a:schemeClr val="bg1"/>
              </a:solidFill>
            </a:endParaRPr>
          </a:p>
          <a:p>
            <a:pPr marL="0" indent="0">
              <a:lnSpc>
                <a:spcPct val="100000"/>
              </a:lnSpc>
              <a:spcBef>
                <a:spcPts val="600"/>
              </a:spcBef>
              <a:buNone/>
            </a:pPr>
            <a:r>
              <a:rPr lang="en-GB" dirty="0">
                <a:solidFill>
                  <a:schemeClr val="bg1"/>
                </a:solidFill>
              </a:rPr>
              <a:t>‘In the first decade of [the twentieth] century, the physical sciences were profoundly shaken by an inner change, the most revolutionary perhaps since Aristotle and the Pythagoreans.  It concerned, above all, </a:t>
            </a:r>
            <a:r>
              <a:rPr lang="en-GB" b="1" dirty="0">
                <a:solidFill>
                  <a:schemeClr val="bg1"/>
                </a:solidFill>
              </a:rPr>
              <a:t>the notion of </a:t>
            </a:r>
            <a:r>
              <a:rPr lang="en-GB" b="1" dirty="0">
                <a:solidFill>
                  <a:srgbClr val="FFFF00"/>
                </a:solidFill>
              </a:rPr>
              <a:t>time</a:t>
            </a:r>
            <a:r>
              <a:rPr lang="en-GB" b="1" dirty="0">
                <a:solidFill>
                  <a:schemeClr val="bg1"/>
                </a:solidFill>
              </a:rPr>
              <a:t>.’</a:t>
            </a:r>
            <a:r>
              <a:rPr lang="en-GB" dirty="0">
                <a:solidFill>
                  <a:schemeClr val="bg1"/>
                </a:solidFill>
              </a:rPr>
              <a:t>  </a:t>
            </a:r>
          </a:p>
          <a:p>
            <a:pPr marL="0" indent="0">
              <a:lnSpc>
                <a:spcPct val="110000"/>
              </a:lnSpc>
              <a:spcBef>
                <a:spcPts val="600"/>
              </a:spcBef>
              <a:buNone/>
            </a:pPr>
            <a:r>
              <a:rPr lang="en-GB" dirty="0">
                <a:solidFill>
                  <a:schemeClr val="bg1"/>
                </a:solidFill>
              </a:rPr>
              <a:t>	</a:t>
            </a:r>
            <a:r>
              <a:rPr lang="en-GB" dirty="0" err="1">
                <a:solidFill>
                  <a:schemeClr val="bg1"/>
                </a:solidFill>
              </a:rPr>
              <a:t>Siegfrid</a:t>
            </a:r>
            <a:r>
              <a:rPr lang="en-GB" dirty="0">
                <a:solidFill>
                  <a:schemeClr val="bg1"/>
                </a:solidFill>
              </a:rPr>
              <a:t> </a:t>
            </a:r>
            <a:r>
              <a:rPr lang="en-GB" dirty="0" err="1">
                <a:solidFill>
                  <a:schemeClr val="bg1"/>
                </a:solidFill>
              </a:rPr>
              <a:t>Giedion</a:t>
            </a:r>
            <a:r>
              <a:rPr lang="en-GB" dirty="0">
                <a:solidFill>
                  <a:schemeClr val="bg1"/>
                </a:solidFill>
              </a:rPr>
              <a:t>, </a:t>
            </a:r>
            <a:r>
              <a:rPr lang="en-GB" i="1" dirty="0">
                <a:solidFill>
                  <a:schemeClr val="bg1"/>
                </a:solidFill>
              </a:rPr>
              <a:t>Space, Time, and Architecture</a:t>
            </a:r>
            <a:r>
              <a:rPr lang="en-GB" dirty="0">
                <a:solidFill>
                  <a:schemeClr val="bg1"/>
                </a:solidFill>
              </a:rPr>
              <a:t>, 1941  </a:t>
            </a:r>
            <a:endParaRPr lang="en-GB" dirty="0"/>
          </a:p>
          <a:p>
            <a:endParaRPr lang="en-GB" dirty="0"/>
          </a:p>
        </p:txBody>
      </p:sp>
    </p:spTree>
    <p:extLst>
      <p:ext uri="{BB962C8B-B14F-4D97-AF65-F5344CB8AC3E}">
        <p14:creationId xmlns:p14="http://schemas.microsoft.com/office/powerpoint/2010/main" val="288114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4968" y="320844"/>
            <a:ext cx="8742697" cy="6193005"/>
          </a:xfrm>
        </p:spPr>
        <p:txBody>
          <a:bodyPr>
            <a:normAutofit lnSpcReduction="10000"/>
          </a:bodyPr>
          <a:lstStyle/>
          <a:p>
            <a:pPr marL="0" indent="0">
              <a:lnSpc>
                <a:spcPct val="120000"/>
              </a:lnSpc>
              <a:spcBef>
                <a:spcPts val="600"/>
              </a:spcBef>
              <a:buNone/>
            </a:pPr>
            <a:r>
              <a:rPr lang="en-GB" sz="2600" dirty="0">
                <a:solidFill>
                  <a:schemeClr val="bg1"/>
                </a:solidFill>
              </a:rPr>
              <a:t> </a:t>
            </a:r>
            <a:r>
              <a:rPr lang="en-GB" sz="2400" dirty="0">
                <a:solidFill>
                  <a:schemeClr val="bg1"/>
                </a:solidFill>
              </a:rPr>
              <a:t>‘We have lost the ability to understand the life of a motionless statue.”  (Vadim </a:t>
            </a:r>
            <a:r>
              <a:rPr lang="en-GB" sz="2400" dirty="0" err="1">
                <a:solidFill>
                  <a:schemeClr val="bg1"/>
                </a:solidFill>
              </a:rPr>
              <a:t>Shershenevich</a:t>
            </a:r>
            <a:r>
              <a:rPr lang="en-GB" sz="2400" dirty="0">
                <a:solidFill>
                  <a:schemeClr val="bg1"/>
                </a:solidFill>
              </a:rPr>
              <a:t>, Russian </a:t>
            </a:r>
            <a:r>
              <a:rPr lang="en-GB" sz="2400" dirty="0" err="1">
                <a:solidFill>
                  <a:schemeClr val="bg1"/>
                </a:solidFill>
              </a:rPr>
              <a:t>Cubo</a:t>
            </a:r>
            <a:r>
              <a:rPr lang="en-GB" sz="2400" dirty="0">
                <a:solidFill>
                  <a:schemeClr val="bg1"/>
                </a:solidFill>
              </a:rPr>
              <a:t>-Futurist, 1912)</a:t>
            </a:r>
          </a:p>
          <a:p>
            <a:pPr marL="0" indent="0">
              <a:lnSpc>
                <a:spcPct val="120000"/>
              </a:lnSpc>
              <a:spcBef>
                <a:spcPts val="600"/>
              </a:spcBef>
              <a:buNone/>
            </a:pPr>
            <a:endParaRPr lang="en-GB" sz="2400" i="1" dirty="0">
              <a:solidFill>
                <a:schemeClr val="bg1"/>
              </a:solidFill>
            </a:endParaRPr>
          </a:p>
          <a:p>
            <a:pPr marL="0" indent="0">
              <a:lnSpc>
                <a:spcPct val="120000"/>
              </a:lnSpc>
              <a:spcBef>
                <a:spcPts val="600"/>
              </a:spcBef>
              <a:buNone/>
            </a:pPr>
            <a:r>
              <a:rPr lang="en-GB" sz="2600" dirty="0">
                <a:solidFill>
                  <a:schemeClr val="bg1"/>
                </a:solidFill>
              </a:rPr>
              <a:t>The struggle for the </a:t>
            </a:r>
            <a:r>
              <a:rPr lang="en-GB" sz="2600" dirty="0">
                <a:solidFill>
                  <a:srgbClr val="FFFF00"/>
                </a:solidFill>
                <a:latin typeface="+mj-lt"/>
              </a:rPr>
              <a:t>Futurists</a:t>
            </a:r>
            <a:r>
              <a:rPr lang="en-GB" sz="2600" dirty="0">
                <a:solidFill>
                  <a:srgbClr val="FFFF00"/>
                </a:solidFill>
              </a:rPr>
              <a:t> </a:t>
            </a:r>
            <a:r>
              <a:rPr lang="en-GB" sz="2600" dirty="0">
                <a:solidFill>
                  <a:schemeClr val="bg1"/>
                </a:solidFill>
              </a:rPr>
              <a:t>was to capture in a moment </a:t>
            </a:r>
            <a:r>
              <a:rPr lang="en-GB" sz="2600" dirty="0">
                <a:solidFill>
                  <a:srgbClr val="FFFF00"/>
                </a:solidFill>
              </a:rPr>
              <a:t>the evolution of an object in time</a:t>
            </a:r>
            <a:r>
              <a:rPr lang="en-GB" sz="2600" dirty="0">
                <a:solidFill>
                  <a:schemeClr val="bg1"/>
                </a:solidFill>
              </a:rPr>
              <a:t>. Their mathematical approach to understanding this time was commensurate with the abstract time of capitalism. Unlike </a:t>
            </a:r>
            <a:r>
              <a:rPr lang="en-GB" sz="2600" dirty="0">
                <a:solidFill>
                  <a:srgbClr val="FFFF00"/>
                </a:solidFill>
                <a:latin typeface="+mj-lt"/>
              </a:rPr>
              <a:t>Cubism</a:t>
            </a:r>
            <a:r>
              <a:rPr lang="en-GB" sz="2600" dirty="0">
                <a:solidFill>
                  <a:schemeClr val="bg1"/>
                </a:solidFill>
              </a:rPr>
              <a:t>, which created merely spatial fragmentation, Futurism aimed at temporal oblivion — the decomposition of flux.’ </a:t>
            </a:r>
          </a:p>
          <a:p>
            <a:pPr marL="0" indent="0">
              <a:lnSpc>
                <a:spcPct val="120000"/>
              </a:lnSpc>
              <a:spcBef>
                <a:spcPts val="600"/>
              </a:spcBef>
              <a:buNone/>
            </a:pPr>
            <a:endParaRPr lang="en-GB" sz="1200" dirty="0">
              <a:solidFill>
                <a:schemeClr val="bg1"/>
              </a:solidFill>
            </a:endParaRPr>
          </a:p>
          <a:p>
            <a:pPr marL="432000" indent="0">
              <a:lnSpc>
                <a:spcPct val="120000"/>
              </a:lnSpc>
              <a:spcBef>
                <a:spcPts val="0"/>
              </a:spcBef>
              <a:spcAft>
                <a:spcPts val="600"/>
              </a:spcAft>
              <a:buNone/>
            </a:pPr>
            <a:r>
              <a:rPr lang="en-GB" sz="2000" dirty="0">
                <a:solidFill>
                  <a:schemeClr val="bg1"/>
                </a:solidFill>
              </a:rPr>
              <a:t>Ross Wolfe, ‘The spatiotemporal dimensions of abstract art and the genesis of modern architecture’, </a:t>
            </a:r>
            <a:r>
              <a:rPr lang="en-GB" sz="2000" i="1" dirty="0">
                <a:solidFill>
                  <a:schemeClr val="bg1"/>
                </a:solidFill>
              </a:rPr>
              <a:t>The Charnel House: from Bauhaus to </a:t>
            </a:r>
            <a:r>
              <a:rPr lang="en-GB" sz="2000" i="1" dirty="0" err="1">
                <a:solidFill>
                  <a:schemeClr val="bg1"/>
                </a:solidFill>
              </a:rPr>
              <a:t>Beinhaus</a:t>
            </a:r>
            <a:r>
              <a:rPr lang="en-GB" sz="2000" i="1" dirty="0">
                <a:solidFill>
                  <a:schemeClr val="bg1"/>
                </a:solidFill>
              </a:rPr>
              <a:t> </a:t>
            </a:r>
          </a:p>
        </p:txBody>
      </p:sp>
    </p:spTree>
    <p:extLst>
      <p:ext uri="{BB962C8B-B14F-4D97-AF65-F5344CB8AC3E}">
        <p14:creationId xmlns:p14="http://schemas.microsoft.com/office/powerpoint/2010/main" val="2628393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4A13E1F-9A22-4CD9-92C0-3ADB1FADB82F}"/>
              </a:ext>
            </a:extLst>
          </p:cNvPr>
          <p:cNvSpPr/>
          <p:nvPr/>
        </p:nvSpPr>
        <p:spPr>
          <a:xfrm>
            <a:off x="5413374" y="6258516"/>
            <a:ext cx="4492625" cy="430887"/>
          </a:xfrm>
          <a:prstGeom prst="rect">
            <a:avLst/>
          </a:prstGeom>
        </p:spPr>
        <p:txBody>
          <a:bodyPr wrap="square">
            <a:spAutoFit/>
          </a:bodyPr>
          <a:lstStyle/>
          <a:p>
            <a:r>
              <a:rPr lang="en-GB" sz="2200" dirty="0">
                <a:solidFill>
                  <a:schemeClr val="bg1"/>
                </a:solidFill>
              </a:rPr>
              <a:t>Bruno Amadio, </a:t>
            </a:r>
            <a:r>
              <a:rPr lang="en-GB" sz="2200" i="1" dirty="0">
                <a:solidFill>
                  <a:schemeClr val="bg1"/>
                </a:solidFill>
              </a:rPr>
              <a:t>Crying Boy</a:t>
            </a:r>
            <a:r>
              <a:rPr lang="en-GB" sz="2200" dirty="0">
                <a:solidFill>
                  <a:schemeClr val="bg1"/>
                </a:solidFill>
              </a:rPr>
              <a:t>, 1950s</a:t>
            </a:r>
          </a:p>
        </p:txBody>
      </p:sp>
      <p:sp>
        <p:nvSpPr>
          <p:cNvPr id="5" name="Rectangle 4">
            <a:extLst>
              <a:ext uri="{FF2B5EF4-FFF2-40B4-BE49-F238E27FC236}">
                <a16:creationId xmlns:a16="http://schemas.microsoft.com/office/drawing/2014/main" id="{1BFA52DB-4EE2-444A-9D4C-56C8251F898E}"/>
              </a:ext>
            </a:extLst>
          </p:cNvPr>
          <p:cNvSpPr/>
          <p:nvPr/>
        </p:nvSpPr>
        <p:spPr>
          <a:xfrm>
            <a:off x="5109018" y="176517"/>
            <a:ext cx="4532915" cy="1692771"/>
          </a:xfrm>
          <a:prstGeom prst="rect">
            <a:avLst/>
          </a:prstGeom>
        </p:spPr>
        <p:txBody>
          <a:bodyPr wrap="square">
            <a:spAutoFit/>
          </a:bodyPr>
          <a:lstStyle/>
          <a:p>
            <a:pPr algn="r"/>
            <a:r>
              <a:rPr lang="en-GB" sz="2600" dirty="0">
                <a:solidFill>
                  <a:schemeClr val="bg1"/>
                </a:solidFill>
                <a:latin typeface="+mj-lt"/>
              </a:rPr>
              <a:t>MOVEMENT IN A STATIC IMAGE (Time) </a:t>
            </a:r>
            <a:r>
              <a:rPr lang="en-GB" sz="2600" dirty="0">
                <a:solidFill>
                  <a:schemeClr val="bg1"/>
                </a:solidFill>
                <a:latin typeface="Palatino Linotype" panose="02040502050505030304" pitchFamily="18" charset="0"/>
              </a:rPr>
              <a:t>– </a:t>
            </a:r>
          </a:p>
          <a:p>
            <a:pPr algn="r"/>
            <a:r>
              <a:rPr lang="en-GB" sz="2600" dirty="0">
                <a:solidFill>
                  <a:schemeClr val="bg1"/>
                </a:solidFill>
                <a:latin typeface="Palatino Linotype" panose="02040502050505030304" pitchFamily="18" charset="0"/>
              </a:rPr>
              <a:t>(</a:t>
            </a:r>
            <a:r>
              <a:rPr lang="en-GB" sz="2600" dirty="0" err="1">
                <a:solidFill>
                  <a:schemeClr val="bg1"/>
                </a:solidFill>
                <a:latin typeface="Palatino Linotype" panose="02040502050505030304" pitchFamily="18" charset="0"/>
              </a:rPr>
              <a:t>i</a:t>
            </a:r>
            <a:r>
              <a:rPr lang="en-GB" sz="2600" dirty="0">
                <a:solidFill>
                  <a:schemeClr val="bg1"/>
                </a:solidFill>
                <a:latin typeface="Palatino Linotype" panose="02040502050505030304" pitchFamily="18" charset="0"/>
              </a:rPr>
              <a:t>) representation: expression &amp; posture </a:t>
            </a:r>
            <a:r>
              <a:rPr lang="en-GB" sz="2600" i="1" dirty="0">
                <a:solidFill>
                  <a:schemeClr val="bg1"/>
                </a:solidFill>
                <a:latin typeface="Palatino Linotype" panose="02040502050505030304" pitchFamily="18" charset="0"/>
              </a:rPr>
              <a:t> </a:t>
            </a:r>
            <a:endParaRPr lang="en-GB" sz="2600" dirty="0">
              <a:solidFill>
                <a:schemeClr val="bg1"/>
              </a:solidFill>
              <a:latin typeface="Palatino Linotype" panose="02040502050505030304" pitchFamily="18" charset="0"/>
            </a:endParaRPr>
          </a:p>
        </p:txBody>
      </p:sp>
      <p:sp>
        <p:nvSpPr>
          <p:cNvPr id="2" name="AutoShape 2" descr="https://upload.wikimedia.org/wikipedia/commons/thumb/e/ec/Mona_Lisa%2C_by_Leonardo_da_Vinci%2C_from_C2RMF_retouched.jpg/1200px-Mona_Lisa%2C_by_Leonardo_da_Vinci%2C_from_C2RMF_retouched.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https://upload.wikimedia.org/wikipedia/commons/thumb/e/ec/Mona_Lisa%2C_by_Leonardo_da_Vinci%2C_from_C2RMF_retouched.jpg/1200px-Mona_Lisa%2C_by_Leonardo_da_Vinci%2C_from_C2RMF_retouched.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0375" y="160338"/>
            <a:ext cx="3940175" cy="6062458"/>
          </a:xfrm>
          <a:prstGeom prst="rect">
            <a:avLst/>
          </a:prstGeom>
        </p:spPr>
      </p:pic>
      <p:sp>
        <p:nvSpPr>
          <p:cNvPr id="7" name="Rectangle 6"/>
          <p:cNvSpPr/>
          <p:nvPr/>
        </p:nvSpPr>
        <p:spPr>
          <a:xfrm>
            <a:off x="155575" y="6258516"/>
            <a:ext cx="5257800" cy="430887"/>
          </a:xfrm>
          <a:prstGeom prst="rect">
            <a:avLst/>
          </a:prstGeom>
        </p:spPr>
        <p:txBody>
          <a:bodyPr wrap="square">
            <a:spAutoFit/>
          </a:bodyPr>
          <a:lstStyle/>
          <a:p>
            <a:r>
              <a:rPr lang="en-GB" sz="2200" dirty="0">
                <a:solidFill>
                  <a:schemeClr val="bg1"/>
                </a:solidFill>
              </a:rPr>
              <a:t>Leonardo da Vinci, </a:t>
            </a:r>
            <a:r>
              <a:rPr lang="en-GB" sz="2200" i="1" dirty="0">
                <a:solidFill>
                  <a:schemeClr val="bg1"/>
                </a:solidFill>
              </a:rPr>
              <a:t>Mona Lisa, </a:t>
            </a:r>
            <a:r>
              <a:rPr lang="en-GB" sz="2200" dirty="0">
                <a:solidFill>
                  <a:schemeClr val="bg1"/>
                </a:solidFill>
              </a:rPr>
              <a:t>1503–06</a:t>
            </a: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67438" y="2457450"/>
            <a:ext cx="2743200" cy="3457575"/>
          </a:xfrm>
          <a:prstGeom prst="rect">
            <a:avLst/>
          </a:prstGeom>
        </p:spPr>
      </p:pic>
    </p:spTree>
    <p:extLst>
      <p:ext uri="{BB962C8B-B14F-4D97-AF65-F5344CB8AC3E}">
        <p14:creationId xmlns:p14="http://schemas.microsoft.com/office/powerpoint/2010/main" val="41012669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i.pinimg.com/564x/a6/90/45/a69045ecece14d15462680f07977a39e.jpg">
            <a:extLst>
              <a:ext uri="{FF2B5EF4-FFF2-40B4-BE49-F238E27FC236}">
                <a16:creationId xmlns:a16="http://schemas.microsoft.com/office/drawing/2014/main" id="{9252FB40-4EE1-4FEF-AE3D-882A41A48F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 y="3248163"/>
            <a:ext cx="2462213" cy="2995610"/>
          </a:xfrm>
          <a:prstGeom prst="rect">
            <a:avLst/>
          </a:prstGeom>
          <a:noFill/>
          <a:ln w="19050">
            <a:solidFill>
              <a:schemeClr val="bg1"/>
            </a:solidFill>
          </a:ln>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050F4A4-3504-468A-9B0E-0118F64F1BE2}"/>
              </a:ext>
            </a:extLst>
          </p:cNvPr>
          <p:cNvPicPr>
            <a:picLocks noChangeAspect="1"/>
          </p:cNvPicPr>
          <p:nvPr/>
        </p:nvPicPr>
        <p:blipFill>
          <a:blip r:embed="rId4"/>
          <a:stretch>
            <a:fillRect/>
          </a:stretch>
        </p:blipFill>
        <p:spPr>
          <a:xfrm>
            <a:off x="2957513" y="394838"/>
            <a:ext cx="6818144" cy="2410773"/>
          </a:xfrm>
          <a:prstGeom prst="rect">
            <a:avLst/>
          </a:prstGeom>
          <a:ln w="19050">
            <a:solidFill>
              <a:schemeClr val="bg1"/>
            </a:solidFill>
          </a:ln>
        </p:spPr>
      </p:pic>
      <p:pic>
        <p:nvPicPr>
          <p:cNvPr id="2052" name="Picture 4" descr="http://www.wikigallery.org/paintings/210501-211000/210600/painting1.jpg">
            <a:extLst>
              <a:ext uri="{FF2B5EF4-FFF2-40B4-BE49-F238E27FC236}">
                <a16:creationId xmlns:a16="http://schemas.microsoft.com/office/drawing/2014/main" id="{F30BA76A-2E03-4ADC-8E9F-A31F14A02AB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 r="-608" b="5470"/>
          <a:stretch/>
        </p:blipFill>
        <p:spPr bwMode="auto">
          <a:xfrm>
            <a:off x="4702519" y="3429000"/>
            <a:ext cx="4211994" cy="2716979"/>
          </a:xfrm>
          <a:prstGeom prst="rect">
            <a:avLst/>
          </a:prstGeom>
          <a:noFill/>
          <a:ln w="19050">
            <a:solidFill>
              <a:schemeClr val="bg1"/>
            </a:solidFill>
          </a:ln>
          <a:extLst>
            <a:ext uri="{909E8E84-426E-40DD-AFC4-6F175D3DCCD1}">
              <a14:hiddenFill xmlns:a14="http://schemas.microsoft.com/office/drawing/2010/main">
                <a:solidFill>
                  <a:srgbClr val="FFFFFF"/>
                </a:solidFill>
              </a14:hiddenFill>
            </a:ext>
          </a:extLst>
        </p:spPr>
      </p:pic>
      <p:sp>
        <p:nvSpPr>
          <p:cNvPr id="3" name="Rectangle 2"/>
          <p:cNvSpPr/>
          <p:nvPr/>
        </p:nvSpPr>
        <p:spPr>
          <a:xfrm>
            <a:off x="183933" y="184452"/>
            <a:ext cx="2644992" cy="2031325"/>
          </a:xfrm>
          <a:prstGeom prst="rect">
            <a:avLst/>
          </a:prstGeom>
        </p:spPr>
        <p:txBody>
          <a:bodyPr wrap="square">
            <a:spAutoFit/>
          </a:bodyPr>
          <a:lstStyle/>
          <a:p>
            <a:r>
              <a:rPr lang="en-GB" sz="2600" dirty="0">
                <a:solidFill>
                  <a:schemeClr val="bg1"/>
                </a:solidFill>
              </a:rPr>
              <a:t>MOVEMENT IN A STATIC IMAGE (</a:t>
            </a:r>
            <a:r>
              <a:rPr lang="en-GB" sz="2600" dirty="0">
                <a:solidFill>
                  <a:schemeClr val="bg1"/>
                </a:solidFill>
                <a:latin typeface="+mj-lt"/>
              </a:rPr>
              <a:t>Time</a:t>
            </a:r>
            <a:r>
              <a:rPr lang="en-GB" sz="2600" dirty="0">
                <a:solidFill>
                  <a:schemeClr val="bg1"/>
                </a:solidFill>
              </a:rPr>
              <a:t>)</a:t>
            </a:r>
            <a:r>
              <a:rPr lang="en-GB" sz="2600" dirty="0">
                <a:solidFill>
                  <a:schemeClr val="bg1"/>
                </a:solidFill>
                <a:latin typeface="Palatino Linotype" panose="02040502050505030304" pitchFamily="18" charset="0"/>
              </a:rPr>
              <a:t>: </a:t>
            </a:r>
            <a:r>
              <a:rPr lang="en-GB" sz="2400" kern="0" dirty="0">
                <a:solidFill>
                  <a:schemeClr val="bg1"/>
                </a:solidFill>
                <a:latin typeface="Palatino Linotype" panose="02040502050505030304" pitchFamily="18" charset="0"/>
              </a:rPr>
              <a:t>(ii) Formal/ technique </a:t>
            </a:r>
            <a:endParaRPr lang="en-GB" sz="2600" dirty="0">
              <a:solidFill>
                <a:schemeClr val="bg1"/>
              </a:solidFill>
            </a:endParaRPr>
          </a:p>
        </p:txBody>
      </p:sp>
      <p:sp>
        <p:nvSpPr>
          <p:cNvPr id="6" name="Rectangle 5"/>
          <p:cNvSpPr/>
          <p:nvPr/>
        </p:nvSpPr>
        <p:spPr>
          <a:xfrm>
            <a:off x="3557588" y="2852925"/>
            <a:ext cx="5843587" cy="400110"/>
          </a:xfrm>
          <a:prstGeom prst="rect">
            <a:avLst/>
          </a:prstGeom>
        </p:spPr>
        <p:txBody>
          <a:bodyPr wrap="square">
            <a:spAutoFit/>
          </a:bodyPr>
          <a:lstStyle/>
          <a:p>
            <a:r>
              <a:rPr lang="en-GB" sz="2000" kern="0" dirty="0">
                <a:solidFill>
                  <a:schemeClr val="bg1"/>
                </a:solidFill>
                <a:latin typeface="Palatino Linotype" panose="02040502050505030304" pitchFamily="18" charset="0"/>
              </a:rPr>
              <a:t>Turner- use of colour contrast and mark making </a:t>
            </a:r>
            <a:endParaRPr lang="en-GB" sz="2000" dirty="0"/>
          </a:p>
        </p:txBody>
      </p:sp>
      <p:sp>
        <p:nvSpPr>
          <p:cNvPr id="8" name="Rectangle 7"/>
          <p:cNvSpPr/>
          <p:nvPr/>
        </p:nvSpPr>
        <p:spPr>
          <a:xfrm>
            <a:off x="5323465" y="6165776"/>
            <a:ext cx="3591048" cy="400110"/>
          </a:xfrm>
          <a:prstGeom prst="rect">
            <a:avLst/>
          </a:prstGeom>
        </p:spPr>
        <p:txBody>
          <a:bodyPr wrap="none">
            <a:spAutoFit/>
          </a:bodyPr>
          <a:lstStyle/>
          <a:p>
            <a:r>
              <a:rPr lang="en-GB" sz="2000" kern="0" dirty="0">
                <a:solidFill>
                  <a:schemeClr val="bg1"/>
                </a:solidFill>
                <a:latin typeface="Palatino Linotype" panose="02040502050505030304" pitchFamily="18" charset="0"/>
              </a:rPr>
              <a:t>Hogarth – use of curved lines </a:t>
            </a:r>
            <a:endParaRPr lang="en-GB" sz="2000" dirty="0"/>
          </a:p>
        </p:txBody>
      </p:sp>
      <p:sp>
        <p:nvSpPr>
          <p:cNvPr id="9" name="Rectangle 8"/>
          <p:cNvSpPr/>
          <p:nvPr/>
        </p:nvSpPr>
        <p:spPr>
          <a:xfrm>
            <a:off x="422183" y="6243773"/>
            <a:ext cx="3405099" cy="369332"/>
          </a:xfrm>
          <a:prstGeom prst="rect">
            <a:avLst/>
          </a:prstGeom>
        </p:spPr>
        <p:txBody>
          <a:bodyPr wrap="none">
            <a:spAutoFit/>
          </a:bodyPr>
          <a:lstStyle/>
          <a:p>
            <a:r>
              <a:rPr lang="en-GB" kern="0" dirty="0">
                <a:solidFill>
                  <a:schemeClr val="bg1"/>
                </a:solidFill>
                <a:latin typeface="Palatino Linotype" panose="02040502050505030304" pitchFamily="18" charset="0"/>
              </a:rPr>
              <a:t>Reynolds - contrasting lighting </a:t>
            </a:r>
            <a:endParaRPr lang="en-GB" dirty="0"/>
          </a:p>
        </p:txBody>
      </p:sp>
    </p:spTree>
    <p:extLst>
      <p:ext uri="{BB962C8B-B14F-4D97-AF65-F5344CB8AC3E}">
        <p14:creationId xmlns:p14="http://schemas.microsoft.com/office/powerpoint/2010/main" val="3657157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4E8E78A-CBCE-4249-A0A0-279CCA31A50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65049" y="254217"/>
            <a:ext cx="4777185" cy="5894689"/>
          </a:xfrm>
          <a:ln>
            <a:solidFill>
              <a:schemeClr val="bg1"/>
            </a:solidFill>
          </a:ln>
        </p:spPr>
      </p:pic>
      <p:sp>
        <p:nvSpPr>
          <p:cNvPr id="6" name="Rectangle 5">
            <a:extLst>
              <a:ext uri="{FF2B5EF4-FFF2-40B4-BE49-F238E27FC236}">
                <a16:creationId xmlns:a16="http://schemas.microsoft.com/office/drawing/2014/main" id="{6E090DCF-E84B-4A20-BAC1-AB68129803CD}"/>
              </a:ext>
            </a:extLst>
          </p:cNvPr>
          <p:cNvSpPr/>
          <p:nvPr/>
        </p:nvSpPr>
        <p:spPr>
          <a:xfrm>
            <a:off x="256133" y="6263206"/>
            <a:ext cx="5711820" cy="461665"/>
          </a:xfrm>
          <a:prstGeom prst="rect">
            <a:avLst/>
          </a:prstGeom>
        </p:spPr>
        <p:txBody>
          <a:bodyPr wrap="none">
            <a:spAutoFit/>
          </a:bodyPr>
          <a:lstStyle/>
          <a:p>
            <a:r>
              <a:rPr lang="en-GB" sz="2400" dirty="0" err="1">
                <a:solidFill>
                  <a:schemeClr val="bg1"/>
                </a:solidFill>
              </a:rPr>
              <a:t>Kazimir</a:t>
            </a:r>
            <a:r>
              <a:rPr lang="en-GB" sz="2400" dirty="0">
                <a:solidFill>
                  <a:schemeClr val="bg1"/>
                </a:solidFill>
              </a:rPr>
              <a:t> Malevich, </a:t>
            </a:r>
            <a:r>
              <a:rPr lang="en-GB" sz="2400" i="1" dirty="0">
                <a:solidFill>
                  <a:schemeClr val="bg1"/>
                </a:solidFill>
              </a:rPr>
              <a:t>On the boulevard</a:t>
            </a:r>
            <a:r>
              <a:rPr lang="en-GB" sz="2400" dirty="0">
                <a:solidFill>
                  <a:schemeClr val="bg1"/>
                </a:solidFill>
              </a:rPr>
              <a:t>, 1911</a:t>
            </a:r>
          </a:p>
        </p:txBody>
      </p:sp>
      <p:sp>
        <p:nvSpPr>
          <p:cNvPr id="7" name="Rectangle 6">
            <a:extLst>
              <a:ext uri="{FF2B5EF4-FFF2-40B4-BE49-F238E27FC236}">
                <a16:creationId xmlns:a16="http://schemas.microsoft.com/office/drawing/2014/main" id="{A5AD41FE-9E4C-43D1-8433-8F0AA83ED32E}"/>
              </a:ext>
            </a:extLst>
          </p:cNvPr>
          <p:cNvSpPr/>
          <p:nvPr/>
        </p:nvSpPr>
        <p:spPr>
          <a:xfrm>
            <a:off x="5670767" y="2699816"/>
            <a:ext cx="3768164" cy="2769989"/>
          </a:xfrm>
          <a:prstGeom prst="rect">
            <a:avLst/>
          </a:prstGeom>
        </p:spPr>
        <p:txBody>
          <a:bodyPr wrap="square">
            <a:spAutoFit/>
          </a:bodyPr>
          <a:lstStyle/>
          <a:p>
            <a:pPr algn="r"/>
            <a:r>
              <a:rPr lang="en-GB" sz="3200" dirty="0">
                <a:solidFill>
                  <a:schemeClr val="bg1"/>
                </a:solidFill>
                <a:latin typeface="+mj-lt"/>
              </a:rPr>
              <a:t>Fauvism/ expressionism:</a:t>
            </a:r>
          </a:p>
          <a:p>
            <a:pPr algn="r"/>
            <a:r>
              <a:rPr lang="en-GB" sz="2600" dirty="0">
                <a:solidFill>
                  <a:schemeClr val="bg1"/>
                </a:solidFill>
              </a:rPr>
              <a:t>Colour and line as expression;</a:t>
            </a:r>
          </a:p>
          <a:p>
            <a:pPr algn="r"/>
            <a:r>
              <a:rPr lang="en-GB" sz="2600" dirty="0">
                <a:solidFill>
                  <a:schemeClr val="bg1"/>
                </a:solidFill>
              </a:rPr>
              <a:t>figurative</a:t>
            </a:r>
          </a:p>
          <a:p>
            <a:pPr algn="r"/>
            <a:endParaRPr lang="en-GB" sz="3200" dirty="0">
              <a:solidFill>
                <a:schemeClr val="bg1"/>
              </a:solidFill>
              <a:latin typeface="+mj-lt"/>
            </a:endParaRPr>
          </a:p>
        </p:txBody>
      </p:sp>
    </p:spTree>
    <p:extLst>
      <p:ext uri="{BB962C8B-B14F-4D97-AF65-F5344CB8AC3E}">
        <p14:creationId xmlns:p14="http://schemas.microsoft.com/office/powerpoint/2010/main" val="9762114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D1711D-3780-464A-A836-093EE1FC1104}"/>
              </a:ext>
            </a:extLst>
          </p:cNvPr>
          <p:cNvSpPr>
            <a:spLocks noGrp="1"/>
          </p:cNvSpPr>
          <p:nvPr>
            <p:ph idx="1"/>
          </p:nvPr>
        </p:nvSpPr>
        <p:spPr>
          <a:xfrm>
            <a:off x="0" y="707886"/>
            <a:ext cx="9601200" cy="5980621"/>
          </a:xfrm>
        </p:spPr>
        <p:txBody>
          <a:bodyPr>
            <a:noAutofit/>
          </a:bodyPr>
          <a:lstStyle/>
          <a:p>
            <a:pPr marL="457200" lvl="1" indent="0">
              <a:lnSpc>
                <a:spcPct val="100000"/>
              </a:lnSpc>
              <a:spcBef>
                <a:spcPts val="600"/>
              </a:spcBef>
              <a:buNone/>
            </a:pPr>
            <a:endParaRPr lang="en-GB" sz="1000" dirty="0">
              <a:solidFill>
                <a:schemeClr val="bg1"/>
              </a:solidFill>
              <a:latin typeface="Palatino Linotype" panose="02040502050505030304" pitchFamily="18" charset="0"/>
            </a:endParaRPr>
          </a:p>
          <a:p>
            <a:pPr marL="457200" lvl="1" indent="0">
              <a:lnSpc>
                <a:spcPct val="100000"/>
              </a:lnSpc>
              <a:spcBef>
                <a:spcPts val="600"/>
              </a:spcBef>
              <a:buNone/>
            </a:pPr>
            <a:r>
              <a:rPr lang="en-GB" sz="2600" dirty="0">
                <a:solidFill>
                  <a:schemeClr val="bg1"/>
                </a:solidFill>
                <a:latin typeface="Palatino Linotype" panose="02040502050505030304" pitchFamily="18" charset="0"/>
              </a:rPr>
              <a:t>. … this modern aesthetic  sensibility described </a:t>
            </a:r>
            <a:r>
              <a:rPr lang="en-GB" sz="2600" dirty="0">
                <a:solidFill>
                  <a:srgbClr val="FFFF00"/>
                </a:solidFill>
                <a:latin typeface="Palatino Linotype" panose="02040502050505030304" pitchFamily="18" charset="0"/>
              </a:rPr>
              <a:t>an abstract, four-dimensional unity of </a:t>
            </a:r>
            <a:r>
              <a:rPr lang="en-GB" sz="2600" u="sng" dirty="0">
                <a:solidFill>
                  <a:srgbClr val="FFFF00"/>
                </a:solidFill>
                <a:latin typeface="Palatino Linotype" panose="02040502050505030304" pitchFamily="18" charset="0"/>
              </a:rPr>
              <a:t>temporalized spatiality</a:t>
            </a:r>
            <a:r>
              <a:rPr lang="en-GB" sz="2600" dirty="0">
                <a:solidFill>
                  <a:srgbClr val="FFFF00"/>
                </a:solidFill>
                <a:latin typeface="Palatino Linotype" panose="02040502050505030304" pitchFamily="18" charset="0"/>
              </a:rPr>
              <a:t>, m</a:t>
            </a:r>
            <a:r>
              <a:rPr lang="en-GB" sz="2600" dirty="0">
                <a:solidFill>
                  <a:schemeClr val="bg1"/>
                </a:solidFill>
                <a:latin typeface="Palatino Linotype" panose="02040502050505030304" pitchFamily="18" charset="0"/>
              </a:rPr>
              <a:t>uch like the kind outlined in physics by Albert Einstein in 1905. This placed a heavy emphasis on the notion of </a:t>
            </a:r>
            <a:r>
              <a:rPr lang="en-GB" sz="2600" b="1" dirty="0">
                <a:solidFill>
                  <a:srgbClr val="FFFF00"/>
                </a:solidFill>
                <a:latin typeface="Palatino Linotype" panose="02040502050505030304" pitchFamily="18" charset="0"/>
              </a:rPr>
              <a:t>“simultaneity.”</a:t>
            </a:r>
            <a:endParaRPr lang="en-GB" sz="2600" dirty="0">
              <a:solidFill>
                <a:schemeClr val="bg1"/>
              </a:solidFill>
              <a:latin typeface="Palatino Linotype" panose="02040502050505030304" pitchFamily="18" charset="0"/>
            </a:endParaRPr>
          </a:p>
          <a:p>
            <a:pPr marL="457200" lvl="1" indent="0">
              <a:lnSpc>
                <a:spcPct val="100000"/>
              </a:lnSpc>
              <a:spcBef>
                <a:spcPts val="600"/>
              </a:spcBef>
              <a:buNone/>
            </a:pPr>
            <a:endParaRPr lang="en-GB" sz="1100" dirty="0">
              <a:solidFill>
                <a:schemeClr val="bg1"/>
              </a:solidFill>
              <a:latin typeface="Palatino Linotype" panose="02040502050505030304" pitchFamily="18" charset="0"/>
            </a:endParaRPr>
          </a:p>
          <a:p>
            <a:pPr marL="457200" lvl="1" indent="0">
              <a:lnSpc>
                <a:spcPct val="100000"/>
              </a:lnSpc>
              <a:spcBef>
                <a:spcPts val="600"/>
              </a:spcBef>
              <a:buNone/>
            </a:pPr>
            <a:r>
              <a:rPr lang="en-GB" sz="2600" dirty="0" err="1">
                <a:solidFill>
                  <a:schemeClr val="bg1"/>
                </a:solidFill>
                <a:latin typeface="Palatino Linotype" panose="02040502050505030304" pitchFamily="18" charset="0"/>
              </a:rPr>
              <a:t>Giedion</a:t>
            </a:r>
            <a:r>
              <a:rPr lang="en-GB" sz="2600" dirty="0">
                <a:solidFill>
                  <a:schemeClr val="bg1"/>
                </a:solidFill>
                <a:latin typeface="Palatino Linotype" panose="02040502050505030304" pitchFamily="18" charset="0"/>
              </a:rPr>
              <a:t> could have easily added the work that was taking place in </a:t>
            </a:r>
            <a:r>
              <a:rPr lang="en-GB" sz="2600" u="sng" dirty="0">
                <a:solidFill>
                  <a:srgbClr val="FFFF00"/>
                </a:solidFill>
                <a:latin typeface="Palatino Linotype" panose="02040502050505030304" pitchFamily="18" charset="0"/>
              </a:rPr>
              <a:t>philosophy</a:t>
            </a:r>
            <a:r>
              <a:rPr lang="en-GB" sz="2600" dirty="0">
                <a:solidFill>
                  <a:srgbClr val="FFFF00"/>
                </a:solidFill>
                <a:latin typeface="Palatino Linotype" panose="02040502050505030304" pitchFamily="18" charset="0"/>
              </a:rPr>
              <a:t> </a:t>
            </a:r>
            <a:r>
              <a:rPr lang="en-GB" sz="2600" dirty="0">
                <a:solidFill>
                  <a:schemeClr val="bg1"/>
                </a:solidFill>
                <a:latin typeface="Palatino Linotype" panose="02040502050505030304" pitchFamily="18" charset="0"/>
              </a:rPr>
              <a:t>in the writings of Henri Bergson around the same time. …. </a:t>
            </a:r>
            <a:r>
              <a:rPr lang="en-GB" sz="2600" dirty="0">
                <a:solidFill>
                  <a:srgbClr val="FFFF00"/>
                </a:solidFill>
                <a:latin typeface="Palatino Linotype" panose="02040502050505030304" pitchFamily="18" charset="0"/>
              </a:rPr>
              <a:t>In the first decade of the century,</a:t>
            </a:r>
            <a:r>
              <a:rPr lang="en-GB" sz="2600" dirty="0">
                <a:solidFill>
                  <a:schemeClr val="bg1"/>
                </a:solidFill>
                <a:latin typeface="Palatino Linotype" panose="02040502050505030304" pitchFamily="18" charset="0"/>
              </a:rPr>
              <a:t> Giedion asserted, “[p]</a:t>
            </a:r>
            <a:r>
              <a:rPr lang="en-GB" sz="2600" dirty="0" err="1">
                <a:solidFill>
                  <a:schemeClr val="bg1"/>
                </a:solidFill>
                <a:latin typeface="Palatino Linotype" panose="02040502050505030304" pitchFamily="18" charset="0"/>
              </a:rPr>
              <a:t>ainters</a:t>
            </a:r>
            <a:r>
              <a:rPr lang="en-GB" sz="2600" dirty="0">
                <a:solidFill>
                  <a:schemeClr val="bg1"/>
                </a:solidFill>
                <a:latin typeface="Palatino Linotype" panose="02040502050505030304" pitchFamily="18" charset="0"/>
              </a:rPr>
              <a:t> very different in type but sharing a common isolation from the public worked steadily toward </a:t>
            </a:r>
            <a:r>
              <a:rPr lang="en-GB" sz="2600" dirty="0">
                <a:solidFill>
                  <a:srgbClr val="FFFF00"/>
                </a:solidFill>
                <a:latin typeface="Palatino Linotype" panose="02040502050505030304" pitchFamily="18" charset="0"/>
              </a:rPr>
              <a:t>a new conception of space</a:t>
            </a:r>
            <a:r>
              <a:rPr lang="en-GB" sz="2600" dirty="0">
                <a:solidFill>
                  <a:schemeClr val="bg1"/>
                </a:solidFill>
                <a:latin typeface="Palatino Linotype" panose="02040502050505030304" pitchFamily="18" charset="0"/>
              </a:rPr>
              <a:t>.  </a:t>
            </a:r>
          </a:p>
          <a:p>
            <a:pPr marL="185738" lvl="1" indent="0" algn="ctr">
              <a:lnSpc>
                <a:spcPct val="120000"/>
              </a:lnSpc>
              <a:spcBef>
                <a:spcPts val="600"/>
              </a:spcBef>
              <a:buNone/>
            </a:pPr>
            <a:endParaRPr lang="en-GB" sz="1000" dirty="0">
              <a:solidFill>
                <a:schemeClr val="bg1"/>
              </a:solidFill>
              <a:latin typeface="Palatino Linotype" panose="02040502050505030304" pitchFamily="18" charset="0"/>
            </a:endParaRPr>
          </a:p>
          <a:p>
            <a:pPr marL="185738" lvl="1" indent="0" algn="ctr">
              <a:lnSpc>
                <a:spcPct val="120000"/>
              </a:lnSpc>
              <a:spcBef>
                <a:spcPts val="600"/>
              </a:spcBef>
              <a:buNone/>
            </a:pPr>
            <a:r>
              <a:rPr lang="en-GB" sz="2000" dirty="0">
                <a:solidFill>
                  <a:schemeClr val="bg1"/>
                </a:solidFill>
                <a:latin typeface="Palatino Linotype" panose="02040502050505030304" pitchFamily="18" charset="0"/>
              </a:rPr>
              <a:t>	(Ross Wolfe, ‘The spatiotemporal dimensions of abstract art and the genesis of modern architecture’, </a:t>
            </a:r>
            <a:r>
              <a:rPr lang="en-GB" sz="2000" i="1" dirty="0">
                <a:solidFill>
                  <a:schemeClr val="bg1"/>
                </a:solidFill>
                <a:latin typeface="Palatino Linotype" panose="02040502050505030304" pitchFamily="18" charset="0"/>
              </a:rPr>
              <a:t>The Charnel House: from Bauhaus to </a:t>
            </a:r>
            <a:r>
              <a:rPr lang="en-GB" sz="2000" i="1" dirty="0" err="1">
                <a:solidFill>
                  <a:schemeClr val="bg1"/>
                </a:solidFill>
                <a:latin typeface="Palatino Linotype" panose="02040502050505030304" pitchFamily="18" charset="0"/>
              </a:rPr>
              <a:t>Beinhaus</a:t>
            </a:r>
            <a:r>
              <a:rPr lang="en-GB" sz="2000" i="1" dirty="0">
                <a:solidFill>
                  <a:schemeClr val="bg1"/>
                </a:solidFill>
                <a:latin typeface="Palatino Linotype" panose="02040502050505030304" pitchFamily="18" charset="0"/>
              </a:rPr>
              <a:t> </a:t>
            </a:r>
          </a:p>
          <a:p>
            <a:pPr marL="457200" lvl="1" indent="0" algn="r">
              <a:lnSpc>
                <a:spcPct val="120000"/>
              </a:lnSpc>
              <a:spcBef>
                <a:spcPts val="600"/>
              </a:spcBef>
              <a:buNone/>
            </a:pPr>
            <a:r>
              <a:rPr lang="en-GB" sz="1800" dirty="0" err="1">
                <a:solidFill>
                  <a:schemeClr val="bg1"/>
                </a:solidFill>
                <a:latin typeface="Palatino Linotype" panose="02040502050505030304" pitchFamily="18" charset="0"/>
              </a:rPr>
              <a:t>Sigfried</a:t>
            </a:r>
            <a:r>
              <a:rPr lang="en-GB" sz="1800" dirty="0">
                <a:solidFill>
                  <a:schemeClr val="bg1"/>
                </a:solidFill>
                <a:latin typeface="Palatino Linotype" panose="02040502050505030304" pitchFamily="18" charset="0"/>
              </a:rPr>
              <a:t> </a:t>
            </a:r>
            <a:r>
              <a:rPr lang="en-GB" sz="1800" dirty="0" err="1">
                <a:solidFill>
                  <a:schemeClr val="bg1"/>
                </a:solidFill>
                <a:latin typeface="Palatino Linotype" panose="02040502050505030304" pitchFamily="18" charset="0"/>
              </a:rPr>
              <a:t>Giedion</a:t>
            </a:r>
            <a:r>
              <a:rPr lang="en-GB" sz="1800" dirty="0">
                <a:solidFill>
                  <a:schemeClr val="bg1"/>
                </a:solidFill>
                <a:latin typeface="Palatino Linotype" panose="02040502050505030304" pitchFamily="18" charset="0"/>
              </a:rPr>
              <a:t>  </a:t>
            </a:r>
            <a:r>
              <a:rPr lang="en-GB" sz="1800" i="1" dirty="0">
                <a:solidFill>
                  <a:schemeClr val="bg1"/>
                </a:solidFill>
                <a:latin typeface="Palatino Linotype" panose="02040502050505030304" pitchFamily="18" charset="0"/>
              </a:rPr>
              <a:t>Space, Time and Architecture: The Growth of a New Tradition</a:t>
            </a:r>
            <a:r>
              <a:rPr lang="en-GB" sz="1800" dirty="0">
                <a:solidFill>
                  <a:schemeClr val="bg1"/>
                </a:solidFill>
                <a:latin typeface="Palatino Linotype" panose="02040502050505030304" pitchFamily="18" charset="0"/>
              </a:rPr>
              <a:t> 1941 )</a:t>
            </a:r>
          </a:p>
          <a:p>
            <a:pPr marL="0" indent="0">
              <a:lnSpc>
                <a:spcPct val="120000"/>
              </a:lnSpc>
              <a:spcBef>
                <a:spcPts val="600"/>
              </a:spcBef>
              <a:buNone/>
            </a:pPr>
            <a:endParaRPr lang="en-GB" sz="1100" dirty="0">
              <a:solidFill>
                <a:schemeClr val="bg1"/>
              </a:solidFill>
              <a:latin typeface="Palatino Linotype" panose="02040502050505030304" pitchFamily="18" charset="0"/>
            </a:endParaRPr>
          </a:p>
          <a:p>
            <a:pPr marL="0" indent="0">
              <a:lnSpc>
                <a:spcPct val="120000"/>
              </a:lnSpc>
              <a:spcBef>
                <a:spcPts val="600"/>
              </a:spcBef>
              <a:buNone/>
            </a:pPr>
            <a:endParaRPr lang="en-GB" sz="2600" dirty="0">
              <a:solidFill>
                <a:schemeClr val="bg1"/>
              </a:solidFill>
              <a:latin typeface="Palatino Linotype" panose="02040502050505030304" pitchFamily="18" charset="0"/>
            </a:endParaRPr>
          </a:p>
        </p:txBody>
      </p:sp>
      <p:sp>
        <p:nvSpPr>
          <p:cNvPr id="4" name="Rectangle 3"/>
          <p:cNvSpPr/>
          <p:nvPr/>
        </p:nvSpPr>
        <p:spPr>
          <a:xfrm>
            <a:off x="1514043" y="157163"/>
            <a:ext cx="6965176" cy="707886"/>
          </a:xfrm>
          <a:prstGeom prst="rect">
            <a:avLst/>
          </a:prstGeom>
        </p:spPr>
        <p:txBody>
          <a:bodyPr wrap="none">
            <a:spAutoFit/>
          </a:bodyPr>
          <a:lstStyle/>
          <a:p>
            <a:r>
              <a:rPr lang="en-GB" sz="4000" dirty="0">
                <a:solidFill>
                  <a:schemeClr val="bg1"/>
                </a:solidFill>
                <a:latin typeface="+mj-lt"/>
              </a:rPr>
              <a:t>temporalized spatiality</a:t>
            </a:r>
          </a:p>
        </p:txBody>
      </p:sp>
    </p:spTree>
    <p:extLst>
      <p:ext uri="{BB962C8B-B14F-4D97-AF65-F5344CB8AC3E}">
        <p14:creationId xmlns:p14="http://schemas.microsoft.com/office/powerpoint/2010/main" val="3390250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3696" y="587523"/>
            <a:ext cx="4429304" cy="5470816"/>
          </a:xfrm>
          <a:prstGeom prst="rect">
            <a:avLst/>
          </a:prstGeom>
          <a:ln>
            <a:solidFill>
              <a:schemeClr val="bg1"/>
            </a:solidFill>
          </a:ln>
        </p:spPr>
      </p:pic>
      <p:sp>
        <p:nvSpPr>
          <p:cNvPr id="4" name="Rectangle 3"/>
          <p:cNvSpPr/>
          <p:nvPr/>
        </p:nvSpPr>
        <p:spPr>
          <a:xfrm>
            <a:off x="275315" y="6277986"/>
            <a:ext cx="5454319" cy="400110"/>
          </a:xfrm>
          <a:prstGeom prst="rect">
            <a:avLst/>
          </a:prstGeom>
        </p:spPr>
        <p:txBody>
          <a:bodyPr wrap="square">
            <a:spAutoFit/>
          </a:bodyPr>
          <a:lstStyle/>
          <a:p>
            <a:r>
              <a:rPr lang="en-GB" sz="2000" dirty="0" err="1">
                <a:solidFill>
                  <a:schemeClr val="bg1"/>
                </a:solidFill>
              </a:rPr>
              <a:t>Kazimir</a:t>
            </a:r>
            <a:r>
              <a:rPr lang="en-GB" sz="2000" dirty="0">
                <a:solidFill>
                  <a:schemeClr val="bg1"/>
                </a:solidFill>
              </a:rPr>
              <a:t> Malevich, </a:t>
            </a:r>
            <a:r>
              <a:rPr lang="en-GB" sz="2000" i="1" dirty="0">
                <a:solidFill>
                  <a:schemeClr val="bg1"/>
                </a:solidFill>
              </a:rPr>
              <a:t>The Knife Grinder</a:t>
            </a:r>
            <a:r>
              <a:rPr lang="en-GB" sz="2000" dirty="0">
                <a:solidFill>
                  <a:schemeClr val="bg1"/>
                </a:solidFill>
              </a:rPr>
              <a:t>, 1912</a:t>
            </a:r>
            <a:endParaRPr lang="en-GB" sz="2000" dirty="0"/>
          </a:p>
        </p:txBody>
      </p:sp>
      <p:sp>
        <p:nvSpPr>
          <p:cNvPr id="6" name="Rectangle 5"/>
          <p:cNvSpPr/>
          <p:nvPr/>
        </p:nvSpPr>
        <p:spPr>
          <a:xfrm>
            <a:off x="6200774" y="3394352"/>
            <a:ext cx="3509211" cy="2893100"/>
          </a:xfrm>
          <a:prstGeom prst="rect">
            <a:avLst/>
          </a:prstGeom>
        </p:spPr>
        <p:txBody>
          <a:bodyPr wrap="square">
            <a:spAutoFit/>
          </a:bodyPr>
          <a:lstStyle/>
          <a:p>
            <a:pPr algn="r"/>
            <a:r>
              <a:rPr lang="en-GB" sz="2600" dirty="0">
                <a:solidFill>
                  <a:schemeClr val="bg1"/>
                </a:solidFill>
              </a:rPr>
              <a:t>colour and line used to differentiate blocks of space with visual jolts creating movement through time; figure abstracted - no emotion</a:t>
            </a:r>
            <a:endParaRPr lang="en-GB" sz="3200" dirty="0">
              <a:solidFill>
                <a:schemeClr val="bg1"/>
              </a:solidFill>
            </a:endParaRPr>
          </a:p>
        </p:txBody>
      </p:sp>
      <p:sp>
        <p:nvSpPr>
          <p:cNvPr id="5" name="Rectangle 4"/>
          <p:cNvSpPr/>
          <p:nvPr/>
        </p:nvSpPr>
        <p:spPr>
          <a:xfrm>
            <a:off x="5511534" y="726476"/>
            <a:ext cx="4198451" cy="646331"/>
          </a:xfrm>
          <a:prstGeom prst="rect">
            <a:avLst/>
          </a:prstGeom>
        </p:spPr>
        <p:txBody>
          <a:bodyPr wrap="square">
            <a:spAutoFit/>
          </a:bodyPr>
          <a:lstStyle/>
          <a:p>
            <a:pPr lvl="0"/>
            <a:r>
              <a:rPr lang="en-GB" sz="3600" dirty="0" err="1">
                <a:solidFill>
                  <a:prstClr val="white"/>
                </a:solidFill>
                <a:latin typeface="Perpetua Titling MT"/>
              </a:rPr>
              <a:t>Cubo</a:t>
            </a:r>
            <a:r>
              <a:rPr lang="en-GB" sz="3600" dirty="0">
                <a:solidFill>
                  <a:prstClr val="white"/>
                </a:solidFill>
                <a:latin typeface="Perpetua Titling MT"/>
              </a:rPr>
              <a:t>-futurism </a:t>
            </a:r>
          </a:p>
        </p:txBody>
      </p:sp>
    </p:spTree>
    <p:extLst>
      <p:ext uri="{BB962C8B-B14F-4D97-AF65-F5344CB8AC3E}">
        <p14:creationId xmlns:p14="http://schemas.microsoft.com/office/powerpoint/2010/main" val="20952905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21559" y="6103483"/>
            <a:ext cx="4231441" cy="561473"/>
          </a:xfrm>
        </p:spPr>
        <p:txBody>
          <a:bodyPr>
            <a:normAutofit fontScale="55000" lnSpcReduction="20000"/>
          </a:bodyPr>
          <a:lstStyle/>
          <a:p>
            <a:pPr marL="0" indent="0">
              <a:buNone/>
            </a:pPr>
            <a:r>
              <a:rPr lang="en-GB" sz="4000" dirty="0">
                <a:solidFill>
                  <a:prstClr val="white"/>
                </a:solidFill>
              </a:rPr>
              <a:t>Malevich, </a:t>
            </a:r>
            <a:r>
              <a:rPr lang="en-GB" sz="4000" i="1" dirty="0">
                <a:solidFill>
                  <a:schemeClr val="bg1"/>
                </a:solidFill>
              </a:rPr>
              <a:t>Black Square, </a:t>
            </a:r>
            <a:r>
              <a:rPr lang="en-GB" sz="4000" dirty="0">
                <a:solidFill>
                  <a:schemeClr val="bg1"/>
                </a:solidFill>
              </a:rPr>
              <a:t>1915  	</a:t>
            </a:r>
            <a:r>
              <a:rPr lang="en-GB" dirty="0">
                <a:solidFill>
                  <a:schemeClr val="bg1"/>
                </a:solidFill>
              </a:rPr>
              <a:t>			</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0218" y="635777"/>
            <a:ext cx="4732782" cy="5080065"/>
          </a:xfrm>
          <a:prstGeom prst="rect">
            <a:avLst/>
          </a:prstGeom>
        </p:spPr>
      </p:pic>
      <p:sp>
        <p:nvSpPr>
          <p:cNvPr id="8" name="Rectangle 7"/>
          <p:cNvSpPr/>
          <p:nvPr/>
        </p:nvSpPr>
        <p:spPr>
          <a:xfrm>
            <a:off x="5402875" y="2251440"/>
            <a:ext cx="4340892" cy="4413516"/>
          </a:xfrm>
          <a:prstGeom prst="rect">
            <a:avLst/>
          </a:prstGeom>
        </p:spPr>
        <p:txBody>
          <a:bodyPr wrap="square">
            <a:spAutoFit/>
          </a:bodyPr>
          <a:lstStyle/>
          <a:p>
            <a:pPr algn="r">
              <a:lnSpc>
                <a:spcPct val="120000"/>
              </a:lnSpc>
            </a:pPr>
            <a:r>
              <a:rPr lang="en-GB" sz="2600" dirty="0">
                <a:solidFill>
                  <a:schemeClr val="bg1"/>
                </a:solidFill>
              </a:rPr>
              <a:t>‘In the year 1913, trying desperately to free art from the dead weight of the real world, </a:t>
            </a:r>
            <a:r>
              <a:rPr lang="en-GB" sz="2600" dirty="0">
                <a:solidFill>
                  <a:srgbClr val="FFFF00"/>
                </a:solidFill>
              </a:rPr>
              <a:t>I took refuge in the form of the square.’ </a:t>
            </a:r>
          </a:p>
          <a:p>
            <a:pPr algn="r">
              <a:lnSpc>
                <a:spcPct val="120000"/>
              </a:lnSpc>
            </a:pPr>
            <a:r>
              <a:rPr lang="en-GB" sz="2400" dirty="0" err="1">
                <a:solidFill>
                  <a:prstClr val="white"/>
                </a:solidFill>
              </a:rPr>
              <a:t>Kazimir</a:t>
            </a:r>
            <a:r>
              <a:rPr lang="en-GB" sz="2400" dirty="0">
                <a:solidFill>
                  <a:prstClr val="white"/>
                </a:solidFill>
              </a:rPr>
              <a:t> </a:t>
            </a:r>
            <a:r>
              <a:rPr lang="en-GB" sz="2400" dirty="0">
                <a:solidFill>
                  <a:schemeClr val="bg1"/>
                </a:solidFill>
              </a:rPr>
              <a:t>Malevich </a:t>
            </a:r>
            <a:r>
              <a:rPr lang="en-GB" sz="2400" i="1" dirty="0">
                <a:solidFill>
                  <a:schemeClr val="bg1"/>
                </a:solidFill>
              </a:rPr>
              <a:t>The Non-Objective World</a:t>
            </a:r>
            <a:r>
              <a:rPr lang="en-GB" sz="2400" dirty="0">
                <a:solidFill>
                  <a:schemeClr val="bg1"/>
                </a:solidFill>
              </a:rPr>
              <a:t>, 1927</a:t>
            </a:r>
          </a:p>
          <a:p>
            <a:pPr>
              <a:lnSpc>
                <a:spcPct val="120000"/>
              </a:lnSpc>
            </a:pPr>
            <a:endParaRPr lang="en-GB" sz="2600" dirty="0">
              <a:solidFill>
                <a:schemeClr val="bg1"/>
              </a:solidFill>
            </a:endParaRPr>
          </a:p>
          <a:p>
            <a:pPr>
              <a:lnSpc>
                <a:spcPct val="120000"/>
              </a:lnSpc>
            </a:pPr>
            <a:endParaRPr lang="en-GB" sz="2600" dirty="0">
              <a:solidFill>
                <a:schemeClr val="bg1"/>
              </a:solidFill>
            </a:endParaRPr>
          </a:p>
        </p:txBody>
      </p:sp>
    </p:spTree>
    <p:extLst>
      <p:ext uri="{BB962C8B-B14F-4D97-AF65-F5344CB8AC3E}">
        <p14:creationId xmlns:p14="http://schemas.microsoft.com/office/powerpoint/2010/main" val="3360294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8279" y="5926306"/>
            <a:ext cx="4627145" cy="674521"/>
          </a:xfrm>
        </p:spPr>
        <p:txBody>
          <a:bodyPr>
            <a:normAutofit fontScale="92500"/>
          </a:bodyPr>
          <a:lstStyle/>
          <a:p>
            <a:pPr marL="0" indent="0">
              <a:lnSpc>
                <a:spcPct val="120000"/>
              </a:lnSpc>
              <a:buNone/>
            </a:pPr>
            <a:r>
              <a:rPr lang="en-GB" i="1" dirty="0">
                <a:solidFill>
                  <a:schemeClr val="bg1"/>
                </a:solidFill>
              </a:rPr>
              <a:t>Dynamic Suprematism</a:t>
            </a:r>
            <a:r>
              <a:rPr lang="en-GB" dirty="0">
                <a:solidFill>
                  <a:schemeClr val="bg1"/>
                </a:solidFill>
              </a:rPr>
              <a:t>, 1915/16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923" y="229966"/>
            <a:ext cx="4590124" cy="5595211"/>
          </a:xfrm>
          <a:prstGeom prst="rect">
            <a:avLst/>
          </a:prstGeom>
        </p:spPr>
      </p:pic>
      <p:sp>
        <p:nvSpPr>
          <p:cNvPr id="6" name="Rectangle 5"/>
          <p:cNvSpPr/>
          <p:nvPr/>
        </p:nvSpPr>
        <p:spPr>
          <a:xfrm>
            <a:off x="5552571" y="1631444"/>
            <a:ext cx="4014539" cy="3724096"/>
          </a:xfrm>
          <a:prstGeom prst="rect">
            <a:avLst/>
          </a:prstGeom>
        </p:spPr>
        <p:txBody>
          <a:bodyPr wrap="square">
            <a:spAutoFit/>
          </a:bodyPr>
          <a:lstStyle/>
          <a:p>
            <a:pPr lvl="1" algn="r"/>
            <a:r>
              <a:rPr lang="en-GB" sz="2600" dirty="0">
                <a:solidFill>
                  <a:schemeClr val="bg1"/>
                </a:solidFill>
              </a:rPr>
              <a:t>At the present time man’s path lies through space, and Suprematism is a </a:t>
            </a:r>
            <a:r>
              <a:rPr lang="en-GB" sz="2600" dirty="0" err="1">
                <a:solidFill>
                  <a:schemeClr val="bg1"/>
                </a:solidFill>
              </a:rPr>
              <a:t>color</a:t>
            </a:r>
            <a:r>
              <a:rPr lang="en-GB" sz="2600" dirty="0">
                <a:solidFill>
                  <a:schemeClr val="bg1"/>
                </a:solidFill>
              </a:rPr>
              <a:t> semaphore in its infinite abyss. </a:t>
            </a:r>
          </a:p>
          <a:p>
            <a:pPr lvl="2"/>
            <a:endParaRPr lang="en-GB" sz="2000" dirty="0">
              <a:solidFill>
                <a:schemeClr val="bg1"/>
              </a:solidFill>
            </a:endParaRPr>
          </a:p>
          <a:p>
            <a:pPr lvl="2"/>
            <a:r>
              <a:rPr lang="en-GB" sz="2000" dirty="0" err="1">
                <a:solidFill>
                  <a:schemeClr val="bg1"/>
                </a:solidFill>
              </a:rPr>
              <a:t>Kazimir</a:t>
            </a:r>
            <a:r>
              <a:rPr lang="en-GB" sz="2000" dirty="0">
                <a:solidFill>
                  <a:schemeClr val="bg1"/>
                </a:solidFill>
              </a:rPr>
              <a:t> Malevich,  ‘Non-Objective Creation and Suprematism.’  1927 </a:t>
            </a:r>
          </a:p>
        </p:txBody>
      </p:sp>
    </p:spTree>
    <p:extLst>
      <p:ext uri="{BB962C8B-B14F-4D97-AF65-F5344CB8AC3E}">
        <p14:creationId xmlns:p14="http://schemas.microsoft.com/office/powerpoint/2010/main" val="358509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730" y="188663"/>
            <a:ext cx="8543925" cy="1325563"/>
          </a:xfrm>
        </p:spPr>
        <p:txBody>
          <a:bodyPr>
            <a:normAutofit fontScale="90000"/>
          </a:bodyPr>
          <a:lstStyle/>
          <a:p>
            <a:pPr>
              <a:lnSpc>
                <a:spcPct val="100000"/>
              </a:lnSpc>
            </a:pPr>
            <a:r>
              <a:rPr lang="en-GB" sz="3600" dirty="0" err="1">
                <a:solidFill>
                  <a:schemeClr val="bg1"/>
                </a:solidFill>
              </a:rPr>
              <a:t>Taylorism</a:t>
            </a:r>
            <a:r>
              <a:rPr lang="en-GB" sz="3600" dirty="0">
                <a:solidFill>
                  <a:schemeClr val="bg1"/>
                </a:solidFill>
              </a:rPr>
              <a:t>, the system of ‘scientific management’ in industry </a:t>
            </a:r>
          </a:p>
        </p:txBody>
      </p:sp>
      <p:sp>
        <p:nvSpPr>
          <p:cNvPr id="3" name="Content Placeholder 2"/>
          <p:cNvSpPr>
            <a:spLocks noGrp="1"/>
          </p:cNvSpPr>
          <p:nvPr>
            <p:ph idx="1"/>
          </p:nvPr>
        </p:nvSpPr>
        <p:spPr>
          <a:xfrm>
            <a:off x="261939" y="1611311"/>
            <a:ext cx="9202152" cy="5032375"/>
          </a:xfrm>
        </p:spPr>
        <p:txBody>
          <a:bodyPr>
            <a:normAutofit fontScale="70000" lnSpcReduction="20000"/>
          </a:bodyPr>
          <a:lstStyle/>
          <a:p>
            <a:pPr marL="432000" indent="0">
              <a:lnSpc>
                <a:spcPct val="120000"/>
              </a:lnSpc>
              <a:spcBef>
                <a:spcPts val="0"/>
              </a:spcBef>
              <a:spcAft>
                <a:spcPts val="600"/>
              </a:spcAft>
              <a:buNone/>
            </a:pPr>
            <a:r>
              <a:rPr lang="en-GB" sz="3700" dirty="0">
                <a:solidFill>
                  <a:schemeClr val="bg1"/>
                </a:solidFill>
              </a:rPr>
              <a:t>the abstract side of capitalism’s spatiotemporal dialectic, first manifested itself</a:t>
            </a:r>
            <a:r>
              <a:rPr lang="en-GB" sz="3700" dirty="0">
                <a:solidFill>
                  <a:srgbClr val="FFFF00"/>
                </a:solidFill>
              </a:rPr>
              <a:t> </a:t>
            </a:r>
            <a:r>
              <a:rPr lang="en-GB" sz="3700" u="sng" dirty="0">
                <a:solidFill>
                  <a:srgbClr val="FFFF00"/>
                </a:solidFill>
              </a:rPr>
              <a:t>spatially</a:t>
            </a:r>
            <a:r>
              <a:rPr lang="en-GB" sz="3700" dirty="0">
                <a:solidFill>
                  <a:srgbClr val="FFFF00"/>
                </a:solidFill>
              </a:rPr>
              <a:t> in the medium of </a:t>
            </a:r>
            <a:r>
              <a:rPr lang="en-GB" sz="3700" b="1" dirty="0">
                <a:solidFill>
                  <a:srgbClr val="FFFF00"/>
                </a:solidFill>
              </a:rPr>
              <a:t>Cubist</a:t>
            </a:r>
            <a:r>
              <a:rPr lang="en-GB" sz="3700" dirty="0">
                <a:solidFill>
                  <a:srgbClr val="FFFF00"/>
                </a:solidFill>
              </a:rPr>
              <a:t> and </a:t>
            </a:r>
            <a:r>
              <a:rPr lang="en-GB" sz="3700" b="1" dirty="0">
                <a:solidFill>
                  <a:srgbClr val="FFFF00"/>
                </a:solidFill>
              </a:rPr>
              <a:t>post-Cubist</a:t>
            </a:r>
            <a:r>
              <a:rPr lang="en-GB" sz="3700" dirty="0">
                <a:solidFill>
                  <a:srgbClr val="FFFF00"/>
                </a:solidFill>
              </a:rPr>
              <a:t> abstract</a:t>
            </a:r>
            <a:r>
              <a:rPr lang="en-GB" sz="3700" dirty="0">
                <a:solidFill>
                  <a:schemeClr val="bg1"/>
                </a:solidFill>
              </a:rPr>
              <a:t> painting (Neo-</a:t>
            </a:r>
            <a:r>
              <a:rPr lang="en-GB" sz="3700" dirty="0" err="1">
                <a:solidFill>
                  <a:schemeClr val="bg1"/>
                </a:solidFill>
              </a:rPr>
              <a:t>plasticism</a:t>
            </a:r>
            <a:r>
              <a:rPr lang="en-GB" sz="3700" dirty="0">
                <a:solidFill>
                  <a:schemeClr val="bg1"/>
                </a:solidFill>
              </a:rPr>
              <a:t>, Purism, Suprematism) and </a:t>
            </a:r>
            <a:r>
              <a:rPr lang="en-GB" sz="3700" u="sng" dirty="0">
                <a:solidFill>
                  <a:srgbClr val="FFFF00"/>
                </a:solidFill>
              </a:rPr>
              <a:t>temporally</a:t>
            </a:r>
            <a:r>
              <a:rPr lang="en-GB" sz="3700" dirty="0">
                <a:solidFill>
                  <a:srgbClr val="FFFF00"/>
                </a:solidFill>
              </a:rPr>
              <a:t> in the simultaneous representation of motion and light </a:t>
            </a:r>
            <a:r>
              <a:rPr lang="en-GB" sz="3700" dirty="0">
                <a:solidFill>
                  <a:schemeClr val="bg1"/>
                </a:solidFill>
              </a:rPr>
              <a:t>by movements such as </a:t>
            </a:r>
            <a:r>
              <a:rPr lang="en-GB" sz="3700" b="1" dirty="0">
                <a:solidFill>
                  <a:srgbClr val="FFFF00"/>
                </a:solidFill>
              </a:rPr>
              <a:t>Futurism </a:t>
            </a:r>
            <a:r>
              <a:rPr lang="en-GB" sz="3700" dirty="0">
                <a:solidFill>
                  <a:srgbClr val="FFFF00"/>
                </a:solidFill>
              </a:rPr>
              <a:t>and</a:t>
            </a:r>
            <a:r>
              <a:rPr lang="en-GB" sz="3700" b="1" dirty="0">
                <a:solidFill>
                  <a:srgbClr val="FFFF00"/>
                </a:solidFill>
              </a:rPr>
              <a:t> </a:t>
            </a:r>
            <a:r>
              <a:rPr lang="en-GB" sz="3700" b="1" dirty="0" err="1">
                <a:solidFill>
                  <a:srgbClr val="FFFF00"/>
                </a:solidFill>
              </a:rPr>
              <a:t>Rayonism</a:t>
            </a:r>
            <a:r>
              <a:rPr lang="en-GB" sz="3700" dirty="0">
                <a:solidFill>
                  <a:schemeClr val="bg1"/>
                </a:solidFill>
              </a:rPr>
              <a:t>. This abstract temporal dimension was deepened and refined by the avant-garde’s appropriation of </a:t>
            </a:r>
            <a:r>
              <a:rPr lang="en-GB" sz="3700" dirty="0" err="1">
                <a:solidFill>
                  <a:schemeClr val="bg1"/>
                </a:solidFill>
              </a:rPr>
              <a:t>Taylorism</a:t>
            </a:r>
            <a:r>
              <a:rPr lang="en-GB" sz="3700" dirty="0">
                <a:solidFill>
                  <a:schemeClr val="bg1"/>
                </a:solidFill>
              </a:rPr>
              <a:t>, the system of “scientific management” in industry founded in America just prior to the First World War</a:t>
            </a:r>
          </a:p>
          <a:p>
            <a:pPr marL="432000" indent="0">
              <a:lnSpc>
                <a:spcPct val="120000"/>
              </a:lnSpc>
              <a:spcBef>
                <a:spcPts val="0"/>
              </a:spcBef>
              <a:spcAft>
                <a:spcPts val="600"/>
              </a:spcAft>
              <a:buNone/>
            </a:pPr>
            <a:endParaRPr lang="en-GB" sz="1200" dirty="0">
              <a:solidFill>
                <a:schemeClr val="bg1"/>
              </a:solidFill>
            </a:endParaRPr>
          </a:p>
          <a:p>
            <a:pPr marL="432000" indent="0">
              <a:lnSpc>
                <a:spcPct val="120000"/>
              </a:lnSpc>
              <a:spcBef>
                <a:spcPts val="0"/>
              </a:spcBef>
              <a:spcAft>
                <a:spcPts val="600"/>
              </a:spcAft>
              <a:buNone/>
            </a:pPr>
            <a:r>
              <a:rPr lang="en-GB" dirty="0">
                <a:solidFill>
                  <a:schemeClr val="bg1"/>
                </a:solidFill>
              </a:rPr>
              <a:t>Ross Wolfe, ‘The spatiotemporal dimensions of abstract art and the genesis of modern architecture’, </a:t>
            </a:r>
            <a:r>
              <a:rPr lang="en-GB" i="1" dirty="0">
                <a:solidFill>
                  <a:schemeClr val="bg1"/>
                </a:solidFill>
              </a:rPr>
              <a:t>The Charnel House: from Bauhaus to </a:t>
            </a:r>
            <a:r>
              <a:rPr lang="en-GB" i="1" dirty="0" err="1">
                <a:solidFill>
                  <a:schemeClr val="bg1"/>
                </a:solidFill>
              </a:rPr>
              <a:t>Beinhaus</a:t>
            </a:r>
            <a:endParaRPr lang="en-GB" i="1" dirty="0">
              <a:solidFill>
                <a:schemeClr val="bg1"/>
              </a:solidFill>
            </a:endParaRPr>
          </a:p>
        </p:txBody>
      </p:sp>
    </p:spTree>
    <p:extLst>
      <p:ext uri="{BB962C8B-B14F-4D97-AF65-F5344CB8AC3E}">
        <p14:creationId xmlns:p14="http://schemas.microsoft.com/office/powerpoint/2010/main" val="1338780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CF6E30F-952F-4332-BC54-2B5BF6FC141B}"/>
              </a:ext>
            </a:extLst>
          </p:cNvPr>
          <p:cNvPicPr>
            <a:picLocks noChangeAspect="1"/>
          </p:cNvPicPr>
          <p:nvPr/>
        </p:nvPicPr>
        <p:blipFill>
          <a:blip r:embed="rId3" cstate="print">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587710" y="501262"/>
            <a:ext cx="3036586" cy="5220216"/>
          </a:xfrm>
          <a:prstGeom prst="rect">
            <a:avLst/>
          </a:prstGeom>
          <a:ln>
            <a:solidFill>
              <a:schemeClr val="bg1"/>
            </a:solidFill>
          </a:ln>
        </p:spPr>
      </p:pic>
      <p:sp>
        <p:nvSpPr>
          <p:cNvPr id="2" name="Rectangle 1"/>
          <p:cNvSpPr/>
          <p:nvPr/>
        </p:nvSpPr>
        <p:spPr>
          <a:xfrm>
            <a:off x="444200" y="5899132"/>
            <a:ext cx="3180096" cy="830997"/>
          </a:xfrm>
          <a:prstGeom prst="rect">
            <a:avLst/>
          </a:prstGeom>
        </p:spPr>
        <p:txBody>
          <a:bodyPr wrap="square">
            <a:spAutoFit/>
          </a:bodyPr>
          <a:lstStyle/>
          <a:p>
            <a:r>
              <a:rPr lang="en-GB" altLang="en-US" sz="2400" dirty="0" err="1">
                <a:solidFill>
                  <a:schemeClr val="bg1"/>
                </a:solidFill>
              </a:rPr>
              <a:t>Kazimir</a:t>
            </a:r>
            <a:r>
              <a:rPr lang="en-GB" altLang="en-US" sz="2400" dirty="0">
                <a:solidFill>
                  <a:schemeClr val="bg1"/>
                </a:solidFill>
              </a:rPr>
              <a:t> Malevich, </a:t>
            </a:r>
            <a:r>
              <a:rPr lang="en-GB" altLang="en-US" sz="2400" i="1" dirty="0">
                <a:solidFill>
                  <a:schemeClr val="bg1"/>
                </a:solidFill>
              </a:rPr>
              <a:t>Suprematism</a:t>
            </a:r>
            <a:r>
              <a:rPr lang="en-GB" altLang="en-US" sz="2400" dirty="0">
                <a:solidFill>
                  <a:schemeClr val="bg1"/>
                </a:solidFill>
              </a:rPr>
              <a:t> 1915</a:t>
            </a:r>
            <a:endParaRPr lang="en-GB" dirty="0"/>
          </a:p>
        </p:txBody>
      </p:sp>
      <p:pic>
        <p:nvPicPr>
          <p:cNvPr id="6" name="Picture 5"/>
          <p:cNvPicPr>
            <a:picLocks noChangeAspect="1"/>
          </p:cNvPicPr>
          <p:nvPr/>
        </p:nvPicPr>
        <p:blipFill>
          <a:blip r:embed="rId5" cstate="print">
            <a:extLst>
              <a:ext uri="{BEBA8EAE-BF5A-486C-A8C5-ECC9F3942E4B}">
                <a14:imgProps xmlns:a14="http://schemas.microsoft.com/office/drawing/2010/main">
                  <a14:imgLayer r:embed="rId6">
                    <a14:imgEffect>
                      <a14:sharpenSoften amount="50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5214938" y="475670"/>
            <a:ext cx="4130592" cy="5271401"/>
          </a:xfrm>
          <a:prstGeom prst="rect">
            <a:avLst/>
          </a:prstGeom>
        </p:spPr>
      </p:pic>
      <p:sp>
        <p:nvSpPr>
          <p:cNvPr id="4" name="Rectangle 3"/>
          <p:cNvSpPr/>
          <p:nvPr/>
        </p:nvSpPr>
        <p:spPr>
          <a:xfrm>
            <a:off x="4803734" y="5883240"/>
            <a:ext cx="4953000" cy="830997"/>
          </a:xfrm>
          <a:prstGeom prst="rect">
            <a:avLst/>
          </a:prstGeom>
        </p:spPr>
        <p:txBody>
          <a:bodyPr>
            <a:spAutoFit/>
          </a:bodyPr>
          <a:lstStyle/>
          <a:p>
            <a:r>
              <a:rPr lang="en-GB" sz="2400" dirty="0" err="1">
                <a:solidFill>
                  <a:schemeClr val="bg1"/>
                </a:solidFill>
              </a:rPr>
              <a:t>Kazimir</a:t>
            </a:r>
            <a:r>
              <a:rPr lang="en-GB" sz="2400" dirty="0">
                <a:solidFill>
                  <a:schemeClr val="bg1"/>
                </a:solidFill>
              </a:rPr>
              <a:t> Malevich </a:t>
            </a:r>
            <a:r>
              <a:rPr lang="en-GB" sz="2400" i="1" dirty="0" err="1">
                <a:solidFill>
                  <a:schemeClr val="bg1"/>
                </a:solidFill>
              </a:rPr>
              <a:t>Suprematist</a:t>
            </a:r>
            <a:r>
              <a:rPr lang="en-GB" sz="2400" i="1" dirty="0">
                <a:solidFill>
                  <a:schemeClr val="bg1"/>
                </a:solidFill>
              </a:rPr>
              <a:t> Composition: White on White</a:t>
            </a:r>
            <a:r>
              <a:rPr lang="en-GB" sz="2400" dirty="0">
                <a:solidFill>
                  <a:schemeClr val="bg1"/>
                </a:solidFill>
              </a:rPr>
              <a:t>, 1918</a:t>
            </a:r>
            <a:r>
              <a:rPr lang="en-GB" sz="2000" dirty="0">
                <a:solidFill>
                  <a:schemeClr val="bg1"/>
                </a:solidFill>
              </a:rPr>
              <a:t>, </a:t>
            </a:r>
          </a:p>
        </p:txBody>
      </p:sp>
    </p:spTree>
    <p:extLst>
      <p:ext uri="{BB962C8B-B14F-4D97-AF65-F5344CB8AC3E}">
        <p14:creationId xmlns:p14="http://schemas.microsoft.com/office/powerpoint/2010/main" val="31136749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5271A21-3053-4B94-954F-D2B6F25641CD}"/>
              </a:ext>
            </a:extLst>
          </p:cNvPr>
          <p:cNvPicPr>
            <a:picLocks noGrp="1" noChangeAspect="1"/>
          </p:cNvPicPr>
          <p:nvPr>
            <p:ph idx="1"/>
          </p:nvPr>
        </p:nvPicPr>
        <p:blipFill>
          <a:blip r:embed="rId3" cstate="print">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tretch>
            <a:fillRect/>
          </a:stretch>
        </p:blipFill>
        <p:spPr>
          <a:xfrm>
            <a:off x="417095" y="589787"/>
            <a:ext cx="5330991" cy="5382251"/>
          </a:xfrm>
          <a:ln>
            <a:solidFill>
              <a:srgbClr val="C00000"/>
            </a:solidFill>
          </a:ln>
        </p:spPr>
      </p:pic>
      <p:sp>
        <p:nvSpPr>
          <p:cNvPr id="2" name="Rectangle 1"/>
          <p:cNvSpPr/>
          <p:nvPr/>
        </p:nvSpPr>
        <p:spPr>
          <a:xfrm>
            <a:off x="299789" y="6202869"/>
            <a:ext cx="7449048" cy="430887"/>
          </a:xfrm>
          <a:prstGeom prst="rect">
            <a:avLst/>
          </a:prstGeom>
        </p:spPr>
        <p:txBody>
          <a:bodyPr wrap="square">
            <a:spAutoFit/>
          </a:bodyPr>
          <a:lstStyle/>
          <a:p>
            <a:r>
              <a:rPr lang="en-GB" sz="2200" dirty="0">
                <a:solidFill>
                  <a:schemeClr val="bg1"/>
                </a:solidFill>
              </a:rPr>
              <a:t>El </a:t>
            </a:r>
            <a:r>
              <a:rPr lang="en-GB" sz="2200" dirty="0" err="1">
                <a:solidFill>
                  <a:schemeClr val="bg1"/>
                </a:solidFill>
              </a:rPr>
              <a:t>Lissitzky</a:t>
            </a:r>
            <a:r>
              <a:rPr lang="en-GB" sz="2200" dirty="0">
                <a:solidFill>
                  <a:schemeClr val="bg1"/>
                </a:solidFill>
              </a:rPr>
              <a:t>,</a:t>
            </a:r>
            <a:r>
              <a:rPr lang="en-GB" altLang="en-US" sz="2200" i="1" dirty="0">
                <a:solidFill>
                  <a:schemeClr val="bg1"/>
                </a:solidFill>
              </a:rPr>
              <a:t> Beat the Whites with the Red Wedge</a:t>
            </a:r>
            <a:r>
              <a:rPr lang="en-GB" altLang="en-US" sz="2200" dirty="0">
                <a:solidFill>
                  <a:schemeClr val="bg1"/>
                </a:solidFill>
              </a:rPr>
              <a:t>, 1919</a:t>
            </a:r>
            <a:endParaRPr lang="en-GB" sz="2200" dirty="0"/>
          </a:p>
        </p:txBody>
      </p:sp>
      <p:sp>
        <p:nvSpPr>
          <p:cNvPr id="3" name="Rectangle 2"/>
          <p:cNvSpPr/>
          <p:nvPr/>
        </p:nvSpPr>
        <p:spPr>
          <a:xfrm>
            <a:off x="6178215" y="1514708"/>
            <a:ext cx="3141245" cy="1508105"/>
          </a:xfrm>
          <a:prstGeom prst="rect">
            <a:avLst/>
          </a:prstGeom>
        </p:spPr>
        <p:txBody>
          <a:bodyPr wrap="square">
            <a:spAutoFit/>
          </a:bodyPr>
          <a:lstStyle/>
          <a:p>
            <a:pPr algn="r"/>
            <a:r>
              <a:rPr lang="en-GB" sz="3600" dirty="0" err="1">
                <a:solidFill>
                  <a:schemeClr val="bg1"/>
                </a:solidFill>
                <a:latin typeface="+mj-lt"/>
              </a:rPr>
              <a:t>Agit</a:t>
            </a:r>
            <a:r>
              <a:rPr lang="en-GB" sz="3600" dirty="0">
                <a:solidFill>
                  <a:schemeClr val="bg1"/>
                </a:solidFill>
                <a:latin typeface="+mj-lt"/>
              </a:rPr>
              <a:t> prop </a:t>
            </a:r>
          </a:p>
          <a:p>
            <a:pPr algn="r"/>
            <a:r>
              <a:rPr lang="en-GB" sz="2800" dirty="0">
                <a:solidFill>
                  <a:schemeClr val="bg1"/>
                </a:solidFill>
              </a:rPr>
              <a:t>– influence Suprematism</a:t>
            </a:r>
          </a:p>
        </p:txBody>
      </p:sp>
    </p:spTree>
    <p:extLst>
      <p:ext uri="{BB962C8B-B14F-4D97-AF65-F5344CB8AC3E}">
        <p14:creationId xmlns:p14="http://schemas.microsoft.com/office/powerpoint/2010/main" val="1139874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7">
            <a:extLst>
              <a:ext uri="{FF2B5EF4-FFF2-40B4-BE49-F238E27FC236}">
                <a16:creationId xmlns:a16="http://schemas.microsoft.com/office/drawing/2014/main" id="{8C6BED9D-D892-4D62-B3F7-55B33747AB16}"/>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335468" y="176911"/>
            <a:ext cx="3649135" cy="5622841"/>
          </a:xfrm>
          <a:prstGeom prst="rect">
            <a:avLst/>
          </a:prstGeom>
          <a:ln>
            <a:solidFill>
              <a:schemeClr val="bg1"/>
            </a:solidFill>
          </a:ln>
        </p:spPr>
      </p:pic>
      <p:pic>
        <p:nvPicPr>
          <p:cNvPr id="12" name="Picture 11">
            <a:extLst>
              <a:ext uri="{FF2B5EF4-FFF2-40B4-BE49-F238E27FC236}">
                <a16:creationId xmlns:a16="http://schemas.microsoft.com/office/drawing/2014/main" id="{93EC4D2F-F94C-41E3-8C7B-9B0C1933F0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5851" y="1414402"/>
            <a:ext cx="3053139" cy="4582574"/>
          </a:xfrm>
          <a:prstGeom prst="rect">
            <a:avLst/>
          </a:prstGeom>
          <a:ln>
            <a:solidFill>
              <a:schemeClr val="bg1"/>
            </a:solidFill>
          </a:ln>
        </p:spPr>
      </p:pic>
      <p:sp>
        <p:nvSpPr>
          <p:cNvPr id="13" name="Rectangle 12">
            <a:extLst>
              <a:ext uri="{FF2B5EF4-FFF2-40B4-BE49-F238E27FC236}">
                <a16:creationId xmlns:a16="http://schemas.microsoft.com/office/drawing/2014/main" id="{726BF8E0-D2BB-47C1-97BE-F22AC77F5028}"/>
              </a:ext>
            </a:extLst>
          </p:cNvPr>
          <p:cNvSpPr/>
          <p:nvPr/>
        </p:nvSpPr>
        <p:spPr>
          <a:xfrm>
            <a:off x="335468" y="5967773"/>
            <a:ext cx="3897391" cy="707886"/>
          </a:xfrm>
          <a:prstGeom prst="rect">
            <a:avLst/>
          </a:prstGeom>
        </p:spPr>
        <p:txBody>
          <a:bodyPr wrap="square">
            <a:spAutoFit/>
          </a:bodyPr>
          <a:lstStyle/>
          <a:p>
            <a:r>
              <a:rPr lang="en-GB" sz="2000" dirty="0">
                <a:solidFill>
                  <a:schemeClr val="bg1"/>
                </a:solidFill>
              </a:rPr>
              <a:t>Vladimir </a:t>
            </a:r>
            <a:r>
              <a:rPr lang="en-GB" sz="2000" dirty="0" err="1">
                <a:solidFill>
                  <a:schemeClr val="bg1"/>
                </a:solidFill>
              </a:rPr>
              <a:t>Kozlinsky</a:t>
            </a:r>
            <a:r>
              <a:rPr lang="en-GB" sz="2000" i="1" dirty="0">
                <a:solidFill>
                  <a:schemeClr val="bg1"/>
                </a:solidFill>
              </a:rPr>
              <a:t>, Revolution Takes Giant Step Forward 1920</a:t>
            </a:r>
          </a:p>
        </p:txBody>
      </p:sp>
      <p:sp>
        <p:nvSpPr>
          <p:cNvPr id="14" name="Rectangle 13">
            <a:extLst>
              <a:ext uri="{FF2B5EF4-FFF2-40B4-BE49-F238E27FC236}">
                <a16:creationId xmlns:a16="http://schemas.microsoft.com/office/drawing/2014/main" id="{6D040657-7285-4695-B453-969B59143CAC}"/>
              </a:ext>
            </a:extLst>
          </p:cNvPr>
          <p:cNvSpPr/>
          <p:nvPr/>
        </p:nvSpPr>
        <p:spPr>
          <a:xfrm>
            <a:off x="4834124" y="5967773"/>
            <a:ext cx="4796589" cy="707886"/>
          </a:xfrm>
          <a:prstGeom prst="rect">
            <a:avLst/>
          </a:prstGeom>
          <a:noFill/>
        </p:spPr>
        <p:txBody>
          <a:bodyPr wrap="square">
            <a:spAutoFit/>
          </a:bodyPr>
          <a:lstStyle/>
          <a:p>
            <a:r>
              <a:rPr lang="en-GB" sz="2000" dirty="0">
                <a:solidFill>
                  <a:schemeClr val="bg1"/>
                </a:solidFill>
              </a:rPr>
              <a:t>Vladimir </a:t>
            </a:r>
            <a:r>
              <a:rPr lang="en-GB" sz="2000" dirty="0" err="1">
                <a:solidFill>
                  <a:schemeClr val="bg1"/>
                </a:solidFill>
              </a:rPr>
              <a:t>Lebedev</a:t>
            </a:r>
            <a:r>
              <a:rPr lang="en-GB" sz="2000" dirty="0">
                <a:solidFill>
                  <a:schemeClr val="bg1"/>
                </a:solidFill>
              </a:rPr>
              <a:t>, </a:t>
            </a:r>
            <a:r>
              <a:rPr lang="en-GB" sz="2000" i="1" dirty="0">
                <a:solidFill>
                  <a:schemeClr val="bg1"/>
                </a:solidFill>
              </a:rPr>
              <a:t>The New bourgeoisie in the Republic of Labour</a:t>
            </a:r>
            <a:r>
              <a:rPr lang="en-GB" sz="2000" dirty="0">
                <a:solidFill>
                  <a:schemeClr val="bg1"/>
                </a:solidFill>
              </a:rPr>
              <a:t>, c.1920.</a:t>
            </a:r>
          </a:p>
        </p:txBody>
      </p:sp>
      <p:sp>
        <p:nvSpPr>
          <p:cNvPr id="2" name="Rectangle 1"/>
          <p:cNvSpPr/>
          <p:nvPr/>
        </p:nvSpPr>
        <p:spPr>
          <a:xfrm>
            <a:off x="4232859" y="182914"/>
            <a:ext cx="5673141" cy="1077218"/>
          </a:xfrm>
          <a:prstGeom prst="rect">
            <a:avLst/>
          </a:prstGeom>
        </p:spPr>
        <p:txBody>
          <a:bodyPr wrap="square">
            <a:spAutoFit/>
          </a:bodyPr>
          <a:lstStyle/>
          <a:p>
            <a:r>
              <a:rPr lang="en-GB" sz="3200" dirty="0">
                <a:solidFill>
                  <a:schemeClr val="bg1"/>
                </a:solidFill>
              </a:rPr>
              <a:t>Graphic design: flat planes, abstracted geometric shapes</a:t>
            </a:r>
          </a:p>
        </p:txBody>
      </p:sp>
    </p:spTree>
    <p:extLst>
      <p:ext uri="{BB962C8B-B14F-4D97-AF65-F5344CB8AC3E}">
        <p14:creationId xmlns:p14="http://schemas.microsoft.com/office/powerpoint/2010/main" val="102077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0011" y="188663"/>
            <a:ext cx="9003381" cy="1046580"/>
          </a:xfrm>
        </p:spPr>
        <p:txBody>
          <a:bodyPr>
            <a:normAutofit fontScale="90000"/>
          </a:bodyPr>
          <a:lstStyle/>
          <a:p>
            <a:pPr algn="ctr"/>
            <a:r>
              <a:rPr lang="en-GB" sz="4000" dirty="0">
                <a:solidFill>
                  <a:schemeClr val="bg1"/>
                </a:solidFill>
              </a:rPr>
              <a:t>The dream of Multidimensional spaces</a:t>
            </a:r>
          </a:p>
        </p:txBody>
      </p:sp>
      <p:sp>
        <p:nvSpPr>
          <p:cNvPr id="3" name="Content Placeholder 2"/>
          <p:cNvSpPr>
            <a:spLocks noGrp="1"/>
          </p:cNvSpPr>
          <p:nvPr>
            <p:ph idx="1"/>
          </p:nvPr>
        </p:nvSpPr>
        <p:spPr>
          <a:xfrm>
            <a:off x="273719" y="1643063"/>
            <a:ext cx="9136982" cy="4926179"/>
          </a:xfrm>
        </p:spPr>
        <p:txBody>
          <a:bodyPr>
            <a:normAutofit fontScale="92500"/>
          </a:bodyPr>
          <a:lstStyle/>
          <a:p>
            <a:pPr marL="0" indent="0" fontAlgn="base">
              <a:buNone/>
            </a:pPr>
            <a:r>
              <a:rPr lang="en-GB" dirty="0">
                <a:solidFill>
                  <a:schemeClr val="bg1"/>
                </a:solidFill>
              </a:rPr>
              <a:t> We reject space as a painted coffin for our living bodies.   </a:t>
            </a:r>
          </a:p>
          <a:p>
            <a:pPr marL="0" indent="0" fontAlgn="base">
              <a:buNone/>
            </a:pPr>
            <a:r>
              <a:rPr lang="en-GB" dirty="0">
                <a:solidFill>
                  <a:schemeClr val="bg1"/>
                </a:solidFill>
              </a:rPr>
              <a:t>  </a:t>
            </a:r>
            <a:r>
              <a:rPr lang="en-GB" sz="2400" dirty="0">
                <a:solidFill>
                  <a:schemeClr val="bg1"/>
                </a:solidFill>
              </a:rPr>
              <a:t>- El  </a:t>
            </a:r>
            <a:r>
              <a:rPr lang="en-GB" sz="2400" dirty="0" err="1">
                <a:solidFill>
                  <a:schemeClr val="bg1"/>
                </a:solidFill>
              </a:rPr>
              <a:t>Lissitzky</a:t>
            </a:r>
            <a:r>
              <a:rPr lang="en-GB" sz="2400" dirty="0">
                <a:solidFill>
                  <a:schemeClr val="bg1"/>
                </a:solidFill>
              </a:rPr>
              <a:t>, ‘PROUN Space: The Great Berlin Art Exhibition of 1923.’ </a:t>
            </a:r>
          </a:p>
          <a:p>
            <a:pPr marL="0" indent="0" fontAlgn="base">
              <a:buNone/>
            </a:pPr>
            <a:endParaRPr lang="en-GB" sz="1900" dirty="0">
              <a:solidFill>
                <a:schemeClr val="bg1"/>
              </a:solidFill>
            </a:endParaRPr>
          </a:p>
          <a:p>
            <a:pPr marL="0" indent="0" fontAlgn="base">
              <a:buNone/>
            </a:pPr>
            <a:r>
              <a:rPr lang="en-GB" dirty="0">
                <a:solidFill>
                  <a:schemeClr val="bg1"/>
                </a:solidFill>
              </a:rPr>
              <a:t>In their vital quest for the enlargement of F[</a:t>
            </a:r>
            <a:r>
              <a:rPr lang="en-GB" dirty="0" err="1">
                <a:solidFill>
                  <a:schemeClr val="bg1"/>
                </a:solidFill>
              </a:rPr>
              <a:t>orm</a:t>
            </a:r>
            <a:r>
              <a:rPr lang="en-GB" dirty="0">
                <a:solidFill>
                  <a:schemeClr val="bg1"/>
                </a:solidFill>
              </a:rPr>
              <a:t>] in A[</a:t>
            </a:r>
            <a:r>
              <a:rPr lang="en-GB" dirty="0" err="1">
                <a:solidFill>
                  <a:schemeClr val="bg1"/>
                </a:solidFill>
              </a:rPr>
              <a:t>rt</a:t>
            </a:r>
            <a:r>
              <a:rPr lang="en-GB" dirty="0">
                <a:solidFill>
                  <a:schemeClr val="bg1"/>
                </a:solidFill>
              </a:rPr>
              <a:t>], a number of modern artists…believe that they can build up multidimensional real spaces that may be entered without an umbrella, </a:t>
            </a:r>
            <a:r>
              <a:rPr lang="en-GB" dirty="0">
                <a:solidFill>
                  <a:srgbClr val="FFFF00"/>
                </a:solidFill>
              </a:rPr>
              <a:t>where space and time have been combined into a mutually interchangeable single whole.  </a:t>
            </a:r>
          </a:p>
          <a:p>
            <a:pPr marL="0" indent="0" fontAlgn="base">
              <a:buNone/>
            </a:pPr>
            <a:r>
              <a:rPr lang="en-GB" dirty="0">
                <a:solidFill>
                  <a:schemeClr val="bg1"/>
                </a:solidFill>
              </a:rPr>
              <a:t>	</a:t>
            </a:r>
            <a:r>
              <a:rPr lang="en-GB" sz="2400" dirty="0">
                <a:solidFill>
                  <a:schemeClr val="bg1"/>
                </a:solidFill>
              </a:rPr>
              <a:t>- El </a:t>
            </a:r>
            <a:r>
              <a:rPr lang="en-GB" sz="2400" dirty="0" err="1">
                <a:solidFill>
                  <a:schemeClr val="bg1"/>
                </a:solidFill>
              </a:rPr>
              <a:t>Lissitzky</a:t>
            </a:r>
            <a:r>
              <a:rPr lang="en-GB" sz="2400" dirty="0">
                <a:solidFill>
                  <a:schemeClr val="bg1"/>
                </a:solidFill>
              </a:rPr>
              <a:t>, ‘A[</a:t>
            </a:r>
            <a:r>
              <a:rPr lang="en-GB" sz="2400" dirty="0" err="1">
                <a:solidFill>
                  <a:schemeClr val="bg1"/>
                </a:solidFill>
              </a:rPr>
              <a:t>rt</a:t>
            </a:r>
            <a:r>
              <a:rPr lang="en-GB" sz="2400" dirty="0">
                <a:solidFill>
                  <a:schemeClr val="bg1"/>
                </a:solidFill>
              </a:rPr>
              <a:t>] and </a:t>
            </a:r>
            <a:r>
              <a:rPr lang="en-GB" sz="2400" dirty="0" err="1">
                <a:solidFill>
                  <a:schemeClr val="bg1"/>
                </a:solidFill>
              </a:rPr>
              <a:t>Pangeometry</a:t>
            </a:r>
            <a:r>
              <a:rPr lang="en-GB" sz="2400" dirty="0">
                <a:solidFill>
                  <a:schemeClr val="bg1"/>
                </a:solidFill>
              </a:rPr>
              <a:t>.’  </a:t>
            </a:r>
          </a:p>
          <a:p>
            <a:pPr marL="0" indent="0" algn="r" fontAlgn="base">
              <a:buNone/>
            </a:pPr>
            <a:endParaRPr lang="en-GB" sz="2000" dirty="0">
              <a:solidFill>
                <a:schemeClr val="bg1"/>
              </a:solidFill>
            </a:endParaRPr>
          </a:p>
          <a:p>
            <a:pPr marL="0" indent="0" algn="r" fontAlgn="base">
              <a:buNone/>
            </a:pPr>
            <a:r>
              <a:rPr lang="en-GB" sz="2200" dirty="0">
                <a:solidFill>
                  <a:schemeClr val="bg1"/>
                </a:solidFill>
              </a:rPr>
              <a:t>	Translated by Eric </a:t>
            </a:r>
            <a:r>
              <a:rPr lang="en-GB" sz="2200" dirty="0" err="1">
                <a:solidFill>
                  <a:schemeClr val="bg1"/>
                </a:solidFill>
              </a:rPr>
              <a:t>Dluhosch</a:t>
            </a:r>
            <a:r>
              <a:rPr lang="en-GB" sz="2200" dirty="0">
                <a:solidFill>
                  <a:schemeClr val="bg1"/>
                </a:solidFill>
              </a:rPr>
              <a:t>.  </a:t>
            </a:r>
            <a:r>
              <a:rPr lang="en-GB" sz="2200" i="1" dirty="0">
                <a:solidFill>
                  <a:schemeClr val="bg1"/>
                </a:solidFill>
              </a:rPr>
              <a:t>Russia: An Architecture for World Revolution. </a:t>
            </a:r>
            <a:r>
              <a:rPr lang="en-GB" sz="2200" dirty="0">
                <a:solidFill>
                  <a:schemeClr val="bg1"/>
                </a:solidFill>
              </a:rPr>
              <a:t> (MIT Press. Cambridge, MA: 1984).  </a:t>
            </a:r>
          </a:p>
        </p:txBody>
      </p:sp>
    </p:spTree>
    <p:extLst>
      <p:ext uri="{BB962C8B-B14F-4D97-AF65-F5344CB8AC3E}">
        <p14:creationId xmlns:p14="http://schemas.microsoft.com/office/powerpoint/2010/main" val="30323688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18383" y="3914276"/>
            <a:ext cx="4874795" cy="2943725"/>
          </a:xfrm>
        </p:spPr>
        <p:txBody>
          <a:bodyPr>
            <a:normAutofit/>
          </a:bodyPr>
          <a:lstStyle/>
          <a:p>
            <a:pPr marL="0" indent="0" algn="r">
              <a:buNone/>
            </a:pPr>
            <a:r>
              <a:rPr lang="en-GB" sz="2600" dirty="0">
                <a:solidFill>
                  <a:schemeClr val="bg1"/>
                </a:solidFill>
              </a:rPr>
              <a:t>El </a:t>
            </a:r>
            <a:r>
              <a:rPr lang="en-GB" sz="2600" dirty="0" err="1">
                <a:solidFill>
                  <a:schemeClr val="bg1"/>
                </a:solidFill>
              </a:rPr>
              <a:t>Lissitzky</a:t>
            </a:r>
            <a:r>
              <a:rPr lang="en-GB" sz="2600" dirty="0">
                <a:solidFill>
                  <a:schemeClr val="bg1"/>
                </a:solidFill>
              </a:rPr>
              <a:t>, </a:t>
            </a:r>
            <a:r>
              <a:rPr lang="en-GB" sz="2600" i="1" dirty="0">
                <a:solidFill>
                  <a:schemeClr val="bg1"/>
                </a:solidFill>
              </a:rPr>
              <a:t>A </a:t>
            </a:r>
            <a:r>
              <a:rPr lang="en-GB" sz="2600" i="1" dirty="0" err="1">
                <a:solidFill>
                  <a:schemeClr val="bg1"/>
                </a:solidFill>
              </a:rPr>
              <a:t>Proun</a:t>
            </a:r>
            <a:r>
              <a:rPr lang="en-GB" sz="2600" dirty="0">
                <a:solidFill>
                  <a:schemeClr val="bg1"/>
                </a:solidFill>
              </a:rPr>
              <a:t>, c.1925. </a:t>
            </a:r>
          </a:p>
          <a:p>
            <a:pPr marL="0" indent="0" algn="r">
              <a:buNone/>
            </a:pPr>
            <a:r>
              <a:rPr lang="en-GB" sz="2600" dirty="0">
                <a:solidFill>
                  <a:schemeClr val="bg1"/>
                </a:solidFill>
              </a:rPr>
              <a:t>‘We brought the canvas into circles . . . and while we turn, we raise ourselves into the space.’ 1921</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129" y="307307"/>
            <a:ext cx="3713374" cy="6157662"/>
          </a:xfrm>
          <a:prstGeom prst="rect">
            <a:avLst/>
          </a:prstGeom>
        </p:spPr>
      </p:pic>
      <p:sp>
        <p:nvSpPr>
          <p:cNvPr id="5" name="Rectangle 4"/>
          <p:cNvSpPr/>
          <p:nvPr/>
        </p:nvSpPr>
        <p:spPr>
          <a:xfrm>
            <a:off x="5843588" y="1238823"/>
            <a:ext cx="3814762" cy="707886"/>
          </a:xfrm>
          <a:prstGeom prst="rect">
            <a:avLst/>
          </a:prstGeom>
        </p:spPr>
        <p:txBody>
          <a:bodyPr wrap="square">
            <a:spAutoFit/>
          </a:bodyPr>
          <a:lstStyle/>
          <a:p>
            <a:pPr algn="ctr"/>
            <a:r>
              <a:rPr lang="en-GB" sz="4000" dirty="0" err="1">
                <a:solidFill>
                  <a:schemeClr val="bg1"/>
                </a:solidFill>
                <a:latin typeface="+mj-lt"/>
              </a:rPr>
              <a:t>proun</a:t>
            </a:r>
            <a:endParaRPr lang="en-GB" sz="4000" dirty="0">
              <a:solidFill>
                <a:schemeClr val="bg1"/>
              </a:solidFill>
              <a:latin typeface="+mj-lt"/>
            </a:endParaRPr>
          </a:p>
        </p:txBody>
      </p:sp>
    </p:spTree>
    <p:extLst>
      <p:ext uri="{BB962C8B-B14F-4D97-AF65-F5344CB8AC3E}">
        <p14:creationId xmlns:p14="http://schemas.microsoft.com/office/powerpoint/2010/main" val="42362758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leksandr Rodchenko Construction No. 128 1920">
            <a:hlinkClick r:id="rId3" tooltip="&quot;Aleksandr Rodchenko Construction No. 128 1920&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3956209" y="1075964"/>
            <a:ext cx="3178557" cy="4888873"/>
          </a:xfrm>
          <a:prstGeom prst="rect">
            <a:avLst/>
          </a:prstGeom>
          <a:noFill/>
          <a:ln>
            <a:noFill/>
          </a:ln>
        </p:spPr>
      </p:pic>
      <p:pic>
        <p:nvPicPr>
          <p:cNvPr id="1026" name="Picture 2" descr="http://www.tate.org.uk/sites/default/files/images/aleksandr_rodchenko_construction_126_0.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0536" y="1110304"/>
            <a:ext cx="3475162" cy="485453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44717" y="6183140"/>
            <a:ext cx="7422984" cy="461665"/>
          </a:xfrm>
          <a:prstGeom prst="rect">
            <a:avLst/>
          </a:prstGeom>
        </p:spPr>
        <p:txBody>
          <a:bodyPr wrap="square">
            <a:spAutoFit/>
          </a:bodyPr>
          <a:lstStyle/>
          <a:p>
            <a:r>
              <a:rPr lang="en-GB" sz="2400" i="1" dirty="0">
                <a:solidFill>
                  <a:schemeClr val="bg1"/>
                </a:solidFill>
              </a:rPr>
              <a:t>Construction No. 126, </a:t>
            </a:r>
            <a:r>
              <a:rPr lang="en-GB" sz="2400" dirty="0">
                <a:solidFill>
                  <a:schemeClr val="bg1"/>
                </a:solidFill>
              </a:rPr>
              <a:t>1920 	</a:t>
            </a:r>
            <a:r>
              <a:rPr lang="en-GB" sz="2400" i="1" dirty="0">
                <a:solidFill>
                  <a:schemeClr val="bg1"/>
                </a:solidFill>
              </a:rPr>
              <a:t>Construction No. 128, </a:t>
            </a:r>
            <a:r>
              <a:rPr lang="en-GB" sz="2400" dirty="0">
                <a:solidFill>
                  <a:schemeClr val="bg1"/>
                </a:solidFill>
              </a:rPr>
              <a:t>1920</a:t>
            </a:r>
          </a:p>
        </p:txBody>
      </p:sp>
      <p:sp>
        <p:nvSpPr>
          <p:cNvPr id="7" name="Rectangle 6"/>
          <p:cNvSpPr/>
          <p:nvPr/>
        </p:nvSpPr>
        <p:spPr>
          <a:xfrm>
            <a:off x="7472363" y="332526"/>
            <a:ext cx="2311317" cy="5632311"/>
          </a:xfrm>
          <a:prstGeom prst="rect">
            <a:avLst/>
          </a:prstGeom>
        </p:spPr>
        <p:txBody>
          <a:bodyPr wrap="square">
            <a:spAutoFit/>
          </a:bodyPr>
          <a:lstStyle/>
          <a:p>
            <a:pPr algn="r"/>
            <a:r>
              <a:rPr lang="en-GB" sz="2400" dirty="0">
                <a:solidFill>
                  <a:schemeClr val="bg1"/>
                </a:solidFill>
              </a:rPr>
              <a:t>Remaking art as a technical, experimental activity: responding to the new revolutionary life, </a:t>
            </a:r>
            <a:r>
              <a:rPr lang="en-GB" sz="2400" dirty="0">
                <a:solidFill>
                  <a:srgbClr val="FFFF00"/>
                </a:solidFill>
              </a:rPr>
              <a:t>reflecting the Communist reorganisation of the country by rejecting the bourgeois aesthetics of the past </a:t>
            </a:r>
            <a:r>
              <a:rPr lang="en-GB" sz="2400" dirty="0">
                <a:solidFill>
                  <a:schemeClr val="bg1"/>
                </a:solidFill>
              </a:rPr>
              <a:t>(TATE) </a:t>
            </a:r>
          </a:p>
        </p:txBody>
      </p:sp>
      <p:sp>
        <p:nvSpPr>
          <p:cNvPr id="8" name="Rectangle 7"/>
          <p:cNvSpPr/>
          <p:nvPr/>
        </p:nvSpPr>
        <p:spPr>
          <a:xfrm>
            <a:off x="431598" y="162353"/>
            <a:ext cx="6703168" cy="707886"/>
          </a:xfrm>
          <a:prstGeom prst="rect">
            <a:avLst/>
          </a:prstGeom>
        </p:spPr>
        <p:txBody>
          <a:bodyPr wrap="square">
            <a:spAutoFit/>
          </a:bodyPr>
          <a:lstStyle/>
          <a:p>
            <a:r>
              <a:rPr lang="en-GB" sz="4000" dirty="0" err="1">
                <a:solidFill>
                  <a:prstClr val="white"/>
                </a:solidFill>
                <a:latin typeface="+mj-lt"/>
              </a:rPr>
              <a:t>Aleksandr</a:t>
            </a:r>
            <a:r>
              <a:rPr lang="en-GB" sz="4000" dirty="0">
                <a:solidFill>
                  <a:prstClr val="white"/>
                </a:solidFill>
                <a:latin typeface="+mj-lt"/>
              </a:rPr>
              <a:t> </a:t>
            </a:r>
            <a:r>
              <a:rPr lang="en-GB" sz="4000" dirty="0" err="1">
                <a:solidFill>
                  <a:prstClr val="white"/>
                </a:solidFill>
                <a:latin typeface="+mj-lt"/>
              </a:rPr>
              <a:t>Rodchenko</a:t>
            </a:r>
            <a:r>
              <a:rPr lang="en-GB" sz="4000" dirty="0">
                <a:solidFill>
                  <a:prstClr val="white"/>
                </a:solidFill>
                <a:latin typeface="+mj-lt"/>
              </a:rPr>
              <a:t> </a:t>
            </a:r>
            <a:endParaRPr lang="en-GB" sz="3200" dirty="0">
              <a:latin typeface="+mj-lt"/>
            </a:endParaRPr>
          </a:p>
        </p:txBody>
      </p:sp>
    </p:spTree>
    <p:extLst>
      <p:ext uri="{BB962C8B-B14F-4D97-AF65-F5344CB8AC3E}">
        <p14:creationId xmlns:p14="http://schemas.microsoft.com/office/powerpoint/2010/main" val="853190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tate.org.uk/sites/default/files/images/liubov_popova_space_force_construction_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294" y="320844"/>
            <a:ext cx="4551791" cy="60157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8489E13-84E6-4A6B-907C-3194931F579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17756" y="788034"/>
            <a:ext cx="3057019" cy="3270619"/>
          </a:xfrm>
          <a:prstGeom prst="rect">
            <a:avLst/>
          </a:prstGeom>
          <a:ln w="57150">
            <a:solidFill>
              <a:schemeClr val="bg1"/>
            </a:solidFill>
          </a:ln>
        </p:spPr>
      </p:pic>
      <p:sp>
        <p:nvSpPr>
          <p:cNvPr id="4" name="Rectangle 3"/>
          <p:cNvSpPr/>
          <p:nvPr/>
        </p:nvSpPr>
        <p:spPr>
          <a:xfrm>
            <a:off x="5629696" y="4816007"/>
            <a:ext cx="3833144" cy="1569660"/>
          </a:xfrm>
          <a:prstGeom prst="rect">
            <a:avLst/>
          </a:prstGeom>
        </p:spPr>
        <p:txBody>
          <a:bodyPr wrap="square">
            <a:spAutoFit/>
          </a:bodyPr>
          <a:lstStyle/>
          <a:p>
            <a:pPr algn="r"/>
            <a:r>
              <a:rPr lang="en-GB" sz="2400" dirty="0" err="1">
                <a:solidFill>
                  <a:schemeClr val="bg1"/>
                </a:solidFill>
              </a:rPr>
              <a:t>Liubov</a:t>
            </a:r>
            <a:r>
              <a:rPr lang="en-GB" sz="2400" dirty="0">
                <a:solidFill>
                  <a:schemeClr val="bg1"/>
                </a:solidFill>
              </a:rPr>
              <a:t> </a:t>
            </a:r>
            <a:r>
              <a:rPr lang="en-GB" sz="2400" dirty="0" err="1">
                <a:solidFill>
                  <a:schemeClr val="bg1"/>
                </a:solidFill>
              </a:rPr>
              <a:t>Popova</a:t>
            </a:r>
            <a:endParaRPr lang="en-GB" sz="2400" dirty="0">
              <a:solidFill>
                <a:schemeClr val="bg1"/>
              </a:solidFill>
            </a:endParaRPr>
          </a:p>
          <a:p>
            <a:pPr algn="r"/>
            <a:r>
              <a:rPr lang="en-GB" sz="2400" i="1" dirty="0">
                <a:solidFill>
                  <a:schemeClr val="bg1"/>
                </a:solidFill>
              </a:rPr>
              <a:t>Space-Force Construction </a:t>
            </a:r>
            <a:r>
              <a:rPr lang="en-GB" sz="2400" dirty="0">
                <a:solidFill>
                  <a:schemeClr val="bg1"/>
                </a:solidFill>
              </a:rPr>
              <a:t>1921</a:t>
            </a:r>
          </a:p>
          <a:p>
            <a:pPr algn="r"/>
            <a:r>
              <a:rPr lang="en-GB" sz="2400" dirty="0">
                <a:solidFill>
                  <a:schemeClr val="bg1"/>
                </a:solidFill>
              </a:rPr>
              <a:t>Tea cup, (</a:t>
            </a:r>
            <a:r>
              <a:rPr lang="en-GB" sz="2400" dirty="0" err="1">
                <a:solidFill>
                  <a:schemeClr val="bg1"/>
                </a:solidFill>
              </a:rPr>
              <a:t>nd</a:t>
            </a:r>
            <a:r>
              <a:rPr lang="en-GB" sz="2400" dirty="0">
                <a:solidFill>
                  <a:schemeClr val="bg1"/>
                </a:solidFill>
              </a:rPr>
              <a:t>)</a:t>
            </a:r>
          </a:p>
        </p:txBody>
      </p:sp>
    </p:spTree>
    <p:extLst>
      <p:ext uri="{BB962C8B-B14F-4D97-AF65-F5344CB8AC3E}">
        <p14:creationId xmlns:p14="http://schemas.microsoft.com/office/powerpoint/2010/main" val="3167367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7686676" y="4996917"/>
            <a:ext cx="1820964" cy="1720312"/>
          </a:xfrm>
        </p:spPr>
        <p:txBody>
          <a:bodyPr>
            <a:normAutofit/>
          </a:bodyPr>
          <a:lstStyle/>
          <a:p>
            <a:pPr algn="r" eaLnBrk="1" hangingPunct="1"/>
            <a:r>
              <a:rPr lang="en-GB" altLang="en-US" sz="2400" dirty="0">
                <a:solidFill>
                  <a:schemeClr val="bg1"/>
                </a:solidFill>
                <a:latin typeface="+mn-lt"/>
              </a:rPr>
              <a:t>Kandinsky </a:t>
            </a:r>
            <a:r>
              <a:rPr lang="en-GB" altLang="en-US" sz="2400" i="1" dirty="0">
                <a:solidFill>
                  <a:schemeClr val="bg1"/>
                </a:solidFill>
                <a:latin typeface="+mn-lt"/>
              </a:rPr>
              <a:t>Composition VII</a:t>
            </a:r>
            <a:r>
              <a:rPr lang="en-GB" altLang="en-US" sz="2400" dirty="0">
                <a:solidFill>
                  <a:schemeClr val="bg1"/>
                </a:solidFill>
                <a:latin typeface="+mn-lt"/>
              </a:rPr>
              <a:t>  1913</a:t>
            </a:r>
          </a:p>
        </p:txBody>
      </p:sp>
      <p:pic>
        <p:nvPicPr>
          <p:cNvPr id="12291" name="Picture 3" descr="kandinsky Composition VII  191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98360" y="842085"/>
            <a:ext cx="6555999" cy="5173829"/>
          </a:xfrm>
          <a:noFill/>
          <a:ln w="28575">
            <a:solidFill>
              <a:schemeClr val="bg1"/>
            </a:solidFill>
          </a:ln>
        </p:spPr>
      </p:pic>
      <p:sp>
        <p:nvSpPr>
          <p:cNvPr id="2" name="Rectangle 1"/>
          <p:cNvSpPr/>
          <p:nvPr/>
        </p:nvSpPr>
        <p:spPr>
          <a:xfrm>
            <a:off x="7215188" y="2659433"/>
            <a:ext cx="2489477" cy="1892826"/>
          </a:xfrm>
          <a:prstGeom prst="rect">
            <a:avLst/>
          </a:prstGeom>
        </p:spPr>
        <p:txBody>
          <a:bodyPr wrap="square">
            <a:spAutoFit/>
          </a:bodyPr>
          <a:lstStyle/>
          <a:p>
            <a:pPr lvl="0" algn="r">
              <a:lnSpc>
                <a:spcPct val="90000"/>
              </a:lnSpc>
              <a:spcBef>
                <a:spcPct val="0"/>
              </a:spcBef>
            </a:pPr>
            <a:r>
              <a:rPr lang="en-GB" altLang="en-US" sz="2600" dirty="0">
                <a:solidFill>
                  <a:srgbClr val="FFFFFF"/>
                </a:solidFill>
                <a:ea typeface="+mj-ea"/>
                <a:cs typeface="+mj-cs"/>
              </a:rPr>
              <a:t>Almost wholly abstract – flat planes and the rhythm of the musical phrase </a:t>
            </a:r>
          </a:p>
        </p:txBody>
      </p:sp>
    </p:spTree>
    <p:extLst>
      <p:ext uri="{BB962C8B-B14F-4D97-AF65-F5344CB8AC3E}">
        <p14:creationId xmlns:p14="http://schemas.microsoft.com/office/powerpoint/2010/main" val="24672710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349209" y="6015789"/>
            <a:ext cx="5549039" cy="681790"/>
          </a:xfrm>
        </p:spPr>
        <p:txBody>
          <a:bodyPr>
            <a:normAutofit/>
          </a:bodyPr>
          <a:lstStyle/>
          <a:p>
            <a:pPr eaLnBrk="1" hangingPunct="1"/>
            <a:r>
              <a:rPr lang="en-GB" altLang="en-US" sz="2400" dirty="0">
                <a:solidFill>
                  <a:schemeClr val="bg1"/>
                </a:solidFill>
                <a:latin typeface="+mn-lt"/>
              </a:rPr>
              <a:t>Kandinsky </a:t>
            </a:r>
            <a:r>
              <a:rPr lang="en-GB" altLang="en-US" sz="2400" i="1" dirty="0">
                <a:solidFill>
                  <a:schemeClr val="bg1"/>
                </a:solidFill>
                <a:latin typeface="+mn-lt"/>
              </a:rPr>
              <a:t>Yellow, Red, Blue  1925</a:t>
            </a:r>
          </a:p>
        </p:txBody>
      </p:sp>
      <p:pic>
        <p:nvPicPr>
          <p:cNvPr id="14339" name="Picture 3" descr="kandinsky Yellow, Red, Blue  1925"/>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365749" y="610601"/>
            <a:ext cx="6919426" cy="5405188"/>
          </a:xfrm>
          <a:noFill/>
          <a:ln>
            <a:solidFill>
              <a:schemeClr val="bg1"/>
            </a:solidFill>
          </a:ln>
        </p:spPr>
      </p:pic>
    </p:spTree>
    <p:extLst>
      <p:ext uri="{BB962C8B-B14F-4D97-AF65-F5344CB8AC3E}">
        <p14:creationId xmlns:p14="http://schemas.microsoft.com/office/powerpoint/2010/main" val="31815758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7107" y="1"/>
            <a:ext cx="8543925" cy="1026695"/>
          </a:xfrm>
        </p:spPr>
        <p:txBody>
          <a:bodyPr/>
          <a:lstStyle/>
          <a:p>
            <a:r>
              <a:rPr lang="en-GB" dirty="0">
                <a:solidFill>
                  <a:schemeClr val="bg1"/>
                </a:solidFill>
              </a:rPr>
              <a:t>RUSSIAN MODERNISM</a:t>
            </a:r>
          </a:p>
        </p:txBody>
      </p:sp>
      <p:sp>
        <p:nvSpPr>
          <p:cNvPr id="3" name="Content Placeholder 2"/>
          <p:cNvSpPr>
            <a:spLocks noGrp="1"/>
          </p:cNvSpPr>
          <p:nvPr>
            <p:ph idx="1"/>
          </p:nvPr>
        </p:nvSpPr>
        <p:spPr>
          <a:xfrm>
            <a:off x="485775" y="1026696"/>
            <a:ext cx="9101138" cy="5591426"/>
          </a:xfrm>
        </p:spPr>
        <p:txBody>
          <a:bodyPr>
            <a:normAutofit/>
          </a:bodyPr>
          <a:lstStyle/>
          <a:p>
            <a:r>
              <a:rPr lang="en-GB" sz="2700" dirty="0">
                <a:solidFill>
                  <a:schemeClr val="bg1"/>
                </a:solidFill>
              </a:rPr>
              <a:t>Suprematism – Malevich </a:t>
            </a:r>
          </a:p>
          <a:p>
            <a:r>
              <a:rPr lang="en-GB" sz="2700" dirty="0">
                <a:solidFill>
                  <a:schemeClr val="bg1"/>
                </a:solidFill>
              </a:rPr>
              <a:t>PROUN – </a:t>
            </a:r>
            <a:r>
              <a:rPr lang="en-GB" sz="2700" dirty="0" err="1">
                <a:solidFill>
                  <a:schemeClr val="bg1"/>
                </a:solidFill>
              </a:rPr>
              <a:t>Lissitzky</a:t>
            </a:r>
            <a:endParaRPr lang="en-GB" sz="2700" dirty="0">
              <a:solidFill>
                <a:schemeClr val="bg1"/>
              </a:solidFill>
            </a:endParaRPr>
          </a:p>
          <a:p>
            <a:r>
              <a:rPr lang="en-GB" sz="2700" dirty="0">
                <a:solidFill>
                  <a:schemeClr val="bg1"/>
                </a:solidFill>
              </a:rPr>
              <a:t>Constructivism – </a:t>
            </a:r>
            <a:r>
              <a:rPr lang="en-GB" sz="2700" dirty="0" err="1">
                <a:solidFill>
                  <a:schemeClr val="bg1"/>
                </a:solidFill>
              </a:rPr>
              <a:t>Tatlin</a:t>
            </a:r>
            <a:r>
              <a:rPr lang="en-GB" sz="2700" dirty="0">
                <a:solidFill>
                  <a:schemeClr val="bg1"/>
                </a:solidFill>
              </a:rPr>
              <a:t>, </a:t>
            </a:r>
            <a:r>
              <a:rPr lang="en-GB" sz="2700" dirty="0" err="1">
                <a:solidFill>
                  <a:schemeClr val="bg1"/>
                </a:solidFill>
              </a:rPr>
              <a:t>Rodchenko</a:t>
            </a:r>
            <a:r>
              <a:rPr lang="en-GB" sz="2700" dirty="0">
                <a:solidFill>
                  <a:schemeClr val="bg1"/>
                </a:solidFill>
              </a:rPr>
              <a:t>, Gabo</a:t>
            </a:r>
          </a:p>
          <a:p>
            <a:r>
              <a:rPr lang="en-GB" sz="2700" dirty="0">
                <a:solidFill>
                  <a:schemeClr val="bg1"/>
                </a:solidFill>
              </a:rPr>
              <a:t>Abstraction  - Kandinsky </a:t>
            </a:r>
          </a:p>
          <a:p>
            <a:endParaRPr lang="en-GB" sz="1100" dirty="0">
              <a:solidFill>
                <a:schemeClr val="bg1"/>
              </a:solidFill>
            </a:endParaRPr>
          </a:p>
          <a:p>
            <a:pPr marL="1165225" indent="-514350">
              <a:buNone/>
            </a:pPr>
            <a:r>
              <a:rPr lang="en-GB" sz="2600" i="1" dirty="0">
                <a:solidFill>
                  <a:schemeClr val="bg1"/>
                </a:solidFill>
              </a:rPr>
              <a:t>- </a:t>
            </a:r>
            <a:r>
              <a:rPr lang="en-GB" sz="2400" dirty="0">
                <a:solidFill>
                  <a:schemeClr val="bg1"/>
                </a:solidFill>
              </a:rPr>
              <a:t>CUBISM IN SPACE </a:t>
            </a:r>
            <a:endParaRPr lang="en-GB" sz="2600" dirty="0">
              <a:solidFill>
                <a:schemeClr val="bg1"/>
              </a:solidFill>
            </a:endParaRPr>
          </a:p>
          <a:p>
            <a:pPr marL="1517650" lvl="1" indent="-514350">
              <a:buAutoNum type="arabicPeriod"/>
            </a:pPr>
            <a:r>
              <a:rPr lang="en-GB" sz="2600" dirty="0">
                <a:solidFill>
                  <a:schemeClr val="bg1"/>
                </a:solidFill>
              </a:rPr>
              <a:t>Vladimir </a:t>
            </a:r>
            <a:r>
              <a:rPr lang="en-GB" sz="2600" dirty="0" err="1">
                <a:solidFill>
                  <a:schemeClr val="bg1"/>
                </a:solidFill>
              </a:rPr>
              <a:t>Tatlin</a:t>
            </a:r>
            <a:r>
              <a:rPr lang="en-GB" sz="2600" dirty="0">
                <a:solidFill>
                  <a:schemeClr val="bg1"/>
                </a:solidFill>
              </a:rPr>
              <a:t>, </a:t>
            </a:r>
            <a:r>
              <a:rPr lang="en-GB" sz="2600" i="1" dirty="0">
                <a:solidFill>
                  <a:schemeClr val="bg1"/>
                </a:solidFill>
              </a:rPr>
              <a:t>Design for the Monument to the Third International</a:t>
            </a:r>
            <a:r>
              <a:rPr lang="en-GB" sz="2600" dirty="0">
                <a:solidFill>
                  <a:schemeClr val="bg1"/>
                </a:solidFill>
              </a:rPr>
              <a:t> (1919-1920) </a:t>
            </a:r>
          </a:p>
          <a:p>
            <a:pPr marL="1517650" lvl="1" indent="-514350">
              <a:buAutoNum type="arabicPeriod"/>
            </a:pPr>
            <a:r>
              <a:rPr lang="en-GB" sz="2600" dirty="0">
                <a:solidFill>
                  <a:schemeClr val="bg1"/>
                </a:solidFill>
              </a:rPr>
              <a:t>Sculpture – </a:t>
            </a:r>
            <a:r>
              <a:rPr lang="en-GB" sz="2600" dirty="0" err="1">
                <a:solidFill>
                  <a:schemeClr val="bg1"/>
                </a:solidFill>
              </a:rPr>
              <a:t>Naum</a:t>
            </a:r>
            <a:r>
              <a:rPr lang="en-GB" sz="2600" dirty="0">
                <a:solidFill>
                  <a:schemeClr val="bg1"/>
                </a:solidFill>
              </a:rPr>
              <a:t> Gabo </a:t>
            </a:r>
            <a:r>
              <a:rPr lang="en-GB" sz="2600" i="1" dirty="0">
                <a:solidFill>
                  <a:schemeClr val="bg1"/>
                </a:solidFill>
              </a:rPr>
              <a:t>Constructed Torso,  </a:t>
            </a:r>
            <a:r>
              <a:rPr lang="en-GB" sz="2600" dirty="0">
                <a:solidFill>
                  <a:schemeClr val="bg1"/>
                </a:solidFill>
              </a:rPr>
              <a:t>1917</a:t>
            </a:r>
          </a:p>
          <a:p>
            <a:pPr marL="633413" lvl="1" indent="0">
              <a:buNone/>
            </a:pPr>
            <a:r>
              <a:rPr lang="en-GB" sz="2600" dirty="0">
                <a:solidFill>
                  <a:schemeClr val="bg1"/>
                </a:solidFill>
              </a:rPr>
              <a:t>- </a:t>
            </a:r>
            <a:r>
              <a:rPr lang="en-GB" dirty="0">
                <a:solidFill>
                  <a:schemeClr val="bg1"/>
                </a:solidFill>
              </a:rPr>
              <a:t>REPETITION/ VARIATION ON THE LINE:</a:t>
            </a:r>
            <a:endParaRPr lang="en-GB" sz="2600" dirty="0">
              <a:solidFill>
                <a:schemeClr val="bg1"/>
              </a:solidFill>
            </a:endParaRPr>
          </a:p>
          <a:p>
            <a:pPr marL="1003300" lvl="1" indent="0">
              <a:buNone/>
            </a:pPr>
            <a:r>
              <a:rPr lang="sv-SE" sz="2600" dirty="0">
                <a:solidFill>
                  <a:schemeClr val="bg1"/>
                </a:solidFill>
              </a:rPr>
              <a:t>Andrey Golubev, </a:t>
            </a:r>
            <a:r>
              <a:rPr lang="sv-SE" sz="2600" i="1" dirty="0">
                <a:solidFill>
                  <a:schemeClr val="bg1"/>
                </a:solidFill>
              </a:rPr>
              <a:t>Red spinner </a:t>
            </a:r>
            <a:r>
              <a:rPr lang="sv-SE" sz="2600" dirty="0">
                <a:solidFill>
                  <a:schemeClr val="bg1"/>
                </a:solidFill>
              </a:rPr>
              <a:t>1930</a:t>
            </a:r>
          </a:p>
          <a:p>
            <a:pPr marL="625475" lvl="1" indent="0" defTabSz="625475">
              <a:buNone/>
            </a:pPr>
            <a:r>
              <a:rPr lang="en-GB" sz="2600" dirty="0">
                <a:solidFill>
                  <a:schemeClr val="bg1"/>
                </a:solidFill>
                <a:latin typeface="+mj-lt"/>
              </a:rPr>
              <a:t>- </a:t>
            </a:r>
            <a:r>
              <a:rPr lang="en-GB" dirty="0">
                <a:solidFill>
                  <a:schemeClr val="bg1"/>
                </a:solidFill>
                <a:latin typeface="+mj-lt"/>
              </a:rPr>
              <a:t>Linear Construction in Space:</a:t>
            </a:r>
            <a:r>
              <a:rPr lang="en-GB" sz="2600" dirty="0">
                <a:solidFill>
                  <a:schemeClr val="bg1"/>
                </a:solidFill>
                <a:latin typeface="+mj-lt"/>
              </a:rPr>
              <a:t> </a:t>
            </a:r>
            <a:r>
              <a:rPr lang="en-GB" sz="2600" dirty="0" err="1">
                <a:solidFill>
                  <a:schemeClr val="bg1"/>
                </a:solidFill>
              </a:rPr>
              <a:t>Naum</a:t>
            </a:r>
            <a:r>
              <a:rPr lang="en-GB" sz="2600" dirty="0">
                <a:solidFill>
                  <a:schemeClr val="bg1"/>
                </a:solidFill>
              </a:rPr>
              <a:t> Gabo , 1936</a:t>
            </a:r>
            <a:endParaRPr lang="sv-SE" sz="2600" dirty="0">
              <a:solidFill>
                <a:schemeClr val="bg1"/>
              </a:solidFill>
            </a:endParaRPr>
          </a:p>
          <a:p>
            <a:pPr marL="1003300" lvl="1" indent="0">
              <a:buNone/>
            </a:pPr>
            <a:endParaRPr lang="en-GB" sz="2600" dirty="0">
              <a:solidFill>
                <a:schemeClr val="bg1"/>
              </a:solidFill>
              <a:latin typeface="+mj-lt"/>
            </a:endParaRPr>
          </a:p>
          <a:p>
            <a:pPr marL="1003300" lvl="1" indent="0">
              <a:buNone/>
            </a:pPr>
            <a:endParaRPr lang="en-GB" sz="2600" dirty="0">
              <a:solidFill>
                <a:schemeClr val="bg1"/>
              </a:solidFill>
            </a:endParaRPr>
          </a:p>
          <a:p>
            <a:pPr marL="0" indent="0">
              <a:buNone/>
            </a:pPr>
            <a:endParaRPr lang="en-GB" dirty="0"/>
          </a:p>
        </p:txBody>
      </p:sp>
    </p:spTree>
    <p:extLst>
      <p:ext uri="{BB962C8B-B14F-4D97-AF65-F5344CB8AC3E}">
        <p14:creationId xmlns:p14="http://schemas.microsoft.com/office/powerpoint/2010/main" val="1779421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149" y="5750004"/>
            <a:ext cx="4588041" cy="1015663"/>
          </a:xfrm>
          <a:prstGeom prst="rect">
            <a:avLst/>
          </a:prstGeom>
        </p:spPr>
        <p:txBody>
          <a:bodyPr wrap="square">
            <a:spAutoFit/>
          </a:bodyPr>
          <a:lstStyle/>
          <a:p>
            <a:pPr algn="ctr"/>
            <a:r>
              <a:rPr lang="en-GB" sz="2000" dirty="0">
                <a:solidFill>
                  <a:schemeClr val="bg1"/>
                </a:solidFill>
              </a:rPr>
              <a:t>Vladimir </a:t>
            </a:r>
            <a:r>
              <a:rPr lang="en-GB" sz="2000" dirty="0" err="1">
                <a:solidFill>
                  <a:schemeClr val="bg1"/>
                </a:solidFill>
              </a:rPr>
              <a:t>Tatlin</a:t>
            </a:r>
            <a:r>
              <a:rPr lang="en-GB" sz="2000" dirty="0">
                <a:solidFill>
                  <a:schemeClr val="bg1"/>
                </a:solidFill>
              </a:rPr>
              <a:t>, </a:t>
            </a:r>
            <a:r>
              <a:rPr lang="en-GB" sz="2000" i="1" dirty="0">
                <a:solidFill>
                  <a:schemeClr val="bg1"/>
                </a:solidFill>
              </a:rPr>
              <a:t>Design for the Monument to the Third International,</a:t>
            </a:r>
            <a:r>
              <a:rPr lang="en-GB" sz="2000" dirty="0">
                <a:solidFill>
                  <a:schemeClr val="bg1"/>
                </a:solidFill>
              </a:rPr>
              <a:t>1919-1920</a:t>
            </a:r>
            <a:endParaRPr lang="en-GB" sz="2000" i="1" dirty="0">
              <a:solidFill>
                <a:schemeClr val="bg1"/>
              </a:solidFill>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9882" y="199081"/>
            <a:ext cx="3220265" cy="55509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a:extLst>
              <a:ext uri="{FF2B5EF4-FFF2-40B4-BE49-F238E27FC236}">
                <a16:creationId xmlns:a16="http://schemas.microsoft.com/office/drawing/2014/main" id="{0AB0C134-B2BF-4BF4-B6E4-84A38112CD1C}"/>
              </a:ext>
            </a:extLst>
          </p:cNvPr>
          <p:cNvSpPr/>
          <p:nvPr/>
        </p:nvSpPr>
        <p:spPr>
          <a:xfrm>
            <a:off x="4878054" y="5903892"/>
            <a:ext cx="5213684" cy="707886"/>
          </a:xfrm>
          <a:prstGeom prst="rect">
            <a:avLst/>
          </a:prstGeom>
        </p:spPr>
        <p:txBody>
          <a:bodyPr wrap="square">
            <a:spAutoFit/>
          </a:bodyPr>
          <a:lstStyle/>
          <a:p>
            <a:pPr algn="ctr"/>
            <a:r>
              <a:rPr lang="en-GB" sz="2000" dirty="0" err="1">
                <a:solidFill>
                  <a:schemeClr val="bg1"/>
                </a:solidFill>
              </a:rPr>
              <a:t>Naum</a:t>
            </a:r>
            <a:r>
              <a:rPr lang="en-GB" sz="2000" dirty="0">
                <a:solidFill>
                  <a:schemeClr val="bg1"/>
                </a:solidFill>
              </a:rPr>
              <a:t> Gabo, Model for </a:t>
            </a:r>
            <a:r>
              <a:rPr lang="en-GB" sz="2000" i="1" dirty="0">
                <a:solidFill>
                  <a:schemeClr val="bg1"/>
                </a:solidFill>
              </a:rPr>
              <a:t>Constructed Torso</a:t>
            </a:r>
            <a:r>
              <a:rPr lang="en-GB" sz="2000" dirty="0">
                <a:solidFill>
                  <a:schemeClr val="bg1"/>
                </a:solidFill>
              </a:rPr>
              <a:t>, 1917, reassembled 1981</a:t>
            </a:r>
          </a:p>
        </p:txBody>
      </p:sp>
      <p:pic>
        <p:nvPicPr>
          <p:cNvPr id="4" name="Picture 3"/>
          <p:cNvPicPr>
            <a:picLocks noChangeAspect="1"/>
          </p:cNvPicPr>
          <p:nvPr/>
        </p:nvPicPr>
        <p:blipFill>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tretch>
            <a:fillRect/>
          </a:stretch>
        </p:blipFill>
        <p:spPr>
          <a:xfrm>
            <a:off x="449681" y="175213"/>
            <a:ext cx="3532383" cy="5496899"/>
          </a:xfrm>
          <a:prstGeom prst="rect">
            <a:avLst/>
          </a:prstGeom>
          <a:ln>
            <a:solidFill>
              <a:schemeClr val="bg1"/>
            </a:solidFill>
          </a:ln>
        </p:spPr>
      </p:pic>
    </p:spTree>
    <p:extLst>
      <p:ext uri="{BB962C8B-B14F-4D97-AF65-F5344CB8AC3E}">
        <p14:creationId xmlns:p14="http://schemas.microsoft.com/office/powerpoint/2010/main" val="567125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7DB3EEB-F8DB-438D-AB72-C3C4FEA06C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227" y="645011"/>
            <a:ext cx="6926138" cy="5457684"/>
          </a:xfrm>
          <a:prstGeom prst="rect">
            <a:avLst/>
          </a:prstGeom>
          <a:ln>
            <a:solidFill>
              <a:schemeClr val="bg1"/>
            </a:solidFill>
          </a:ln>
        </p:spPr>
      </p:pic>
      <p:sp>
        <p:nvSpPr>
          <p:cNvPr id="7" name="Rectangle 6">
            <a:extLst>
              <a:ext uri="{FF2B5EF4-FFF2-40B4-BE49-F238E27FC236}">
                <a16:creationId xmlns:a16="http://schemas.microsoft.com/office/drawing/2014/main" id="{C274873B-BC1B-4849-A465-6FAB721E1785}"/>
              </a:ext>
            </a:extLst>
          </p:cNvPr>
          <p:cNvSpPr/>
          <p:nvPr/>
        </p:nvSpPr>
        <p:spPr>
          <a:xfrm>
            <a:off x="7943850" y="4752792"/>
            <a:ext cx="1729540" cy="1569660"/>
          </a:xfrm>
          <a:prstGeom prst="rect">
            <a:avLst/>
          </a:prstGeom>
        </p:spPr>
        <p:txBody>
          <a:bodyPr wrap="square">
            <a:spAutoFit/>
          </a:bodyPr>
          <a:lstStyle/>
          <a:p>
            <a:pPr algn="r"/>
            <a:r>
              <a:rPr lang="sv-SE" sz="2400" dirty="0">
                <a:solidFill>
                  <a:schemeClr val="bg1"/>
                </a:solidFill>
              </a:rPr>
              <a:t>Andrey Golubev, </a:t>
            </a:r>
            <a:r>
              <a:rPr lang="sv-SE" sz="2400" i="1" dirty="0">
                <a:solidFill>
                  <a:schemeClr val="bg1"/>
                </a:solidFill>
              </a:rPr>
              <a:t>Red spinner </a:t>
            </a:r>
            <a:r>
              <a:rPr lang="sv-SE" sz="2400" dirty="0">
                <a:solidFill>
                  <a:schemeClr val="bg1"/>
                </a:solidFill>
              </a:rPr>
              <a:t>1930</a:t>
            </a:r>
            <a:endParaRPr lang="en-GB" sz="2400" dirty="0">
              <a:solidFill>
                <a:schemeClr val="bg1"/>
              </a:solidFill>
            </a:endParaRPr>
          </a:p>
        </p:txBody>
      </p:sp>
    </p:spTree>
    <p:extLst>
      <p:ext uri="{BB962C8B-B14F-4D97-AF65-F5344CB8AC3E}">
        <p14:creationId xmlns:p14="http://schemas.microsoft.com/office/powerpoint/2010/main" val="36536023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1450" y="6170918"/>
            <a:ext cx="6600825" cy="461665"/>
          </a:xfrm>
          <a:prstGeom prst="rect">
            <a:avLst/>
          </a:prstGeom>
        </p:spPr>
        <p:txBody>
          <a:bodyPr wrap="square">
            <a:spAutoFit/>
          </a:bodyPr>
          <a:lstStyle/>
          <a:p>
            <a:r>
              <a:rPr lang="en-GB" sz="2200" dirty="0" err="1">
                <a:solidFill>
                  <a:schemeClr val="bg1"/>
                </a:solidFill>
                <a:latin typeface="Palatino Linotype" panose="02040502050505030304" pitchFamily="18" charset="0"/>
                <a:ea typeface="+mj-ea"/>
                <a:cs typeface="+mj-cs"/>
              </a:rPr>
              <a:t>Naum</a:t>
            </a:r>
            <a:r>
              <a:rPr lang="en-GB" sz="2200" dirty="0">
                <a:solidFill>
                  <a:schemeClr val="bg1"/>
                </a:solidFill>
                <a:latin typeface="Palatino Linotype" panose="02040502050505030304" pitchFamily="18" charset="0"/>
                <a:ea typeface="+mj-ea"/>
                <a:cs typeface="+mj-cs"/>
              </a:rPr>
              <a:t> Gabo, </a:t>
            </a:r>
            <a:r>
              <a:rPr lang="en-GB" sz="2200" i="1" dirty="0">
                <a:solidFill>
                  <a:schemeClr val="bg1"/>
                </a:solidFill>
                <a:latin typeface="Palatino Linotype" panose="02040502050505030304" pitchFamily="18" charset="0"/>
                <a:ea typeface="+mj-ea"/>
                <a:cs typeface="+mj-cs"/>
              </a:rPr>
              <a:t>Linear</a:t>
            </a:r>
            <a:r>
              <a:rPr lang="en-GB" sz="2200" dirty="0">
                <a:solidFill>
                  <a:schemeClr val="bg1"/>
                </a:solidFill>
                <a:latin typeface="Palatino Linotype" panose="02040502050505030304" pitchFamily="18" charset="0"/>
                <a:ea typeface="+mj-ea"/>
                <a:cs typeface="+mj-cs"/>
              </a:rPr>
              <a:t> </a:t>
            </a:r>
            <a:r>
              <a:rPr lang="en-GB" sz="2200" i="1" dirty="0">
                <a:solidFill>
                  <a:schemeClr val="bg1"/>
                </a:solidFill>
                <a:latin typeface="Palatino Linotype" panose="02040502050505030304" pitchFamily="18" charset="0"/>
                <a:ea typeface="+mj-ea"/>
                <a:cs typeface="+mj-cs"/>
              </a:rPr>
              <a:t>Construction in Space</a:t>
            </a:r>
            <a:r>
              <a:rPr lang="en-GB" sz="2200" dirty="0">
                <a:solidFill>
                  <a:schemeClr val="bg1"/>
                </a:solidFill>
                <a:latin typeface="Palatino Linotype" panose="02040502050505030304" pitchFamily="18" charset="0"/>
                <a:ea typeface="+mj-ea"/>
                <a:cs typeface="+mj-cs"/>
              </a:rPr>
              <a:t> (1936</a:t>
            </a:r>
            <a:r>
              <a:rPr lang="en-GB" sz="2400" dirty="0">
                <a:solidFill>
                  <a:schemeClr val="bg1"/>
                </a:solidFill>
                <a:latin typeface="Palatino Linotype" panose="02040502050505030304" pitchFamily="18" charset="0"/>
                <a:ea typeface="+mj-ea"/>
                <a:cs typeface="+mj-cs"/>
              </a:rPr>
              <a: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357" y="378399"/>
            <a:ext cx="5293537" cy="5526995"/>
          </a:xfrm>
          <a:prstGeom prst="rect">
            <a:avLst/>
          </a:prstGeom>
          <a:ln w="28575">
            <a:solidFill>
              <a:schemeClr val="bg1"/>
            </a:solidFill>
          </a:ln>
        </p:spPr>
      </p:pic>
      <p:sp>
        <p:nvSpPr>
          <p:cNvPr id="2" name="Rectangle 1">
            <a:extLst>
              <a:ext uri="{FF2B5EF4-FFF2-40B4-BE49-F238E27FC236}">
                <a16:creationId xmlns:a16="http://schemas.microsoft.com/office/drawing/2014/main" id="{2C95EAD3-5C27-4312-AA60-20E5900458D5}"/>
              </a:ext>
            </a:extLst>
          </p:cNvPr>
          <p:cNvSpPr/>
          <p:nvPr/>
        </p:nvSpPr>
        <p:spPr>
          <a:xfrm>
            <a:off x="6282491" y="257460"/>
            <a:ext cx="3506020" cy="1569660"/>
          </a:xfrm>
          <a:prstGeom prst="rect">
            <a:avLst/>
          </a:prstGeom>
        </p:spPr>
        <p:txBody>
          <a:bodyPr wrap="square">
            <a:spAutoFit/>
          </a:bodyPr>
          <a:lstStyle/>
          <a:p>
            <a:pPr algn="ctr"/>
            <a:r>
              <a:rPr lang="en-GB" sz="3200" dirty="0">
                <a:solidFill>
                  <a:schemeClr val="bg1"/>
                </a:solidFill>
                <a:latin typeface="+mj-lt"/>
              </a:rPr>
              <a:t>FRAGILITY AND TENSION: </a:t>
            </a:r>
          </a:p>
          <a:p>
            <a:pPr algn="ctr"/>
            <a:r>
              <a:rPr lang="en-GB" sz="3200" dirty="0">
                <a:solidFill>
                  <a:schemeClr val="bg1"/>
                </a:solidFill>
                <a:latin typeface="+mj-lt"/>
              </a:rPr>
              <a:t>Space, &amp;  time</a:t>
            </a:r>
          </a:p>
        </p:txBody>
      </p:sp>
      <p:sp>
        <p:nvSpPr>
          <p:cNvPr id="3" name="Rectangle 2"/>
          <p:cNvSpPr/>
          <p:nvPr/>
        </p:nvSpPr>
        <p:spPr>
          <a:xfrm>
            <a:off x="6282491" y="3313346"/>
            <a:ext cx="3323922" cy="2185214"/>
          </a:xfrm>
          <a:prstGeom prst="rect">
            <a:avLst/>
          </a:prstGeom>
        </p:spPr>
        <p:txBody>
          <a:bodyPr wrap="square">
            <a:spAutoFit/>
          </a:bodyPr>
          <a:lstStyle/>
          <a:p>
            <a:pPr algn="r"/>
            <a:r>
              <a:rPr lang="en-GB" sz="2400" dirty="0">
                <a:solidFill>
                  <a:schemeClr val="bg1"/>
                </a:solidFill>
              </a:rPr>
              <a:t> “We proclaim: </a:t>
            </a:r>
            <a:r>
              <a:rPr lang="en-GB" sz="2400" dirty="0">
                <a:solidFill>
                  <a:srgbClr val="FFFF00"/>
                </a:solidFill>
              </a:rPr>
              <a:t>For us, space and time are born today.”</a:t>
            </a:r>
          </a:p>
          <a:p>
            <a:pPr algn="r"/>
            <a:r>
              <a:rPr lang="en-GB" sz="2400" dirty="0">
                <a:solidFill>
                  <a:schemeClr val="bg1"/>
                </a:solidFill>
              </a:rPr>
              <a:t>[</a:t>
            </a:r>
            <a:r>
              <a:rPr lang="en-GB" sz="2000" dirty="0" err="1">
                <a:solidFill>
                  <a:schemeClr val="bg1"/>
                </a:solidFill>
              </a:rPr>
              <a:t>Naum</a:t>
            </a:r>
            <a:r>
              <a:rPr lang="en-GB" sz="2000" dirty="0">
                <a:solidFill>
                  <a:schemeClr val="bg1"/>
                </a:solidFill>
              </a:rPr>
              <a:t> Gabo &amp; Antoine   Pevsner, ‘The Realistic Manifesto.’ 1920,  </a:t>
            </a:r>
            <a:endParaRPr lang="en-GB" sz="2400" dirty="0">
              <a:solidFill>
                <a:schemeClr val="bg1"/>
              </a:solidFill>
            </a:endParaRPr>
          </a:p>
        </p:txBody>
      </p:sp>
    </p:spTree>
    <p:extLst>
      <p:ext uri="{BB962C8B-B14F-4D97-AF65-F5344CB8AC3E}">
        <p14:creationId xmlns:p14="http://schemas.microsoft.com/office/powerpoint/2010/main" val="35021426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Perpetua Titling MT"/>
        <a:ea typeface=""/>
        <a:cs typeface=""/>
      </a:majorFont>
      <a:minorFont>
        <a:latin typeface="Palatino Linotyp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1059</TotalTime>
  <Words>1482</Words>
  <Application>Microsoft Office PowerPoint</Application>
  <PresentationFormat>A4 Paper (210x297 mm)</PresentationFormat>
  <Paragraphs>155</Paragraphs>
  <Slides>29</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Haettenschweiler</vt:lpstr>
      <vt:lpstr>Palatino Linotype</vt:lpstr>
      <vt:lpstr>Perpetua Titling MT</vt:lpstr>
      <vt:lpstr>Office Theme</vt:lpstr>
      <vt:lpstr>aRT</vt:lpstr>
      <vt:lpstr>Vladimir Mayakovsky</vt:lpstr>
      <vt:lpstr>PowerPoint Presentation</vt:lpstr>
      <vt:lpstr>Art history in russia: space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Taylorism, the system of ‘scientific management’ in industry </vt:lpstr>
      <vt:lpstr>PowerPoint Presentation</vt:lpstr>
      <vt:lpstr>PowerPoint Presentation</vt:lpstr>
      <vt:lpstr>PowerPoint Presentation</vt:lpstr>
      <vt:lpstr>The dream of Multidimensional spaces</vt:lpstr>
      <vt:lpstr>PowerPoint Presentation</vt:lpstr>
      <vt:lpstr>PowerPoint Presentation</vt:lpstr>
      <vt:lpstr>PowerPoint Presentation</vt:lpstr>
      <vt:lpstr>Kandinsky Composition VII  1913</vt:lpstr>
      <vt:lpstr>Kandinsky Yellow, Red, Blue  1925</vt:lpstr>
      <vt:lpstr>RUSSIAN MODERNISM</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Russian art</dc:title>
  <dc:creator>Jeni Williams</dc:creator>
  <cp:lastModifiedBy>Jeni Williams</cp:lastModifiedBy>
  <cp:revision>91</cp:revision>
  <cp:lastPrinted>2017-10-25T09:43:06Z</cp:lastPrinted>
  <dcterms:created xsi:type="dcterms:W3CDTF">2017-10-02T22:01:53Z</dcterms:created>
  <dcterms:modified xsi:type="dcterms:W3CDTF">2020-03-07T20:33:45Z</dcterms:modified>
</cp:coreProperties>
</file>