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72" r:id="rId2"/>
    <p:sldId id="297" r:id="rId3"/>
    <p:sldId id="285" r:id="rId4"/>
    <p:sldId id="295" r:id="rId5"/>
    <p:sldId id="294" r:id="rId6"/>
    <p:sldId id="283" r:id="rId7"/>
    <p:sldId id="287" r:id="rId8"/>
    <p:sldId id="266" r:id="rId9"/>
    <p:sldId id="290" r:id="rId10"/>
    <p:sldId id="263" r:id="rId11"/>
    <p:sldId id="292" r:id="rId12"/>
    <p:sldId id="299" r:id="rId13"/>
    <p:sldId id="296" r:id="rId14"/>
  </p:sldIdLst>
  <p:sldSz cx="12192000" cy="6858000"/>
  <p:notesSz cx="6858000" cy="9144000"/>
  <p:defaultTextStyle>
    <a:defPPr>
      <a:defRPr lang="LID4096"/>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F7D47"/>
    <a:srgbClr val="8D342A"/>
    <a:srgbClr val="D88615"/>
    <a:srgbClr val="E8EAE9"/>
    <a:srgbClr val="EEF0EF"/>
    <a:srgbClr val="DEDDE2"/>
    <a:srgbClr val="E7E9E8"/>
    <a:srgbClr val="0C2C5A"/>
    <a:srgbClr val="191922"/>
    <a:srgbClr val="53556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EB79E21-2E74-454E-B255-110D7AA65E61}" v="182" dt="2026-07-09T20:38:53.514"/>
  </p1510:revLst>
</p1510:revInfo>
</file>

<file path=ppt/tableStyles.xml><?xml version="1.0" encoding="utf-8"?>
<a:tblStyleLst xmlns:a="http://schemas.openxmlformats.org/drawingml/2006/main" def="{5C22544A-7EE6-4342-B048-85BDC9FD1C3A}">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9" autoAdjust="0"/>
    <p:restoredTop sz="84667" autoAdjust="0"/>
  </p:normalViewPr>
  <p:slideViewPr>
    <p:cSldViewPr snapToGrid="0">
      <p:cViewPr>
        <p:scale>
          <a:sx n="79" d="100"/>
          <a:sy n="79" d="100"/>
        </p:scale>
        <p:origin x="790" y="10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LID4096"/>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D306346-455F-4AD4-A0D9-EE0418D4A663}" type="datetimeFigureOut">
              <a:rPr lang="LID4096" smtClean="0"/>
              <a:t>07/09/2026</a:t>
            </a:fld>
            <a:endParaRPr lang="LID4096"/>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LID4096"/>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LID4096"/>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LID4096"/>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1AF548-278D-4BB1-B63E-F100C90BCFBB}" type="slidenum">
              <a:rPr lang="LID4096" smtClean="0"/>
              <a:t>‹#›</a:t>
            </a:fld>
            <a:endParaRPr lang="LID4096"/>
          </a:p>
        </p:txBody>
      </p:sp>
    </p:spTree>
    <p:extLst>
      <p:ext uri="{BB962C8B-B14F-4D97-AF65-F5344CB8AC3E}">
        <p14:creationId xmlns:p14="http://schemas.microsoft.com/office/powerpoint/2010/main" val="2409885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LID4096" dirty="0"/>
          </a:p>
        </p:txBody>
      </p:sp>
      <p:sp>
        <p:nvSpPr>
          <p:cNvPr id="4" name="Slide Number Placeholder 3"/>
          <p:cNvSpPr>
            <a:spLocks noGrp="1"/>
          </p:cNvSpPr>
          <p:nvPr>
            <p:ph type="sldNum" sz="quarter" idx="5"/>
          </p:nvPr>
        </p:nvSpPr>
        <p:spPr/>
        <p:txBody>
          <a:bodyPr/>
          <a:lstStyle/>
          <a:p>
            <a:fld id="{2F1AF548-278D-4BB1-B63E-F100C90BCFBB}" type="slidenum">
              <a:rPr lang="LID4096" smtClean="0"/>
              <a:t>1</a:t>
            </a:fld>
            <a:endParaRPr lang="LID4096"/>
          </a:p>
        </p:txBody>
      </p:sp>
    </p:spTree>
    <p:extLst>
      <p:ext uri="{BB962C8B-B14F-4D97-AF65-F5344CB8AC3E}">
        <p14:creationId xmlns:p14="http://schemas.microsoft.com/office/powerpoint/2010/main" val="9290167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LID4096" dirty="0"/>
          </a:p>
        </p:txBody>
      </p:sp>
      <p:sp>
        <p:nvSpPr>
          <p:cNvPr id="4" name="Slide Number Placeholder 3"/>
          <p:cNvSpPr>
            <a:spLocks noGrp="1"/>
          </p:cNvSpPr>
          <p:nvPr>
            <p:ph type="sldNum" sz="quarter" idx="5"/>
          </p:nvPr>
        </p:nvSpPr>
        <p:spPr/>
        <p:txBody>
          <a:bodyPr/>
          <a:lstStyle/>
          <a:p>
            <a:fld id="{2F1AF548-278D-4BB1-B63E-F100C90BCFBB}" type="slidenum">
              <a:rPr lang="LID4096" smtClean="0"/>
              <a:t>2</a:t>
            </a:fld>
            <a:endParaRPr lang="LID4096"/>
          </a:p>
        </p:txBody>
      </p:sp>
    </p:spTree>
    <p:extLst>
      <p:ext uri="{BB962C8B-B14F-4D97-AF65-F5344CB8AC3E}">
        <p14:creationId xmlns:p14="http://schemas.microsoft.com/office/powerpoint/2010/main" val="7599410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 sz="1200" kern="1200" dirty="0">
              <a:solidFill>
                <a:schemeClr val="tx1"/>
              </a:solidFill>
              <a:effectLst/>
              <a:latin typeface="+mn-lt"/>
              <a:ea typeface="+mn-ea"/>
              <a:cs typeface="+mn-cs"/>
            </a:endParaRPr>
          </a:p>
          <a:p>
            <a:endParaRPr lang="LID4096" dirty="0"/>
          </a:p>
        </p:txBody>
      </p:sp>
      <p:sp>
        <p:nvSpPr>
          <p:cNvPr id="4" name="Slide Number Placeholder 3"/>
          <p:cNvSpPr>
            <a:spLocks noGrp="1"/>
          </p:cNvSpPr>
          <p:nvPr>
            <p:ph type="sldNum" sz="quarter" idx="5"/>
          </p:nvPr>
        </p:nvSpPr>
        <p:spPr/>
        <p:txBody>
          <a:bodyPr/>
          <a:lstStyle/>
          <a:p>
            <a:fld id="{2F1AF548-278D-4BB1-B63E-F100C90BCFBB}" type="slidenum">
              <a:rPr lang="LID4096" smtClean="0"/>
              <a:t>3</a:t>
            </a:fld>
            <a:endParaRPr lang="LID4096"/>
          </a:p>
        </p:txBody>
      </p:sp>
    </p:spTree>
    <p:extLst>
      <p:ext uri="{BB962C8B-B14F-4D97-AF65-F5344CB8AC3E}">
        <p14:creationId xmlns:p14="http://schemas.microsoft.com/office/powerpoint/2010/main" val="9206807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LID4096" dirty="0"/>
          </a:p>
        </p:txBody>
      </p:sp>
      <p:sp>
        <p:nvSpPr>
          <p:cNvPr id="4" name="Slide Number Placeholder 3"/>
          <p:cNvSpPr>
            <a:spLocks noGrp="1"/>
          </p:cNvSpPr>
          <p:nvPr>
            <p:ph type="sldNum" sz="quarter" idx="5"/>
          </p:nvPr>
        </p:nvSpPr>
        <p:spPr/>
        <p:txBody>
          <a:bodyPr/>
          <a:lstStyle/>
          <a:p>
            <a:fld id="{2F1AF548-278D-4BB1-B63E-F100C90BCFBB}" type="slidenum">
              <a:rPr lang="LID4096" smtClean="0"/>
              <a:t>4</a:t>
            </a:fld>
            <a:endParaRPr lang="LID4096"/>
          </a:p>
        </p:txBody>
      </p:sp>
    </p:spTree>
    <p:extLst>
      <p:ext uri="{BB962C8B-B14F-4D97-AF65-F5344CB8AC3E}">
        <p14:creationId xmlns:p14="http://schemas.microsoft.com/office/powerpoint/2010/main" val="30032153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576193-55DA-6184-348C-4B759C7A52E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451A768-2577-47FE-C42E-A1C498DD851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6479E7E-91BE-72BA-0F20-C3EEB68716B2}"/>
              </a:ext>
            </a:extLst>
          </p:cNvPr>
          <p:cNvSpPr>
            <a:spLocks noGrp="1"/>
          </p:cNvSpPr>
          <p:nvPr>
            <p:ph type="body" idx="1"/>
          </p:nvPr>
        </p:nvSpPr>
        <p:spPr/>
        <p:txBody>
          <a:bodyPr/>
          <a:lstStyle/>
          <a:p>
            <a:endParaRPr lang="LID4096" dirty="0"/>
          </a:p>
        </p:txBody>
      </p:sp>
      <p:sp>
        <p:nvSpPr>
          <p:cNvPr id="4" name="Slide Number Placeholder 3">
            <a:extLst>
              <a:ext uri="{FF2B5EF4-FFF2-40B4-BE49-F238E27FC236}">
                <a16:creationId xmlns:a16="http://schemas.microsoft.com/office/drawing/2014/main" id="{A9780B8B-5280-64C9-A3C9-50D25EC89F0E}"/>
              </a:ext>
            </a:extLst>
          </p:cNvPr>
          <p:cNvSpPr>
            <a:spLocks noGrp="1"/>
          </p:cNvSpPr>
          <p:nvPr>
            <p:ph type="sldNum" sz="quarter" idx="5"/>
          </p:nvPr>
        </p:nvSpPr>
        <p:spPr/>
        <p:txBody>
          <a:bodyPr/>
          <a:lstStyle/>
          <a:p>
            <a:fld id="{2F1AF548-278D-4BB1-B63E-F100C90BCFBB}" type="slidenum">
              <a:rPr lang="LID4096" smtClean="0"/>
              <a:t>5</a:t>
            </a:fld>
            <a:endParaRPr lang="LID4096"/>
          </a:p>
        </p:txBody>
      </p:sp>
    </p:spTree>
    <p:extLst>
      <p:ext uri="{BB962C8B-B14F-4D97-AF65-F5344CB8AC3E}">
        <p14:creationId xmlns:p14="http://schemas.microsoft.com/office/powerpoint/2010/main" val="16344691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 sz="1200" kern="1200" dirty="0">
              <a:solidFill>
                <a:schemeClr val="tx1"/>
              </a:solidFill>
              <a:effectLst/>
              <a:latin typeface="+mn-lt"/>
              <a:ea typeface="+mn-ea"/>
              <a:cs typeface="+mn-cs"/>
            </a:endParaRPr>
          </a:p>
          <a:p>
            <a:endParaRPr lang="LID4096" dirty="0"/>
          </a:p>
        </p:txBody>
      </p:sp>
      <p:sp>
        <p:nvSpPr>
          <p:cNvPr id="4" name="Slide Number Placeholder 3"/>
          <p:cNvSpPr>
            <a:spLocks noGrp="1"/>
          </p:cNvSpPr>
          <p:nvPr>
            <p:ph type="sldNum" sz="quarter" idx="5"/>
          </p:nvPr>
        </p:nvSpPr>
        <p:spPr/>
        <p:txBody>
          <a:bodyPr/>
          <a:lstStyle/>
          <a:p>
            <a:fld id="{2F1AF548-278D-4BB1-B63E-F100C90BCFBB}" type="slidenum">
              <a:rPr lang="LID4096" smtClean="0"/>
              <a:t>8</a:t>
            </a:fld>
            <a:endParaRPr lang="LID4096"/>
          </a:p>
        </p:txBody>
      </p:sp>
    </p:spTree>
    <p:extLst>
      <p:ext uri="{BB962C8B-B14F-4D97-AF65-F5344CB8AC3E}">
        <p14:creationId xmlns:p14="http://schemas.microsoft.com/office/powerpoint/2010/main" val="33534544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F0FF4F-6CC1-B304-26E2-0375272ED0F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0C0E3C2-0A16-0E89-9147-9EFF30A525B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BAF4406-B4EE-E988-3C73-64D9A8C2E415}"/>
              </a:ext>
            </a:extLst>
          </p:cNvPr>
          <p:cNvSpPr>
            <a:spLocks noGrp="1"/>
          </p:cNvSpPr>
          <p:nvPr>
            <p:ph type="body" idx="1"/>
          </p:nvPr>
        </p:nvSpPr>
        <p:spPr/>
        <p:txBody>
          <a:bodyPr/>
          <a:lstStyle/>
          <a:p>
            <a:endParaRPr lang="LID4096" dirty="0"/>
          </a:p>
        </p:txBody>
      </p:sp>
      <p:sp>
        <p:nvSpPr>
          <p:cNvPr id="4" name="Slide Number Placeholder 3">
            <a:extLst>
              <a:ext uri="{FF2B5EF4-FFF2-40B4-BE49-F238E27FC236}">
                <a16:creationId xmlns:a16="http://schemas.microsoft.com/office/drawing/2014/main" id="{EDE63F9E-5BA4-5D69-C177-E33E4824C013}"/>
              </a:ext>
            </a:extLst>
          </p:cNvPr>
          <p:cNvSpPr>
            <a:spLocks noGrp="1"/>
          </p:cNvSpPr>
          <p:nvPr>
            <p:ph type="sldNum" sz="quarter" idx="5"/>
          </p:nvPr>
        </p:nvSpPr>
        <p:spPr/>
        <p:txBody>
          <a:bodyPr/>
          <a:lstStyle/>
          <a:p>
            <a:fld id="{2F1AF548-278D-4BB1-B63E-F100C90BCFBB}" type="slidenum">
              <a:rPr lang="LID4096" smtClean="0"/>
              <a:t>9</a:t>
            </a:fld>
            <a:endParaRPr lang="LID4096"/>
          </a:p>
        </p:txBody>
      </p:sp>
    </p:spTree>
    <p:extLst>
      <p:ext uri="{BB962C8B-B14F-4D97-AF65-F5344CB8AC3E}">
        <p14:creationId xmlns:p14="http://schemas.microsoft.com/office/powerpoint/2010/main" val="25428993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LID4096" dirty="0"/>
          </a:p>
        </p:txBody>
      </p:sp>
      <p:sp>
        <p:nvSpPr>
          <p:cNvPr id="4" name="Slide Number Placeholder 3"/>
          <p:cNvSpPr>
            <a:spLocks noGrp="1"/>
          </p:cNvSpPr>
          <p:nvPr>
            <p:ph type="sldNum" sz="quarter" idx="5"/>
          </p:nvPr>
        </p:nvSpPr>
        <p:spPr/>
        <p:txBody>
          <a:bodyPr/>
          <a:lstStyle/>
          <a:p>
            <a:fld id="{2F1AF548-278D-4BB1-B63E-F100C90BCFBB}" type="slidenum">
              <a:rPr lang="LID4096" smtClean="0"/>
              <a:t>11</a:t>
            </a:fld>
            <a:endParaRPr lang="LID4096"/>
          </a:p>
        </p:txBody>
      </p:sp>
    </p:spTree>
    <p:extLst>
      <p:ext uri="{BB962C8B-B14F-4D97-AF65-F5344CB8AC3E}">
        <p14:creationId xmlns:p14="http://schemas.microsoft.com/office/powerpoint/2010/main" val="42883853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LID4096" dirty="0"/>
          </a:p>
        </p:txBody>
      </p:sp>
      <p:sp>
        <p:nvSpPr>
          <p:cNvPr id="4" name="Slide Number Placeholder 3"/>
          <p:cNvSpPr>
            <a:spLocks noGrp="1"/>
          </p:cNvSpPr>
          <p:nvPr>
            <p:ph type="sldNum" sz="quarter" idx="5"/>
          </p:nvPr>
        </p:nvSpPr>
        <p:spPr/>
        <p:txBody>
          <a:bodyPr/>
          <a:lstStyle/>
          <a:p>
            <a:fld id="{2F1AF548-278D-4BB1-B63E-F100C90BCFBB}" type="slidenum">
              <a:rPr lang="LID4096" smtClean="0"/>
              <a:t>12</a:t>
            </a:fld>
            <a:endParaRPr lang="LID4096"/>
          </a:p>
        </p:txBody>
      </p:sp>
    </p:spTree>
    <p:extLst>
      <p:ext uri="{BB962C8B-B14F-4D97-AF65-F5344CB8AC3E}">
        <p14:creationId xmlns:p14="http://schemas.microsoft.com/office/powerpoint/2010/main" val="39945110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LID4096" dirty="0"/>
          </a:p>
        </p:txBody>
      </p:sp>
      <p:sp>
        <p:nvSpPr>
          <p:cNvPr id="4" name="Slide Number Placeholder 3"/>
          <p:cNvSpPr>
            <a:spLocks noGrp="1"/>
          </p:cNvSpPr>
          <p:nvPr>
            <p:ph type="sldNum" sz="quarter" idx="5"/>
          </p:nvPr>
        </p:nvSpPr>
        <p:spPr/>
        <p:txBody>
          <a:bodyPr/>
          <a:lstStyle/>
          <a:p>
            <a:fld id="{2F1AF548-278D-4BB1-B63E-F100C90BCFBB}" type="slidenum">
              <a:rPr lang="LID4096" smtClean="0"/>
              <a:t>13</a:t>
            </a:fld>
            <a:endParaRPr lang="LID4096"/>
          </a:p>
        </p:txBody>
      </p:sp>
    </p:spTree>
    <p:extLst>
      <p:ext uri="{BB962C8B-B14F-4D97-AF65-F5344CB8AC3E}">
        <p14:creationId xmlns:p14="http://schemas.microsoft.com/office/powerpoint/2010/main" val="23405387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E22F7-F596-3EDE-93BB-86AA810420C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LID4096"/>
          </a:p>
        </p:txBody>
      </p:sp>
      <p:sp>
        <p:nvSpPr>
          <p:cNvPr id="3" name="Subtitle 2">
            <a:extLst>
              <a:ext uri="{FF2B5EF4-FFF2-40B4-BE49-F238E27FC236}">
                <a16:creationId xmlns:a16="http://schemas.microsoft.com/office/drawing/2014/main" id="{2DB1DE64-C80A-19A2-3FC5-893B27AB106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LID4096"/>
          </a:p>
        </p:txBody>
      </p:sp>
      <p:sp>
        <p:nvSpPr>
          <p:cNvPr id="4" name="Date Placeholder 3">
            <a:extLst>
              <a:ext uri="{FF2B5EF4-FFF2-40B4-BE49-F238E27FC236}">
                <a16:creationId xmlns:a16="http://schemas.microsoft.com/office/drawing/2014/main" id="{9E023413-8BB2-D6CF-D318-97A92BF7E2D1}"/>
              </a:ext>
            </a:extLst>
          </p:cNvPr>
          <p:cNvSpPr>
            <a:spLocks noGrp="1"/>
          </p:cNvSpPr>
          <p:nvPr>
            <p:ph type="dt" sz="half" idx="10"/>
          </p:nvPr>
        </p:nvSpPr>
        <p:spPr/>
        <p:txBody>
          <a:bodyPr/>
          <a:lstStyle/>
          <a:p>
            <a:fld id="{7598D9BA-B32A-43B2-8C6C-119E4800474A}" type="datetimeFigureOut">
              <a:rPr lang="LID4096" smtClean="0"/>
              <a:t>07/09/2026</a:t>
            </a:fld>
            <a:endParaRPr lang="LID4096"/>
          </a:p>
        </p:txBody>
      </p:sp>
      <p:sp>
        <p:nvSpPr>
          <p:cNvPr id="5" name="Footer Placeholder 4">
            <a:extLst>
              <a:ext uri="{FF2B5EF4-FFF2-40B4-BE49-F238E27FC236}">
                <a16:creationId xmlns:a16="http://schemas.microsoft.com/office/drawing/2014/main" id="{731A927E-7C43-0D4D-96E5-6008346000C5}"/>
              </a:ext>
            </a:extLst>
          </p:cNvPr>
          <p:cNvSpPr>
            <a:spLocks noGrp="1"/>
          </p:cNvSpPr>
          <p:nvPr>
            <p:ph type="ftr" sz="quarter" idx="11"/>
          </p:nvPr>
        </p:nvSpPr>
        <p:spPr/>
        <p:txBody>
          <a:bodyPr/>
          <a:lstStyle/>
          <a:p>
            <a:endParaRPr lang="LID4096"/>
          </a:p>
        </p:txBody>
      </p:sp>
      <p:sp>
        <p:nvSpPr>
          <p:cNvPr id="6" name="Slide Number Placeholder 5">
            <a:extLst>
              <a:ext uri="{FF2B5EF4-FFF2-40B4-BE49-F238E27FC236}">
                <a16:creationId xmlns:a16="http://schemas.microsoft.com/office/drawing/2014/main" id="{8670C81F-37EB-0B3C-65E6-D469AF683F1F}"/>
              </a:ext>
            </a:extLst>
          </p:cNvPr>
          <p:cNvSpPr>
            <a:spLocks noGrp="1"/>
          </p:cNvSpPr>
          <p:nvPr>
            <p:ph type="sldNum" sz="quarter" idx="12"/>
          </p:nvPr>
        </p:nvSpPr>
        <p:spPr/>
        <p:txBody>
          <a:bodyPr/>
          <a:lstStyle/>
          <a:p>
            <a:fld id="{A1C9E3BC-823C-4B51-97CA-2BE87B7E861C}" type="slidenum">
              <a:rPr lang="LID4096" smtClean="0"/>
              <a:t>‹#›</a:t>
            </a:fld>
            <a:endParaRPr lang="LID4096"/>
          </a:p>
        </p:txBody>
      </p:sp>
    </p:spTree>
    <p:extLst>
      <p:ext uri="{BB962C8B-B14F-4D97-AF65-F5344CB8AC3E}">
        <p14:creationId xmlns:p14="http://schemas.microsoft.com/office/powerpoint/2010/main" val="14608422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CACD1-4685-E0C4-C7D5-1DFDE9FF8968}"/>
              </a:ext>
            </a:extLst>
          </p:cNvPr>
          <p:cNvSpPr>
            <a:spLocks noGrp="1"/>
          </p:cNvSpPr>
          <p:nvPr>
            <p:ph type="title"/>
          </p:nvPr>
        </p:nvSpPr>
        <p:spPr/>
        <p:txBody>
          <a:bodyPr/>
          <a:lstStyle/>
          <a:p>
            <a:r>
              <a:rPr lang="en-US"/>
              <a:t>Click to edit Master title style</a:t>
            </a:r>
            <a:endParaRPr lang="LID4096"/>
          </a:p>
        </p:txBody>
      </p:sp>
      <p:sp>
        <p:nvSpPr>
          <p:cNvPr id="3" name="Content Placeholder 2">
            <a:extLst>
              <a:ext uri="{FF2B5EF4-FFF2-40B4-BE49-F238E27FC236}">
                <a16:creationId xmlns:a16="http://schemas.microsoft.com/office/drawing/2014/main" id="{CECB65FE-8D21-D028-5858-3D770548699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LID4096"/>
          </a:p>
        </p:txBody>
      </p:sp>
      <p:sp>
        <p:nvSpPr>
          <p:cNvPr id="4" name="Date Placeholder 3">
            <a:extLst>
              <a:ext uri="{FF2B5EF4-FFF2-40B4-BE49-F238E27FC236}">
                <a16:creationId xmlns:a16="http://schemas.microsoft.com/office/drawing/2014/main" id="{C625A6F6-8DD7-354A-0EDD-BEBD4E2C58B2}"/>
              </a:ext>
            </a:extLst>
          </p:cNvPr>
          <p:cNvSpPr>
            <a:spLocks noGrp="1"/>
          </p:cNvSpPr>
          <p:nvPr>
            <p:ph type="dt" sz="half" idx="10"/>
          </p:nvPr>
        </p:nvSpPr>
        <p:spPr/>
        <p:txBody>
          <a:bodyPr/>
          <a:lstStyle/>
          <a:p>
            <a:fld id="{7598D9BA-B32A-43B2-8C6C-119E4800474A}" type="datetimeFigureOut">
              <a:rPr lang="LID4096" smtClean="0"/>
              <a:t>07/09/2026</a:t>
            </a:fld>
            <a:endParaRPr lang="LID4096"/>
          </a:p>
        </p:txBody>
      </p:sp>
      <p:sp>
        <p:nvSpPr>
          <p:cNvPr id="5" name="Footer Placeholder 4">
            <a:extLst>
              <a:ext uri="{FF2B5EF4-FFF2-40B4-BE49-F238E27FC236}">
                <a16:creationId xmlns:a16="http://schemas.microsoft.com/office/drawing/2014/main" id="{2828A06E-C073-6E47-DAA8-E7599627C16C}"/>
              </a:ext>
            </a:extLst>
          </p:cNvPr>
          <p:cNvSpPr>
            <a:spLocks noGrp="1"/>
          </p:cNvSpPr>
          <p:nvPr>
            <p:ph type="ftr" sz="quarter" idx="11"/>
          </p:nvPr>
        </p:nvSpPr>
        <p:spPr/>
        <p:txBody>
          <a:bodyPr/>
          <a:lstStyle/>
          <a:p>
            <a:endParaRPr lang="LID4096"/>
          </a:p>
        </p:txBody>
      </p:sp>
      <p:sp>
        <p:nvSpPr>
          <p:cNvPr id="6" name="Slide Number Placeholder 5">
            <a:extLst>
              <a:ext uri="{FF2B5EF4-FFF2-40B4-BE49-F238E27FC236}">
                <a16:creationId xmlns:a16="http://schemas.microsoft.com/office/drawing/2014/main" id="{B4744D62-10C7-B012-AB50-5F914DAA7452}"/>
              </a:ext>
            </a:extLst>
          </p:cNvPr>
          <p:cNvSpPr>
            <a:spLocks noGrp="1"/>
          </p:cNvSpPr>
          <p:nvPr>
            <p:ph type="sldNum" sz="quarter" idx="12"/>
          </p:nvPr>
        </p:nvSpPr>
        <p:spPr/>
        <p:txBody>
          <a:bodyPr/>
          <a:lstStyle/>
          <a:p>
            <a:fld id="{A1C9E3BC-823C-4B51-97CA-2BE87B7E861C}" type="slidenum">
              <a:rPr lang="LID4096" smtClean="0"/>
              <a:t>‹#›</a:t>
            </a:fld>
            <a:endParaRPr lang="LID4096"/>
          </a:p>
        </p:txBody>
      </p:sp>
    </p:spTree>
    <p:extLst>
      <p:ext uri="{BB962C8B-B14F-4D97-AF65-F5344CB8AC3E}">
        <p14:creationId xmlns:p14="http://schemas.microsoft.com/office/powerpoint/2010/main" val="15913327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8983AD-3456-5295-721A-41C433EB339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LID4096"/>
          </a:p>
        </p:txBody>
      </p:sp>
      <p:sp>
        <p:nvSpPr>
          <p:cNvPr id="3" name="Text Placeholder 2">
            <a:extLst>
              <a:ext uri="{FF2B5EF4-FFF2-40B4-BE49-F238E27FC236}">
                <a16:creationId xmlns:a16="http://schemas.microsoft.com/office/drawing/2014/main" id="{FCE37C07-83E0-6A31-E251-3FCFE1AAE0A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F087C4A-7DF9-EAB8-B564-D36EC680C03B}"/>
              </a:ext>
            </a:extLst>
          </p:cNvPr>
          <p:cNvSpPr>
            <a:spLocks noGrp="1"/>
          </p:cNvSpPr>
          <p:nvPr>
            <p:ph type="dt" sz="half" idx="10"/>
          </p:nvPr>
        </p:nvSpPr>
        <p:spPr/>
        <p:txBody>
          <a:bodyPr/>
          <a:lstStyle/>
          <a:p>
            <a:fld id="{7598D9BA-B32A-43B2-8C6C-119E4800474A}" type="datetimeFigureOut">
              <a:rPr lang="LID4096" smtClean="0"/>
              <a:t>07/09/2026</a:t>
            </a:fld>
            <a:endParaRPr lang="LID4096"/>
          </a:p>
        </p:txBody>
      </p:sp>
      <p:sp>
        <p:nvSpPr>
          <p:cNvPr id="5" name="Footer Placeholder 4">
            <a:extLst>
              <a:ext uri="{FF2B5EF4-FFF2-40B4-BE49-F238E27FC236}">
                <a16:creationId xmlns:a16="http://schemas.microsoft.com/office/drawing/2014/main" id="{1162E869-D9DE-C246-8C55-64379100EC0D}"/>
              </a:ext>
            </a:extLst>
          </p:cNvPr>
          <p:cNvSpPr>
            <a:spLocks noGrp="1"/>
          </p:cNvSpPr>
          <p:nvPr>
            <p:ph type="ftr" sz="quarter" idx="11"/>
          </p:nvPr>
        </p:nvSpPr>
        <p:spPr/>
        <p:txBody>
          <a:bodyPr/>
          <a:lstStyle/>
          <a:p>
            <a:endParaRPr lang="LID4096"/>
          </a:p>
        </p:txBody>
      </p:sp>
      <p:sp>
        <p:nvSpPr>
          <p:cNvPr id="6" name="Slide Number Placeholder 5">
            <a:extLst>
              <a:ext uri="{FF2B5EF4-FFF2-40B4-BE49-F238E27FC236}">
                <a16:creationId xmlns:a16="http://schemas.microsoft.com/office/drawing/2014/main" id="{B5BF02D4-B977-74EA-A75C-7235B3E1EB95}"/>
              </a:ext>
            </a:extLst>
          </p:cNvPr>
          <p:cNvSpPr>
            <a:spLocks noGrp="1"/>
          </p:cNvSpPr>
          <p:nvPr>
            <p:ph type="sldNum" sz="quarter" idx="12"/>
          </p:nvPr>
        </p:nvSpPr>
        <p:spPr/>
        <p:txBody>
          <a:bodyPr/>
          <a:lstStyle/>
          <a:p>
            <a:fld id="{A1C9E3BC-823C-4B51-97CA-2BE87B7E861C}" type="slidenum">
              <a:rPr lang="LID4096" smtClean="0"/>
              <a:t>‹#›</a:t>
            </a:fld>
            <a:endParaRPr lang="LID4096"/>
          </a:p>
        </p:txBody>
      </p:sp>
    </p:spTree>
    <p:extLst>
      <p:ext uri="{BB962C8B-B14F-4D97-AF65-F5344CB8AC3E}">
        <p14:creationId xmlns:p14="http://schemas.microsoft.com/office/powerpoint/2010/main" val="18797852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2B3F4-87E1-0D36-ED0A-DA4C2509551E}"/>
              </a:ext>
            </a:extLst>
          </p:cNvPr>
          <p:cNvSpPr>
            <a:spLocks noGrp="1"/>
          </p:cNvSpPr>
          <p:nvPr>
            <p:ph type="title"/>
          </p:nvPr>
        </p:nvSpPr>
        <p:spPr/>
        <p:txBody>
          <a:bodyPr/>
          <a:lstStyle/>
          <a:p>
            <a:r>
              <a:rPr lang="en-US"/>
              <a:t>Click to edit Master title style</a:t>
            </a:r>
            <a:endParaRPr lang="LID4096"/>
          </a:p>
        </p:txBody>
      </p:sp>
      <p:sp>
        <p:nvSpPr>
          <p:cNvPr id="3" name="Content Placeholder 2">
            <a:extLst>
              <a:ext uri="{FF2B5EF4-FFF2-40B4-BE49-F238E27FC236}">
                <a16:creationId xmlns:a16="http://schemas.microsoft.com/office/drawing/2014/main" id="{D5A1DC6A-2EC7-30A3-508D-0263390166F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LID4096"/>
          </a:p>
        </p:txBody>
      </p:sp>
      <p:sp>
        <p:nvSpPr>
          <p:cNvPr id="4" name="Content Placeholder 3">
            <a:extLst>
              <a:ext uri="{FF2B5EF4-FFF2-40B4-BE49-F238E27FC236}">
                <a16:creationId xmlns:a16="http://schemas.microsoft.com/office/drawing/2014/main" id="{49AE3787-6C78-656F-E770-874C2947007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LID4096"/>
          </a:p>
        </p:txBody>
      </p:sp>
      <p:sp>
        <p:nvSpPr>
          <p:cNvPr id="5" name="Date Placeholder 4">
            <a:extLst>
              <a:ext uri="{FF2B5EF4-FFF2-40B4-BE49-F238E27FC236}">
                <a16:creationId xmlns:a16="http://schemas.microsoft.com/office/drawing/2014/main" id="{CE71C180-0500-5F65-2844-BC780E4FFEF7}"/>
              </a:ext>
            </a:extLst>
          </p:cNvPr>
          <p:cNvSpPr>
            <a:spLocks noGrp="1"/>
          </p:cNvSpPr>
          <p:nvPr>
            <p:ph type="dt" sz="half" idx="10"/>
          </p:nvPr>
        </p:nvSpPr>
        <p:spPr/>
        <p:txBody>
          <a:bodyPr/>
          <a:lstStyle/>
          <a:p>
            <a:fld id="{7598D9BA-B32A-43B2-8C6C-119E4800474A}" type="datetimeFigureOut">
              <a:rPr lang="LID4096" smtClean="0"/>
              <a:t>07/09/2026</a:t>
            </a:fld>
            <a:endParaRPr lang="LID4096"/>
          </a:p>
        </p:txBody>
      </p:sp>
      <p:sp>
        <p:nvSpPr>
          <p:cNvPr id="6" name="Footer Placeholder 5">
            <a:extLst>
              <a:ext uri="{FF2B5EF4-FFF2-40B4-BE49-F238E27FC236}">
                <a16:creationId xmlns:a16="http://schemas.microsoft.com/office/drawing/2014/main" id="{84530434-FF5F-8983-1C06-8E26B24F2D6A}"/>
              </a:ext>
            </a:extLst>
          </p:cNvPr>
          <p:cNvSpPr>
            <a:spLocks noGrp="1"/>
          </p:cNvSpPr>
          <p:nvPr>
            <p:ph type="ftr" sz="quarter" idx="11"/>
          </p:nvPr>
        </p:nvSpPr>
        <p:spPr/>
        <p:txBody>
          <a:bodyPr/>
          <a:lstStyle/>
          <a:p>
            <a:endParaRPr lang="LID4096"/>
          </a:p>
        </p:txBody>
      </p:sp>
      <p:sp>
        <p:nvSpPr>
          <p:cNvPr id="7" name="Slide Number Placeholder 6">
            <a:extLst>
              <a:ext uri="{FF2B5EF4-FFF2-40B4-BE49-F238E27FC236}">
                <a16:creationId xmlns:a16="http://schemas.microsoft.com/office/drawing/2014/main" id="{1DAF22D4-A1F9-CB16-E332-171CA981CD59}"/>
              </a:ext>
            </a:extLst>
          </p:cNvPr>
          <p:cNvSpPr>
            <a:spLocks noGrp="1"/>
          </p:cNvSpPr>
          <p:nvPr>
            <p:ph type="sldNum" sz="quarter" idx="12"/>
          </p:nvPr>
        </p:nvSpPr>
        <p:spPr/>
        <p:txBody>
          <a:bodyPr/>
          <a:lstStyle/>
          <a:p>
            <a:fld id="{A1C9E3BC-823C-4B51-97CA-2BE87B7E861C}" type="slidenum">
              <a:rPr lang="LID4096" smtClean="0"/>
              <a:t>‹#›</a:t>
            </a:fld>
            <a:endParaRPr lang="LID4096"/>
          </a:p>
        </p:txBody>
      </p:sp>
    </p:spTree>
    <p:extLst>
      <p:ext uri="{BB962C8B-B14F-4D97-AF65-F5344CB8AC3E}">
        <p14:creationId xmlns:p14="http://schemas.microsoft.com/office/powerpoint/2010/main" val="3697114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07F07-73C9-345A-1313-632CB75942D3}"/>
              </a:ext>
            </a:extLst>
          </p:cNvPr>
          <p:cNvSpPr>
            <a:spLocks noGrp="1"/>
          </p:cNvSpPr>
          <p:nvPr>
            <p:ph type="title"/>
          </p:nvPr>
        </p:nvSpPr>
        <p:spPr>
          <a:xfrm>
            <a:off x="839788" y="365125"/>
            <a:ext cx="10515600" cy="1325563"/>
          </a:xfrm>
        </p:spPr>
        <p:txBody>
          <a:bodyPr/>
          <a:lstStyle/>
          <a:p>
            <a:r>
              <a:rPr lang="en-US"/>
              <a:t>Click to edit Master title style</a:t>
            </a:r>
            <a:endParaRPr lang="LID4096"/>
          </a:p>
        </p:txBody>
      </p:sp>
      <p:sp>
        <p:nvSpPr>
          <p:cNvPr id="3" name="Text Placeholder 2">
            <a:extLst>
              <a:ext uri="{FF2B5EF4-FFF2-40B4-BE49-F238E27FC236}">
                <a16:creationId xmlns:a16="http://schemas.microsoft.com/office/drawing/2014/main" id="{5FED581D-60C6-AD45-A7B1-F15F3396939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374DD48-6A37-F151-B14E-F0A7B90B73D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LID4096"/>
          </a:p>
        </p:txBody>
      </p:sp>
      <p:sp>
        <p:nvSpPr>
          <p:cNvPr id="5" name="Text Placeholder 4">
            <a:extLst>
              <a:ext uri="{FF2B5EF4-FFF2-40B4-BE49-F238E27FC236}">
                <a16:creationId xmlns:a16="http://schemas.microsoft.com/office/drawing/2014/main" id="{FE1AAF39-DD48-BEC7-75C4-200794139E6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A9E29D6-49FA-078F-EC10-DE33351DC37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LID4096"/>
          </a:p>
        </p:txBody>
      </p:sp>
      <p:sp>
        <p:nvSpPr>
          <p:cNvPr id="7" name="Date Placeholder 6">
            <a:extLst>
              <a:ext uri="{FF2B5EF4-FFF2-40B4-BE49-F238E27FC236}">
                <a16:creationId xmlns:a16="http://schemas.microsoft.com/office/drawing/2014/main" id="{08A7EF4A-8479-B04C-B2F5-F6AACF2D4331}"/>
              </a:ext>
            </a:extLst>
          </p:cNvPr>
          <p:cNvSpPr>
            <a:spLocks noGrp="1"/>
          </p:cNvSpPr>
          <p:nvPr>
            <p:ph type="dt" sz="half" idx="10"/>
          </p:nvPr>
        </p:nvSpPr>
        <p:spPr/>
        <p:txBody>
          <a:bodyPr/>
          <a:lstStyle/>
          <a:p>
            <a:fld id="{7598D9BA-B32A-43B2-8C6C-119E4800474A}" type="datetimeFigureOut">
              <a:rPr lang="LID4096" smtClean="0"/>
              <a:t>07/09/2026</a:t>
            </a:fld>
            <a:endParaRPr lang="LID4096"/>
          </a:p>
        </p:txBody>
      </p:sp>
      <p:sp>
        <p:nvSpPr>
          <p:cNvPr id="8" name="Footer Placeholder 7">
            <a:extLst>
              <a:ext uri="{FF2B5EF4-FFF2-40B4-BE49-F238E27FC236}">
                <a16:creationId xmlns:a16="http://schemas.microsoft.com/office/drawing/2014/main" id="{953A70A7-805F-A79F-6BC2-01E21DE36884}"/>
              </a:ext>
            </a:extLst>
          </p:cNvPr>
          <p:cNvSpPr>
            <a:spLocks noGrp="1"/>
          </p:cNvSpPr>
          <p:nvPr>
            <p:ph type="ftr" sz="quarter" idx="11"/>
          </p:nvPr>
        </p:nvSpPr>
        <p:spPr/>
        <p:txBody>
          <a:bodyPr/>
          <a:lstStyle/>
          <a:p>
            <a:endParaRPr lang="LID4096"/>
          </a:p>
        </p:txBody>
      </p:sp>
      <p:sp>
        <p:nvSpPr>
          <p:cNvPr id="9" name="Slide Number Placeholder 8">
            <a:extLst>
              <a:ext uri="{FF2B5EF4-FFF2-40B4-BE49-F238E27FC236}">
                <a16:creationId xmlns:a16="http://schemas.microsoft.com/office/drawing/2014/main" id="{52BC0C96-5D7F-FC42-8F49-51134225940F}"/>
              </a:ext>
            </a:extLst>
          </p:cNvPr>
          <p:cNvSpPr>
            <a:spLocks noGrp="1"/>
          </p:cNvSpPr>
          <p:nvPr>
            <p:ph type="sldNum" sz="quarter" idx="12"/>
          </p:nvPr>
        </p:nvSpPr>
        <p:spPr/>
        <p:txBody>
          <a:bodyPr/>
          <a:lstStyle/>
          <a:p>
            <a:fld id="{A1C9E3BC-823C-4B51-97CA-2BE87B7E861C}" type="slidenum">
              <a:rPr lang="LID4096" smtClean="0"/>
              <a:t>‹#›</a:t>
            </a:fld>
            <a:endParaRPr lang="LID4096"/>
          </a:p>
        </p:txBody>
      </p:sp>
    </p:spTree>
    <p:extLst>
      <p:ext uri="{BB962C8B-B14F-4D97-AF65-F5344CB8AC3E}">
        <p14:creationId xmlns:p14="http://schemas.microsoft.com/office/powerpoint/2010/main" val="25498248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EFCC8-C7D3-92D2-91F2-2ACDE0929C35}"/>
              </a:ext>
            </a:extLst>
          </p:cNvPr>
          <p:cNvSpPr>
            <a:spLocks noGrp="1"/>
          </p:cNvSpPr>
          <p:nvPr>
            <p:ph type="title"/>
          </p:nvPr>
        </p:nvSpPr>
        <p:spPr/>
        <p:txBody>
          <a:bodyPr/>
          <a:lstStyle/>
          <a:p>
            <a:r>
              <a:rPr lang="en-US"/>
              <a:t>Click to edit Master title style</a:t>
            </a:r>
            <a:endParaRPr lang="LID4096"/>
          </a:p>
        </p:txBody>
      </p:sp>
      <p:sp>
        <p:nvSpPr>
          <p:cNvPr id="3" name="Date Placeholder 2">
            <a:extLst>
              <a:ext uri="{FF2B5EF4-FFF2-40B4-BE49-F238E27FC236}">
                <a16:creationId xmlns:a16="http://schemas.microsoft.com/office/drawing/2014/main" id="{4F806883-41B8-07CB-4FFC-CC74DB01B163}"/>
              </a:ext>
            </a:extLst>
          </p:cNvPr>
          <p:cNvSpPr>
            <a:spLocks noGrp="1"/>
          </p:cNvSpPr>
          <p:nvPr>
            <p:ph type="dt" sz="half" idx="10"/>
          </p:nvPr>
        </p:nvSpPr>
        <p:spPr/>
        <p:txBody>
          <a:bodyPr/>
          <a:lstStyle/>
          <a:p>
            <a:fld id="{7598D9BA-B32A-43B2-8C6C-119E4800474A}" type="datetimeFigureOut">
              <a:rPr lang="LID4096" smtClean="0"/>
              <a:t>07/09/2026</a:t>
            </a:fld>
            <a:endParaRPr lang="LID4096"/>
          </a:p>
        </p:txBody>
      </p:sp>
      <p:sp>
        <p:nvSpPr>
          <p:cNvPr id="4" name="Footer Placeholder 3">
            <a:extLst>
              <a:ext uri="{FF2B5EF4-FFF2-40B4-BE49-F238E27FC236}">
                <a16:creationId xmlns:a16="http://schemas.microsoft.com/office/drawing/2014/main" id="{69430B28-E43B-C0DC-06EB-C7A9CE89A22A}"/>
              </a:ext>
            </a:extLst>
          </p:cNvPr>
          <p:cNvSpPr>
            <a:spLocks noGrp="1"/>
          </p:cNvSpPr>
          <p:nvPr>
            <p:ph type="ftr" sz="quarter" idx="11"/>
          </p:nvPr>
        </p:nvSpPr>
        <p:spPr/>
        <p:txBody>
          <a:bodyPr/>
          <a:lstStyle/>
          <a:p>
            <a:endParaRPr lang="LID4096"/>
          </a:p>
        </p:txBody>
      </p:sp>
      <p:sp>
        <p:nvSpPr>
          <p:cNvPr id="5" name="Slide Number Placeholder 4">
            <a:extLst>
              <a:ext uri="{FF2B5EF4-FFF2-40B4-BE49-F238E27FC236}">
                <a16:creationId xmlns:a16="http://schemas.microsoft.com/office/drawing/2014/main" id="{2A94C296-BABB-CBC3-F106-605AF9A4A73B}"/>
              </a:ext>
            </a:extLst>
          </p:cNvPr>
          <p:cNvSpPr>
            <a:spLocks noGrp="1"/>
          </p:cNvSpPr>
          <p:nvPr>
            <p:ph type="sldNum" sz="quarter" idx="12"/>
          </p:nvPr>
        </p:nvSpPr>
        <p:spPr/>
        <p:txBody>
          <a:bodyPr/>
          <a:lstStyle/>
          <a:p>
            <a:fld id="{A1C9E3BC-823C-4B51-97CA-2BE87B7E861C}" type="slidenum">
              <a:rPr lang="LID4096" smtClean="0"/>
              <a:t>‹#›</a:t>
            </a:fld>
            <a:endParaRPr lang="LID4096"/>
          </a:p>
        </p:txBody>
      </p:sp>
    </p:spTree>
    <p:extLst>
      <p:ext uri="{BB962C8B-B14F-4D97-AF65-F5344CB8AC3E}">
        <p14:creationId xmlns:p14="http://schemas.microsoft.com/office/powerpoint/2010/main" val="21755039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C074B-65FF-264E-EA0A-5FB0CF0BF473}"/>
              </a:ext>
            </a:extLst>
          </p:cNvPr>
          <p:cNvSpPr>
            <a:spLocks noGrp="1"/>
          </p:cNvSpPr>
          <p:nvPr>
            <p:ph type="dt" sz="half" idx="10"/>
          </p:nvPr>
        </p:nvSpPr>
        <p:spPr/>
        <p:txBody>
          <a:bodyPr/>
          <a:lstStyle/>
          <a:p>
            <a:fld id="{7598D9BA-B32A-43B2-8C6C-119E4800474A}" type="datetimeFigureOut">
              <a:rPr lang="LID4096" smtClean="0"/>
              <a:t>07/09/2026</a:t>
            </a:fld>
            <a:endParaRPr lang="LID4096"/>
          </a:p>
        </p:txBody>
      </p:sp>
      <p:sp>
        <p:nvSpPr>
          <p:cNvPr id="3" name="Footer Placeholder 2">
            <a:extLst>
              <a:ext uri="{FF2B5EF4-FFF2-40B4-BE49-F238E27FC236}">
                <a16:creationId xmlns:a16="http://schemas.microsoft.com/office/drawing/2014/main" id="{E9EA9BCD-CBBB-6D43-268E-E9D346805A04}"/>
              </a:ext>
            </a:extLst>
          </p:cNvPr>
          <p:cNvSpPr>
            <a:spLocks noGrp="1"/>
          </p:cNvSpPr>
          <p:nvPr>
            <p:ph type="ftr" sz="quarter" idx="11"/>
          </p:nvPr>
        </p:nvSpPr>
        <p:spPr/>
        <p:txBody>
          <a:bodyPr/>
          <a:lstStyle/>
          <a:p>
            <a:endParaRPr lang="LID4096"/>
          </a:p>
        </p:txBody>
      </p:sp>
      <p:sp>
        <p:nvSpPr>
          <p:cNvPr id="4" name="Slide Number Placeholder 3">
            <a:extLst>
              <a:ext uri="{FF2B5EF4-FFF2-40B4-BE49-F238E27FC236}">
                <a16:creationId xmlns:a16="http://schemas.microsoft.com/office/drawing/2014/main" id="{9352EE4D-F4CF-8E6E-29D6-F6A145A4D851}"/>
              </a:ext>
            </a:extLst>
          </p:cNvPr>
          <p:cNvSpPr>
            <a:spLocks noGrp="1"/>
          </p:cNvSpPr>
          <p:nvPr>
            <p:ph type="sldNum" sz="quarter" idx="12"/>
          </p:nvPr>
        </p:nvSpPr>
        <p:spPr/>
        <p:txBody>
          <a:bodyPr/>
          <a:lstStyle/>
          <a:p>
            <a:fld id="{A1C9E3BC-823C-4B51-97CA-2BE87B7E861C}" type="slidenum">
              <a:rPr lang="LID4096" smtClean="0"/>
              <a:t>‹#›</a:t>
            </a:fld>
            <a:endParaRPr lang="LID4096"/>
          </a:p>
        </p:txBody>
      </p:sp>
    </p:spTree>
    <p:extLst>
      <p:ext uri="{BB962C8B-B14F-4D97-AF65-F5344CB8AC3E}">
        <p14:creationId xmlns:p14="http://schemas.microsoft.com/office/powerpoint/2010/main" val="13216828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6EC16-E719-FD83-2C70-61603BC8F7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LID4096"/>
          </a:p>
        </p:txBody>
      </p:sp>
      <p:sp>
        <p:nvSpPr>
          <p:cNvPr id="3" name="Content Placeholder 2">
            <a:extLst>
              <a:ext uri="{FF2B5EF4-FFF2-40B4-BE49-F238E27FC236}">
                <a16:creationId xmlns:a16="http://schemas.microsoft.com/office/drawing/2014/main" id="{53DA83BC-8B02-B45E-D1E3-618A092BDD4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LID4096"/>
          </a:p>
        </p:txBody>
      </p:sp>
      <p:sp>
        <p:nvSpPr>
          <p:cNvPr id="4" name="Text Placeholder 3">
            <a:extLst>
              <a:ext uri="{FF2B5EF4-FFF2-40B4-BE49-F238E27FC236}">
                <a16:creationId xmlns:a16="http://schemas.microsoft.com/office/drawing/2014/main" id="{6F4F97AF-CEB4-CD32-70F5-191B1AD38AC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21D035-2F2A-9981-B660-A3EE49BFFE7D}"/>
              </a:ext>
            </a:extLst>
          </p:cNvPr>
          <p:cNvSpPr>
            <a:spLocks noGrp="1"/>
          </p:cNvSpPr>
          <p:nvPr>
            <p:ph type="dt" sz="half" idx="10"/>
          </p:nvPr>
        </p:nvSpPr>
        <p:spPr/>
        <p:txBody>
          <a:bodyPr/>
          <a:lstStyle/>
          <a:p>
            <a:fld id="{7598D9BA-B32A-43B2-8C6C-119E4800474A}" type="datetimeFigureOut">
              <a:rPr lang="LID4096" smtClean="0"/>
              <a:t>07/09/2026</a:t>
            </a:fld>
            <a:endParaRPr lang="LID4096"/>
          </a:p>
        </p:txBody>
      </p:sp>
      <p:sp>
        <p:nvSpPr>
          <p:cNvPr id="6" name="Footer Placeholder 5">
            <a:extLst>
              <a:ext uri="{FF2B5EF4-FFF2-40B4-BE49-F238E27FC236}">
                <a16:creationId xmlns:a16="http://schemas.microsoft.com/office/drawing/2014/main" id="{DE60C2EB-E371-B5EA-3840-507F4262D99C}"/>
              </a:ext>
            </a:extLst>
          </p:cNvPr>
          <p:cNvSpPr>
            <a:spLocks noGrp="1"/>
          </p:cNvSpPr>
          <p:nvPr>
            <p:ph type="ftr" sz="quarter" idx="11"/>
          </p:nvPr>
        </p:nvSpPr>
        <p:spPr/>
        <p:txBody>
          <a:bodyPr/>
          <a:lstStyle/>
          <a:p>
            <a:endParaRPr lang="LID4096"/>
          </a:p>
        </p:txBody>
      </p:sp>
      <p:sp>
        <p:nvSpPr>
          <p:cNvPr id="7" name="Slide Number Placeholder 6">
            <a:extLst>
              <a:ext uri="{FF2B5EF4-FFF2-40B4-BE49-F238E27FC236}">
                <a16:creationId xmlns:a16="http://schemas.microsoft.com/office/drawing/2014/main" id="{60656036-A26B-F5DE-8183-829AC73F1AF6}"/>
              </a:ext>
            </a:extLst>
          </p:cNvPr>
          <p:cNvSpPr>
            <a:spLocks noGrp="1"/>
          </p:cNvSpPr>
          <p:nvPr>
            <p:ph type="sldNum" sz="quarter" idx="12"/>
          </p:nvPr>
        </p:nvSpPr>
        <p:spPr/>
        <p:txBody>
          <a:bodyPr/>
          <a:lstStyle/>
          <a:p>
            <a:fld id="{A1C9E3BC-823C-4B51-97CA-2BE87B7E861C}" type="slidenum">
              <a:rPr lang="LID4096" smtClean="0"/>
              <a:t>‹#›</a:t>
            </a:fld>
            <a:endParaRPr lang="LID4096"/>
          </a:p>
        </p:txBody>
      </p:sp>
    </p:spTree>
    <p:extLst>
      <p:ext uri="{BB962C8B-B14F-4D97-AF65-F5344CB8AC3E}">
        <p14:creationId xmlns:p14="http://schemas.microsoft.com/office/powerpoint/2010/main" val="30951432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BD695B-3994-A446-E2A7-B61EFC540A3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LID4096"/>
          </a:p>
        </p:txBody>
      </p:sp>
      <p:sp>
        <p:nvSpPr>
          <p:cNvPr id="3" name="Picture Placeholder 2">
            <a:extLst>
              <a:ext uri="{FF2B5EF4-FFF2-40B4-BE49-F238E27FC236}">
                <a16:creationId xmlns:a16="http://schemas.microsoft.com/office/drawing/2014/main" id="{6F50F1EB-6218-ABC4-4689-38ABC9ABEF9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LID4096"/>
          </a:p>
        </p:txBody>
      </p:sp>
      <p:sp>
        <p:nvSpPr>
          <p:cNvPr id="4" name="Text Placeholder 3">
            <a:extLst>
              <a:ext uri="{FF2B5EF4-FFF2-40B4-BE49-F238E27FC236}">
                <a16:creationId xmlns:a16="http://schemas.microsoft.com/office/drawing/2014/main" id="{36C91FEF-58AA-F9B3-6E4B-861E5C230D8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C0D9940-0DBB-D8E3-4202-C5378CCCF7F3}"/>
              </a:ext>
            </a:extLst>
          </p:cNvPr>
          <p:cNvSpPr>
            <a:spLocks noGrp="1"/>
          </p:cNvSpPr>
          <p:nvPr>
            <p:ph type="dt" sz="half" idx="10"/>
          </p:nvPr>
        </p:nvSpPr>
        <p:spPr/>
        <p:txBody>
          <a:bodyPr/>
          <a:lstStyle/>
          <a:p>
            <a:fld id="{7598D9BA-B32A-43B2-8C6C-119E4800474A}" type="datetimeFigureOut">
              <a:rPr lang="LID4096" smtClean="0"/>
              <a:t>07/09/2026</a:t>
            </a:fld>
            <a:endParaRPr lang="LID4096"/>
          </a:p>
        </p:txBody>
      </p:sp>
      <p:sp>
        <p:nvSpPr>
          <p:cNvPr id="6" name="Footer Placeholder 5">
            <a:extLst>
              <a:ext uri="{FF2B5EF4-FFF2-40B4-BE49-F238E27FC236}">
                <a16:creationId xmlns:a16="http://schemas.microsoft.com/office/drawing/2014/main" id="{F4CC632E-9B77-B2A8-D5F2-F4466DDEF3D0}"/>
              </a:ext>
            </a:extLst>
          </p:cNvPr>
          <p:cNvSpPr>
            <a:spLocks noGrp="1"/>
          </p:cNvSpPr>
          <p:nvPr>
            <p:ph type="ftr" sz="quarter" idx="11"/>
          </p:nvPr>
        </p:nvSpPr>
        <p:spPr/>
        <p:txBody>
          <a:bodyPr/>
          <a:lstStyle/>
          <a:p>
            <a:endParaRPr lang="LID4096"/>
          </a:p>
        </p:txBody>
      </p:sp>
      <p:sp>
        <p:nvSpPr>
          <p:cNvPr id="7" name="Slide Number Placeholder 6">
            <a:extLst>
              <a:ext uri="{FF2B5EF4-FFF2-40B4-BE49-F238E27FC236}">
                <a16:creationId xmlns:a16="http://schemas.microsoft.com/office/drawing/2014/main" id="{1881C1F6-52E4-DBFD-C392-726AB4CD3D52}"/>
              </a:ext>
            </a:extLst>
          </p:cNvPr>
          <p:cNvSpPr>
            <a:spLocks noGrp="1"/>
          </p:cNvSpPr>
          <p:nvPr>
            <p:ph type="sldNum" sz="quarter" idx="12"/>
          </p:nvPr>
        </p:nvSpPr>
        <p:spPr/>
        <p:txBody>
          <a:bodyPr/>
          <a:lstStyle/>
          <a:p>
            <a:fld id="{A1C9E3BC-823C-4B51-97CA-2BE87B7E861C}" type="slidenum">
              <a:rPr lang="LID4096" smtClean="0"/>
              <a:t>‹#›</a:t>
            </a:fld>
            <a:endParaRPr lang="LID4096"/>
          </a:p>
        </p:txBody>
      </p:sp>
    </p:spTree>
    <p:extLst>
      <p:ext uri="{BB962C8B-B14F-4D97-AF65-F5344CB8AC3E}">
        <p14:creationId xmlns:p14="http://schemas.microsoft.com/office/powerpoint/2010/main" val="5612093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50DDD-2EB2-8F15-83F1-DBBC1F87958C}"/>
              </a:ext>
            </a:extLst>
          </p:cNvPr>
          <p:cNvSpPr>
            <a:spLocks noGrp="1"/>
          </p:cNvSpPr>
          <p:nvPr>
            <p:ph type="title"/>
          </p:nvPr>
        </p:nvSpPr>
        <p:spPr/>
        <p:txBody>
          <a:bodyPr/>
          <a:lstStyle/>
          <a:p>
            <a:r>
              <a:rPr lang="en-US"/>
              <a:t>Click to edit Master title style</a:t>
            </a:r>
            <a:endParaRPr lang="LID4096"/>
          </a:p>
        </p:txBody>
      </p:sp>
      <p:sp>
        <p:nvSpPr>
          <p:cNvPr id="3" name="Vertical Text Placeholder 2">
            <a:extLst>
              <a:ext uri="{FF2B5EF4-FFF2-40B4-BE49-F238E27FC236}">
                <a16:creationId xmlns:a16="http://schemas.microsoft.com/office/drawing/2014/main" id="{3943FEE6-7699-82C5-0DE4-8FB6B0EA6CC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LID4096"/>
          </a:p>
        </p:txBody>
      </p:sp>
      <p:sp>
        <p:nvSpPr>
          <p:cNvPr id="4" name="Date Placeholder 3">
            <a:extLst>
              <a:ext uri="{FF2B5EF4-FFF2-40B4-BE49-F238E27FC236}">
                <a16:creationId xmlns:a16="http://schemas.microsoft.com/office/drawing/2014/main" id="{16855411-6D3C-CC7B-A31A-C836C212B387}"/>
              </a:ext>
            </a:extLst>
          </p:cNvPr>
          <p:cNvSpPr>
            <a:spLocks noGrp="1"/>
          </p:cNvSpPr>
          <p:nvPr>
            <p:ph type="dt" sz="half" idx="10"/>
          </p:nvPr>
        </p:nvSpPr>
        <p:spPr/>
        <p:txBody>
          <a:bodyPr/>
          <a:lstStyle/>
          <a:p>
            <a:fld id="{7598D9BA-B32A-43B2-8C6C-119E4800474A}" type="datetimeFigureOut">
              <a:rPr lang="LID4096" smtClean="0"/>
              <a:t>07/09/2026</a:t>
            </a:fld>
            <a:endParaRPr lang="LID4096"/>
          </a:p>
        </p:txBody>
      </p:sp>
      <p:sp>
        <p:nvSpPr>
          <p:cNvPr id="5" name="Footer Placeholder 4">
            <a:extLst>
              <a:ext uri="{FF2B5EF4-FFF2-40B4-BE49-F238E27FC236}">
                <a16:creationId xmlns:a16="http://schemas.microsoft.com/office/drawing/2014/main" id="{3925B9C2-DA7D-3C8C-37F4-B17E34F6B85F}"/>
              </a:ext>
            </a:extLst>
          </p:cNvPr>
          <p:cNvSpPr>
            <a:spLocks noGrp="1"/>
          </p:cNvSpPr>
          <p:nvPr>
            <p:ph type="ftr" sz="quarter" idx="11"/>
          </p:nvPr>
        </p:nvSpPr>
        <p:spPr/>
        <p:txBody>
          <a:bodyPr/>
          <a:lstStyle/>
          <a:p>
            <a:endParaRPr lang="LID4096"/>
          </a:p>
        </p:txBody>
      </p:sp>
      <p:sp>
        <p:nvSpPr>
          <p:cNvPr id="6" name="Slide Number Placeholder 5">
            <a:extLst>
              <a:ext uri="{FF2B5EF4-FFF2-40B4-BE49-F238E27FC236}">
                <a16:creationId xmlns:a16="http://schemas.microsoft.com/office/drawing/2014/main" id="{8D9E28B4-C07C-81E6-5C9B-A94C9E6D9259}"/>
              </a:ext>
            </a:extLst>
          </p:cNvPr>
          <p:cNvSpPr>
            <a:spLocks noGrp="1"/>
          </p:cNvSpPr>
          <p:nvPr>
            <p:ph type="sldNum" sz="quarter" idx="12"/>
          </p:nvPr>
        </p:nvSpPr>
        <p:spPr/>
        <p:txBody>
          <a:bodyPr/>
          <a:lstStyle/>
          <a:p>
            <a:fld id="{A1C9E3BC-823C-4B51-97CA-2BE87B7E861C}" type="slidenum">
              <a:rPr lang="LID4096" smtClean="0"/>
              <a:t>‹#›</a:t>
            </a:fld>
            <a:endParaRPr lang="LID4096"/>
          </a:p>
        </p:txBody>
      </p:sp>
    </p:spTree>
    <p:extLst>
      <p:ext uri="{BB962C8B-B14F-4D97-AF65-F5344CB8AC3E}">
        <p14:creationId xmlns:p14="http://schemas.microsoft.com/office/powerpoint/2010/main" val="5062329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95278C-DB2A-7EBA-32BA-9BF3743C748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LID4096"/>
          </a:p>
        </p:txBody>
      </p:sp>
      <p:sp>
        <p:nvSpPr>
          <p:cNvPr id="3" name="Vertical Text Placeholder 2">
            <a:extLst>
              <a:ext uri="{FF2B5EF4-FFF2-40B4-BE49-F238E27FC236}">
                <a16:creationId xmlns:a16="http://schemas.microsoft.com/office/drawing/2014/main" id="{67180236-CE57-698B-5075-D64A2C9BA2F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LID4096"/>
          </a:p>
        </p:txBody>
      </p:sp>
      <p:sp>
        <p:nvSpPr>
          <p:cNvPr id="4" name="Date Placeholder 3">
            <a:extLst>
              <a:ext uri="{FF2B5EF4-FFF2-40B4-BE49-F238E27FC236}">
                <a16:creationId xmlns:a16="http://schemas.microsoft.com/office/drawing/2014/main" id="{9EC6F86C-86DA-5BAD-D874-B60938A4CB19}"/>
              </a:ext>
            </a:extLst>
          </p:cNvPr>
          <p:cNvSpPr>
            <a:spLocks noGrp="1"/>
          </p:cNvSpPr>
          <p:nvPr>
            <p:ph type="dt" sz="half" idx="10"/>
          </p:nvPr>
        </p:nvSpPr>
        <p:spPr/>
        <p:txBody>
          <a:bodyPr/>
          <a:lstStyle/>
          <a:p>
            <a:fld id="{7598D9BA-B32A-43B2-8C6C-119E4800474A}" type="datetimeFigureOut">
              <a:rPr lang="LID4096" smtClean="0"/>
              <a:t>07/09/2026</a:t>
            </a:fld>
            <a:endParaRPr lang="LID4096"/>
          </a:p>
        </p:txBody>
      </p:sp>
      <p:sp>
        <p:nvSpPr>
          <p:cNvPr id="5" name="Footer Placeholder 4">
            <a:extLst>
              <a:ext uri="{FF2B5EF4-FFF2-40B4-BE49-F238E27FC236}">
                <a16:creationId xmlns:a16="http://schemas.microsoft.com/office/drawing/2014/main" id="{136DA0EA-FDD8-93D3-CE2C-D06EBECE92DD}"/>
              </a:ext>
            </a:extLst>
          </p:cNvPr>
          <p:cNvSpPr>
            <a:spLocks noGrp="1"/>
          </p:cNvSpPr>
          <p:nvPr>
            <p:ph type="ftr" sz="quarter" idx="11"/>
          </p:nvPr>
        </p:nvSpPr>
        <p:spPr/>
        <p:txBody>
          <a:bodyPr/>
          <a:lstStyle/>
          <a:p>
            <a:endParaRPr lang="LID4096"/>
          </a:p>
        </p:txBody>
      </p:sp>
      <p:sp>
        <p:nvSpPr>
          <p:cNvPr id="6" name="Slide Number Placeholder 5">
            <a:extLst>
              <a:ext uri="{FF2B5EF4-FFF2-40B4-BE49-F238E27FC236}">
                <a16:creationId xmlns:a16="http://schemas.microsoft.com/office/drawing/2014/main" id="{D0FC0840-E44B-C684-D366-029E912735A3}"/>
              </a:ext>
            </a:extLst>
          </p:cNvPr>
          <p:cNvSpPr>
            <a:spLocks noGrp="1"/>
          </p:cNvSpPr>
          <p:nvPr>
            <p:ph type="sldNum" sz="quarter" idx="12"/>
          </p:nvPr>
        </p:nvSpPr>
        <p:spPr/>
        <p:txBody>
          <a:bodyPr/>
          <a:lstStyle/>
          <a:p>
            <a:fld id="{A1C9E3BC-823C-4B51-97CA-2BE87B7E861C}" type="slidenum">
              <a:rPr lang="LID4096" smtClean="0"/>
              <a:t>‹#›</a:t>
            </a:fld>
            <a:endParaRPr lang="LID4096"/>
          </a:p>
        </p:txBody>
      </p:sp>
    </p:spTree>
    <p:extLst>
      <p:ext uri="{BB962C8B-B14F-4D97-AF65-F5344CB8AC3E}">
        <p14:creationId xmlns:p14="http://schemas.microsoft.com/office/powerpoint/2010/main" val="27989896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DC208A0-E581-B880-67E3-9F2A3278513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LID4096"/>
          </a:p>
        </p:txBody>
      </p:sp>
      <p:sp>
        <p:nvSpPr>
          <p:cNvPr id="3" name="Text Placeholder 2">
            <a:extLst>
              <a:ext uri="{FF2B5EF4-FFF2-40B4-BE49-F238E27FC236}">
                <a16:creationId xmlns:a16="http://schemas.microsoft.com/office/drawing/2014/main" id="{7C2183FE-60EE-CD01-73B6-8B24A35304D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LID4096"/>
          </a:p>
        </p:txBody>
      </p:sp>
      <p:sp>
        <p:nvSpPr>
          <p:cNvPr id="4" name="Date Placeholder 3">
            <a:extLst>
              <a:ext uri="{FF2B5EF4-FFF2-40B4-BE49-F238E27FC236}">
                <a16:creationId xmlns:a16="http://schemas.microsoft.com/office/drawing/2014/main" id="{0C1B1DBF-72B3-E10C-0776-777B3EB3538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598D9BA-B32A-43B2-8C6C-119E4800474A}" type="datetimeFigureOut">
              <a:rPr lang="LID4096" smtClean="0"/>
              <a:t>07/09/2026</a:t>
            </a:fld>
            <a:endParaRPr lang="LID4096"/>
          </a:p>
        </p:txBody>
      </p:sp>
      <p:sp>
        <p:nvSpPr>
          <p:cNvPr id="5" name="Footer Placeholder 4">
            <a:extLst>
              <a:ext uri="{FF2B5EF4-FFF2-40B4-BE49-F238E27FC236}">
                <a16:creationId xmlns:a16="http://schemas.microsoft.com/office/drawing/2014/main" id="{2C942072-EA54-1AD4-8A69-B1358F2D09B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LID4096"/>
          </a:p>
        </p:txBody>
      </p:sp>
      <p:sp>
        <p:nvSpPr>
          <p:cNvPr id="6" name="Slide Number Placeholder 5">
            <a:extLst>
              <a:ext uri="{FF2B5EF4-FFF2-40B4-BE49-F238E27FC236}">
                <a16:creationId xmlns:a16="http://schemas.microsoft.com/office/drawing/2014/main" id="{8D355828-69F6-B722-6150-2665A60E575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1C9E3BC-823C-4B51-97CA-2BE87B7E861C}" type="slidenum">
              <a:rPr lang="LID4096" smtClean="0"/>
              <a:t>‹#›</a:t>
            </a:fld>
            <a:endParaRPr lang="LID4096"/>
          </a:p>
        </p:txBody>
      </p:sp>
    </p:spTree>
    <p:extLst>
      <p:ext uri="{BB962C8B-B14F-4D97-AF65-F5344CB8AC3E}">
        <p14:creationId xmlns:p14="http://schemas.microsoft.com/office/powerpoint/2010/main" val="11291005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LID4096"/>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12.png"/><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15.png"/><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9.png"/></Relationships>
</file>

<file path=ppt/slides/_rels/slide1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73F2655-5056-1BD9-F46A-1CEE2E3A7680}"/>
            </a:ext>
          </a:extLst>
        </p:cNvPr>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D5E68F03-E5EB-C197-59E9-CAF88B455782}"/>
              </a:ext>
            </a:extLst>
          </p:cNvPr>
          <p:cNvPicPr>
            <a:picLocks noChangeAspect="1"/>
          </p:cNvPicPr>
          <p:nvPr/>
        </p:nvPicPr>
        <p:blipFill>
          <a:blip r:embed="rId3"/>
          <a:srcRect r="21041"/>
          <a:stretch>
            <a:fillRect/>
          </a:stretch>
        </p:blipFill>
        <p:spPr>
          <a:xfrm>
            <a:off x="2519309" y="10"/>
            <a:ext cx="9669642" cy="6857990"/>
          </a:xfrm>
          <a:prstGeom prst="rect">
            <a:avLst/>
          </a:prstGeom>
        </p:spPr>
      </p:pic>
      <p:sp>
        <p:nvSpPr>
          <p:cNvPr id="27" name="Rectangle 26">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0F3E758-05F3-6555-60F8-5D6217B0174F}"/>
              </a:ext>
            </a:extLst>
          </p:cNvPr>
          <p:cNvSpPr>
            <a:spLocks noGrp="1"/>
          </p:cNvSpPr>
          <p:nvPr>
            <p:ph type="ctrTitle"/>
          </p:nvPr>
        </p:nvSpPr>
        <p:spPr>
          <a:xfrm>
            <a:off x="245598" y="1014152"/>
            <a:ext cx="5386647" cy="3163628"/>
          </a:xfrm>
          <a:noFill/>
        </p:spPr>
        <p:txBody>
          <a:bodyPr>
            <a:normAutofit/>
          </a:bodyPr>
          <a:lstStyle/>
          <a:p>
            <a:r>
              <a:rPr lang="" sz="3200" dirty="0">
                <a:solidFill>
                  <a:srgbClr val="D88615"/>
                </a:solidFill>
              </a:rPr>
              <a:t>Development of a Machine Learning Web Application for Personalised Time Management</a:t>
            </a:r>
            <a:br>
              <a:rPr lang="" sz="3600" dirty="0">
                <a:solidFill>
                  <a:srgbClr val="D88615"/>
                </a:solidFill>
              </a:rPr>
            </a:br>
            <a:endParaRPr lang="LID4096" sz="3600" dirty="0">
              <a:solidFill>
                <a:srgbClr val="D88615"/>
              </a:solidFill>
            </a:endParaRPr>
          </a:p>
        </p:txBody>
      </p:sp>
      <p:sp>
        <p:nvSpPr>
          <p:cNvPr id="3" name="Subtitle 2">
            <a:extLst>
              <a:ext uri="{FF2B5EF4-FFF2-40B4-BE49-F238E27FC236}">
                <a16:creationId xmlns:a16="http://schemas.microsoft.com/office/drawing/2014/main" id="{DBE58F34-1AF3-04D4-1656-D49DDDD90348}"/>
              </a:ext>
            </a:extLst>
          </p:cNvPr>
          <p:cNvSpPr>
            <a:spLocks noGrp="1"/>
          </p:cNvSpPr>
          <p:nvPr>
            <p:ph type="subTitle" idx="1"/>
          </p:nvPr>
        </p:nvSpPr>
        <p:spPr>
          <a:xfrm>
            <a:off x="598367" y="4982748"/>
            <a:ext cx="3597423" cy="1485319"/>
          </a:xfrm>
          <a:noFill/>
        </p:spPr>
        <p:txBody>
          <a:bodyPr>
            <a:normAutofit/>
          </a:bodyPr>
          <a:lstStyle/>
          <a:p>
            <a:pPr algn="l"/>
            <a:r>
              <a:rPr lang="" sz="1800" dirty="0"/>
              <a:t>Student name: Natalia Goncearuc</a:t>
            </a:r>
          </a:p>
          <a:p>
            <a:pPr algn="l"/>
            <a:r>
              <a:rPr lang="" sz="1800" dirty="0"/>
              <a:t>Student ID: 2228229</a:t>
            </a:r>
          </a:p>
          <a:p>
            <a:pPr algn="l"/>
            <a:r>
              <a:rPr lang="" sz="1800" dirty="0"/>
              <a:t>Module: ACFA7004</a:t>
            </a:r>
          </a:p>
          <a:p>
            <a:pPr algn="l"/>
            <a:r>
              <a:rPr lang="" sz="1800" dirty="0"/>
              <a:t>Lecturer: Mohamed Ben Farah</a:t>
            </a:r>
            <a:endParaRPr lang="LID4096" sz="1800" dirty="0"/>
          </a:p>
        </p:txBody>
      </p:sp>
      <p:sp>
        <p:nvSpPr>
          <p:cNvPr id="6" name="TextBox 5">
            <a:extLst>
              <a:ext uri="{FF2B5EF4-FFF2-40B4-BE49-F238E27FC236}">
                <a16:creationId xmlns:a16="http://schemas.microsoft.com/office/drawing/2014/main" id="{DB033341-7D52-C6EC-3870-613A56D08B9C}"/>
              </a:ext>
            </a:extLst>
          </p:cNvPr>
          <p:cNvSpPr txBox="1"/>
          <p:nvPr/>
        </p:nvSpPr>
        <p:spPr>
          <a:xfrm>
            <a:off x="1455620" y="1132592"/>
            <a:ext cx="2966604" cy="646331"/>
          </a:xfrm>
          <a:prstGeom prst="rect">
            <a:avLst/>
          </a:prstGeom>
          <a:noFill/>
        </p:spPr>
        <p:txBody>
          <a:bodyPr wrap="square">
            <a:spAutoFit/>
          </a:bodyPr>
          <a:lstStyle/>
          <a:p>
            <a:r>
              <a:rPr lang="" sz="3600" dirty="0">
                <a:solidFill>
                  <a:srgbClr val="8D342A"/>
                </a:solidFill>
              </a:rPr>
              <a:t>FocusMind AI</a:t>
            </a:r>
            <a:endParaRPr lang="LID4096" dirty="0">
              <a:solidFill>
                <a:srgbClr val="8D342A"/>
              </a:solidFill>
            </a:endParaRPr>
          </a:p>
        </p:txBody>
      </p:sp>
    </p:spTree>
    <p:extLst>
      <p:ext uri="{BB962C8B-B14F-4D97-AF65-F5344CB8AC3E}">
        <p14:creationId xmlns:p14="http://schemas.microsoft.com/office/powerpoint/2010/main" val="42172002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12AE7B02-C726-07D2-1E6B-00A13E9A32EB}"/>
              </a:ext>
            </a:extLst>
          </p:cNvPr>
          <p:cNvSpPr txBox="1"/>
          <p:nvPr/>
        </p:nvSpPr>
        <p:spPr>
          <a:xfrm>
            <a:off x="7993834" y="184254"/>
            <a:ext cx="3822189" cy="189991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dirty="0">
                <a:solidFill>
                  <a:srgbClr val="8D342A"/>
                </a:solidFill>
                <a:latin typeface="+mj-lt"/>
                <a:ea typeface="+mj-ea"/>
                <a:cs typeface="+mj-cs"/>
              </a:rPr>
              <a:t>Table of Contents</a:t>
            </a:r>
          </a:p>
        </p:txBody>
      </p:sp>
      <p:sp>
        <p:nvSpPr>
          <p:cNvPr id="5" name="TextBox 4">
            <a:extLst>
              <a:ext uri="{FF2B5EF4-FFF2-40B4-BE49-F238E27FC236}">
                <a16:creationId xmlns:a16="http://schemas.microsoft.com/office/drawing/2014/main" id="{3129A7FB-65B6-1680-AB78-74FB5BB1C3D3}"/>
              </a:ext>
            </a:extLst>
          </p:cNvPr>
          <p:cNvSpPr txBox="1"/>
          <p:nvPr/>
        </p:nvSpPr>
        <p:spPr>
          <a:xfrm>
            <a:off x="7333992" y="1871492"/>
            <a:ext cx="4858008" cy="4237905"/>
          </a:xfrm>
          <a:prstGeom prst="rect">
            <a:avLst/>
          </a:prstGeom>
        </p:spPr>
        <p:txBody>
          <a:bodyPr vert="horz" lIns="91440" tIns="45720" rIns="91440" bIns="45720" rtlCol="0">
            <a:noAutofit/>
          </a:bodyPr>
          <a:lstStyle/>
          <a:p>
            <a:pPr marL="342900" indent="-228600">
              <a:lnSpc>
                <a:spcPct val="90000"/>
              </a:lnSpc>
              <a:spcBef>
                <a:spcPct val="0"/>
              </a:spcBef>
              <a:spcAft>
                <a:spcPts val="800"/>
              </a:spcAft>
              <a:buFont typeface="Arial" panose="020B0604020202020204" pitchFamily="34" charset="0"/>
              <a:buChar char="•"/>
            </a:pPr>
            <a:r>
              <a:rPr lang="en-US" sz="2000" dirty="0">
                <a:solidFill>
                  <a:schemeClr val="tx2">
                    <a:lumMod val="90000"/>
                    <a:lumOff val="10000"/>
                  </a:schemeClr>
                </a:solidFill>
              </a:rPr>
              <a:t>Research Context &amp; Background</a:t>
            </a:r>
          </a:p>
          <a:p>
            <a:pPr marL="342900" indent="-228600">
              <a:lnSpc>
                <a:spcPct val="90000"/>
              </a:lnSpc>
              <a:spcBef>
                <a:spcPct val="0"/>
              </a:spcBef>
              <a:spcAft>
                <a:spcPts val="800"/>
              </a:spcAft>
              <a:buFont typeface="Arial" panose="020B0604020202020204" pitchFamily="34" charset="0"/>
              <a:buChar char="•"/>
            </a:pPr>
            <a:r>
              <a:rPr lang="en-US" sz="2000" dirty="0">
                <a:solidFill>
                  <a:schemeClr val="tx2">
                    <a:lumMod val="90000"/>
                    <a:lumOff val="10000"/>
                  </a:schemeClr>
                </a:solidFill>
              </a:rPr>
              <a:t>Literature Review &amp; Main Findings</a:t>
            </a:r>
          </a:p>
          <a:p>
            <a:pPr marL="342900" indent="-228600">
              <a:lnSpc>
                <a:spcPct val="90000"/>
              </a:lnSpc>
              <a:spcBef>
                <a:spcPct val="0"/>
              </a:spcBef>
              <a:spcAft>
                <a:spcPts val="800"/>
              </a:spcAft>
              <a:buFont typeface="Arial" panose="020B0604020202020204" pitchFamily="34" charset="0"/>
              <a:buChar char="•"/>
            </a:pPr>
            <a:r>
              <a:rPr lang="en-US" sz="2000" dirty="0">
                <a:solidFill>
                  <a:schemeClr val="tx2">
                    <a:lumMod val="90000"/>
                    <a:lumOff val="10000"/>
                  </a:schemeClr>
                </a:solidFill>
              </a:rPr>
              <a:t>Research Gap &amp; Limitations</a:t>
            </a:r>
          </a:p>
          <a:p>
            <a:pPr marL="342900" indent="-228600">
              <a:lnSpc>
                <a:spcPct val="90000"/>
              </a:lnSpc>
              <a:spcBef>
                <a:spcPct val="0"/>
              </a:spcBef>
              <a:spcAft>
                <a:spcPts val="800"/>
              </a:spcAft>
              <a:buFont typeface="Arial" panose="020B0604020202020204" pitchFamily="34" charset="0"/>
              <a:buChar char="•"/>
            </a:pPr>
            <a:r>
              <a:rPr lang="en-US" sz="2000" dirty="0">
                <a:solidFill>
                  <a:schemeClr val="tx2">
                    <a:lumMod val="90000"/>
                    <a:lumOff val="10000"/>
                  </a:schemeClr>
                </a:solidFill>
              </a:rPr>
              <a:t>Features &amp; Target Audience</a:t>
            </a:r>
          </a:p>
          <a:p>
            <a:pPr marL="342900" indent="-228600">
              <a:lnSpc>
                <a:spcPct val="90000"/>
              </a:lnSpc>
              <a:spcBef>
                <a:spcPct val="0"/>
              </a:spcBef>
              <a:spcAft>
                <a:spcPts val="800"/>
              </a:spcAft>
              <a:buFont typeface="Arial" panose="020B0604020202020204" pitchFamily="34" charset="0"/>
              <a:buChar char="•"/>
            </a:pPr>
            <a:r>
              <a:rPr lang="en-US" sz="2000" dirty="0">
                <a:solidFill>
                  <a:schemeClr val="tx2">
                    <a:lumMod val="90000"/>
                    <a:lumOff val="10000"/>
                  </a:schemeClr>
                </a:solidFill>
              </a:rPr>
              <a:t>Aim &amp; SMART Objectives</a:t>
            </a:r>
          </a:p>
          <a:p>
            <a:pPr marL="342900" indent="-228600">
              <a:lnSpc>
                <a:spcPct val="90000"/>
              </a:lnSpc>
              <a:spcBef>
                <a:spcPct val="0"/>
              </a:spcBef>
              <a:spcAft>
                <a:spcPts val="800"/>
              </a:spcAft>
              <a:buFont typeface="Arial" panose="020B0604020202020204" pitchFamily="34" charset="0"/>
              <a:buChar char="•"/>
            </a:pPr>
            <a:r>
              <a:rPr lang="en-US" sz="2000" dirty="0">
                <a:solidFill>
                  <a:schemeClr val="tx2">
                    <a:lumMod val="90000"/>
                    <a:lumOff val="10000"/>
                  </a:schemeClr>
                </a:solidFill>
              </a:rPr>
              <a:t>Methodology &amp; System Design</a:t>
            </a:r>
          </a:p>
          <a:p>
            <a:pPr marL="342900" indent="-228600">
              <a:lnSpc>
                <a:spcPct val="90000"/>
              </a:lnSpc>
              <a:spcBef>
                <a:spcPct val="0"/>
              </a:spcBef>
              <a:spcAft>
                <a:spcPts val="800"/>
              </a:spcAft>
              <a:buFont typeface="Arial" panose="020B0604020202020204" pitchFamily="34" charset="0"/>
              <a:buChar char="•"/>
            </a:pPr>
            <a:r>
              <a:rPr lang="en-US" sz="2000" dirty="0">
                <a:solidFill>
                  <a:schemeClr val="tx2">
                    <a:lumMod val="90000"/>
                    <a:lumOff val="10000"/>
                  </a:schemeClr>
                </a:solidFill>
              </a:rPr>
              <a:t>Data Collection &amp; ML Evaluation</a:t>
            </a:r>
          </a:p>
          <a:p>
            <a:pPr marL="342900" indent="-228600">
              <a:lnSpc>
                <a:spcPct val="90000"/>
              </a:lnSpc>
              <a:spcBef>
                <a:spcPct val="0"/>
              </a:spcBef>
              <a:spcAft>
                <a:spcPts val="800"/>
              </a:spcAft>
              <a:buFont typeface="Arial" panose="020B0604020202020204" pitchFamily="34" charset="0"/>
              <a:buChar char="•"/>
            </a:pPr>
            <a:r>
              <a:rPr lang="en-US" sz="2000" dirty="0">
                <a:solidFill>
                  <a:schemeClr val="tx2">
                    <a:lumMod val="90000"/>
                    <a:lumOff val="10000"/>
                  </a:schemeClr>
                </a:solidFill>
              </a:rPr>
              <a:t>Project Planning &amp; Resources </a:t>
            </a:r>
          </a:p>
          <a:p>
            <a:pPr marL="342900" indent="-228600">
              <a:lnSpc>
                <a:spcPct val="90000"/>
              </a:lnSpc>
              <a:spcBef>
                <a:spcPct val="0"/>
              </a:spcBef>
              <a:spcAft>
                <a:spcPts val="800"/>
              </a:spcAft>
              <a:buFont typeface="Arial" panose="020B0604020202020204" pitchFamily="34" charset="0"/>
              <a:buChar char="•"/>
            </a:pPr>
            <a:r>
              <a:rPr lang="en-US" sz="2000" dirty="0">
                <a:solidFill>
                  <a:schemeClr val="tx2">
                    <a:lumMod val="90000"/>
                    <a:lumOff val="10000"/>
                  </a:schemeClr>
                </a:solidFill>
              </a:rPr>
              <a:t>Potential Impact, Limitations &amp; Ethics</a:t>
            </a:r>
          </a:p>
          <a:p>
            <a:pPr marL="342900" indent="-228600">
              <a:lnSpc>
                <a:spcPct val="90000"/>
              </a:lnSpc>
              <a:spcBef>
                <a:spcPct val="0"/>
              </a:spcBef>
              <a:spcAft>
                <a:spcPts val="800"/>
              </a:spcAft>
              <a:buFont typeface="Arial" panose="020B0604020202020204" pitchFamily="34" charset="0"/>
              <a:buChar char="•"/>
            </a:pPr>
            <a:r>
              <a:rPr lang="en-US" sz="2000" dirty="0">
                <a:solidFill>
                  <a:schemeClr val="tx2">
                    <a:lumMod val="90000"/>
                    <a:lumOff val="10000"/>
                  </a:schemeClr>
                </a:solidFill>
              </a:rPr>
              <a:t>Conclusion</a:t>
            </a:r>
          </a:p>
          <a:p>
            <a:pPr marL="342900" indent="-228600">
              <a:lnSpc>
                <a:spcPct val="90000"/>
              </a:lnSpc>
              <a:spcBef>
                <a:spcPct val="0"/>
              </a:spcBef>
              <a:spcAft>
                <a:spcPts val="800"/>
              </a:spcAft>
              <a:buFont typeface="Arial" panose="020B0604020202020204" pitchFamily="34" charset="0"/>
              <a:buChar char="•"/>
            </a:pPr>
            <a:r>
              <a:rPr lang="en-US" sz="2000" dirty="0">
                <a:solidFill>
                  <a:schemeClr val="tx2">
                    <a:lumMod val="90000"/>
                    <a:lumOff val="10000"/>
                  </a:schemeClr>
                </a:solidFill>
              </a:rPr>
              <a:t>References</a:t>
            </a:r>
          </a:p>
        </p:txBody>
      </p:sp>
      <p:pic>
        <p:nvPicPr>
          <p:cNvPr id="28" name="Picture 27" descr="What Is Project Management? Types, Methods &amp; Key Insights">
            <a:extLst>
              <a:ext uri="{FF2B5EF4-FFF2-40B4-BE49-F238E27FC236}">
                <a16:creationId xmlns:a16="http://schemas.microsoft.com/office/drawing/2014/main" id="{3FC4A51B-C417-3D51-A838-D0306B4E628B}"/>
              </a:ext>
            </a:extLst>
          </p:cNvPr>
          <p:cNvPicPr>
            <a:picLocks noChangeAspect="1"/>
          </p:cNvPicPr>
          <p:nvPr/>
        </p:nvPicPr>
        <p:blipFill>
          <a:blip r:embed="rId3"/>
          <a:srcRect l="28173" r="15218"/>
          <a:stretch>
            <a:fillRect/>
          </a:stretch>
        </p:blipFill>
        <p:spPr>
          <a:xfrm>
            <a:off x="-3050" y="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Tree>
    <p:extLst>
      <p:ext uri="{BB962C8B-B14F-4D97-AF65-F5344CB8AC3E}">
        <p14:creationId xmlns:p14="http://schemas.microsoft.com/office/powerpoint/2010/main" val="36584569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09EAF4B-7147-63EB-9E1C-E7C9C8E6131A}"/>
            </a:ext>
          </a:extLst>
        </p:cNvPr>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74D64B70-4FE2-7336-4CC0-960FB237F5DB}"/>
              </a:ext>
            </a:extLst>
          </p:cNvPr>
          <p:cNvPicPr>
            <a:picLocks noChangeAspect="1"/>
          </p:cNvPicPr>
          <p:nvPr/>
        </p:nvPicPr>
        <p:blipFill>
          <a:blip r:embed="rId3"/>
          <a:srcRect t="22297" b="3632"/>
          <a:stretch>
            <a:fillRect/>
          </a:stretch>
        </p:blipFill>
        <p:spPr>
          <a:xfrm>
            <a:off x="30204" y="10"/>
            <a:ext cx="9669642" cy="6857990"/>
          </a:xfrm>
          <a:prstGeom prst="rect">
            <a:avLst/>
          </a:prstGeom>
        </p:spPr>
      </p:pic>
      <p:sp>
        <p:nvSpPr>
          <p:cNvPr id="26" name="Rectangle 2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9537C5B4-69FB-BDDC-0CE7-4B2B0B48B6DA}"/>
              </a:ext>
            </a:extLst>
          </p:cNvPr>
          <p:cNvSpPr txBox="1"/>
          <p:nvPr/>
        </p:nvSpPr>
        <p:spPr>
          <a:xfrm>
            <a:off x="8449886" y="1691641"/>
            <a:ext cx="3711910" cy="5050942"/>
          </a:xfrm>
          <a:prstGeom prst="rect">
            <a:avLst/>
          </a:prstGeom>
        </p:spPr>
        <p:txBody>
          <a:bodyPr vert="horz" lIns="91440" tIns="45720" rIns="91440" bIns="45720" rtlCol="0">
            <a:noAutofit/>
          </a:bodyPr>
          <a:lstStyle/>
          <a:p>
            <a:pPr lvl="0">
              <a:lnSpc>
                <a:spcPct val="90000"/>
              </a:lnSpc>
              <a:spcAft>
                <a:spcPts val="800"/>
              </a:spcAft>
              <a:buSzPts val="1000"/>
              <a:tabLst>
                <a:tab pos="457200" algn="l"/>
              </a:tabLst>
            </a:pPr>
            <a:r>
              <a:rPr lang="en-US" sz="2000" b="1" dirty="0">
                <a:solidFill>
                  <a:srgbClr val="EF7D47"/>
                </a:solidFill>
              </a:rPr>
              <a:t>Topic Overview</a:t>
            </a:r>
          </a:p>
          <a:p>
            <a:pPr lvl="0">
              <a:lnSpc>
                <a:spcPct val="90000"/>
              </a:lnSpc>
              <a:spcAft>
                <a:spcPts val="800"/>
              </a:spcAft>
              <a:buSzPts val="1000"/>
              <a:tabLst>
                <a:tab pos="457200" algn="l"/>
              </a:tabLst>
            </a:pPr>
            <a:r>
              <a:rPr lang="en-US" sz="1400" dirty="0"/>
              <a:t>Time management is critical, but procrastination severely hinders goal achievement, causing stress and reduced performance [1].</a:t>
            </a:r>
          </a:p>
          <a:p>
            <a:pPr lvl="0" indent="-228600">
              <a:lnSpc>
                <a:spcPct val="90000"/>
              </a:lnSpc>
              <a:spcAft>
                <a:spcPts val="800"/>
              </a:spcAft>
              <a:buSzPts val="1000"/>
              <a:buFont typeface="Arial" panose="020B0604020202020204" pitchFamily="34" charset="0"/>
              <a:buChar char="•"/>
              <a:tabLst>
                <a:tab pos="457200" algn="l"/>
              </a:tabLst>
            </a:pPr>
            <a:endParaRPr lang="en-US" sz="1400" dirty="0"/>
          </a:p>
          <a:p>
            <a:pPr lvl="0">
              <a:lnSpc>
                <a:spcPct val="90000"/>
              </a:lnSpc>
              <a:spcAft>
                <a:spcPts val="800"/>
              </a:spcAft>
              <a:buSzPts val="1000"/>
              <a:tabLst>
                <a:tab pos="457200" algn="l"/>
              </a:tabLst>
            </a:pPr>
            <a:r>
              <a:rPr lang="en-US" sz="2000" b="1" dirty="0">
                <a:solidFill>
                  <a:srgbClr val="EF7D47"/>
                </a:solidFill>
              </a:rPr>
              <a:t>Current Developments</a:t>
            </a:r>
          </a:p>
          <a:p>
            <a:pPr lvl="0">
              <a:lnSpc>
                <a:spcPct val="90000"/>
              </a:lnSpc>
              <a:spcAft>
                <a:spcPts val="800"/>
              </a:spcAft>
              <a:buSzPts val="1000"/>
              <a:tabLst>
                <a:tab pos="457200" algn="l"/>
              </a:tabLst>
            </a:pPr>
            <a:r>
              <a:rPr lang="en-US" sz="1400" dirty="0"/>
              <a:t>Traditional tools (calendars, static to-do lists) are failing because they do not adapt to individual behavioural patterns[2].</a:t>
            </a:r>
          </a:p>
          <a:p>
            <a:pPr marL="114300" lvl="0" indent="-228600">
              <a:lnSpc>
                <a:spcPct val="90000"/>
              </a:lnSpc>
              <a:spcAft>
                <a:spcPts val="800"/>
              </a:spcAft>
              <a:buSzPts val="1000"/>
              <a:buFont typeface="Arial" panose="020B0604020202020204" pitchFamily="34" charset="0"/>
              <a:buChar char="•"/>
              <a:tabLst>
                <a:tab pos="457200" algn="l"/>
              </a:tabLst>
            </a:pPr>
            <a:endParaRPr lang="en-US" sz="1400" dirty="0"/>
          </a:p>
          <a:p>
            <a:pPr lvl="0">
              <a:lnSpc>
                <a:spcPct val="90000"/>
              </a:lnSpc>
              <a:spcAft>
                <a:spcPts val="800"/>
              </a:spcAft>
              <a:buSzPts val="1000"/>
              <a:tabLst>
                <a:tab pos="457200" algn="l"/>
              </a:tabLst>
            </a:pPr>
            <a:r>
              <a:rPr lang="en-US" sz="2000" b="1" dirty="0">
                <a:solidFill>
                  <a:srgbClr val="EF7D47"/>
                </a:solidFill>
              </a:rPr>
              <a:t>The AI Shift</a:t>
            </a:r>
          </a:p>
          <a:p>
            <a:pPr lvl="0">
              <a:lnSpc>
                <a:spcPct val="90000"/>
              </a:lnSpc>
              <a:spcAft>
                <a:spcPts val="800"/>
              </a:spcAft>
              <a:buSzPts val="1000"/>
              <a:tabLst>
                <a:tab pos="457200" algn="l"/>
              </a:tabLst>
            </a:pPr>
            <a:r>
              <a:rPr lang="en-US" sz="1400" dirty="0"/>
              <a:t>Recent advances in Artificial Intelligence (AI) and Machine Learning (ML) are transforming productivity apps from basic task </a:t>
            </a:r>
            <a:r>
              <a:rPr lang="en-US" sz="1400" dirty="0" err="1"/>
              <a:t>organisers</a:t>
            </a:r>
            <a:r>
              <a:rPr lang="en-US" sz="1400" dirty="0"/>
              <a:t> into predictive, data-driven systems[3].</a:t>
            </a:r>
          </a:p>
        </p:txBody>
      </p:sp>
      <p:sp>
        <p:nvSpPr>
          <p:cNvPr id="16" name="TextBox 15">
            <a:extLst>
              <a:ext uri="{FF2B5EF4-FFF2-40B4-BE49-F238E27FC236}">
                <a16:creationId xmlns:a16="http://schemas.microsoft.com/office/drawing/2014/main" id="{C2A5C02A-56E5-4B41-343A-14C07E2A99FA}"/>
              </a:ext>
            </a:extLst>
          </p:cNvPr>
          <p:cNvSpPr txBox="1"/>
          <p:nvPr/>
        </p:nvSpPr>
        <p:spPr>
          <a:xfrm>
            <a:off x="8050877" y="306061"/>
            <a:ext cx="3788940" cy="1008859"/>
          </a:xfrm>
          <a:prstGeom prst="rect">
            <a:avLst/>
          </a:prstGeom>
        </p:spPr>
        <p:txBody>
          <a:bodyPr vert="horz" lIns="91440" tIns="45720" rIns="91440" bIns="45720" rtlCol="0" anchor="ctr">
            <a:normAutofit/>
          </a:bodyPr>
          <a:lstStyle/>
          <a:p>
            <a:pPr algn="ctr">
              <a:lnSpc>
                <a:spcPct val="90000"/>
              </a:lnSpc>
              <a:spcBef>
                <a:spcPct val="0"/>
              </a:spcBef>
              <a:spcAft>
                <a:spcPts val="800"/>
              </a:spcAft>
            </a:pPr>
            <a:r>
              <a:rPr lang="en-US" sz="3200" dirty="0">
                <a:solidFill>
                  <a:srgbClr val="8D342A"/>
                </a:solidFill>
                <a:latin typeface="+mj-lt"/>
              </a:rPr>
              <a:t>Research Context </a:t>
            </a:r>
            <a:r>
              <a:rPr lang="en-US" sz="3200" dirty="0">
                <a:solidFill>
                  <a:srgbClr val="EF7D47"/>
                </a:solidFill>
                <a:latin typeface="+mj-lt"/>
              </a:rPr>
              <a:t>&amp; </a:t>
            </a:r>
            <a:r>
              <a:rPr lang="en-US" sz="3200" dirty="0">
                <a:solidFill>
                  <a:srgbClr val="8D342A"/>
                </a:solidFill>
                <a:latin typeface="+mj-lt"/>
              </a:rPr>
              <a:t>Background</a:t>
            </a:r>
          </a:p>
        </p:txBody>
      </p:sp>
    </p:spTree>
    <p:extLst>
      <p:ext uri="{BB962C8B-B14F-4D97-AF65-F5344CB8AC3E}">
        <p14:creationId xmlns:p14="http://schemas.microsoft.com/office/powerpoint/2010/main" val="15196556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Picture 22" descr="Pile of books stacked on top of each other | Premium Photo">
            <a:extLst>
              <a:ext uri="{FF2B5EF4-FFF2-40B4-BE49-F238E27FC236}">
                <a16:creationId xmlns:a16="http://schemas.microsoft.com/office/drawing/2014/main" id="{51578080-D03E-0A84-07F4-1E0683B250B4}"/>
              </a:ext>
            </a:extLst>
          </p:cNvPr>
          <p:cNvPicPr>
            <a:picLocks noChangeAspect="1"/>
          </p:cNvPicPr>
          <p:nvPr/>
        </p:nvPicPr>
        <p:blipFill>
          <a:blip r:embed="rId3"/>
          <a:srcRect l="14081" r="15625"/>
          <a:stretch>
            <a:fillRect/>
          </a:stretch>
        </p:blipFill>
        <p:spPr>
          <a:xfrm>
            <a:off x="1" y="0"/>
            <a:ext cx="3112168" cy="6858000"/>
          </a:xfrm>
          <a:prstGeom prst="rect">
            <a:avLst/>
          </a:prstGeom>
        </p:spPr>
      </p:pic>
      <p:pic>
        <p:nvPicPr>
          <p:cNvPr id="17" name="Picture 16">
            <a:extLst>
              <a:ext uri="{FF2B5EF4-FFF2-40B4-BE49-F238E27FC236}">
                <a16:creationId xmlns:a16="http://schemas.microsoft.com/office/drawing/2014/main" id="{B4300861-2F16-A7E4-1062-3891D085B34B}"/>
              </a:ext>
            </a:extLst>
          </p:cNvPr>
          <p:cNvPicPr>
            <a:picLocks noChangeAspect="1"/>
          </p:cNvPicPr>
          <p:nvPr/>
        </p:nvPicPr>
        <p:blipFill>
          <a:blip r:embed="rId4"/>
          <a:stretch>
            <a:fillRect/>
          </a:stretch>
        </p:blipFill>
        <p:spPr>
          <a:xfrm>
            <a:off x="7860632" y="-2777"/>
            <a:ext cx="4331368" cy="6860777"/>
          </a:xfrm>
          <a:prstGeom prst="rect">
            <a:avLst/>
          </a:prstGeom>
        </p:spPr>
      </p:pic>
      <p:sp>
        <p:nvSpPr>
          <p:cNvPr id="3" name="TextBox 2">
            <a:extLst>
              <a:ext uri="{FF2B5EF4-FFF2-40B4-BE49-F238E27FC236}">
                <a16:creationId xmlns:a16="http://schemas.microsoft.com/office/drawing/2014/main" id="{E1C994AE-A57B-054B-C53D-8ECC192DA9FA}"/>
              </a:ext>
            </a:extLst>
          </p:cNvPr>
          <p:cNvSpPr txBox="1"/>
          <p:nvPr/>
        </p:nvSpPr>
        <p:spPr>
          <a:xfrm>
            <a:off x="3737005" y="1573834"/>
            <a:ext cx="4592860" cy="4903907"/>
          </a:xfrm>
          <a:prstGeom prst="rect">
            <a:avLst/>
          </a:prstGeom>
          <a:noFill/>
        </p:spPr>
        <p:txBody>
          <a:bodyPr wrap="square">
            <a:spAutoFit/>
          </a:bodyPr>
          <a:lstStyle/>
          <a:p>
            <a:pPr>
              <a:spcAft>
                <a:spcPts val="800"/>
              </a:spcAft>
              <a:buNone/>
            </a:pPr>
            <a:r>
              <a:rPr lang="en-GB" sz="1400" dirty="0">
                <a:solidFill>
                  <a:srgbClr val="303030"/>
                </a:solidFill>
                <a:ea typeface="Times New Roman" panose="02020603050405020304" pitchFamily="18" charset="0"/>
              </a:rPr>
              <a:t>The literature on digital productivity and procrastination management</a:t>
            </a:r>
            <a:r>
              <a:rPr lang="" sz="1400" dirty="0">
                <a:solidFill>
                  <a:srgbClr val="303030"/>
                </a:solidFill>
                <a:effectLst/>
                <a:ea typeface="Times New Roman" panose="02020603050405020304" pitchFamily="18" charset="0"/>
              </a:rPr>
              <a:t> is organised into three main themes: </a:t>
            </a:r>
          </a:p>
          <a:p>
            <a:pPr marL="285750" indent="-285750">
              <a:spcAft>
                <a:spcPts val="800"/>
              </a:spcAft>
              <a:buFont typeface="Arial" panose="020B0604020202020204" pitchFamily="34" charset="0"/>
              <a:buChar char="•"/>
            </a:pPr>
            <a:r>
              <a:rPr lang="" sz="1400" b="1" dirty="0">
                <a:solidFill>
                  <a:srgbClr val="EF7D47"/>
                </a:solidFill>
                <a:effectLst/>
                <a:ea typeface="Times New Roman" panose="02020603050405020304" pitchFamily="18" charset="0"/>
              </a:rPr>
              <a:t>Predictive Analytics and Intelligent Task Scheduling</a:t>
            </a:r>
          </a:p>
          <a:p>
            <a:pPr>
              <a:spcAft>
                <a:spcPts val="800"/>
              </a:spcAft>
            </a:pPr>
            <a:r>
              <a:rPr lang="en-GB" sz="1400" dirty="0"/>
              <a:t>Studies such as </a:t>
            </a:r>
            <a:r>
              <a:rPr lang="en-GB" sz="1400" b="1" dirty="0">
                <a:solidFill>
                  <a:schemeClr val="tx2">
                    <a:lumMod val="90000"/>
                    <a:lumOff val="10000"/>
                  </a:schemeClr>
                </a:solidFill>
              </a:rPr>
              <a:t>STSMM</a:t>
            </a:r>
            <a:r>
              <a:rPr lang="en-GB" sz="1400" dirty="0">
                <a:solidFill>
                  <a:schemeClr val="tx2">
                    <a:lumMod val="90000"/>
                    <a:lumOff val="10000"/>
                  </a:schemeClr>
                </a:solidFill>
              </a:rPr>
              <a:t>, </a:t>
            </a:r>
            <a:r>
              <a:rPr lang="en-GB" sz="1400" b="1" dirty="0">
                <a:solidFill>
                  <a:schemeClr val="tx2">
                    <a:lumMod val="90000"/>
                    <a:lumOff val="10000"/>
                  </a:schemeClr>
                </a:solidFill>
              </a:rPr>
              <a:t>TimeSync</a:t>
            </a:r>
            <a:r>
              <a:rPr lang="en-GB" sz="1400" dirty="0"/>
              <a:t>, and </a:t>
            </a:r>
            <a:r>
              <a:rPr lang="en-GB" sz="1400" b="1" dirty="0">
                <a:solidFill>
                  <a:schemeClr val="tx2">
                    <a:lumMod val="90000"/>
                    <a:lumOff val="10000"/>
                  </a:schemeClr>
                </a:solidFill>
              </a:rPr>
              <a:t>Sahayak</a:t>
            </a:r>
            <a:r>
              <a:rPr lang="en-GB" sz="1400" dirty="0"/>
              <a:t> demonstrate that predictive analytics and machine learning optimise schedules and increase productivity[4], [5].</a:t>
            </a:r>
            <a:endParaRPr lang="" sz="1400" dirty="0">
              <a:solidFill>
                <a:srgbClr val="303030"/>
              </a:solidFill>
              <a:ea typeface="Times New Roman" panose="02020603050405020304" pitchFamily="18" charset="0"/>
            </a:endParaRPr>
          </a:p>
          <a:p>
            <a:pPr marL="285750" indent="-285750">
              <a:spcAft>
                <a:spcPts val="800"/>
              </a:spcAft>
              <a:buFont typeface="Arial" panose="020B0604020202020204" pitchFamily="34" charset="0"/>
              <a:buChar char="•"/>
            </a:pPr>
            <a:r>
              <a:rPr lang="" sz="1400" b="1" dirty="0">
                <a:solidFill>
                  <a:srgbClr val="EF7D47"/>
                </a:solidFill>
                <a:effectLst/>
                <a:ea typeface="Times New Roman" panose="02020603050405020304" pitchFamily="18" charset="0"/>
              </a:rPr>
              <a:t>Psychological and Behavioural Interventions</a:t>
            </a:r>
          </a:p>
          <a:p>
            <a:pPr>
              <a:spcAft>
                <a:spcPts val="800"/>
              </a:spcAft>
            </a:pPr>
            <a:r>
              <a:rPr lang="en-GB" sz="1400" b="1" dirty="0">
                <a:solidFill>
                  <a:schemeClr val="tx2">
                    <a:lumMod val="90000"/>
                    <a:lumOff val="10000"/>
                  </a:schemeClr>
                </a:solidFill>
              </a:rPr>
              <a:t>Moa</a:t>
            </a:r>
            <a:r>
              <a:rPr lang="en-GB" sz="1400" dirty="0"/>
              <a:t> integrates Cognitive Behavioural Therapy (CBT) with conversational agents to enhance emotional regulation and reduce procrastination[6].</a:t>
            </a:r>
            <a:endParaRPr lang="" sz="1400" dirty="0">
              <a:solidFill>
                <a:srgbClr val="303030"/>
              </a:solidFill>
              <a:effectLst/>
              <a:ea typeface="Times New Roman" panose="02020603050405020304" pitchFamily="18" charset="0"/>
            </a:endParaRPr>
          </a:p>
          <a:p>
            <a:pPr marL="285750" indent="-285750">
              <a:spcAft>
                <a:spcPts val="800"/>
              </a:spcAft>
              <a:buFont typeface="Arial" panose="020B0604020202020204" pitchFamily="34" charset="0"/>
              <a:buChar char="•"/>
            </a:pPr>
            <a:r>
              <a:rPr lang="" sz="1400" b="1" dirty="0">
                <a:solidFill>
                  <a:srgbClr val="EF7D47"/>
                </a:solidFill>
                <a:effectLst/>
                <a:ea typeface="Times New Roman" panose="02020603050405020304" pitchFamily="18" charset="0"/>
              </a:rPr>
              <a:t>Adaptive Time Management</a:t>
            </a:r>
            <a:r>
              <a:rPr lang="" sz="1400" dirty="0">
                <a:solidFill>
                  <a:srgbClr val="EF7D47"/>
                </a:solidFill>
                <a:effectLst/>
                <a:ea typeface="Times New Roman" panose="02020603050405020304" pitchFamily="18" charset="0"/>
              </a:rPr>
              <a:t>.</a:t>
            </a:r>
          </a:p>
          <a:p>
            <a:pPr>
              <a:spcAft>
                <a:spcPts val="800"/>
              </a:spcAft>
            </a:pPr>
            <a:r>
              <a:rPr lang="en-GB" sz="1400" b="1" dirty="0">
                <a:solidFill>
                  <a:schemeClr val="tx2">
                    <a:lumMod val="90000"/>
                    <a:lumOff val="10000"/>
                  </a:schemeClr>
                </a:solidFill>
              </a:rPr>
              <a:t>MODORO</a:t>
            </a:r>
            <a:r>
              <a:rPr lang="en-GB" sz="1400" dirty="0"/>
              <a:t> illustrates the benefits of adaptive time management for better engagement and productivity.</a:t>
            </a:r>
            <a:endParaRPr lang="" sz="1400" dirty="0">
              <a:solidFill>
                <a:srgbClr val="303030"/>
              </a:solidFill>
              <a:effectLst/>
              <a:ea typeface="Times New Roman" panose="02020603050405020304" pitchFamily="18" charset="0"/>
            </a:endParaRPr>
          </a:p>
          <a:p>
            <a:pPr>
              <a:spcAft>
                <a:spcPts val="800"/>
              </a:spcAft>
              <a:buNone/>
            </a:pPr>
            <a:r>
              <a:rPr lang="en-GB" sz="1400" dirty="0">
                <a:solidFill>
                  <a:srgbClr val="303030"/>
                </a:solidFill>
                <a:ea typeface="Times New Roman" panose="02020603050405020304" pitchFamily="18" charset="0"/>
              </a:rPr>
              <a:t>These themes highlight how AI and ML enhance productivity, time management, and tackle procrastination with personalised, data-driven solutions[7].</a:t>
            </a:r>
            <a:endParaRPr lang="" sz="1400" dirty="0">
              <a:effectLst/>
              <a:ea typeface="Calibri" panose="020F0502020204030204" pitchFamily="34" charset="0"/>
            </a:endParaRPr>
          </a:p>
        </p:txBody>
      </p:sp>
      <p:sp>
        <p:nvSpPr>
          <p:cNvPr id="5" name="TextBox 4">
            <a:extLst>
              <a:ext uri="{FF2B5EF4-FFF2-40B4-BE49-F238E27FC236}">
                <a16:creationId xmlns:a16="http://schemas.microsoft.com/office/drawing/2014/main" id="{595A10A1-30FD-8F6E-DCC6-D6D8FA84B124}"/>
              </a:ext>
            </a:extLst>
          </p:cNvPr>
          <p:cNvSpPr txBox="1"/>
          <p:nvPr/>
        </p:nvSpPr>
        <p:spPr>
          <a:xfrm>
            <a:off x="2827670" y="174251"/>
            <a:ext cx="6411529" cy="1077218"/>
          </a:xfrm>
          <a:prstGeom prst="rect">
            <a:avLst/>
          </a:prstGeom>
          <a:noFill/>
        </p:spPr>
        <p:txBody>
          <a:bodyPr wrap="square">
            <a:spAutoFit/>
          </a:bodyPr>
          <a:lstStyle/>
          <a:p>
            <a:pPr algn="ctr"/>
            <a:r>
              <a:rPr lang="" sz="3200" dirty="0">
                <a:solidFill>
                  <a:srgbClr val="8D342A"/>
                </a:solidFill>
                <a:ea typeface="Calibri" panose="020F0502020204030204" pitchFamily="34" charset="0"/>
              </a:rPr>
              <a:t>Literature Review &amp;</a:t>
            </a:r>
          </a:p>
          <a:p>
            <a:pPr algn="ctr"/>
            <a:r>
              <a:rPr lang="" sz="3200" dirty="0">
                <a:solidFill>
                  <a:srgbClr val="8D342A"/>
                </a:solidFill>
                <a:ea typeface="Calibri" panose="020F0502020204030204" pitchFamily="34" charset="0"/>
              </a:rPr>
              <a:t> </a:t>
            </a:r>
            <a:r>
              <a:rPr lang="" sz="3200" dirty="0">
                <a:solidFill>
                  <a:srgbClr val="8D342A"/>
                </a:solidFill>
                <a:effectLst/>
                <a:ea typeface="Calibri" panose="020F0502020204030204" pitchFamily="34" charset="0"/>
              </a:rPr>
              <a:t>Main Findings</a:t>
            </a:r>
            <a:endParaRPr lang="LID4096" sz="3200" dirty="0">
              <a:solidFill>
                <a:srgbClr val="8D342A"/>
              </a:solidFill>
            </a:endParaRPr>
          </a:p>
        </p:txBody>
      </p:sp>
    </p:spTree>
    <p:extLst>
      <p:ext uri="{BB962C8B-B14F-4D97-AF65-F5344CB8AC3E}">
        <p14:creationId xmlns:p14="http://schemas.microsoft.com/office/powerpoint/2010/main" val="40177952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23ECF1-9EEE-4B76-8446-6ED115D94957}"/>
            </a:ext>
          </a:extLst>
        </p:cNvPr>
        <p:cNvGrpSpPr/>
        <p:nvPr/>
      </p:nvGrpSpPr>
      <p:grpSpPr>
        <a:xfrm>
          <a:off x="0" y="0"/>
          <a:ext cx="0" cy="0"/>
          <a:chOff x="0" y="0"/>
          <a:chExt cx="0" cy="0"/>
        </a:xfrm>
      </p:grpSpPr>
      <p:pic>
        <p:nvPicPr>
          <p:cNvPr id="19" name="Picture 18">
            <a:extLst>
              <a:ext uri="{FF2B5EF4-FFF2-40B4-BE49-F238E27FC236}">
                <a16:creationId xmlns:a16="http://schemas.microsoft.com/office/drawing/2014/main" id="{10C4E8C7-0169-7628-FCAD-78DE32BED72B}"/>
              </a:ext>
            </a:extLst>
          </p:cNvPr>
          <p:cNvPicPr>
            <a:picLocks noChangeAspect="1"/>
          </p:cNvPicPr>
          <p:nvPr/>
        </p:nvPicPr>
        <p:blipFill>
          <a:blip r:embed="rId3"/>
          <a:srcRect b="11821"/>
          <a:stretch>
            <a:fillRect/>
          </a:stretch>
        </p:blipFill>
        <p:spPr>
          <a:xfrm rot="10800000" flipV="1">
            <a:off x="6152149" y="3223761"/>
            <a:ext cx="6039851" cy="363423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pic>
        <p:nvPicPr>
          <p:cNvPr id="11" name="Picture 10">
            <a:extLst>
              <a:ext uri="{FF2B5EF4-FFF2-40B4-BE49-F238E27FC236}">
                <a16:creationId xmlns:a16="http://schemas.microsoft.com/office/drawing/2014/main" id="{AB462D7E-8572-C79C-56A6-956CB3DE13A1}"/>
              </a:ext>
            </a:extLst>
          </p:cNvPr>
          <p:cNvPicPr>
            <a:picLocks noChangeAspect="1"/>
          </p:cNvPicPr>
          <p:nvPr/>
        </p:nvPicPr>
        <p:blipFill>
          <a:blip r:embed="rId3"/>
          <a:srcRect b="11821"/>
          <a:stretch>
            <a:fillRect/>
          </a:stretch>
        </p:blipFill>
        <p:spPr>
          <a:xfrm rot="10800000">
            <a:off x="7237144" y="0"/>
            <a:ext cx="4954855" cy="2939786"/>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pic>
        <p:nvPicPr>
          <p:cNvPr id="30" name="Picture 29">
            <a:extLst>
              <a:ext uri="{FF2B5EF4-FFF2-40B4-BE49-F238E27FC236}">
                <a16:creationId xmlns:a16="http://schemas.microsoft.com/office/drawing/2014/main" id="{9902FD8E-2FD5-D401-EF4C-CFAEC4EDD9C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40629" y="107583"/>
            <a:ext cx="4348905" cy="6642833"/>
          </a:xfrm>
          <a:prstGeom prst="rect">
            <a:avLst/>
          </a:prstGeom>
          <a:ln w="28575" cap="sq">
            <a:solidFill>
              <a:schemeClr val="tx2">
                <a:lumMod val="75000"/>
                <a:lumOff val="25000"/>
              </a:schemeClr>
            </a:solidFill>
            <a:prstDash val="solid"/>
            <a:miter lim="800000"/>
          </a:ln>
          <a:effectLst>
            <a:outerShdw blurRad="50800" dist="38100" dir="2700000" algn="tl" rotWithShape="0">
              <a:srgbClr val="000000">
                <a:alpha val="43000"/>
              </a:srgbClr>
            </a:outerShdw>
          </a:effectLst>
        </p:spPr>
      </p:pic>
      <p:sp>
        <p:nvSpPr>
          <p:cNvPr id="9" name="TextBox 8">
            <a:extLst>
              <a:ext uri="{FF2B5EF4-FFF2-40B4-BE49-F238E27FC236}">
                <a16:creationId xmlns:a16="http://schemas.microsoft.com/office/drawing/2014/main" id="{6B11685A-7F47-EA30-4665-DAF17CBFDA09}"/>
              </a:ext>
            </a:extLst>
          </p:cNvPr>
          <p:cNvSpPr txBox="1"/>
          <p:nvPr/>
        </p:nvSpPr>
        <p:spPr>
          <a:xfrm>
            <a:off x="1132271" y="996879"/>
            <a:ext cx="4482466" cy="2339102"/>
          </a:xfrm>
          <a:prstGeom prst="rect">
            <a:avLst/>
          </a:prstGeom>
          <a:noFill/>
        </p:spPr>
        <p:txBody>
          <a:bodyPr wrap="square">
            <a:spAutoFit/>
          </a:bodyPr>
          <a:lstStyle/>
          <a:p>
            <a:pPr marL="285750" indent="-285750">
              <a:spcAft>
                <a:spcPts val="800"/>
              </a:spcAft>
              <a:buFont typeface="Arial" panose="020B0604020202020204" pitchFamily="34" charset="0"/>
              <a:buChar char="•"/>
            </a:pPr>
            <a:r>
              <a:rPr lang="en-GB" sz="1400" dirty="0">
                <a:ea typeface="Calibri" panose="020F0502020204030204" pitchFamily="34" charset="0"/>
              </a:rPr>
              <a:t>Current solutions often focus solely on task management or psychological support. </a:t>
            </a:r>
          </a:p>
          <a:p>
            <a:pPr marL="285750" indent="-285750">
              <a:spcAft>
                <a:spcPts val="800"/>
              </a:spcAft>
              <a:buFont typeface="Arial" panose="020B0604020202020204" pitchFamily="34" charset="0"/>
              <a:buChar char="•"/>
            </a:pPr>
            <a:r>
              <a:rPr lang="en-GB" sz="1400" dirty="0">
                <a:ea typeface="Calibri" panose="020F0502020204030204" pitchFamily="34" charset="0"/>
              </a:rPr>
              <a:t>Lack of scheduling features, while productivity apps don't address motivational challenges. </a:t>
            </a:r>
          </a:p>
          <a:p>
            <a:pPr marL="285750" indent="-285750">
              <a:spcAft>
                <a:spcPts val="800"/>
              </a:spcAft>
              <a:buFont typeface="Arial" panose="020B0604020202020204" pitchFamily="34" charset="0"/>
              <a:buChar char="•"/>
            </a:pPr>
            <a:r>
              <a:rPr lang="en-GB" sz="1400" dirty="0">
                <a:ea typeface="Calibri" panose="020F0502020204030204" pitchFamily="34" charset="0"/>
              </a:rPr>
              <a:t>Automatic habit tracking, behavioural monitoring, and long-term support. </a:t>
            </a:r>
          </a:p>
          <a:p>
            <a:pPr marL="285750" indent="-285750">
              <a:spcAft>
                <a:spcPts val="800"/>
              </a:spcAft>
              <a:buFont typeface="Arial" panose="020B0604020202020204" pitchFamily="34" charset="0"/>
              <a:buChar char="•"/>
            </a:pPr>
            <a:r>
              <a:rPr lang="en-GB" sz="1400" dirty="0">
                <a:ea typeface="Calibri" panose="020F0502020204030204" pitchFamily="34" charset="0"/>
              </a:rPr>
              <a:t>Social motivation mechanisms are rarely integrated into AI-driven productivity tools, underscoring the need for a more comprehensive approach.</a:t>
            </a:r>
            <a:endParaRPr lang="" sz="1400" dirty="0">
              <a:effectLst/>
              <a:ea typeface="Calibri" panose="020F0502020204030204" pitchFamily="34" charset="0"/>
            </a:endParaRPr>
          </a:p>
        </p:txBody>
      </p:sp>
      <p:sp>
        <p:nvSpPr>
          <p:cNvPr id="34" name="TextBox 33">
            <a:extLst>
              <a:ext uri="{FF2B5EF4-FFF2-40B4-BE49-F238E27FC236}">
                <a16:creationId xmlns:a16="http://schemas.microsoft.com/office/drawing/2014/main" id="{003DEB58-76ED-6BAA-EDE5-4FAB35419F44}"/>
              </a:ext>
            </a:extLst>
          </p:cNvPr>
          <p:cNvSpPr txBox="1"/>
          <p:nvPr/>
        </p:nvSpPr>
        <p:spPr>
          <a:xfrm>
            <a:off x="802466" y="227231"/>
            <a:ext cx="5745781" cy="584775"/>
          </a:xfrm>
          <a:prstGeom prst="rect">
            <a:avLst/>
          </a:prstGeom>
          <a:noFill/>
        </p:spPr>
        <p:txBody>
          <a:bodyPr wrap="square">
            <a:spAutoFit/>
          </a:bodyPr>
          <a:lstStyle/>
          <a:p>
            <a:r>
              <a:rPr lang="" sz="3200" dirty="0">
                <a:solidFill>
                  <a:srgbClr val="8D342A"/>
                </a:solidFill>
                <a:latin typeface="+mj-lt"/>
                <a:ea typeface="Calibri" panose="020F0502020204030204" pitchFamily="34" charset="0"/>
              </a:rPr>
              <a:t>Research Gap </a:t>
            </a:r>
            <a:r>
              <a:rPr lang="" sz="3200" dirty="0">
                <a:solidFill>
                  <a:srgbClr val="EF7D47"/>
                </a:solidFill>
                <a:latin typeface="+mj-lt"/>
                <a:ea typeface="Calibri" panose="020F0502020204030204" pitchFamily="34" charset="0"/>
              </a:rPr>
              <a:t>&amp;</a:t>
            </a:r>
            <a:r>
              <a:rPr lang="" sz="3200" dirty="0">
                <a:solidFill>
                  <a:srgbClr val="8D342A"/>
                </a:solidFill>
                <a:latin typeface="+mj-lt"/>
                <a:ea typeface="Calibri" panose="020F0502020204030204" pitchFamily="34" charset="0"/>
              </a:rPr>
              <a:t> Limitations</a:t>
            </a:r>
            <a:endParaRPr lang="LID4096" sz="3200" dirty="0">
              <a:solidFill>
                <a:srgbClr val="8D342A"/>
              </a:solidFill>
              <a:latin typeface="+mj-lt"/>
            </a:endParaRPr>
          </a:p>
        </p:txBody>
      </p:sp>
      <p:pic>
        <p:nvPicPr>
          <p:cNvPr id="6" name="Picture 5">
            <a:extLst>
              <a:ext uri="{FF2B5EF4-FFF2-40B4-BE49-F238E27FC236}">
                <a16:creationId xmlns:a16="http://schemas.microsoft.com/office/drawing/2014/main" id="{AEF8929B-9F09-7C52-E059-583A9D9ACDB3}"/>
              </a:ext>
            </a:extLst>
          </p:cNvPr>
          <p:cNvPicPr>
            <a:picLocks noChangeAspect="1"/>
          </p:cNvPicPr>
          <p:nvPr/>
        </p:nvPicPr>
        <p:blipFill>
          <a:blip r:embed="rId3"/>
          <a:srcRect b="11821"/>
          <a:stretch>
            <a:fillRect/>
          </a:stretch>
        </p:blipFill>
        <p:spPr>
          <a:xfrm>
            <a:off x="0" y="3705726"/>
            <a:ext cx="5312992" cy="3152274"/>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Tree>
    <p:extLst>
      <p:ext uri="{BB962C8B-B14F-4D97-AF65-F5344CB8AC3E}">
        <p14:creationId xmlns:p14="http://schemas.microsoft.com/office/powerpoint/2010/main" val="41882622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0" name="Group 19">
            <a:extLst>
              <a:ext uri="{FF2B5EF4-FFF2-40B4-BE49-F238E27FC236}">
                <a16:creationId xmlns:a16="http://schemas.microsoft.com/office/drawing/2014/main" id="{A0C47192-8F1B-F699-201B-1DD1DAF26DB3}"/>
              </a:ext>
            </a:extLst>
          </p:cNvPr>
          <p:cNvGrpSpPr/>
          <p:nvPr/>
        </p:nvGrpSpPr>
        <p:grpSpPr>
          <a:xfrm>
            <a:off x="401774" y="1289666"/>
            <a:ext cx="3757142" cy="4630342"/>
            <a:chOff x="572311" y="1113829"/>
            <a:chExt cx="3458926" cy="4630342"/>
          </a:xfrm>
        </p:grpSpPr>
        <p:sp>
          <p:nvSpPr>
            <p:cNvPr id="9" name="TextBox 8">
              <a:extLst>
                <a:ext uri="{FF2B5EF4-FFF2-40B4-BE49-F238E27FC236}">
                  <a16:creationId xmlns:a16="http://schemas.microsoft.com/office/drawing/2014/main" id="{9D079FCC-F119-D07F-18AE-41A8043A4F4E}"/>
                </a:ext>
              </a:extLst>
            </p:cNvPr>
            <p:cNvSpPr txBox="1"/>
            <p:nvPr/>
          </p:nvSpPr>
          <p:spPr>
            <a:xfrm>
              <a:off x="572311" y="1113829"/>
              <a:ext cx="3302105" cy="1765612"/>
            </a:xfrm>
            <a:prstGeom prst="rect">
              <a:avLst/>
            </a:prstGeom>
            <a:noFill/>
          </p:spPr>
          <p:txBody>
            <a:bodyPr wrap="square">
              <a:spAutoFit/>
            </a:bodyPr>
            <a:lstStyle/>
            <a:p>
              <a:pPr>
                <a:lnSpc>
                  <a:spcPct val="107000"/>
                </a:lnSpc>
                <a:spcBef>
                  <a:spcPts val="800"/>
                </a:spcBef>
                <a:spcAft>
                  <a:spcPts val="400"/>
                </a:spcAft>
                <a:buNone/>
              </a:pPr>
              <a:r>
                <a:rPr lang="en-GB" sz="2000" b="1" dirty="0">
                  <a:solidFill>
                    <a:srgbClr val="EF7D47"/>
                  </a:solidFill>
                  <a:effectLst/>
                  <a:ea typeface="Times New Roman" panose="02020603050405020304" pitchFamily="18" charset="0"/>
                  <a:cs typeface="Calibri" panose="020F0502020204030204" pitchFamily="34" charset="0"/>
                </a:rPr>
                <a:t>Features </a:t>
              </a:r>
              <a:endParaRPr lang="" sz="2000" b="1" dirty="0">
                <a:solidFill>
                  <a:srgbClr val="EF7D47"/>
                </a:solidFill>
                <a:effectLst/>
                <a:ea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 sz="1400" dirty="0"/>
                <a:t>Smart &amp; Adaptive Focus Timer</a:t>
              </a:r>
            </a:p>
            <a:p>
              <a:pPr marL="285750" indent="-285750">
                <a:buFont typeface="Arial" panose="020B0604020202020204" pitchFamily="34" charset="0"/>
                <a:buChar char="•"/>
              </a:pPr>
              <a:r>
                <a:rPr lang="" sz="1400" dirty="0"/>
                <a:t>Supportive Therapy Chatbot</a:t>
              </a:r>
            </a:p>
            <a:p>
              <a:pPr marL="285750" indent="-285750">
                <a:buFont typeface="Arial" panose="020B0604020202020204" pitchFamily="34" charset="0"/>
                <a:buChar char="•"/>
              </a:pPr>
              <a:r>
                <a:rPr lang="" sz="1400" dirty="0"/>
                <a:t>Intelligent Task Scheduler</a:t>
              </a:r>
            </a:p>
            <a:p>
              <a:pPr marL="285750" indent="-285750">
                <a:buFont typeface="Arial" panose="020B0604020202020204" pitchFamily="34" charset="0"/>
                <a:buChar char="•"/>
              </a:pPr>
              <a:r>
                <a:rPr lang="" sz="1400" dirty="0"/>
                <a:t>Personal Insights Dashboard</a:t>
              </a:r>
            </a:p>
            <a:p>
              <a:pPr marL="285750" indent="-285750">
                <a:buFont typeface="Arial" panose="020B0604020202020204" pitchFamily="34" charset="0"/>
                <a:buChar char="•"/>
              </a:pPr>
              <a:r>
                <a:rPr lang="" sz="1400" dirty="0"/>
                <a:t>Procrastination Detection System</a:t>
              </a:r>
            </a:p>
            <a:p>
              <a:pPr marL="285750" indent="-285750">
                <a:buFont typeface="Arial" panose="020B0604020202020204" pitchFamily="34" charset="0"/>
                <a:buChar char="•"/>
              </a:pPr>
              <a:r>
                <a:rPr lang="" sz="1400" dirty="0"/>
                <a:t>Focus Time Prediction</a:t>
              </a:r>
            </a:p>
          </p:txBody>
        </p:sp>
        <p:sp>
          <p:nvSpPr>
            <p:cNvPr id="16" name="TextBox 15">
              <a:extLst>
                <a:ext uri="{FF2B5EF4-FFF2-40B4-BE49-F238E27FC236}">
                  <a16:creationId xmlns:a16="http://schemas.microsoft.com/office/drawing/2014/main" id="{01662202-24D0-7C78-92F8-1BFDD51092D1}"/>
                </a:ext>
              </a:extLst>
            </p:cNvPr>
            <p:cNvSpPr txBox="1"/>
            <p:nvPr/>
          </p:nvSpPr>
          <p:spPr>
            <a:xfrm>
              <a:off x="572311" y="2881849"/>
              <a:ext cx="3458926" cy="2862322"/>
            </a:xfrm>
            <a:prstGeom prst="rect">
              <a:avLst/>
            </a:prstGeom>
            <a:noFill/>
          </p:spPr>
          <p:txBody>
            <a:bodyPr wrap="square">
              <a:spAutoFit/>
            </a:bodyPr>
            <a:lstStyle/>
            <a:p>
              <a:pPr fontAlgn="t">
                <a:buNone/>
              </a:pPr>
              <a:r>
                <a:rPr lang="" sz="2000" b="1" i="0" dirty="0">
                  <a:solidFill>
                    <a:srgbClr val="EF7D47"/>
                  </a:solidFill>
                  <a:effectLst/>
                </a:rPr>
                <a:t>Primary Target Audience</a:t>
              </a:r>
            </a:p>
            <a:p>
              <a:pPr marL="285750" indent="-285750" fontAlgn="t">
                <a:buFont typeface="Arial" panose="020B0604020202020204" pitchFamily="34" charset="0"/>
                <a:buChar char="•"/>
              </a:pPr>
              <a:r>
                <a:rPr lang="" sz="1400" i="0" dirty="0">
                  <a:effectLst/>
                </a:rPr>
                <a:t>University and College Students</a:t>
              </a:r>
            </a:p>
            <a:p>
              <a:pPr marL="285750" indent="-285750" fontAlgn="t">
                <a:buFont typeface="Arial" panose="020B0604020202020204" pitchFamily="34" charset="0"/>
                <a:buChar char="•"/>
              </a:pPr>
              <a:r>
                <a:rPr lang="" sz="1400" i="0" dirty="0">
                  <a:effectLst/>
                </a:rPr>
                <a:t>Young Professionals</a:t>
              </a:r>
            </a:p>
            <a:p>
              <a:pPr marL="285750" indent="-285750" fontAlgn="t">
                <a:buFont typeface="Arial" panose="020B0604020202020204" pitchFamily="34" charset="0"/>
                <a:buChar char="•"/>
              </a:pPr>
              <a:r>
                <a:rPr lang="" sz="1400" i="0" dirty="0">
                  <a:effectLst/>
                </a:rPr>
                <a:t>Remote and Hybrid Workers</a:t>
              </a:r>
            </a:p>
            <a:p>
              <a:pPr fontAlgn="t">
                <a:buNone/>
              </a:pPr>
              <a:endParaRPr lang="" sz="1400" i="0" dirty="0">
                <a:effectLst/>
              </a:endParaRPr>
            </a:p>
            <a:p>
              <a:pPr fontAlgn="t">
                <a:buNone/>
              </a:pPr>
              <a:r>
                <a:rPr lang="" sz="2000" b="1" i="0" dirty="0">
                  <a:solidFill>
                    <a:srgbClr val="EF7D47"/>
                  </a:solidFill>
                  <a:effectLst/>
                </a:rPr>
                <a:t>Secondary Target Audience</a:t>
              </a:r>
            </a:p>
            <a:p>
              <a:pPr marL="285750" indent="-285750" fontAlgn="t">
                <a:buFont typeface="Arial" panose="020B0604020202020204" pitchFamily="34" charset="0"/>
                <a:buChar char="•"/>
              </a:pPr>
              <a:r>
                <a:rPr lang="" sz="1400" i="0" dirty="0">
                  <a:effectLst/>
                </a:rPr>
                <a:t>People with Procrastination Tendencies</a:t>
              </a:r>
            </a:p>
            <a:p>
              <a:pPr marL="285750" indent="-285750" fontAlgn="t">
                <a:buFont typeface="Arial" panose="020B0604020202020204" pitchFamily="34" charset="0"/>
                <a:buChar char="•"/>
              </a:pPr>
              <a:r>
                <a:rPr lang="" sz="1400" i="0" dirty="0">
                  <a:effectLst/>
                </a:rPr>
                <a:t>Individuals Seeking Personal Development</a:t>
              </a:r>
            </a:p>
            <a:p>
              <a:pPr marL="285750" indent="-285750" fontAlgn="t">
                <a:buFont typeface="Arial" panose="020B0604020202020204" pitchFamily="34" charset="0"/>
                <a:buChar char="•"/>
              </a:pPr>
              <a:r>
                <a:rPr lang="" sz="1400" i="0" dirty="0">
                  <a:effectLst/>
                </a:rPr>
                <a:t>Individuals Experiencing Academic or Workplace Stress</a:t>
              </a:r>
            </a:p>
          </p:txBody>
        </p:sp>
      </p:grpSp>
      <p:sp>
        <p:nvSpPr>
          <p:cNvPr id="18" name="TextBox 17">
            <a:extLst>
              <a:ext uri="{FF2B5EF4-FFF2-40B4-BE49-F238E27FC236}">
                <a16:creationId xmlns:a16="http://schemas.microsoft.com/office/drawing/2014/main" id="{04199D09-DA34-A6B9-9319-3AA893302534}"/>
              </a:ext>
            </a:extLst>
          </p:cNvPr>
          <p:cNvSpPr txBox="1"/>
          <p:nvPr/>
        </p:nvSpPr>
        <p:spPr>
          <a:xfrm>
            <a:off x="3606580" y="202677"/>
            <a:ext cx="4886970" cy="584775"/>
          </a:xfrm>
          <a:prstGeom prst="rect">
            <a:avLst/>
          </a:prstGeom>
          <a:noFill/>
        </p:spPr>
        <p:txBody>
          <a:bodyPr wrap="square">
            <a:spAutoFit/>
          </a:bodyPr>
          <a:lstStyle/>
          <a:p>
            <a:r>
              <a:rPr lang="" sz="3200" dirty="0">
                <a:solidFill>
                  <a:srgbClr val="8D342A"/>
                </a:solidFill>
                <a:effectLst/>
                <a:latin typeface="+mj-lt"/>
                <a:ea typeface="Calibri" panose="020F0502020204030204" pitchFamily="34" charset="0"/>
              </a:rPr>
              <a:t>Features &amp; Target Audience</a:t>
            </a:r>
            <a:endParaRPr lang="LID4096" sz="3200" dirty="0">
              <a:latin typeface="+mj-lt"/>
            </a:endParaRPr>
          </a:p>
        </p:txBody>
      </p:sp>
      <p:pic>
        <p:nvPicPr>
          <p:cNvPr id="24" name="Picture 23">
            <a:extLst>
              <a:ext uri="{FF2B5EF4-FFF2-40B4-BE49-F238E27FC236}">
                <a16:creationId xmlns:a16="http://schemas.microsoft.com/office/drawing/2014/main" id="{13058159-F327-4D23-AE40-FB83B7D4E870}"/>
              </a:ext>
            </a:extLst>
          </p:cNvPr>
          <p:cNvPicPr>
            <a:picLocks noChangeAspect="1"/>
          </p:cNvPicPr>
          <p:nvPr/>
        </p:nvPicPr>
        <p:blipFill>
          <a:blip r:embed="rId2"/>
          <a:stretch>
            <a:fillRect/>
          </a:stretch>
        </p:blipFill>
        <p:spPr>
          <a:xfrm flipH="1">
            <a:off x="3976044" y="1147628"/>
            <a:ext cx="8215956" cy="4883585"/>
          </a:xfrm>
          <a:prstGeom prst="rect">
            <a:avLst/>
          </a:prstGeom>
        </p:spPr>
      </p:pic>
    </p:spTree>
    <p:extLst>
      <p:ext uri="{BB962C8B-B14F-4D97-AF65-F5344CB8AC3E}">
        <p14:creationId xmlns:p14="http://schemas.microsoft.com/office/powerpoint/2010/main" val="17946286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FDD1B5E8-4EAA-9CE3-EDBA-56FE4941121B}"/>
              </a:ext>
            </a:extLst>
          </p:cNvPr>
          <p:cNvPicPr>
            <a:picLocks noChangeAspect="1"/>
          </p:cNvPicPr>
          <p:nvPr/>
        </p:nvPicPr>
        <p:blipFill>
          <a:blip r:embed="rId2"/>
          <a:srcRect b="17770"/>
          <a:stretch>
            <a:fillRect/>
          </a:stretch>
        </p:blipFill>
        <p:spPr>
          <a:xfrm>
            <a:off x="70659"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33A08648-891C-C289-0A52-C55C7B609B2D}"/>
              </a:ext>
            </a:extLst>
          </p:cNvPr>
          <p:cNvSpPr txBox="1"/>
          <p:nvPr/>
        </p:nvSpPr>
        <p:spPr>
          <a:xfrm>
            <a:off x="7360922" y="2471609"/>
            <a:ext cx="4375264" cy="3742762"/>
          </a:xfrm>
          <a:prstGeom prst="rect">
            <a:avLst/>
          </a:prstGeom>
        </p:spPr>
        <p:txBody>
          <a:bodyPr vert="horz" lIns="91440" tIns="45720" rIns="91440" bIns="45720" rtlCol="0">
            <a:normAutofit/>
          </a:bodyPr>
          <a:lstStyle/>
          <a:p>
            <a:pPr marL="114300" lvl="0">
              <a:lnSpc>
                <a:spcPct val="90000"/>
              </a:lnSpc>
              <a:spcAft>
                <a:spcPts val="800"/>
              </a:spcAft>
              <a:buSzPts val="1000"/>
              <a:tabLst>
                <a:tab pos="457200" algn="l"/>
              </a:tabLst>
            </a:pPr>
            <a:r>
              <a:rPr lang="en-US" sz="2000" b="1" dirty="0">
                <a:solidFill>
                  <a:srgbClr val="EF7D47"/>
                </a:solidFill>
                <a:effectLst/>
              </a:rPr>
              <a:t>Objectives: </a:t>
            </a:r>
          </a:p>
          <a:p>
            <a:pPr marL="742950" lvl="1" indent="-228600">
              <a:lnSpc>
                <a:spcPct val="90000"/>
              </a:lnSpc>
              <a:spcAft>
                <a:spcPts val="800"/>
              </a:spcAft>
              <a:buFont typeface="Arial" panose="020B0604020202020204" pitchFamily="34" charset="0"/>
              <a:buChar char="•"/>
              <a:tabLst>
                <a:tab pos="914400" algn="l"/>
              </a:tabLst>
            </a:pPr>
            <a:r>
              <a:rPr lang="en-US" sz="1400" dirty="0">
                <a:effectLst/>
              </a:rPr>
              <a:t>Benchmark existing AI time-management solutions.</a:t>
            </a:r>
          </a:p>
          <a:p>
            <a:pPr marL="742950" lvl="1" indent="-228600">
              <a:lnSpc>
                <a:spcPct val="90000"/>
              </a:lnSpc>
              <a:spcAft>
                <a:spcPts val="800"/>
              </a:spcAft>
              <a:buFont typeface="Arial" panose="020B0604020202020204" pitchFamily="34" charset="0"/>
              <a:buChar char="•"/>
              <a:tabLst>
                <a:tab pos="914400" algn="l"/>
              </a:tabLst>
            </a:pPr>
            <a:r>
              <a:rPr lang="en-US" sz="1400" dirty="0">
                <a:effectLst/>
              </a:rPr>
              <a:t>Design an architecture integrating an adaptive timer, AI scheduler, CBT chatbot, and insights dashboard.</a:t>
            </a:r>
          </a:p>
          <a:p>
            <a:pPr marL="742950" lvl="1" indent="-228600">
              <a:lnSpc>
                <a:spcPct val="90000"/>
              </a:lnSpc>
              <a:spcAft>
                <a:spcPts val="800"/>
              </a:spcAft>
              <a:buFont typeface="Arial" panose="020B0604020202020204" pitchFamily="34" charset="0"/>
              <a:buChar char="•"/>
              <a:tabLst>
                <a:tab pos="914400" algn="l"/>
              </a:tabLst>
            </a:pPr>
            <a:r>
              <a:rPr lang="en-US" sz="1400" dirty="0">
                <a:effectLst/>
              </a:rPr>
              <a:t>Train ML models on public behavioural datasets to predict optimal focus times.</a:t>
            </a:r>
          </a:p>
          <a:p>
            <a:pPr marL="742950" lvl="1" indent="-228600">
              <a:lnSpc>
                <a:spcPct val="90000"/>
              </a:lnSpc>
              <a:spcAft>
                <a:spcPts val="800"/>
              </a:spcAft>
              <a:buFont typeface="Arial" panose="020B0604020202020204" pitchFamily="34" charset="0"/>
              <a:buChar char="•"/>
              <a:tabLst>
                <a:tab pos="914400" algn="l"/>
              </a:tabLst>
            </a:pPr>
            <a:r>
              <a:rPr lang="en-US" sz="1400" dirty="0">
                <a:effectLst/>
              </a:rPr>
              <a:t>Integrate models into the web app for real-time recommendations.</a:t>
            </a:r>
          </a:p>
          <a:p>
            <a:pPr marL="742950" lvl="1" indent="-228600">
              <a:lnSpc>
                <a:spcPct val="90000"/>
              </a:lnSpc>
              <a:spcAft>
                <a:spcPts val="800"/>
              </a:spcAft>
              <a:buFont typeface="Arial" panose="020B0604020202020204" pitchFamily="34" charset="0"/>
              <a:buChar char="•"/>
              <a:tabLst>
                <a:tab pos="914400" algn="l"/>
              </a:tabLst>
            </a:pPr>
            <a:r>
              <a:rPr lang="en-US" sz="1400" dirty="0">
                <a:effectLst/>
              </a:rPr>
              <a:t>Evaluate predictive accuracy and real-world impact on task completion rates through User Acceptance Testing (UAT).</a:t>
            </a:r>
          </a:p>
        </p:txBody>
      </p:sp>
      <p:sp>
        <p:nvSpPr>
          <p:cNvPr id="7" name="TextBox 6">
            <a:extLst>
              <a:ext uri="{FF2B5EF4-FFF2-40B4-BE49-F238E27FC236}">
                <a16:creationId xmlns:a16="http://schemas.microsoft.com/office/drawing/2014/main" id="{C23EFC50-3581-DFD3-FBE9-997E9B010605}"/>
              </a:ext>
            </a:extLst>
          </p:cNvPr>
          <p:cNvSpPr txBox="1"/>
          <p:nvPr/>
        </p:nvSpPr>
        <p:spPr>
          <a:xfrm>
            <a:off x="6530475" y="142620"/>
            <a:ext cx="4310150" cy="538417"/>
          </a:xfrm>
          <a:prstGeom prst="rect">
            <a:avLst/>
          </a:prstGeom>
          <a:noFill/>
        </p:spPr>
        <p:txBody>
          <a:bodyPr wrap="square">
            <a:spAutoFit/>
          </a:bodyPr>
          <a:lstStyle/>
          <a:p>
            <a:pPr>
              <a:lnSpc>
                <a:spcPct val="90000"/>
              </a:lnSpc>
              <a:spcAft>
                <a:spcPts val="800"/>
              </a:spcAft>
            </a:pPr>
            <a:r>
              <a:rPr lang="en-US" sz="3200" dirty="0">
                <a:solidFill>
                  <a:srgbClr val="8D342A"/>
                </a:solidFill>
                <a:effectLst/>
                <a:latin typeface="+mj-lt"/>
              </a:rPr>
              <a:t>Aim </a:t>
            </a:r>
            <a:r>
              <a:rPr lang="en-US" sz="3200" dirty="0">
                <a:solidFill>
                  <a:srgbClr val="EF7D47"/>
                </a:solidFill>
                <a:effectLst/>
                <a:latin typeface="+mj-lt"/>
              </a:rPr>
              <a:t>&amp;</a:t>
            </a:r>
            <a:r>
              <a:rPr lang="en-US" sz="3200" dirty="0">
                <a:solidFill>
                  <a:srgbClr val="8D342A"/>
                </a:solidFill>
                <a:effectLst/>
                <a:latin typeface="+mj-lt"/>
              </a:rPr>
              <a:t> SMART Objectives</a:t>
            </a:r>
          </a:p>
        </p:txBody>
      </p:sp>
      <p:sp>
        <p:nvSpPr>
          <p:cNvPr id="9" name="TextBox 8">
            <a:extLst>
              <a:ext uri="{FF2B5EF4-FFF2-40B4-BE49-F238E27FC236}">
                <a16:creationId xmlns:a16="http://schemas.microsoft.com/office/drawing/2014/main" id="{F6F105D3-BCD3-4CDE-03D9-A92F581FA897}"/>
              </a:ext>
            </a:extLst>
          </p:cNvPr>
          <p:cNvSpPr txBox="1"/>
          <p:nvPr/>
        </p:nvSpPr>
        <p:spPr>
          <a:xfrm>
            <a:off x="5437563" y="931534"/>
            <a:ext cx="6095306" cy="1054904"/>
          </a:xfrm>
          <a:prstGeom prst="rect">
            <a:avLst/>
          </a:prstGeom>
          <a:noFill/>
        </p:spPr>
        <p:txBody>
          <a:bodyPr wrap="square">
            <a:spAutoFit/>
          </a:bodyPr>
          <a:lstStyle/>
          <a:p>
            <a:pPr marL="114300" lvl="0">
              <a:lnSpc>
                <a:spcPct val="90000"/>
              </a:lnSpc>
              <a:spcAft>
                <a:spcPts val="800"/>
              </a:spcAft>
              <a:buSzPts val="1000"/>
              <a:tabLst>
                <a:tab pos="457200" algn="l"/>
              </a:tabLst>
            </a:pPr>
            <a:r>
              <a:rPr lang="en-US" sz="2000" b="1" dirty="0">
                <a:solidFill>
                  <a:srgbClr val="EF7D47"/>
                </a:solidFill>
                <a:effectLst/>
              </a:rPr>
              <a:t>Aim</a:t>
            </a:r>
          </a:p>
          <a:p>
            <a:pPr marL="114300" lvl="0">
              <a:lnSpc>
                <a:spcPct val="90000"/>
              </a:lnSpc>
              <a:spcAft>
                <a:spcPts val="800"/>
              </a:spcAft>
              <a:buSzPts val="1000"/>
              <a:tabLst>
                <a:tab pos="457200" algn="l"/>
              </a:tabLst>
            </a:pPr>
            <a:r>
              <a:rPr lang="en-US" sz="1400" dirty="0">
                <a:effectLst/>
              </a:rPr>
              <a:t>To develop and evaluate </a:t>
            </a:r>
            <a:r>
              <a:rPr lang="en-US" sz="1400" b="1" dirty="0" err="1">
                <a:solidFill>
                  <a:schemeClr val="tx2">
                    <a:lumMod val="90000"/>
                    <a:lumOff val="10000"/>
                  </a:schemeClr>
                </a:solidFill>
                <a:effectLst/>
              </a:rPr>
              <a:t>FocusMind</a:t>
            </a:r>
            <a:r>
              <a:rPr lang="en-US" sz="1400" b="1" dirty="0">
                <a:solidFill>
                  <a:schemeClr val="tx2">
                    <a:lumMod val="90000"/>
                    <a:lumOff val="10000"/>
                  </a:schemeClr>
                </a:solidFill>
                <a:effectLst/>
              </a:rPr>
              <a:t> AI</a:t>
            </a:r>
            <a:r>
              <a:rPr lang="en-US" sz="1400" dirty="0">
                <a:effectLst/>
              </a:rPr>
              <a:t>, a machine learning-based web app that improves time management through procrastination detection and focus time prediction.</a:t>
            </a:r>
          </a:p>
        </p:txBody>
      </p:sp>
    </p:spTree>
    <p:extLst>
      <p:ext uri="{BB962C8B-B14F-4D97-AF65-F5344CB8AC3E}">
        <p14:creationId xmlns:p14="http://schemas.microsoft.com/office/powerpoint/2010/main" val="12715656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20">
            <a:extLst>
              <a:ext uri="{FF2B5EF4-FFF2-40B4-BE49-F238E27FC236}">
                <a16:creationId xmlns:a16="http://schemas.microsoft.com/office/drawing/2014/main" id="{583DAE78-5CC6-C7D4-BA7E-2FD28B036CFA}"/>
              </a:ext>
            </a:extLst>
          </p:cNvPr>
          <p:cNvPicPr>
            <a:picLocks noChangeAspect="1"/>
          </p:cNvPicPr>
          <p:nvPr/>
        </p:nvPicPr>
        <p:blipFill>
          <a:blip r:embed="rId3">
            <a:alphaModFix amt="5000"/>
            <a:extLst>
              <a:ext uri="{28A0092B-C50C-407E-A947-70E740481C1C}">
                <a14:useLocalDpi xmlns:a14="http://schemas.microsoft.com/office/drawing/2010/main" val="0"/>
              </a:ext>
            </a:extLst>
          </a:blip>
          <a:stretch>
            <a:fillRect/>
          </a:stretch>
        </p:blipFill>
        <p:spPr>
          <a:xfrm>
            <a:off x="5348885" y="-81635"/>
            <a:ext cx="6885842" cy="6911319"/>
          </a:xfrm>
          <a:prstGeom prst="rect">
            <a:avLst/>
          </a:prstGeom>
        </p:spPr>
      </p:pic>
      <p:sp>
        <p:nvSpPr>
          <p:cNvPr id="4" name="TextBox 3">
            <a:extLst>
              <a:ext uri="{FF2B5EF4-FFF2-40B4-BE49-F238E27FC236}">
                <a16:creationId xmlns:a16="http://schemas.microsoft.com/office/drawing/2014/main" id="{23DCFF06-B75B-4C5F-B53B-ACD7E4BAC4BA}"/>
              </a:ext>
            </a:extLst>
          </p:cNvPr>
          <p:cNvSpPr txBox="1"/>
          <p:nvPr/>
        </p:nvSpPr>
        <p:spPr>
          <a:xfrm>
            <a:off x="420293" y="995738"/>
            <a:ext cx="4969392" cy="1054904"/>
          </a:xfrm>
          <a:prstGeom prst="rect">
            <a:avLst/>
          </a:prstGeom>
          <a:noFill/>
        </p:spPr>
        <p:txBody>
          <a:bodyPr wrap="square">
            <a:spAutoFit/>
          </a:bodyPr>
          <a:lstStyle/>
          <a:p>
            <a:pPr marL="114300" lvl="0">
              <a:lnSpc>
                <a:spcPct val="90000"/>
              </a:lnSpc>
              <a:spcAft>
                <a:spcPts val="800"/>
              </a:spcAft>
              <a:buSzPts val="1000"/>
              <a:tabLst>
                <a:tab pos="457200" algn="l"/>
              </a:tabLst>
            </a:pPr>
            <a:r>
              <a:rPr lang="en-US" sz="2000" b="1" dirty="0">
                <a:solidFill>
                  <a:srgbClr val="EF7D47"/>
                </a:solidFill>
                <a:effectLst/>
              </a:rPr>
              <a:t>Methodology</a:t>
            </a:r>
          </a:p>
          <a:p>
            <a:pPr marL="114300" lvl="0">
              <a:lnSpc>
                <a:spcPct val="90000"/>
              </a:lnSpc>
              <a:spcAft>
                <a:spcPts val="800"/>
              </a:spcAft>
              <a:buSzPts val="1000"/>
              <a:tabLst>
                <a:tab pos="457200" algn="l"/>
              </a:tabLst>
            </a:pPr>
            <a:r>
              <a:rPr lang="en-US" sz="1400" dirty="0">
                <a:solidFill>
                  <a:schemeClr val="tx1">
                    <a:alpha val="80000"/>
                  </a:schemeClr>
                </a:solidFill>
                <a:effectLst/>
              </a:rPr>
              <a:t>Quantitative research within a Design Science Research (DSR) framework, paired with an Agile software development lifecycle[8].</a:t>
            </a:r>
          </a:p>
        </p:txBody>
      </p:sp>
      <p:sp>
        <p:nvSpPr>
          <p:cNvPr id="8" name="TextBox 7">
            <a:extLst>
              <a:ext uri="{FF2B5EF4-FFF2-40B4-BE49-F238E27FC236}">
                <a16:creationId xmlns:a16="http://schemas.microsoft.com/office/drawing/2014/main" id="{F48BCB17-AE5F-59D0-61A2-0E1379562870}"/>
              </a:ext>
            </a:extLst>
          </p:cNvPr>
          <p:cNvSpPr txBox="1"/>
          <p:nvPr/>
        </p:nvSpPr>
        <p:spPr>
          <a:xfrm>
            <a:off x="5994276" y="995738"/>
            <a:ext cx="6073794" cy="615553"/>
          </a:xfrm>
          <a:prstGeom prst="rect">
            <a:avLst/>
          </a:prstGeom>
          <a:noFill/>
        </p:spPr>
        <p:txBody>
          <a:bodyPr wrap="square">
            <a:spAutoFit/>
          </a:bodyPr>
          <a:lstStyle/>
          <a:p>
            <a:r>
              <a:rPr lang="en-US" sz="2000" b="1" dirty="0">
                <a:solidFill>
                  <a:srgbClr val="EF7D47"/>
                </a:solidFill>
                <a:effectLst/>
              </a:rPr>
              <a:t>Architecture</a:t>
            </a:r>
          </a:p>
          <a:p>
            <a:r>
              <a:rPr lang="en-US" sz="1400" dirty="0">
                <a:solidFill>
                  <a:schemeClr val="tx1">
                    <a:alpha val="80000"/>
                  </a:schemeClr>
                </a:solidFill>
                <a:effectLst/>
              </a:rPr>
              <a:t> A modular, 3-tier web application (Presentation, Application, Data layers)[7]</a:t>
            </a:r>
            <a:endParaRPr lang="LID4096" sz="1400" dirty="0"/>
          </a:p>
        </p:txBody>
      </p:sp>
      <p:pic>
        <p:nvPicPr>
          <p:cNvPr id="9" name="Picture 8">
            <a:extLst>
              <a:ext uri="{FF2B5EF4-FFF2-40B4-BE49-F238E27FC236}">
                <a16:creationId xmlns:a16="http://schemas.microsoft.com/office/drawing/2014/main" id="{D1D92BD5-E0E1-7CCD-C12F-5ED4781F00A1}"/>
              </a:ext>
            </a:extLst>
          </p:cNvPr>
          <p:cNvPicPr>
            <a:picLocks noChangeAspect="1"/>
          </p:cNvPicPr>
          <p:nvPr/>
        </p:nvPicPr>
        <p:blipFill>
          <a:blip r:embed="rId4" cstate="print">
            <a:extLst>
              <a:ext uri="{28A0092B-C50C-407E-A947-70E740481C1C}">
                <a14:useLocalDpi xmlns:a14="http://schemas.microsoft.com/office/drawing/2010/main" val="0"/>
              </a:ext>
            </a:extLst>
          </a:blip>
          <a:srcRect l="2515" t="7011" r="1925"/>
          <a:stretch>
            <a:fillRect/>
          </a:stretch>
        </p:blipFill>
        <p:spPr bwMode="auto">
          <a:xfrm>
            <a:off x="6139961" y="1724597"/>
            <a:ext cx="5725259" cy="2957902"/>
          </a:xfrm>
          <a:prstGeom prst="rect">
            <a:avLst/>
          </a:prstGeom>
          <a:ln w="38100" cap="sq">
            <a:solidFill>
              <a:schemeClr val="tx2">
                <a:lumMod val="90000"/>
                <a:lumOff val="10000"/>
              </a:schemeClr>
            </a:solidFill>
            <a:prstDash val="solid"/>
            <a:miter lim="800000"/>
          </a:ln>
          <a:effectLst>
            <a:outerShdw blurRad="50800" dist="38100" dir="2700000" algn="tl" rotWithShape="0">
              <a:srgbClr val="000000">
                <a:alpha val="43000"/>
              </a:srgbClr>
            </a:outerShdw>
          </a:effectLst>
        </p:spPr>
      </p:pic>
      <p:pic>
        <p:nvPicPr>
          <p:cNvPr id="19" name="Picture 18">
            <a:extLst>
              <a:ext uri="{FF2B5EF4-FFF2-40B4-BE49-F238E27FC236}">
                <a16:creationId xmlns:a16="http://schemas.microsoft.com/office/drawing/2014/main" id="{2C1B55E4-E953-1BDE-C823-CD7B82BEA914}"/>
              </a:ext>
            </a:extLst>
          </p:cNvPr>
          <p:cNvPicPr>
            <a:picLocks noChangeAspect="1"/>
          </p:cNvPicPr>
          <p:nvPr/>
        </p:nvPicPr>
        <p:blipFill>
          <a:blip r:embed="rId5"/>
          <a:srcRect l="-1" t="1100" r="886" b="4152"/>
          <a:stretch>
            <a:fillRect/>
          </a:stretch>
        </p:blipFill>
        <p:spPr>
          <a:xfrm>
            <a:off x="631811" y="1989221"/>
            <a:ext cx="4717074" cy="4807552"/>
          </a:xfrm>
          <a:prstGeom prst="rect">
            <a:avLst/>
          </a:prstGeom>
        </p:spPr>
      </p:pic>
      <p:sp>
        <p:nvSpPr>
          <p:cNvPr id="23" name="TextBox 22">
            <a:extLst>
              <a:ext uri="{FF2B5EF4-FFF2-40B4-BE49-F238E27FC236}">
                <a16:creationId xmlns:a16="http://schemas.microsoft.com/office/drawing/2014/main" id="{9DDFFA6E-816C-04AE-3593-4D52891B9048}"/>
              </a:ext>
            </a:extLst>
          </p:cNvPr>
          <p:cNvSpPr txBox="1"/>
          <p:nvPr/>
        </p:nvSpPr>
        <p:spPr>
          <a:xfrm>
            <a:off x="6011433" y="4836236"/>
            <a:ext cx="5982313" cy="1960537"/>
          </a:xfrm>
          <a:prstGeom prst="rect">
            <a:avLst/>
          </a:prstGeom>
          <a:noFill/>
        </p:spPr>
        <p:txBody>
          <a:bodyPr wrap="square">
            <a:spAutoFit/>
          </a:bodyPr>
          <a:lstStyle/>
          <a:p>
            <a:pPr>
              <a:lnSpc>
                <a:spcPct val="107000"/>
              </a:lnSpc>
              <a:spcBef>
                <a:spcPts val="800"/>
              </a:spcBef>
              <a:spcAft>
                <a:spcPts val="400"/>
              </a:spcAft>
              <a:buNone/>
            </a:pPr>
            <a:r>
              <a:rPr lang="" sz="2000" b="1" dirty="0">
                <a:solidFill>
                  <a:srgbClr val="EF7D47"/>
                </a:solidFill>
                <a:effectLst/>
                <a:ea typeface="Times New Roman" panose="02020603050405020304" pitchFamily="18" charset="0"/>
                <a:cs typeface="Calibri" panose="020F0502020204030204" pitchFamily="34" charset="0"/>
              </a:rPr>
              <a:t>Software and Development Tools</a:t>
            </a:r>
            <a:endParaRPr lang="" sz="2000" b="1" dirty="0">
              <a:solidFill>
                <a:srgbClr val="EF7D47"/>
              </a:solidFill>
              <a:effectLst/>
              <a:ea typeface="Times New Roman" panose="02020603050405020304" pitchFamily="18" charset="0"/>
              <a:cs typeface="Times New Roman" panose="02020603050405020304" pitchFamily="18" charset="0"/>
            </a:endParaRPr>
          </a:p>
          <a:p>
            <a:pPr>
              <a:spcAft>
                <a:spcPts val="800"/>
              </a:spcAft>
              <a:buNone/>
            </a:pPr>
            <a:r>
              <a:rPr lang="" sz="1400" b="1" dirty="0">
                <a:solidFill>
                  <a:schemeClr val="tx2">
                    <a:lumMod val="90000"/>
                    <a:lumOff val="10000"/>
                  </a:schemeClr>
                </a:solidFill>
                <a:effectLst/>
                <a:ea typeface="Calibri" panose="020F0502020204030204" pitchFamily="34" charset="0"/>
              </a:rPr>
              <a:t>Backend: </a:t>
            </a:r>
            <a:r>
              <a:rPr lang="" sz="1400" dirty="0">
                <a:effectLst/>
                <a:ea typeface="Calibri" panose="020F0502020204030204" pitchFamily="34" charset="0"/>
              </a:rPr>
              <a:t>Python</a:t>
            </a:r>
            <a:r>
              <a:rPr lang="" sz="1400" dirty="0">
                <a:ea typeface="Calibri" panose="020F0502020204030204" pitchFamily="34" charset="0"/>
              </a:rPr>
              <a:t>, </a:t>
            </a:r>
            <a:r>
              <a:rPr lang="" sz="1400" dirty="0">
                <a:effectLst/>
                <a:ea typeface="Calibri" panose="020F0502020204030204" pitchFamily="34" charset="0"/>
              </a:rPr>
              <a:t>JavaScript</a:t>
            </a:r>
            <a:r>
              <a:rPr lang="en-GB" sz="1400" dirty="0">
                <a:effectLst/>
                <a:ea typeface="Calibri" panose="020F0502020204030204" pitchFamily="34" charset="0"/>
              </a:rPr>
              <a:t>, Flask,</a:t>
            </a:r>
            <a:r>
              <a:rPr lang="" sz="1400" dirty="0">
                <a:ea typeface="Calibri" panose="020F0502020204030204" pitchFamily="34" charset="0"/>
              </a:rPr>
              <a:t> Chart.js, Git</a:t>
            </a:r>
            <a:endParaRPr lang="en-GB" sz="1400" dirty="0">
              <a:effectLst/>
              <a:ea typeface="Calibri" panose="020F0502020204030204" pitchFamily="34" charset="0"/>
            </a:endParaRPr>
          </a:p>
          <a:p>
            <a:pPr>
              <a:spcAft>
                <a:spcPts val="800"/>
              </a:spcAft>
              <a:buNone/>
            </a:pPr>
            <a:r>
              <a:rPr lang="en-GB" sz="1400" b="1" dirty="0">
                <a:solidFill>
                  <a:schemeClr val="tx2">
                    <a:lumMod val="90000"/>
                    <a:lumOff val="10000"/>
                  </a:schemeClr>
                </a:solidFill>
                <a:effectLst/>
                <a:ea typeface="Calibri" panose="020F0502020204030204" pitchFamily="34" charset="0"/>
              </a:rPr>
              <a:t>Frontend</a:t>
            </a:r>
            <a:r>
              <a:rPr lang="en-GB" sz="1400" dirty="0">
                <a:solidFill>
                  <a:schemeClr val="tx2">
                    <a:lumMod val="90000"/>
                    <a:lumOff val="10000"/>
                  </a:schemeClr>
                </a:solidFill>
                <a:effectLst/>
                <a:ea typeface="Calibri" panose="020F0502020204030204" pitchFamily="34" charset="0"/>
              </a:rPr>
              <a:t>:</a:t>
            </a:r>
            <a:r>
              <a:rPr lang="en-GB" sz="1400" dirty="0">
                <a:effectLst/>
                <a:ea typeface="Calibri" panose="020F0502020204030204" pitchFamily="34" charset="0"/>
              </a:rPr>
              <a:t> HTML, CSS</a:t>
            </a:r>
            <a:r>
              <a:rPr lang="" sz="1400" dirty="0">
                <a:ea typeface="Calibri" panose="020F0502020204030204" pitchFamily="34" charset="0"/>
              </a:rPr>
              <a:t>. </a:t>
            </a:r>
            <a:endParaRPr lang="en-GB" sz="1400" dirty="0">
              <a:effectLst/>
              <a:ea typeface="Calibri" panose="020F0502020204030204" pitchFamily="34" charset="0"/>
            </a:endParaRPr>
          </a:p>
          <a:p>
            <a:pPr>
              <a:spcAft>
                <a:spcPts val="800"/>
              </a:spcAft>
              <a:buNone/>
            </a:pPr>
            <a:r>
              <a:rPr lang="en-GB" sz="1400" b="1" dirty="0">
                <a:solidFill>
                  <a:schemeClr val="tx2">
                    <a:lumMod val="90000"/>
                    <a:lumOff val="10000"/>
                  </a:schemeClr>
                </a:solidFill>
                <a:ea typeface="Calibri" panose="020F0502020204030204" pitchFamily="34" charset="0"/>
              </a:rPr>
              <a:t>Prototype Design</a:t>
            </a:r>
            <a:r>
              <a:rPr lang="en-GB" sz="1400" dirty="0">
                <a:ea typeface="Calibri" panose="020F0502020204030204" pitchFamily="34" charset="0"/>
              </a:rPr>
              <a:t>: </a:t>
            </a:r>
            <a:r>
              <a:rPr lang="en-GB" sz="1400" dirty="0">
                <a:effectLst/>
                <a:ea typeface="Calibri" panose="020F0502020204030204" pitchFamily="34" charset="0"/>
              </a:rPr>
              <a:t> Figma </a:t>
            </a:r>
          </a:p>
          <a:p>
            <a:pPr>
              <a:spcAft>
                <a:spcPts val="800"/>
              </a:spcAft>
              <a:buNone/>
            </a:pPr>
            <a:r>
              <a:rPr lang="" sz="1400" b="1" dirty="0">
                <a:solidFill>
                  <a:schemeClr val="tx2">
                    <a:lumMod val="90000"/>
                    <a:lumOff val="10000"/>
                  </a:schemeClr>
                </a:solidFill>
                <a:effectLst/>
                <a:ea typeface="Calibri" panose="020F0502020204030204" pitchFamily="34" charset="0"/>
              </a:rPr>
              <a:t>Machine Learning Tools</a:t>
            </a:r>
            <a:r>
              <a:rPr lang="" sz="1400" dirty="0">
                <a:effectLst/>
                <a:ea typeface="Calibri" panose="020F0502020204030204" pitchFamily="34" charset="0"/>
              </a:rPr>
              <a:t>: Scikit-learn</a:t>
            </a:r>
            <a:r>
              <a:rPr lang="" sz="1400" dirty="0">
                <a:ea typeface="Calibri" panose="020F0502020204030204" pitchFamily="34" charset="0"/>
              </a:rPr>
              <a:t>, TensorFlow, Keras, Jupyter Notebook </a:t>
            </a:r>
            <a:endParaRPr lang="" sz="1400" dirty="0">
              <a:effectLst/>
              <a:ea typeface="Calibri" panose="020F0502020204030204" pitchFamily="34" charset="0"/>
            </a:endParaRPr>
          </a:p>
          <a:p>
            <a:pPr>
              <a:spcAft>
                <a:spcPts val="800"/>
              </a:spcAft>
              <a:buNone/>
            </a:pPr>
            <a:r>
              <a:rPr lang="" sz="1400" b="1" dirty="0">
                <a:solidFill>
                  <a:schemeClr val="tx2">
                    <a:lumMod val="90000"/>
                    <a:lumOff val="10000"/>
                  </a:schemeClr>
                </a:solidFill>
                <a:effectLst/>
                <a:ea typeface="Calibri" panose="020F0502020204030204" pitchFamily="34" charset="0"/>
              </a:rPr>
              <a:t>Database:</a:t>
            </a:r>
            <a:r>
              <a:rPr lang="" sz="1400" b="1" dirty="0">
                <a:effectLst/>
                <a:ea typeface="Calibri" panose="020F0502020204030204" pitchFamily="34" charset="0"/>
              </a:rPr>
              <a:t> </a:t>
            </a:r>
            <a:r>
              <a:rPr lang="" sz="1400" dirty="0">
                <a:effectLst/>
                <a:ea typeface="Calibri" panose="020F0502020204030204" pitchFamily="34" charset="0"/>
              </a:rPr>
              <a:t>SQLite</a:t>
            </a:r>
            <a:r>
              <a:rPr lang="en-GB" sz="1400" dirty="0">
                <a:effectLst/>
                <a:ea typeface="Calibri" panose="020F0502020204030204" pitchFamily="34" charset="0"/>
              </a:rPr>
              <a:t>, MongoDB</a:t>
            </a:r>
            <a:endParaRPr lang="" sz="1400" dirty="0">
              <a:effectLst/>
              <a:ea typeface="Calibri" panose="020F0502020204030204" pitchFamily="34" charset="0"/>
            </a:endParaRPr>
          </a:p>
        </p:txBody>
      </p:sp>
      <p:sp>
        <p:nvSpPr>
          <p:cNvPr id="7" name="TextBox 6">
            <a:extLst>
              <a:ext uri="{FF2B5EF4-FFF2-40B4-BE49-F238E27FC236}">
                <a16:creationId xmlns:a16="http://schemas.microsoft.com/office/drawing/2014/main" id="{C2E7982F-22A6-3F97-7C4D-FC39701DA54C}"/>
              </a:ext>
            </a:extLst>
          </p:cNvPr>
          <p:cNvSpPr txBox="1"/>
          <p:nvPr/>
        </p:nvSpPr>
        <p:spPr>
          <a:xfrm>
            <a:off x="465513" y="331484"/>
            <a:ext cx="5269540" cy="538417"/>
          </a:xfrm>
          <a:prstGeom prst="rect">
            <a:avLst/>
          </a:prstGeom>
          <a:noFill/>
        </p:spPr>
        <p:txBody>
          <a:bodyPr wrap="square">
            <a:spAutoFit/>
          </a:bodyPr>
          <a:lstStyle/>
          <a:p>
            <a:pPr>
              <a:lnSpc>
                <a:spcPct val="90000"/>
              </a:lnSpc>
              <a:spcAft>
                <a:spcPts val="800"/>
              </a:spcAft>
            </a:pPr>
            <a:r>
              <a:rPr lang="en-US" sz="3200" dirty="0">
                <a:solidFill>
                  <a:srgbClr val="8D342A"/>
                </a:solidFill>
                <a:effectLst/>
                <a:latin typeface="+mj-lt"/>
              </a:rPr>
              <a:t>Methodology </a:t>
            </a:r>
            <a:r>
              <a:rPr lang="en-US" sz="3200" dirty="0">
                <a:solidFill>
                  <a:srgbClr val="EF7D47"/>
                </a:solidFill>
                <a:effectLst/>
                <a:latin typeface="+mj-lt"/>
              </a:rPr>
              <a:t>&amp;</a:t>
            </a:r>
            <a:r>
              <a:rPr lang="en-US" sz="3200" dirty="0">
                <a:solidFill>
                  <a:srgbClr val="8D342A"/>
                </a:solidFill>
                <a:effectLst/>
                <a:latin typeface="+mj-lt"/>
              </a:rPr>
              <a:t> System Design</a:t>
            </a:r>
          </a:p>
        </p:txBody>
      </p:sp>
    </p:spTree>
    <p:extLst>
      <p:ext uri="{BB962C8B-B14F-4D97-AF65-F5344CB8AC3E}">
        <p14:creationId xmlns:p14="http://schemas.microsoft.com/office/powerpoint/2010/main" val="66243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C32BBF-071F-54E5-7E9A-ED392DBE1222}"/>
            </a:ext>
          </a:extLst>
        </p:cNvPr>
        <p:cNvGrpSpPr/>
        <p:nvPr/>
      </p:nvGrpSpPr>
      <p:grpSpPr>
        <a:xfrm>
          <a:off x="0" y="0"/>
          <a:ext cx="0" cy="0"/>
          <a:chOff x="0" y="0"/>
          <a:chExt cx="0" cy="0"/>
        </a:xfrm>
      </p:grpSpPr>
      <p:sp>
        <p:nvSpPr>
          <p:cNvPr id="9" name="TextBox 8">
            <a:extLst>
              <a:ext uri="{FF2B5EF4-FFF2-40B4-BE49-F238E27FC236}">
                <a16:creationId xmlns:a16="http://schemas.microsoft.com/office/drawing/2014/main" id="{85EBB226-C66D-8D77-BECD-0BA140D35A99}"/>
              </a:ext>
            </a:extLst>
          </p:cNvPr>
          <p:cNvSpPr txBox="1"/>
          <p:nvPr/>
        </p:nvSpPr>
        <p:spPr>
          <a:xfrm>
            <a:off x="3592757" y="160632"/>
            <a:ext cx="6095266" cy="601255"/>
          </a:xfrm>
          <a:prstGeom prst="rect">
            <a:avLst/>
          </a:prstGeom>
          <a:noFill/>
        </p:spPr>
        <p:txBody>
          <a:bodyPr wrap="square">
            <a:spAutoFit/>
          </a:bodyPr>
          <a:lstStyle/>
          <a:p>
            <a:pPr>
              <a:lnSpc>
                <a:spcPct val="107000"/>
              </a:lnSpc>
              <a:spcAft>
                <a:spcPts val="800"/>
              </a:spcAft>
              <a:buNone/>
            </a:pPr>
            <a:r>
              <a:rPr lang="" sz="3200" dirty="0">
                <a:solidFill>
                  <a:srgbClr val="8D342A"/>
                </a:solidFill>
                <a:effectLst/>
                <a:latin typeface="+mj-lt"/>
                <a:ea typeface="Calibri" panose="020F0502020204030204" pitchFamily="34" charset="0"/>
              </a:rPr>
              <a:t>Data Collection </a:t>
            </a:r>
            <a:r>
              <a:rPr lang="" sz="3200" dirty="0">
                <a:solidFill>
                  <a:srgbClr val="EF7D47"/>
                </a:solidFill>
                <a:effectLst/>
                <a:latin typeface="+mj-lt"/>
                <a:ea typeface="Calibri" panose="020F0502020204030204" pitchFamily="34" charset="0"/>
              </a:rPr>
              <a:t>&amp;</a:t>
            </a:r>
            <a:r>
              <a:rPr lang="" sz="3200" dirty="0">
                <a:solidFill>
                  <a:srgbClr val="8D342A"/>
                </a:solidFill>
                <a:effectLst/>
                <a:latin typeface="+mj-lt"/>
                <a:ea typeface="Calibri" panose="020F0502020204030204" pitchFamily="34" charset="0"/>
              </a:rPr>
              <a:t> ML Evaluation </a:t>
            </a:r>
          </a:p>
        </p:txBody>
      </p:sp>
      <p:sp>
        <p:nvSpPr>
          <p:cNvPr id="11" name="TextBox 10">
            <a:extLst>
              <a:ext uri="{FF2B5EF4-FFF2-40B4-BE49-F238E27FC236}">
                <a16:creationId xmlns:a16="http://schemas.microsoft.com/office/drawing/2014/main" id="{9C647AC8-F4F1-5FC6-5B54-281AF9FD0989}"/>
              </a:ext>
            </a:extLst>
          </p:cNvPr>
          <p:cNvSpPr txBox="1"/>
          <p:nvPr/>
        </p:nvSpPr>
        <p:spPr>
          <a:xfrm>
            <a:off x="288016" y="4851738"/>
            <a:ext cx="1876195" cy="1637308"/>
          </a:xfrm>
          <a:prstGeom prst="rect">
            <a:avLst/>
          </a:prstGeom>
          <a:noFill/>
        </p:spPr>
        <p:txBody>
          <a:bodyPr wrap="square">
            <a:spAutoFit/>
          </a:bodyPr>
          <a:lstStyle/>
          <a:p>
            <a:pPr>
              <a:lnSpc>
                <a:spcPct val="107000"/>
              </a:lnSpc>
              <a:spcAft>
                <a:spcPts val="800"/>
              </a:spcAft>
              <a:buNone/>
            </a:pPr>
            <a:r>
              <a:rPr lang="" sz="1600" b="1" dirty="0">
                <a:solidFill>
                  <a:schemeClr val="tx2">
                    <a:lumMod val="90000"/>
                    <a:lumOff val="10000"/>
                  </a:schemeClr>
                </a:solidFill>
                <a:effectLst/>
                <a:ea typeface="Calibri" panose="020F0502020204030204" pitchFamily="34" charset="0"/>
                <a:cs typeface="Times New Roman" panose="02020603050405020304" pitchFamily="18" charset="0"/>
              </a:rPr>
              <a:t>Secondary Data</a:t>
            </a:r>
            <a:endParaRPr lang="" sz="1600" dirty="0">
              <a:solidFill>
                <a:schemeClr val="tx2">
                  <a:lumMod val="90000"/>
                  <a:lumOff val="10000"/>
                </a:schemeClr>
              </a:solidFill>
              <a:effectLst/>
              <a:ea typeface="Calibri" panose="020F0502020204030204" pitchFamily="34" charset="0"/>
              <a:cs typeface="Times New Roman" panose="02020603050405020304" pitchFamily="18" charset="0"/>
            </a:endParaRPr>
          </a:p>
          <a:p>
            <a:pPr>
              <a:lnSpc>
                <a:spcPct val="107000"/>
              </a:lnSpc>
              <a:spcAft>
                <a:spcPts val="800"/>
              </a:spcAft>
              <a:buNone/>
            </a:pPr>
            <a:r>
              <a:rPr lang="" sz="1200" dirty="0">
                <a:effectLst/>
                <a:ea typeface="Calibri" panose="020F0502020204030204" pitchFamily="34" charset="0"/>
                <a:cs typeface="Times New Roman" panose="02020603050405020304" pitchFamily="18" charset="0"/>
              </a:rPr>
              <a:t> Public datasets (e.g., Kaggle, UK Student Procrastination Dataset) to train initial models and overcome the "cold-start" problem[9].</a:t>
            </a:r>
          </a:p>
        </p:txBody>
      </p:sp>
      <p:sp>
        <p:nvSpPr>
          <p:cNvPr id="14" name="TextBox 13">
            <a:extLst>
              <a:ext uri="{FF2B5EF4-FFF2-40B4-BE49-F238E27FC236}">
                <a16:creationId xmlns:a16="http://schemas.microsoft.com/office/drawing/2014/main" id="{74E0BD1A-2C06-22D9-2276-E9BFF3CC5FFF}"/>
              </a:ext>
            </a:extLst>
          </p:cNvPr>
          <p:cNvSpPr txBox="1"/>
          <p:nvPr/>
        </p:nvSpPr>
        <p:spPr>
          <a:xfrm>
            <a:off x="3265641" y="4974561"/>
            <a:ext cx="1924103" cy="1044453"/>
          </a:xfrm>
          <a:prstGeom prst="rect">
            <a:avLst/>
          </a:prstGeom>
          <a:noFill/>
        </p:spPr>
        <p:txBody>
          <a:bodyPr wrap="square">
            <a:spAutoFit/>
          </a:bodyPr>
          <a:lstStyle/>
          <a:p>
            <a:pPr>
              <a:lnSpc>
                <a:spcPct val="107000"/>
              </a:lnSpc>
              <a:spcAft>
                <a:spcPts val="800"/>
              </a:spcAft>
              <a:buNone/>
            </a:pPr>
            <a:r>
              <a:rPr lang="" sz="1600" b="1" dirty="0">
                <a:solidFill>
                  <a:schemeClr val="tx2">
                    <a:lumMod val="90000"/>
                    <a:lumOff val="10000"/>
                  </a:schemeClr>
                </a:solidFill>
                <a:effectLst/>
                <a:ea typeface="Calibri" panose="020F0502020204030204" pitchFamily="34" charset="0"/>
                <a:cs typeface="Times New Roman" panose="02020603050405020304" pitchFamily="18" charset="0"/>
              </a:rPr>
              <a:t>Primary Data</a:t>
            </a:r>
            <a:endParaRPr lang="" sz="1600" dirty="0">
              <a:solidFill>
                <a:schemeClr val="tx2">
                  <a:lumMod val="90000"/>
                  <a:lumOff val="10000"/>
                </a:schemeClr>
              </a:solidFill>
              <a:effectLst/>
              <a:ea typeface="Calibri" panose="020F0502020204030204" pitchFamily="34" charset="0"/>
              <a:cs typeface="Times New Roman" panose="02020603050405020304" pitchFamily="18" charset="0"/>
            </a:endParaRPr>
          </a:p>
          <a:p>
            <a:pPr>
              <a:lnSpc>
                <a:spcPct val="107000"/>
              </a:lnSpc>
              <a:spcAft>
                <a:spcPts val="800"/>
              </a:spcAft>
              <a:buNone/>
            </a:pPr>
            <a:r>
              <a:rPr lang="" sz="1200" dirty="0">
                <a:effectLst/>
                <a:ea typeface="Calibri" panose="020F0502020204030204" pitchFamily="34" charset="0"/>
                <a:cs typeface="Times New Roman" panose="02020603050405020304" pitchFamily="18" charset="0"/>
              </a:rPr>
              <a:t> Non-intrusive activity logging post-deployment[9].</a:t>
            </a:r>
          </a:p>
        </p:txBody>
      </p:sp>
      <p:sp>
        <p:nvSpPr>
          <p:cNvPr id="21" name="TextBox 20">
            <a:extLst>
              <a:ext uri="{FF2B5EF4-FFF2-40B4-BE49-F238E27FC236}">
                <a16:creationId xmlns:a16="http://schemas.microsoft.com/office/drawing/2014/main" id="{7DED3EB7-5B17-89F6-00BB-B59A5BE1CA30}"/>
              </a:ext>
            </a:extLst>
          </p:cNvPr>
          <p:cNvSpPr txBox="1"/>
          <p:nvPr/>
        </p:nvSpPr>
        <p:spPr>
          <a:xfrm>
            <a:off x="1804940" y="868402"/>
            <a:ext cx="1901952" cy="410369"/>
          </a:xfrm>
          <a:prstGeom prst="rect">
            <a:avLst/>
          </a:prstGeom>
          <a:noFill/>
        </p:spPr>
        <p:txBody>
          <a:bodyPr wrap="square">
            <a:spAutoFit/>
          </a:bodyPr>
          <a:lstStyle/>
          <a:p>
            <a:pPr>
              <a:lnSpc>
                <a:spcPct val="107000"/>
              </a:lnSpc>
              <a:spcAft>
                <a:spcPts val="800"/>
              </a:spcAft>
              <a:buNone/>
            </a:pPr>
            <a:r>
              <a:rPr lang="" sz="2000" b="1" dirty="0">
                <a:solidFill>
                  <a:srgbClr val="EF7D47"/>
                </a:solidFill>
                <a:effectLst/>
                <a:latin typeface="+mj-lt"/>
                <a:ea typeface="Calibri" panose="020F0502020204030204" pitchFamily="34" charset="0"/>
              </a:rPr>
              <a:t>Data Collection</a:t>
            </a:r>
            <a:endParaRPr lang="" sz="2000" dirty="0">
              <a:solidFill>
                <a:srgbClr val="EF7D47"/>
              </a:solidFill>
              <a:effectLst/>
              <a:latin typeface="+mj-lt"/>
              <a:ea typeface="Calibri" panose="020F0502020204030204" pitchFamily="34" charset="0"/>
            </a:endParaRPr>
          </a:p>
        </p:txBody>
      </p:sp>
      <p:sp>
        <p:nvSpPr>
          <p:cNvPr id="24" name="TextBox 23">
            <a:extLst>
              <a:ext uri="{FF2B5EF4-FFF2-40B4-BE49-F238E27FC236}">
                <a16:creationId xmlns:a16="http://schemas.microsoft.com/office/drawing/2014/main" id="{B6D45CE9-565D-3251-C933-D640AC442D35}"/>
              </a:ext>
            </a:extLst>
          </p:cNvPr>
          <p:cNvSpPr txBox="1"/>
          <p:nvPr/>
        </p:nvSpPr>
        <p:spPr>
          <a:xfrm>
            <a:off x="9135872" y="4805570"/>
            <a:ext cx="2523744" cy="1242071"/>
          </a:xfrm>
          <a:prstGeom prst="rect">
            <a:avLst/>
          </a:prstGeom>
          <a:noFill/>
        </p:spPr>
        <p:txBody>
          <a:bodyPr wrap="square">
            <a:spAutoFit/>
          </a:bodyPr>
          <a:lstStyle/>
          <a:p>
            <a:pPr lvl="0">
              <a:lnSpc>
                <a:spcPct val="107000"/>
              </a:lnSpc>
              <a:spcAft>
                <a:spcPts val="800"/>
              </a:spcAft>
              <a:buSzPts val="1000"/>
              <a:tabLst>
                <a:tab pos="457200" algn="l"/>
              </a:tabLst>
            </a:pPr>
            <a:r>
              <a:rPr lang="" sz="1600" b="1" dirty="0">
                <a:solidFill>
                  <a:schemeClr val="tx2">
                    <a:lumMod val="90000"/>
                    <a:lumOff val="10000"/>
                  </a:schemeClr>
                </a:solidFill>
                <a:effectLst/>
                <a:ea typeface="Calibri" panose="020F0502020204030204" pitchFamily="34" charset="0"/>
              </a:rPr>
              <a:t>Evaluation Metrics</a:t>
            </a:r>
          </a:p>
          <a:p>
            <a:pPr lvl="0">
              <a:lnSpc>
                <a:spcPct val="107000"/>
              </a:lnSpc>
              <a:spcAft>
                <a:spcPts val="800"/>
              </a:spcAft>
              <a:buSzPts val="1000"/>
              <a:tabLst>
                <a:tab pos="457200" algn="l"/>
              </a:tabLst>
            </a:pPr>
            <a:r>
              <a:rPr lang="" sz="1200" dirty="0">
                <a:effectLst/>
                <a:ea typeface="Calibri" panose="020F0502020204030204" pitchFamily="34" charset="0"/>
              </a:rPr>
              <a:t> Accuracy, precision, recall, F1-score, and ROC/AUC curves for technical assessment, followed by User Acceptance Testing (UAT)[11].</a:t>
            </a:r>
          </a:p>
        </p:txBody>
      </p:sp>
      <p:sp>
        <p:nvSpPr>
          <p:cNvPr id="26" name="TextBox 25">
            <a:extLst>
              <a:ext uri="{FF2B5EF4-FFF2-40B4-BE49-F238E27FC236}">
                <a16:creationId xmlns:a16="http://schemas.microsoft.com/office/drawing/2014/main" id="{2F04A8C8-21BD-817F-082B-D404EA1EFD9E}"/>
              </a:ext>
            </a:extLst>
          </p:cNvPr>
          <p:cNvSpPr txBox="1"/>
          <p:nvPr/>
        </p:nvSpPr>
        <p:spPr>
          <a:xfrm>
            <a:off x="5616606" y="1682989"/>
            <a:ext cx="2620815" cy="1242071"/>
          </a:xfrm>
          <a:prstGeom prst="rect">
            <a:avLst/>
          </a:prstGeom>
          <a:noFill/>
        </p:spPr>
        <p:txBody>
          <a:bodyPr wrap="square">
            <a:spAutoFit/>
          </a:bodyPr>
          <a:lstStyle/>
          <a:p>
            <a:pPr lvl="0">
              <a:lnSpc>
                <a:spcPct val="107000"/>
              </a:lnSpc>
              <a:spcAft>
                <a:spcPts val="800"/>
              </a:spcAft>
              <a:buSzPts val="1000"/>
              <a:tabLst>
                <a:tab pos="457200" algn="l"/>
              </a:tabLst>
            </a:pPr>
            <a:r>
              <a:rPr lang="" sz="1600" b="1" dirty="0">
                <a:solidFill>
                  <a:schemeClr val="tx2">
                    <a:lumMod val="90000"/>
                    <a:lumOff val="10000"/>
                  </a:schemeClr>
                </a:solidFill>
                <a:effectLst/>
                <a:ea typeface="Calibri" panose="020F0502020204030204" pitchFamily="34" charset="0"/>
              </a:rPr>
              <a:t>Machine Learning Models</a:t>
            </a:r>
          </a:p>
          <a:p>
            <a:pPr lvl="0">
              <a:lnSpc>
                <a:spcPct val="107000"/>
              </a:lnSpc>
              <a:spcAft>
                <a:spcPts val="800"/>
              </a:spcAft>
              <a:buSzPts val="1000"/>
              <a:tabLst>
                <a:tab pos="457200" algn="l"/>
              </a:tabLst>
            </a:pPr>
            <a:r>
              <a:rPr lang="" sz="1200" dirty="0">
                <a:effectLst/>
                <a:ea typeface="Calibri" panose="020F0502020204030204" pitchFamily="34" charset="0"/>
              </a:rPr>
              <a:t>Comparing Random Forest (prioritised to prevent overfitting), Support Vector Machines (with RBF kernel), and Logistic Regression[10].</a:t>
            </a:r>
          </a:p>
        </p:txBody>
      </p:sp>
      <p:pic>
        <p:nvPicPr>
          <p:cNvPr id="31" name="Picture 30" descr="Data Management In Machine Learning">
            <a:extLst>
              <a:ext uri="{FF2B5EF4-FFF2-40B4-BE49-F238E27FC236}">
                <a16:creationId xmlns:a16="http://schemas.microsoft.com/office/drawing/2014/main" id="{373258BE-DFA5-EC66-131F-7D45413EA058}"/>
              </a:ext>
            </a:extLst>
          </p:cNvPr>
          <p:cNvPicPr>
            <a:picLocks noChangeAspect="1"/>
          </p:cNvPicPr>
          <p:nvPr/>
        </p:nvPicPr>
        <p:blipFill>
          <a:blip r:embed="rId3"/>
          <a:stretch>
            <a:fillRect/>
          </a:stretch>
        </p:blipFill>
        <p:spPr>
          <a:xfrm>
            <a:off x="8132067" y="1427363"/>
            <a:ext cx="3741977" cy="2678155"/>
          </a:xfrm>
          <a:prstGeom prst="rect">
            <a:avLst/>
          </a:prstGeom>
        </p:spPr>
      </p:pic>
      <p:sp>
        <p:nvSpPr>
          <p:cNvPr id="33" name="TextBox 32">
            <a:extLst>
              <a:ext uri="{FF2B5EF4-FFF2-40B4-BE49-F238E27FC236}">
                <a16:creationId xmlns:a16="http://schemas.microsoft.com/office/drawing/2014/main" id="{471F0E83-0F92-5223-AA95-EE7D35FF43E7}"/>
              </a:ext>
            </a:extLst>
          </p:cNvPr>
          <p:cNvSpPr txBox="1"/>
          <p:nvPr/>
        </p:nvSpPr>
        <p:spPr>
          <a:xfrm>
            <a:off x="7833143" y="878661"/>
            <a:ext cx="1788160" cy="400110"/>
          </a:xfrm>
          <a:prstGeom prst="rect">
            <a:avLst/>
          </a:prstGeom>
          <a:noFill/>
        </p:spPr>
        <p:txBody>
          <a:bodyPr wrap="square">
            <a:spAutoFit/>
          </a:bodyPr>
          <a:lstStyle/>
          <a:p>
            <a:r>
              <a:rPr lang="" sz="2000" b="1" dirty="0">
                <a:solidFill>
                  <a:srgbClr val="EF7D47"/>
                </a:solidFill>
                <a:effectLst/>
                <a:latin typeface="+mj-lt"/>
                <a:ea typeface="Calibri" panose="020F0502020204030204" pitchFamily="34" charset="0"/>
              </a:rPr>
              <a:t>ML Evaluation </a:t>
            </a:r>
            <a:endParaRPr lang="LID4096" sz="2000" b="1" dirty="0">
              <a:solidFill>
                <a:srgbClr val="EF7D47"/>
              </a:solidFill>
            </a:endParaRPr>
          </a:p>
        </p:txBody>
      </p:sp>
      <p:pic>
        <p:nvPicPr>
          <p:cNvPr id="35" name="Picture 34">
            <a:extLst>
              <a:ext uri="{FF2B5EF4-FFF2-40B4-BE49-F238E27FC236}">
                <a16:creationId xmlns:a16="http://schemas.microsoft.com/office/drawing/2014/main" id="{F4119E50-17FA-F2B2-FCCA-EA9073E0D98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616606" y="3878833"/>
            <a:ext cx="3192601" cy="2551733"/>
          </a:xfrm>
          <a:prstGeom prst="rect">
            <a:avLst/>
          </a:prstGeom>
        </p:spPr>
      </p:pic>
      <p:pic>
        <p:nvPicPr>
          <p:cNvPr id="5" name="Picture 4">
            <a:extLst>
              <a:ext uri="{FF2B5EF4-FFF2-40B4-BE49-F238E27FC236}">
                <a16:creationId xmlns:a16="http://schemas.microsoft.com/office/drawing/2014/main" id="{8359E20D-F99C-5D82-08FF-4732E3BF68E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77322" y="1278771"/>
            <a:ext cx="4553920" cy="4023915"/>
          </a:xfrm>
          <a:prstGeom prst="rect">
            <a:avLst/>
          </a:prstGeom>
        </p:spPr>
      </p:pic>
    </p:spTree>
    <p:extLst>
      <p:ext uri="{BB962C8B-B14F-4D97-AF65-F5344CB8AC3E}">
        <p14:creationId xmlns:p14="http://schemas.microsoft.com/office/powerpoint/2010/main" val="20123341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FD307CE-B198-BE12-746C-67246168CBEF}"/>
              </a:ext>
            </a:extLst>
          </p:cNvPr>
          <p:cNvSpPr txBox="1"/>
          <p:nvPr/>
        </p:nvSpPr>
        <p:spPr>
          <a:xfrm>
            <a:off x="225916" y="838574"/>
            <a:ext cx="6565027" cy="1110304"/>
          </a:xfrm>
          <a:prstGeom prst="rect">
            <a:avLst/>
          </a:prstGeom>
          <a:noFill/>
        </p:spPr>
        <p:txBody>
          <a:bodyPr wrap="square">
            <a:spAutoFit/>
          </a:bodyPr>
          <a:lstStyle/>
          <a:p>
            <a:pPr>
              <a:lnSpc>
                <a:spcPct val="107000"/>
              </a:lnSpc>
              <a:spcAft>
                <a:spcPts val="800"/>
              </a:spcAft>
              <a:buNone/>
            </a:pPr>
            <a:r>
              <a:rPr lang="" sz="2000" b="1" dirty="0">
                <a:solidFill>
                  <a:srgbClr val="EF7D47"/>
                </a:solidFill>
                <a:effectLst/>
                <a:ea typeface="Calibri" panose="020F0502020204030204" pitchFamily="34" charset="0"/>
              </a:rPr>
              <a:t>Timeline</a:t>
            </a:r>
          </a:p>
          <a:p>
            <a:pPr lvl="0">
              <a:lnSpc>
                <a:spcPct val="107000"/>
              </a:lnSpc>
              <a:spcAft>
                <a:spcPts val="800"/>
              </a:spcAft>
              <a:buSzPts val="1000"/>
              <a:tabLst>
                <a:tab pos="457200" algn="l"/>
              </a:tabLst>
            </a:pPr>
            <a:r>
              <a:rPr lang="" sz="1200" dirty="0">
                <a:effectLst/>
                <a:ea typeface="Calibri" panose="020F0502020204030204" pitchFamily="34" charset="0"/>
              </a:rPr>
              <a:t> A realistic 6-month iterative Agile plan (Show a visual snippet of your Gantt chart here) covering literature review (Months 1-2), ML development (Months 3-4), web integration (Months 4-5), and evaluation (Months 5-6).</a:t>
            </a:r>
          </a:p>
        </p:txBody>
      </p:sp>
      <p:sp>
        <p:nvSpPr>
          <p:cNvPr id="4" name="TextBox 3">
            <a:extLst>
              <a:ext uri="{FF2B5EF4-FFF2-40B4-BE49-F238E27FC236}">
                <a16:creationId xmlns:a16="http://schemas.microsoft.com/office/drawing/2014/main" id="{0C6F68F5-F39E-C4A7-6F46-53A8F95770C9}"/>
              </a:ext>
            </a:extLst>
          </p:cNvPr>
          <p:cNvSpPr txBox="1"/>
          <p:nvPr/>
        </p:nvSpPr>
        <p:spPr>
          <a:xfrm>
            <a:off x="3440540" y="251253"/>
            <a:ext cx="6096000" cy="601255"/>
          </a:xfrm>
          <a:prstGeom prst="rect">
            <a:avLst/>
          </a:prstGeom>
          <a:noFill/>
        </p:spPr>
        <p:txBody>
          <a:bodyPr wrap="square">
            <a:spAutoFit/>
          </a:bodyPr>
          <a:lstStyle/>
          <a:p>
            <a:pPr>
              <a:lnSpc>
                <a:spcPct val="107000"/>
              </a:lnSpc>
              <a:spcAft>
                <a:spcPts val="800"/>
              </a:spcAft>
              <a:buNone/>
            </a:pPr>
            <a:r>
              <a:rPr lang="" sz="3200" dirty="0">
                <a:solidFill>
                  <a:srgbClr val="8D342A"/>
                </a:solidFill>
                <a:effectLst/>
                <a:latin typeface="+mj-lt"/>
                <a:ea typeface="Calibri" panose="020F0502020204030204" pitchFamily="34" charset="0"/>
              </a:rPr>
              <a:t>Project Planning </a:t>
            </a:r>
            <a:r>
              <a:rPr lang="" sz="3200" dirty="0">
                <a:solidFill>
                  <a:srgbClr val="EF7D47"/>
                </a:solidFill>
                <a:effectLst/>
                <a:latin typeface="+mj-lt"/>
                <a:ea typeface="Calibri" panose="020F0502020204030204" pitchFamily="34" charset="0"/>
              </a:rPr>
              <a:t>&amp;</a:t>
            </a:r>
            <a:r>
              <a:rPr lang="" sz="3200" dirty="0">
                <a:solidFill>
                  <a:srgbClr val="8D342A"/>
                </a:solidFill>
                <a:effectLst/>
                <a:latin typeface="+mj-lt"/>
                <a:ea typeface="Calibri" panose="020F0502020204030204" pitchFamily="34" charset="0"/>
              </a:rPr>
              <a:t> Resources </a:t>
            </a:r>
          </a:p>
        </p:txBody>
      </p:sp>
      <p:pic>
        <p:nvPicPr>
          <p:cNvPr id="6" name="Picture 5">
            <a:extLst>
              <a:ext uri="{FF2B5EF4-FFF2-40B4-BE49-F238E27FC236}">
                <a16:creationId xmlns:a16="http://schemas.microsoft.com/office/drawing/2014/main" id="{F5A8CF18-C153-BE88-987B-5E43E81A3C1B}"/>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67411" y="2148912"/>
            <a:ext cx="6305677" cy="4457835"/>
          </a:xfrm>
          <a:prstGeom prst="rect">
            <a:avLst/>
          </a:prstGeom>
          <a:ln w="38100" cap="sq">
            <a:solidFill>
              <a:schemeClr val="tx2">
                <a:lumMod val="90000"/>
                <a:lumOff val="10000"/>
              </a:schemeClr>
            </a:solidFill>
            <a:prstDash val="solid"/>
            <a:miter lim="800000"/>
          </a:ln>
          <a:effectLst>
            <a:outerShdw blurRad="50800" dist="38100" dir="2700000" algn="tl" rotWithShape="0">
              <a:srgbClr val="000000">
                <a:alpha val="43000"/>
              </a:srgbClr>
            </a:outerShdw>
          </a:effectLst>
        </p:spPr>
      </p:pic>
      <p:pic>
        <p:nvPicPr>
          <p:cNvPr id="10" name="Picture 9">
            <a:extLst>
              <a:ext uri="{FF2B5EF4-FFF2-40B4-BE49-F238E27FC236}">
                <a16:creationId xmlns:a16="http://schemas.microsoft.com/office/drawing/2014/main" id="{7B12E1A8-E586-8136-D72D-C08639BB7C5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48970" y="799631"/>
            <a:ext cx="5175141" cy="5964234"/>
          </a:xfrm>
          <a:prstGeom prst="rect">
            <a:avLst/>
          </a:prstGeom>
        </p:spPr>
      </p:pic>
    </p:spTree>
    <p:extLst>
      <p:ext uri="{BB962C8B-B14F-4D97-AF65-F5344CB8AC3E}">
        <p14:creationId xmlns:p14="http://schemas.microsoft.com/office/powerpoint/2010/main" val="22929598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5014529-2E04-B5C8-660E-5A56A7B6D4A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80127" y="3742135"/>
            <a:ext cx="5111873" cy="3149433"/>
          </a:xfrm>
          <a:prstGeom prst="rect">
            <a:avLst/>
          </a:prstGeom>
        </p:spPr>
      </p:pic>
      <p:sp>
        <p:nvSpPr>
          <p:cNvPr id="7" name="TextBox 6">
            <a:extLst>
              <a:ext uri="{FF2B5EF4-FFF2-40B4-BE49-F238E27FC236}">
                <a16:creationId xmlns:a16="http://schemas.microsoft.com/office/drawing/2014/main" id="{D96935CE-50AF-D8FA-6460-D423D78CA806}"/>
              </a:ext>
            </a:extLst>
          </p:cNvPr>
          <p:cNvSpPr txBox="1"/>
          <p:nvPr/>
        </p:nvSpPr>
        <p:spPr>
          <a:xfrm>
            <a:off x="2838247" y="149538"/>
            <a:ext cx="6620556" cy="584775"/>
          </a:xfrm>
          <a:prstGeom prst="rect">
            <a:avLst/>
          </a:prstGeom>
          <a:noFill/>
        </p:spPr>
        <p:txBody>
          <a:bodyPr wrap="square">
            <a:spAutoFit/>
          </a:bodyPr>
          <a:lstStyle/>
          <a:p>
            <a:r>
              <a:rPr lang="en-US" sz="3200" dirty="0">
                <a:solidFill>
                  <a:srgbClr val="8D342A"/>
                </a:solidFill>
                <a:effectLst/>
                <a:latin typeface="+mj-lt"/>
              </a:rPr>
              <a:t>Potential Impact, Limitations </a:t>
            </a:r>
            <a:r>
              <a:rPr lang="en-US" sz="3200" dirty="0">
                <a:solidFill>
                  <a:srgbClr val="EF7D47"/>
                </a:solidFill>
                <a:effectLst/>
                <a:latin typeface="+mj-lt"/>
              </a:rPr>
              <a:t>&amp;</a:t>
            </a:r>
            <a:r>
              <a:rPr lang="en-US" sz="3200" dirty="0">
                <a:solidFill>
                  <a:srgbClr val="8D342A"/>
                </a:solidFill>
                <a:effectLst/>
                <a:latin typeface="+mj-lt"/>
              </a:rPr>
              <a:t> Ethics</a:t>
            </a:r>
            <a:endParaRPr lang="LID4096" sz="3200" dirty="0">
              <a:solidFill>
                <a:srgbClr val="8D342A"/>
              </a:solidFill>
              <a:latin typeface="+mj-lt"/>
            </a:endParaRPr>
          </a:p>
        </p:txBody>
      </p:sp>
      <p:sp>
        <p:nvSpPr>
          <p:cNvPr id="9" name="TextBox 8">
            <a:extLst>
              <a:ext uri="{FF2B5EF4-FFF2-40B4-BE49-F238E27FC236}">
                <a16:creationId xmlns:a16="http://schemas.microsoft.com/office/drawing/2014/main" id="{BD64C7D1-1D2C-32C8-7A76-3862F145B0BD}"/>
              </a:ext>
            </a:extLst>
          </p:cNvPr>
          <p:cNvSpPr txBox="1"/>
          <p:nvPr/>
        </p:nvSpPr>
        <p:spPr>
          <a:xfrm>
            <a:off x="74351" y="912560"/>
            <a:ext cx="6176467" cy="1822615"/>
          </a:xfrm>
          <a:prstGeom prst="rect">
            <a:avLst/>
          </a:prstGeom>
          <a:noFill/>
        </p:spPr>
        <p:txBody>
          <a:bodyPr wrap="square">
            <a:spAutoFit/>
          </a:bodyPr>
          <a:lstStyle/>
          <a:p>
            <a:pPr marL="114300" lvl="0">
              <a:lnSpc>
                <a:spcPct val="90000"/>
              </a:lnSpc>
              <a:spcAft>
                <a:spcPts val="800"/>
              </a:spcAft>
              <a:buSzPts val="1000"/>
              <a:tabLst>
                <a:tab pos="457200" algn="l"/>
              </a:tabLst>
            </a:pPr>
            <a:r>
              <a:rPr lang="en-US" sz="2000" b="1" dirty="0">
                <a:solidFill>
                  <a:srgbClr val="EF7D47"/>
                </a:solidFill>
                <a:effectLst/>
              </a:rPr>
              <a:t>Project Impact</a:t>
            </a:r>
            <a:endParaRPr lang="en-US" sz="2000" b="1" dirty="0">
              <a:solidFill>
                <a:srgbClr val="EF7D47"/>
              </a:solidFill>
            </a:endParaRPr>
          </a:p>
          <a:p>
            <a:pPr marL="114300" lvl="0">
              <a:lnSpc>
                <a:spcPct val="90000"/>
              </a:lnSpc>
              <a:spcAft>
                <a:spcPts val="800"/>
              </a:spcAft>
              <a:buSzPts val="1000"/>
              <a:tabLst>
                <a:tab pos="457200" algn="l"/>
              </a:tabLst>
            </a:pPr>
            <a:r>
              <a:rPr lang="en-US" sz="1800" b="1" dirty="0">
                <a:solidFill>
                  <a:srgbClr val="0C2C5A"/>
                </a:solidFill>
                <a:effectLst/>
              </a:rPr>
              <a:t>Theoretical</a:t>
            </a:r>
            <a:r>
              <a:rPr lang="en-US" sz="1800" i="1" dirty="0">
                <a:effectLst/>
              </a:rPr>
              <a:t>:</a:t>
            </a:r>
            <a:r>
              <a:rPr lang="en-US" sz="1800" dirty="0">
                <a:effectLst/>
              </a:rPr>
              <a:t> Extends Temporal Motivation Theory into a data-driven environment.</a:t>
            </a:r>
          </a:p>
          <a:p>
            <a:pPr marL="114300" lvl="0">
              <a:lnSpc>
                <a:spcPct val="90000"/>
              </a:lnSpc>
              <a:spcAft>
                <a:spcPts val="800"/>
              </a:spcAft>
              <a:buSzPts val="1000"/>
              <a:tabLst>
                <a:tab pos="457200" algn="l"/>
              </a:tabLst>
            </a:pPr>
            <a:r>
              <a:rPr lang="en-US" sz="1800" b="1" dirty="0">
                <a:solidFill>
                  <a:srgbClr val="0C2C5A"/>
                </a:solidFill>
                <a:effectLst/>
              </a:rPr>
              <a:t>Practical:</a:t>
            </a:r>
            <a:r>
              <a:rPr lang="en-US" sz="1800" dirty="0">
                <a:effectLst/>
              </a:rPr>
              <a:t> Helps students and professionals reduce cognitive stress, increase productivity, and improve self-regulation</a:t>
            </a:r>
            <a:endParaRPr lang="LID4096" dirty="0"/>
          </a:p>
        </p:txBody>
      </p:sp>
      <p:sp>
        <p:nvSpPr>
          <p:cNvPr id="11" name="TextBox 10">
            <a:extLst>
              <a:ext uri="{FF2B5EF4-FFF2-40B4-BE49-F238E27FC236}">
                <a16:creationId xmlns:a16="http://schemas.microsoft.com/office/drawing/2014/main" id="{BC7DD9AF-1888-75B3-2C7C-5117E3306C73}"/>
              </a:ext>
            </a:extLst>
          </p:cNvPr>
          <p:cNvSpPr txBox="1"/>
          <p:nvPr/>
        </p:nvSpPr>
        <p:spPr>
          <a:xfrm>
            <a:off x="8225648" y="777221"/>
            <a:ext cx="3767878" cy="2964914"/>
          </a:xfrm>
          <a:prstGeom prst="rect">
            <a:avLst/>
          </a:prstGeom>
          <a:noFill/>
        </p:spPr>
        <p:txBody>
          <a:bodyPr wrap="square">
            <a:spAutoFit/>
          </a:bodyPr>
          <a:lstStyle/>
          <a:p>
            <a:pPr marL="114300" lvl="0">
              <a:lnSpc>
                <a:spcPct val="90000"/>
              </a:lnSpc>
              <a:spcAft>
                <a:spcPts val="800"/>
              </a:spcAft>
              <a:buSzPts val="1000"/>
              <a:tabLst>
                <a:tab pos="457200" algn="l"/>
              </a:tabLst>
            </a:pPr>
            <a:r>
              <a:rPr lang="en-US" sz="2000" b="1" dirty="0">
                <a:solidFill>
                  <a:srgbClr val="EF7D47"/>
                </a:solidFill>
                <a:effectLst/>
              </a:rPr>
              <a:t>Limitations</a:t>
            </a:r>
            <a:endParaRPr lang="en-US" sz="2000" b="1" dirty="0">
              <a:solidFill>
                <a:srgbClr val="EF7D47"/>
              </a:solidFill>
            </a:endParaRPr>
          </a:p>
          <a:p>
            <a:pPr marL="285750" indent="-285750" fontAlgn="t">
              <a:buFont typeface="Arial" panose="020B0604020202020204" pitchFamily="34" charset="0"/>
              <a:buChar char="•"/>
            </a:pPr>
            <a:r>
              <a:rPr lang="" dirty="0"/>
              <a:t>Limited Development Time</a:t>
            </a:r>
          </a:p>
          <a:p>
            <a:pPr marL="285750" indent="-285750" fontAlgn="t">
              <a:buFont typeface="Arial" panose="020B0604020202020204" pitchFamily="34" charset="0"/>
              <a:buChar char="•"/>
            </a:pPr>
            <a:r>
              <a:rPr lang="" dirty="0"/>
              <a:t>Restricted Computing Resources</a:t>
            </a:r>
          </a:p>
          <a:p>
            <a:pPr marL="285750" indent="-285750" fontAlgn="t">
              <a:buFont typeface="Arial" panose="020B0604020202020204" pitchFamily="34" charset="0"/>
              <a:buChar char="•"/>
            </a:pPr>
            <a:r>
              <a:rPr lang="" dirty="0"/>
              <a:t>Limited Training Data</a:t>
            </a:r>
          </a:p>
          <a:p>
            <a:pPr marL="285750" indent="-285750" fontAlgn="t">
              <a:buFont typeface="Arial" panose="020B0604020202020204" pitchFamily="34" charset="0"/>
              <a:buChar char="•"/>
            </a:pPr>
            <a:r>
              <a:rPr lang="" dirty="0"/>
              <a:t>Basic ML and AI Functionality</a:t>
            </a:r>
          </a:p>
          <a:p>
            <a:pPr marL="285750" indent="-285750" fontAlgn="t">
              <a:buFont typeface="Arial" panose="020B0604020202020204" pitchFamily="34" charset="0"/>
              <a:buChar char="•"/>
            </a:pPr>
            <a:r>
              <a:rPr lang="" dirty="0"/>
              <a:t>Limited Scalability</a:t>
            </a:r>
          </a:p>
          <a:p>
            <a:pPr marL="285750" indent="-285750" fontAlgn="t">
              <a:buFont typeface="Arial" panose="020B0604020202020204" pitchFamily="34" charset="0"/>
              <a:buChar char="•"/>
            </a:pPr>
            <a:r>
              <a:rPr lang="" dirty="0"/>
              <a:t>Simplified CBT Chatbot</a:t>
            </a:r>
          </a:p>
          <a:p>
            <a:pPr marL="285750" indent="-285750" fontAlgn="t">
              <a:buFont typeface="Arial" panose="020B0604020202020204" pitchFamily="34" charset="0"/>
              <a:buChar char="•"/>
            </a:pPr>
            <a:r>
              <a:rPr lang="" dirty="0"/>
              <a:t>Limited User Testing</a:t>
            </a:r>
          </a:p>
          <a:p>
            <a:pPr marL="285750" indent="-285750" fontAlgn="t">
              <a:buFont typeface="Arial" panose="020B0604020202020204" pitchFamily="34" charset="0"/>
              <a:buChar char="•"/>
            </a:pPr>
            <a:r>
              <a:rPr lang="" dirty="0"/>
              <a:t>Advanced security measures </a:t>
            </a:r>
          </a:p>
          <a:p>
            <a:pPr marL="285750" indent="-285750" fontAlgn="t">
              <a:buFont typeface="Arial" panose="020B0604020202020204" pitchFamily="34" charset="0"/>
              <a:buChar char="•"/>
            </a:pPr>
            <a:r>
              <a:rPr lang="" dirty="0"/>
              <a:t>Limited Third-Party Integration</a:t>
            </a:r>
          </a:p>
        </p:txBody>
      </p:sp>
      <p:pic>
        <p:nvPicPr>
          <p:cNvPr id="13" name="Picture 12">
            <a:extLst>
              <a:ext uri="{FF2B5EF4-FFF2-40B4-BE49-F238E27FC236}">
                <a16:creationId xmlns:a16="http://schemas.microsoft.com/office/drawing/2014/main" id="{A51427EE-DBCA-3FDC-C4E6-D7100D4FB3EB}"/>
              </a:ext>
            </a:extLst>
          </p:cNvPr>
          <p:cNvPicPr>
            <a:picLocks noChangeAspect="1"/>
          </p:cNvPicPr>
          <p:nvPr/>
        </p:nvPicPr>
        <p:blipFill>
          <a:blip r:embed="rId4"/>
          <a:srcRect t="6568" b="6569"/>
          <a:stretch>
            <a:fillRect/>
          </a:stretch>
        </p:blipFill>
        <p:spPr>
          <a:xfrm>
            <a:off x="-13007"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15" name="TextBox 14">
            <a:extLst>
              <a:ext uri="{FF2B5EF4-FFF2-40B4-BE49-F238E27FC236}">
                <a16:creationId xmlns:a16="http://schemas.microsoft.com/office/drawing/2014/main" id="{D1ED3537-F256-235E-798E-D6FBA7FB3E06}"/>
              </a:ext>
            </a:extLst>
          </p:cNvPr>
          <p:cNvSpPr txBox="1"/>
          <p:nvPr/>
        </p:nvSpPr>
        <p:spPr>
          <a:xfrm>
            <a:off x="5537032" y="3115865"/>
            <a:ext cx="2751047" cy="1340432"/>
          </a:xfrm>
          <a:prstGeom prst="rect">
            <a:avLst/>
          </a:prstGeom>
          <a:noFill/>
        </p:spPr>
        <p:txBody>
          <a:bodyPr wrap="square">
            <a:spAutoFit/>
          </a:bodyPr>
          <a:lstStyle/>
          <a:p>
            <a:pPr>
              <a:lnSpc>
                <a:spcPct val="90000"/>
              </a:lnSpc>
            </a:pPr>
            <a:r>
              <a:rPr lang="en-US" sz="1800" b="1" dirty="0">
                <a:solidFill>
                  <a:srgbClr val="EF7D47"/>
                </a:solidFill>
                <a:effectLst/>
              </a:rPr>
              <a:t>Ethics</a:t>
            </a:r>
          </a:p>
          <a:p>
            <a:pPr>
              <a:lnSpc>
                <a:spcPct val="90000"/>
              </a:lnSpc>
            </a:pPr>
            <a:r>
              <a:rPr lang="en-US" sz="1800" dirty="0">
                <a:effectLst/>
              </a:rPr>
              <a:t>Managed via strict GDPR compliance, </a:t>
            </a:r>
            <a:r>
              <a:rPr lang="en-US" sz="1800" dirty="0" err="1">
                <a:effectLst/>
              </a:rPr>
              <a:t>anonymisation</a:t>
            </a:r>
            <a:r>
              <a:rPr lang="en-US" sz="1800" dirty="0">
                <a:effectLst/>
              </a:rPr>
              <a:t>, and explicit user consent[12]</a:t>
            </a:r>
            <a:endParaRPr lang="en-US" sz="1800" dirty="0"/>
          </a:p>
        </p:txBody>
      </p:sp>
    </p:spTree>
    <p:extLst>
      <p:ext uri="{BB962C8B-B14F-4D97-AF65-F5344CB8AC3E}">
        <p14:creationId xmlns:p14="http://schemas.microsoft.com/office/powerpoint/2010/main" val="31903249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onclusion and Call to Action - fundsforNGOs - Grants and Resources for  Sustainability">
            <a:extLst>
              <a:ext uri="{FF2B5EF4-FFF2-40B4-BE49-F238E27FC236}">
                <a16:creationId xmlns:a16="http://schemas.microsoft.com/office/drawing/2014/main" id="{9DDC398C-8FB6-9E71-CD53-945E58795779}"/>
              </a:ext>
            </a:extLst>
          </p:cNvPr>
          <p:cNvPicPr>
            <a:picLocks noChangeAspect="1"/>
          </p:cNvPicPr>
          <p:nvPr/>
        </p:nvPicPr>
        <p:blipFill>
          <a:blip r:embed="rId3"/>
          <a:srcRect l="14361" r="15133" b="-2"/>
          <a:stretch>
            <a:fillRect/>
          </a:stretch>
        </p:blipFill>
        <p:spPr>
          <a:xfrm>
            <a:off x="4948188" y="1"/>
            <a:ext cx="7243812" cy="6857999"/>
          </a:xfrm>
          <a:custGeom>
            <a:avLst/>
            <a:gdLst/>
            <a:ahLst/>
            <a:cxnLst/>
            <a:rect l="l" t="t" r="r" b="b"/>
            <a:pathLst>
              <a:path w="7243812" h="6857999">
                <a:moveTo>
                  <a:pt x="609803" y="0"/>
                </a:moveTo>
                <a:lnTo>
                  <a:pt x="1222601" y="0"/>
                </a:lnTo>
                <a:lnTo>
                  <a:pt x="1223032" y="1645"/>
                </a:lnTo>
                <a:lnTo>
                  <a:pt x="1343371" y="1645"/>
                </a:lnTo>
                <a:lnTo>
                  <a:pt x="1343665" y="0"/>
                </a:lnTo>
                <a:lnTo>
                  <a:pt x="1884172" y="0"/>
                </a:lnTo>
                <a:lnTo>
                  <a:pt x="1884280" y="1645"/>
                </a:lnTo>
                <a:lnTo>
                  <a:pt x="7243812" y="1645"/>
                </a:lnTo>
                <a:lnTo>
                  <a:pt x="7243812" y="6857999"/>
                </a:lnTo>
                <a:lnTo>
                  <a:pt x="133676" y="6857999"/>
                </a:lnTo>
                <a:lnTo>
                  <a:pt x="114609" y="6843646"/>
                </a:lnTo>
                <a:cubicBezTo>
                  <a:pt x="106811" y="6836369"/>
                  <a:pt x="103243" y="6828354"/>
                  <a:pt x="111459" y="6817746"/>
                </a:cubicBezTo>
                <a:cubicBezTo>
                  <a:pt x="93943" y="6769544"/>
                  <a:pt x="97901" y="6796071"/>
                  <a:pt x="113412" y="6759582"/>
                </a:cubicBezTo>
                <a:cubicBezTo>
                  <a:pt x="110188" y="6732087"/>
                  <a:pt x="99653" y="6727133"/>
                  <a:pt x="100729" y="6705297"/>
                </a:cubicBezTo>
                <a:cubicBezTo>
                  <a:pt x="94563" y="6675394"/>
                  <a:pt x="99792" y="6669536"/>
                  <a:pt x="87662" y="6640957"/>
                </a:cubicBezTo>
                <a:cubicBezTo>
                  <a:pt x="74199" y="6591883"/>
                  <a:pt x="82185" y="6576319"/>
                  <a:pt x="83084" y="6541313"/>
                </a:cubicBezTo>
                <a:cubicBezTo>
                  <a:pt x="82225" y="6490855"/>
                  <a:pt x="67640" y="6422980"/>
                  <a:pt x="59444" y="6370251"/>
                </a:cubicBezTo>
                <a:cubicBezTo>
                  <a:pt x="51248" y="6317522"/>
                  <a:pt x="30729" y="6270972"/>
                  <a:pt x="33908" y="6224938"/>
                </a:cubicBezTo>
                <a:lnTo>
                  <a:pt x="30063" y="6089693"/>
                </a:lnTo>
                <a:cubicBezTo>
                  <a:pt x="25730" y="6032039"/>
                  <a:pt x="3474" y="5997051"/>
                  <a:pt x="29101" y="5973994"/>
                </a:cubicBezTo>
                <a:cubicBezTo>
                  <a:pt x="17018" y="5940131"/>
                  <a:pt x="41135" y="5955713"/>
                  <a:pt x="33855" y="5939847"/>
                </a:cubicBezTo>
                <a:lnTo>
                  <a:pt x="12982" y="5906467"/>
                </a:lnTo>
                <a:lnTo>
                  <a:pt x="8416" y="5862699"/>
                </a:lnTo>
                <a:cubicBezTo>
                  <a:pt x="7895" y="5838948"/>
                  <a:pt x="8409" y="5853058"/>
                  <a:pt x="12052" y="5823324"/>
                </a:cubicBezTo>
                <a:cubicBezTo>
                  <a:pt x="11631" y="5805291"/>
                  <a:pt x="11213" y="5787258"/>
                  <a:pt x="10793" y="5769225"/>
                </a:cubicBezTo>
                <a:cubicBezTo>
                  <a:pt x="17866" y="5738356"/>
                  <a:pt x="19121" y="5696311"/>
                  <a:pt x="25986" y="5667896"/>
                </a:cubicBezTo>
                <a:cubicBezTo>
                  <a:pt x="16329" y="5647975"/>
                  <a:pt x="42195" y="5619318"/>
                  <a:pt x="43687" y="5594585"/>
                </a:cubicBezTo>
                <a:cubicBezTo>
                  <a:pt x="32512" y="5517959"/>
                  <a:pt x="44052" y="5536542"/>
                  <a:pt x="40019" y="5464225"/>
                </a:cubicBezTo>
                <a:cubicBezTo>
                  <a:pt x="32676" y="5400671"/>
                  <a:pt x="26469" y="5311951"/>
                  <a:pt x="22904" y="5269726"/>
                </a:cubicBezTo>
                <a:cubicBezTo>
                  <a:pt x="19341" y="5227501"/>
                  <a:pt x="14742" y="5212581"/>
                  <a:pt x="18628" y="5210876"/>
                </a:cubicBezTo>
                <a:cubicBezTo>
                  <a:pt x="-20300" y="5161742"/>
                  <a:pt x="15511" y="5141336"/>
                  <a:pt x="5392" y="5111369"/>
                </a:cubicBezTo>
                <a:cubicBezTo>
                  <a:pt x="10662" y="5053859"/>
                  <a:pt x="15546" y="5034036"/>
                  <a:pt x="13324" y="5009272"/>
                </a:cubicBezTo>
                <a:cubicBezTo>
                  <a:pt x="25126" y="4982633"/>
                  <a:pt x="74251" y="4956261"/>
                  <a:pt x="48699" y="4925805"/>
                </a:cubicBezTo>
                <a:cubicBezTo>
                  <a:pt x="76704" y="4931200"/>
                  <a:pt x="39437" y="4888353"/>
                  <a:pt x="62925" y="4877992"/>
                </a:cubicBezTo>
                <a:cubicBezTo>
                  <a:pt x="82480" y="4871554"/>
                  <a:pt x="75731" y="4857054"/>
                  <a:pt x="79496" y="4844323"/>
                </a:cubicBezTo>
                <a:cubicBezTo>
                  <a:pt x="97657" y="4832308"/>
                  <a:pt x="110974" y="4752352"/>
                  <a:pt x="101400" y="4733115"/>
                </a:cubicBezTo>
                <a:cubicBezTo>
                  <a:pt x="108185" y="4679357"/>
                  <a:pt x="119720" y="4662889"/>
                  <a:pt x="111223" y="4625153"/>
                </a:cubicBezTo>
                <a:cubicBezTo>
                  <a:pt x="106592" y="4588197"/>
                  <a:pt x="114401" y="4567830"/>
                  <a:pt x="126359" y="4539168"/>
                </a:cubicBezTo>
                <a:cubicBezTo>
                  <a:pt x="126535" y="4522289"/>
                  <a:pt x="126710" y="4505410"/>
                  <a:pt x="126886" y="4488531"/>
                </a:cubicBezTo>
                <a:cubicBezTo>
                  <a:pt x="126165" y="4473140"/>
                  <a:pt x="132917" y="4437329"/>
                  <a:pt x="135099" y="4411258"/>
                </a:cubicBezTo>
                <a:cubicBezTo>
                  <a:pt x="107667" y="4345686"/>
                  <a:pt x="146840" y="4280033"/>
                  <a:pt x="132327" y="4219510"/>
                </a:cubicBezTo>
                <a:cubicBezTo>
                  <a:pt x="138549" y="4158987"/>
                  <a:pt x="124091" y="4192084"/>
                  <a:pt x="172424" y="4048117"/>
                </a:cubicBezTo>
                <a:cubicBezTo>
                  <a:pt x="167703" y="4015047"/>
                  <a:pt x="203806" y="3905047"/>
                  <a:pt x="177666" y="3878222"/>
                </a:cubicBezTo>
                <a:cubicBezTo>
                  <a:pt x="167714" y="3821305"/>
                  <a:pt x="183914" y="3845122"/>
                  <a:pt x="156982" y="3778166"/>
                </a:cubicBezTo>
                <a:cubicBezTo>
                  <a:pt x="160365" y="3760234"/>
                  <a:pt x="142791" y="3724716"/>
                  <a:pt x="142115" y="3707357"/>
                </a:cubicBezTo>
                <a:cubicBezTo>
                  <a:pt x="139253" y="3688591"/>
                  <a:pt x="140202" y="3672776"/>
                  <a:pt x="139805" y="3665569"/>
                </a:cubicBezTo>
                <a:cubicBezTo>
                  <a:pt x="139778" y="3665084"/>
                  <a:pt x="139750" y="3664599"/>
                  <a:pt x="139723" y="3664114"/>
                </a:cubicBezTo>
                <a:lnTo>
                  <a:pt x="134134" y="3653088"/>
                </a:lnTo>
                <a:lnTo>
                  <a:pt x="126568" y="3641228"/>
                </a:lnTo>
                <a:cubicBezTo>
                  <a:pt x="126560" y="3629488"/>
                  <a:pt x="126549" y="3617747"/>
                  <a:pt x="126540" y="3606007"/>
                </a:cubicBezTo>
                <a:lnTo>
                  <a:pt x="134645" y="3597336"/>
                </a:lnTo>
                <a:lnTo>
                  <a:pt x="131649" y="3586412"/>
                </a:lnTo>
                <a:lnTo>
                  <a:pt x="134221" y="3569719"/>
                </a:lnTo>
                <a:lnTo>
                  <a:pt x="133795" y="3568021"/>
                </a:lnTo>
                <a:lnTo>
                  <a:pt x="130189" y="3553678"/>
                </a:lnTo>
                <a:lnTo>
                  <a:pt x="129827" y="3552249"/>
                </a:lnTo>
                <a:lnTo>
                  <a:pt x="122183" y="3542019"/>
                </a:lnTo>
                <a:lnTo>
                  <a:pt x="112426" y="3531201"/>
                </a:lnTo>
                <a:lnTo>
                  <a:pt x="105626" y="3496391"/>
                </a:lnTo>
                <a:lnTo>
                  <a:pt x="111971" y="3486850"/>
                </a:lnTo>
                <a:lnTo>
                  <a:pt x="106910" y="3476412"/>
                </a:lnTo>
                <a:cubicBezTo>
                  <a:pt x="105781" y="3466028"/>
                  <a:pt x="105824" y="3433967"/>
                  <a:pt x="105209" y="3424545"/>
                </a:cubicBezTo>
                <a:lnTo>
                  <a:pt x="103215" y="3419880"/>
                </a:lnTo>
                <a:lnTo>
                  <a:pt x="104953" y="3415218"/>
                </a:lnTo>
                <a:lnTo>
                  <a:pt x="101255" y="3409825"/>
                </a:lnTo>
                <a:lnTo>
                  <a:pt x="103044" y="3407057"/>
                </a:lnTo>
                <a:lnTo>
                  <a:pt x="89764" y="3378959"/>
                </a:lnTo>
                <a:lnTo>
                  <a:pt x="83991" y="3362948"/>
                </a:lnTo>
                <a:lnTo>
                  <a:pt x="66858" y="3332072"/>
                </a:lnTo>
                <a:lnTo>
                  <a:pt x="69057" y="3325671"/>
                </a:lnTo>
                <a:lnTo>
                  <a:pt x="51631" y="3278130"/>
                </a:lnTo>
                <a:lnTo>
                  <a:pt x="53959" y="3277179"/>
                </a:lnTo>
                <a:lnTo>
                  <a:pt x="60205" y="3262610"/>
                </a:lnTo>
                <a:lnTo>
                  <a:pt x="58998" y="3258677"/>
                </a:lnTo>
                <a:cubicBezTo>
                  <a:pt x="46010" y="3210316"/>
                  <a:pt x="80872" y="3236545"/>
                  <a:pt x="45170" y="3180546"/>
                </a:cubicBezTo>
                <a:cubicBezTo>
                  <a:pt x="53643" y="3171780"/>
                  <a:pt x="52550" y="3163902"/>
                  <a:pt x="45228" y="3151828"/>
                </a:cubicBezTo>
                <a:cubicBezTo>
                  <a:pt x="39651" y="3128169"/>
                  <a:pt x="64667" y="3124610"/>
                  <a:pt x="45020" y="3103777"/>
                </a:cubicBezTo>
                <a:cubicBezTo>
                  <a:pt x="59127" y="3105196"/>
                  <a:pt x="41123" y="3057428"/>
                  <a:pt x="57092" y="3065434"/>
                </a:cubicBezTo>
                <a:cubicBezTo>
                  <a:pt x="55435" y="3051512"/>
                  <a:pt x="40803" y="3032637"/>
                  <a:pt x="35088" y="3020247"/>
                </a:cubicBezTo>
                <a:cubicBezTo>
                  <a:pt x="32503" y="3002537"/>
                  <a:pt x="18197" y="3001119"/>
                  <a:pt x="22803" y="2991092"/>
                </a:cubicBezTo>
                <a:cubicBezTo>
                  <a:pt x="24338" y="2987749"/>
                  <a:pt x="27975" y="2983455"/>
                  <a:pt x="34850" y="2977278"/>
                </a:cubicBezTo>
                <a:cubicBezTo>
                  <a:pt x="22587" y="2954448"/>
                  <a:pt x="35600" y="2946689"/>
                  <a:pt x="36223" y="2911749"/>
                </a:cubicBezTo>
                <a:cubicBezTo>
                  <a:pt x="35158" y="2886513"/>
                  <a:pt x="29761" y="2843788"/>
                  <a:pt x="28462" y="2825860"/>
                </a:cubicBezTo>
                <a:cubicBezTo>
                  <a:pt x="28449" y="2818634"/>
                  <a:pt x="28437" y="2811409"/>
                  <a:pt x="28424" y="2804183"/>
                </a:cubicBezTo>
                <a:lnTo>
                  <a:pt x="21292" y="2790136"/>
                </a:lnTo>
                <a:lnTo>
                  <a:pt x="16179" y="2760208"/>
                </a:lnTo>
                <a:lnTo>
                  <a:pt x="22858" y="2751112"/>
                </a:lnTo>
                <a:lnTo>
                  <a:pt x="18505" y="2740278"/>
                </a:lnTo>
                <a:lnTo>
                  <a:pt x="22482" y="2726489"/>
                </a:lnTo>
                <a:lnTo>
                  <a:pt x="18175" y="2725052"/>
                </a:lnTo>
                <a:lnTo>
                  <a:pt x="10521" y="2715895"/>
                </a:lnTo>
                <a:lnTo>
                  <a:pt x="25499" y="2665666"/>
                </a:lnTo>
                <a:lnTo>
                  <a:pt x="30658" y="2635351"/>
                </a:lnTo>
                <a:cubicBezTo>
                  <a:pt x="30723" y="2625597"/>
                  <a:pt x="30791" y="2615842"/>
                  <a:pt x="30857" y="2606088"/>
                </a:cubicBezTo>
                <a:lnTo>
                  <a:pt x="37532" y="2596456"/>
                </a:lnTo>
                <a:cubicBezTo>
                  <a:pt x="41239" y="2582253"/>
                  <a:pt x="34640" y="2564757"/>
                  <a:pt x="36511" y="2549900"/>
                </a:cubicBezTo>
                <a:lnTo>
                  <a:pt x="53712" y="2496499"/>
                </a:lnTo>
                <a:cubicBezTo>
                  <a:pt x="53527" y="2492743"/>
                  <a:pt x="64725" y="2449625"/>
                  <a:pt x="64540" y="2445869"/>
                </a:cubicBezTo>
                <a:cubicBezTo>
                  <a:pt x="61940" y="2441580"/>
                  <a:pt x="65575" y="2413465"/>
                  <a:pt x="64348" y="2408995"/>
                </a:cubicBezTo>
                <a:cubicBezTo>
                  <a:pt x="100333" y="2407546"/>
                  <a:pt x="71752" y="2329020"/>
                  <a:pt x="101725" y="2335735"/>
                </a:cubicBezTo>
                <a:cubicBezTo>
                  <a:pt x="120512" y="2299003"/>
                  <a:pt x="138791" y="2291744"/>
                  <a:pt x="147278" y="2260088"/>
                </a:cubicBezTo>
                <a:cubicBezTo>
                  <a:pt x="152668" y="2224200"/>
                  <a:pt x="143589" y="2220953"/>
                  <a:pt x="152643" y="2193455"/>
                </a:cubicBezTo>
                <a:cubicBezTo>
                  <a:pt x="152701" y="2159228"/>
                  <a:pt x="131577" y="2138038"/>
                  <a:pt x="161815" y="2107942"/>
                </a:cubicBezTo>
                <a:lnTo>
                  <a:pt x="168884" y="2024270"/>
                </a:lnTo>
                <a:lnTo>
                  <a:pt x="210800" y="1969445"/>
                </a:lnTo>
                <a:lnTo>
                  <a:pt x="215063" y="1961162"/>
                </a:lnTo>
                <a:lnTo>
                  <a:pt x="226767" y="1945112"/>
                </a:lnTo>
                <a:lnTo>
                  <a:pt x="225906" y="1942021"/>
                </a:lnTo>
                <a:lnTo>
                  <a:pt x="220555" y="1935584"/>
                </a:lnTo>
                <a:cubicBezTo>
                  <a:pt x="220179" y="1930292"/>
                  <a:pt x="223282" y="1914884"/>
                  <a:pt x="223648" y="1910265"/>
                </a:cubicBezTo>
                <a:cubicBezTo>
                  <a:pt x="221934" y="1909994"/>
                  <a:pt x="221895" y="1909162"/>
                  <a:pt x="222758" y="1907867"/>
                </a:cubicBezTo>
                <a:lnTo>
                  <a:pt x="229387" y="1899379"/>
                </a:lnTo>
                <a:lnTo>
                  <a:pt x="231548" y="1895114"/>
                </a:lnTo>
                <a:lnTo>
                  <a:pt x="216553" y="1892417"/>
                </a:lnTo>
                <a:cubicBezTo>
                  <a:pt x="209075" y="1884999"/>
                  <a:pt x="222114" y="1866643"/>
                  <a:pt x="209739" y="1861483"/>
                </a:cubicBezTo>
                <a:cubicBezTo>
                  <a:pt x="214584" y="1853278"/>
                  <a:pt x="219066" y="1844665"/>
                  <a:pt x="222950" y="1835810"/>
                </a:cubicBezTo>
                <a:lnTo>
                  <a:pt x="224812" y="1830569"/>
                </a:lnTo>
                <a:lnTo>
                  <a:pt x="224522" y="1830429"/>
                </a:lnTo>
                <a:cubicBezTo>
                  <a:pt x="224224" y="1829219"/>
                  <a:pt x="224571" y="1827468"/>
                  <a:pt x="225830" y="1824832"/>
                </a:cubicBezTo>
                <a:lnTo>
                  <a:pt x="228207" y="1821003"/>
                </a:lnTo>
                <a:lnTo>
                  <a:pt x="230878" y="1807109"/>
                </a:lnTo>
                <a:lnTo>
                  <a:pt x="227355" y="1805316"/>
                </a:lnTo>
                <a:lnTo>
                  <a:pt x="228132" y="1804434"/>
                </a:lnTo>
                <a:cubicBezTo>
                  <a:pt x="237533" y="1798221"/>
                  <a:pt x="248274" y="1797417"/>
                  <a:pt x="223762" y="1784314"/>
                </a:cubicBezTo>
                <a:cubicBezTo>
                  <a:pt x="240655" y="1769422"/>
                  <a:pt x="224912" y="1763793"/>
                  <a:pt x="226521" y="1740358"/>
                </a:cubicBezTo>
                <a:cubicBezTo>
                  <a:pt x="240385" y="1732435"/>
                  <a:pt x="239102" y="1724301"/>
                  <a:pt x="233164" y="1715685"/>
                </a:cubicBezTo>
                <a:cubicBezTo>
                  <a:pt x="245499" y="1694404"/>
                  <a:pt x="240415" y="1672675"/>
                  <a:pt x="245819" y="1647555"/>
                </a:cubicBezTo>
                <a:cubicBezTo>
                  <a:pt x="268668" y="1622803"/>
                  <a:pt x="248434" y="1605585"/>
                  <a:pt x="254317" y="1578752"/>
                </a:cubicBezTo>
                <a:lnTo>
                  <a:pt x="249918" y="1546022"/>
                </a:lnTo>
                <a:cubicBezTo>
                  <a:pt x="251996" y="1543635"/>
                  <a:pt x="248777" y="1521210"/>
                  <a:pt x="248927" y="1519929"/>
                </a:cubicBezTo>
                <a:lnTo>
                  <a:pt x="248704" y="1519731"/>
                </a:lnTo>
                <a:lnTo>
                  <a:pt x="252245" y="1514846"/>
                </a:lnTo>
                <a:cubicBezTo>
                  <a:pt x="255314" y="1501295"/>
                  <a:pt x="252199" y="1477394"/>
                  <a:pt x="254681" y="1463304"/>
                </a:cubicBezTo>
                <a:cubicBezTo>
                  <a:pt x="257024" y="1459891"/>
                  <a:pt x="268983" y="1432466"/>
                  <a:pt x="267138" y="1430305"/>
                </a:cubicBezTo>
                <a:lnTo>
                  <a:pt x="266110" y="1429568"/>
                </a:lnTo>
                <a:lnTo>
                  <a:pt x="286784" y="1404045"/>
                </a:lnTo>
                <a:lnTo>
                  <a:pt x="294521" y="1360879"/>
                </a:lnTo>
                <a:lnTo>
                  <a:pt x="324750" y="1301993"/>
                </a:lnTo>
                <a:lnTo>
                  <a:pt x="328780" y="1210776"/>
                </a:lnTo>
                <a:cubicBezTo>
                  <a:pt x="344171" y="1197232"/>
                  <a:pt x="343390" y="1192124"/>
                  <a:pt x="346123" y="1157176"/>
                </a:cubicBezTo>
                <a:cubicBezTo>
                  <a:pt x="359383" y="1110140"/>
                  <a:pt x="355619" y="1111028"/>
                  <a:pt x="349331" y="1063288"/>
                </a:cubicBezTo>
                <a:cubicBezTo>
                  <a:pt x="364194" y="1005331"/>
                  <a:pt x="362778" y="969963"/>
                  <a:pt x="431245" y="889417"/>
                </a:cubicBezTo>
                <a:lnTo>
                  <a:pt x="459477" y="816346"/>
                </a:lnTo>
                <a:cubicBezTo>
                  <a:pt x="465006" y="808083"/>
                  <a:pt x="496978" y="764380"/>
                  <a:pt x="489268" y="752692"/>
                </a:cubicBezTo>
                <a:lnTo>
                  <a:pt x="505368" y="724368"/>
                </a:lnTo>
                <a:lnTo>
                  <a:pt x="511178" y="722494"/>
                </a:lnTo>
                <a:lnTo>
                  <a:pt x="514451" y="717531"/>
                </a:lnTo>
                <a:cubicBezTo>
                  <a:pt x="514171" y="710761"/>
                  <a:pt x="513893" y="703992"/>
                  <a:pt x="513612" y="697222"/>
                </a:cubicBezTo>
                <a:cubicBezTo>
                  <a:pt x="513272" y="693376"/>
                  <a:pt x="513720" y="690905"/>
                  <a:pt x="514772" y="689289"/>
                </a:cubicBezTo>
                <a:lnTo>
                  <a:pt x="515249" y="689151"/>
                </a:lnTo>
                <a:cubicBezTo>
                  <a:pt x="515320" y="686637"/>
                  <a:pt x="515389" y="684122"/>
                  <a:pt x="515461" y="681608"/>
                </a:cubicBezTo>
                <a:cubicBezTo>
                  <a:pt x="522970" y="666964"/>
                  <a:pt x="551123" y="617831"/>
                  <a:pt x="560298" y="601285"/>
                </a:cubicBezTo>
                <a:cubicBezTo>
                  <a:pt x="558549" y="585107"/>
                  <a:pt x="540289" y="573171"/>
                  <a:pt x="570504" y="582332"/>
                </a:cubicBezTo>
                <a:cubicBezTo>
                  <a:pt x="570816" y="577121"/>
                  <a:pt x="573898" y="574271"/>
                  <a:pt x="578347" y="572511"/>
                </a:cubicBezTo>
                <a:lnTo>
                  <a:pt x="580375" y="572092"/>
                </a:lnTo>
                <a:lnTo>
                  <a:pt x="575722" y="536015"/>
                </a:lnTo>
                <a:lnTo>
                  <a:pt x="578705" y="531675"/>
                </a:lnTo>
                <a:lnTo>
                  <a:pt x="564084" y="491380"/>
                </a:lnTo>
                <a:cubicBezTo>
                  <a:pt x="560969" y="487340"/>
                  <a:pt x="560134" y="482008"/>
                  <a:pt x="564457" y="473782"/>
                </a:cubicBezTo>
                <a:lnTo>
                  <a:pt x="566413" y="472000"/>
                </a:lnTo>
                <a:lnTo>
                  <a:pt x="584600" y="354566"/>
                </a:lnTo>
                <a:cubicBezTo>
                  <a:pt x="586100" y="325288"/>
                  <a:pt x="584583" y="317533"/>
                  <a:pt x="588077" y="265704"/>
                </a:cubicBezTo>
                <a:cubicBezTo>
                  <a:pt x="588008" y="205530"/>
                  <a:pt x="578491" y="226511"/>
                  <a:pt x="580576" y="187093"/>
                </a:cubicBezTo>
                <a:cubicBezTo>
                  <a:pt x="579265" y="162458"/>
                  <a:pt x="569240" y="117589"/>
                  <a:pt x="587928" y="130336"/>
                </a:cubicBezTo>
                <a:cubicBezTo>
                  <a:pt x="552635" y="69804"/>
                  <a:pt x="604651" y="82036"/>
                  <a:pt x="593881" y="17287"/>
                </a:cubicBezTo>
                <a:cubicBezTo>
                  <a:pt x="600399" y="13784"/>
                  <a:pt x="605413" y="8440"/>
                  <a:pt x="609224" y="1705"/>
                </a:cubicBezTo>
                <a:close/>
              </a:path>
            </a:pathLst>
          </a:custGeom>
        </p:spPr>
      </p:pic>
      <p:sp>
        <p:nvSpPr>
          <p:cNvPr id="5" name="TextBox 4">
            <a:extLst>
              <a:ext uri="{FF2B5EF4-FFF2-40B4-BE49-F238E27FC236}">
                <a16:creationId xmlns:a16="http://schemas.microsoft.com/office/drawing/2014/main" id="{14168BFE-FEB4-28DF-61A0-36CA57E04CAD}"/>
              </a:ext>
            </a:extLst>
          </p:cNvPr>
          <p:cNvSpPr txBox="1"/>
          <p:nvPr/>
        </p:nvSpPr>
        <p:spPr>
          <a:xfrm>
            <a:off x="1272687" y="293077"/>
            <a:ext cx="2264332" cy="133083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dirty="0">
                <a:solidFill>
                  <a:srgbClr val="8D342A"/>
                </a:solidFill>
                <a:effectLst/>
                <a:latin typeface="+mj-lt"/>
                <a:ea typeface="+mj-ea"/>
                <a:cs typeface="+mj-cs"/>
              </a:rPr>
              <a:t>Conclusion</a:t>
            </a:r>
            <a:endParaRPr lang="en-US" sz="3200" dirty="0">
              <a:solidFill>
                <a:srgbClr val="8D342A"/>
              </a:solidFill>
              <a:latin typeface="+mj-lt"/>
              <a:ea typeface="+mj-ea"/>
              <a:cs typeface="+mj-cs"/>
            </a:endParaRPr>
          </a:p>
        </p:txBody>
      </p:sp>
      <p:sp>
        <p:nvSpPr>
          <p:cNvPr id="7" name="TextBox 6">
            <a:extLst>
              <a:ext uri="{FF2B5EF4-FFF2-40B4-BE49-F238E27FC236}">
                <a16:creationId xmlns:a16="http://schemas.microsoft.com/office/drawing/2014/main" id="{9A4835F3-3713-83FA-384E-1A13BCD7C14A}"/>
              </a:ext>
            </a:extLst>
          </p:cNvPr>
          <p:cNvSpPr txBox="1"/>
          <p:nvPr/>
        </p:nvSpPr>
        <p:spPr>
          <a:xfrm>
            <a:off x="486720" y="1807241"/>
            <a:ext cx="4461468" cy="3908586"/>
          </a:xfrm>
          <a:prstGeom prst="rect">
            <a:avLst/>
          </a:prstGeom>
        </p:spPr>
        <p:txBody>
          <a:bodyPr vert="horz" lIns="91440" tIns="45720" rIns="91440" bIns="45720" rtlCol="0">
            <a:normAutofit/>
          </a:bodyPr>
          <a:lstStyle/>
          <a:p>
            <a:pPr>
              <a:spcAft>
                <a:spcPts val="800"/>
              </a:spcAft>
            </a:pPr>
            <a:r>
              <a:rPr lang="en-GB" sz="1400" dirty="0"/>
              <a:t>This proposal introduces </a:t>
            </a:r>
            <a:r>
              <a:rPr lang="en-GB" sz="1400" b="1" dirty="0" err="1">
                <a:solidFill>
                  <a:schemeClr val="tx2">
                    <a:lumMod val="90000"/>
                    <a:lumOff val="10000"/>
                  </a:schemeClr>
                </a:solidFill>
              </a:rPr>
              <a:t>FocusMind</a:t>
            </a:r>
            <a:r>
              <a:rPr lang="en-GB" sz="1400" b="1" dirty="0">
                <a:solidFill>
                  <a:schemeClr val="tx2">
                    <a:lumMod val="90000"/>
                    <a:lumOff val="10000"/>
                  </a:schemeClr>
                </a:solidFill>
              </a:rPr>
              <a:t> AI</a:t>
            </a:r>
            <a:r>
              <a:rPr lang="en-GB" sz="1400" dirty="0"/>
              <a:t>, a web-based productivity platform that enhances time management by detecting procrastination and predicting focus times. Utilising AI, machine learning, and behavioural analytics, it offers personalised interventions. Key features include an Intelligent Task Scheduler, a Smart Adaptive Focus Timer, a Supportive Therapy Chatbot, and a Personal Insights Dashboard, all designed to reduce procrastination and boost productivity. </a:t>
            </a:r>
            <a:r>
              <a:rPr lang="en-GB" sz="1400" b="1" dirty="0" err="1">
                <a:solidFill>
                  <a:schemeClr val="tx2">
                    <a:lumMod val="90000"/>
                    <a:lumOff val="10000"/>
                  </a:schemeClr>
                </a:solidFill>
              </a:rPr>
              <a:t>FocusMind</a:t>
            </a:r>
            <a:r>
              <a:rPr lang="en-GB" sz="1400" b="1" dirty="0"/>
              <a:t> AI </a:t>
            </a:r>
            <a:r>
              <a:rPr lang="en-GB" sz="1400" dirty="0"/>
              <a:t>provides tailored recommendations based on predictive models and behavioural data, employing a Design Science Research approach and Agile development to improve self-regulation and productivity.</a:t>
            </a:r>
            <a:endParaRPr lang="en-US" sz="1400" dirty="0">
              <a:effectLst/>
            </a:endParaRPr>
          </a:p>
        </p:txBody>
      </p:sp>
    </p:spTree>
    <p:extLst>
      <p:ext uri="{BB962C8B-B14F-4D97-AF65-F5344CB8AC3E}">
        <p14:creationId xmlns:p14="http://schemas.microsoft.com/office/powerpoint/2010/main" val="11696491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D681478-C5F1-E1B6-435E-7E828ECC5376}"/>
              </a:ext>
            </a:extLst>
          </p:cNvPr>
          <p:cNvPicPr>
            <a:picLocks noChangeAspect="1"/>
          </p:cNvPicPr>
          <p:nvPr/>
        </p:nvPicPr>
        <p:blipFill>
          <a:blip r:embed="rId3"/>
          <a:stretch>
            <a:fillRect/>
          </a:stretch>
        </p:blipFill>
        <p:spPr>
          <a:xfrm>
            <a:off x="0" y="0"/>
            <a:ext cx="5561763" cy="6858000"/>
          </a:xfrm>
          <a:prstGeom prst="rect">
            <a:avLst/>
          </a:prstGeom>
        </p:spPr>
      </p:pic>
      <p:sp>
        <p:nvSpPr>
          <p:cNvPr id="7" name="TextBox 6">
            <a:extLst>
              <a:ext uri="{FF2B5EF4-FFF2-40B4-BE49-F238E27FC236}">
                <a16:creationId xmlns:a16="http://schemas.microsoft.com/office/drawing/2014/main" id="{509A3E45-3B41-4AE6-8491-1C99F18C17D1}"/>
              </a:ext>
            </a:extLst>
          </p:cNvPr>
          <p:cNvSpPr txBox="1"/>
          <p:nvPr/>
        </p:nvSpPr>
        <p:spPr>
          <a:xfrm>
            <a:off x="8181473" y="96724"/>
            <a:ext cx="2731169" cy="584775"/>
          </a:xfrm>
          <a:prstGeom prst="rect">
            <a:avLst/>
          </a:prstGeom>
          <a:noFill/>
        </p:spPr>
        <p:txBody>
          <a:bodyPr wrap="square">
            <a:spAutoFit/>
          </a:bodyPr>
          <a:lstStyle/>
          <a:p>
            <a:r>
              <a:rPr lang="en-US" sz="3200" dirty="0">
                <a:solidFill>
                  <a:srgbClr val="8D342A"/>
                </a:solidFill>
                <a:effectLst/>
              </a:rPr>
              <a:t>References</a:t>
            </a:r>
            <a:endParaRPr lang="LID4096" sz="3200" dirty="0">
              <a:solidFill>
                <a:srgbClr val="8D342A"/>
              </a:solidFill>
            </a:endParaRPr>
          </a:p>
        </p:txBody>
      </p:sp>
      <p:sp>
        <p:nvSpPr>
          <p:cNvPr id="9" name="TextBox 8">
            <a:extLst>
              <a:ext uri="{FF2B5EF4-FFF2-40B4-BE49-F238E27FC236}">
                <a16:creationId xmlns:a16="http://schemas.microsoft.com/office/drawing/2014/main" id="{55E41A07-CF8E-2B91-19C2-D810CD6D38A1}"/>
              </a:ext>
            </a:extLst>
          </p:cNvPr>
          <p:cNvSpPr txBox="1"/>
          <p:nvPr/>
        </p:nvSpPr>
        <p:spPr>
          <a:xfrm>
            <a:off x="5825115" y="724132"/>
            <a:ext cx="5981831" cy="6001643"/>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 sz="1200" kern="1200" dirty="0">
                <a:solidFill>
                  <a:schemeClr val="tx1"/>
                </a:solidFill>
                <a:effectLst/>
                <a:latin typeface="+mn-lt"/>
                <a:ea typeface="+mn-ea"/>
                <a:cs typeface="+mn-cs"/>
              </a:rPr>
              <a:t>[1] F. Svartdal and J. A. Løkke, "The ABC of academic procrastination: Functional analysis of a detrimental habit," vol. 13, pp.1019261, 2022, </a:t>
            </a:r>
          </a:p>
          <a:p>
            <a:pPr marL="0" marR="0" lvl="0" indent="0" algn="l" defTabSz="914400" rtl="0" eaLnBrk="1" fontAlgn="auto" latinLnBrk="0" hangingPunct="1">
              <a:lnSpc>
                <a:spcPct val="100000"/>
              </a:lnSpc>
              <a:spcBef>
                <a:spcPts val="0"/>
              </a:spcBef>
              <a:spcAft>
                <a:spcPts val="0"/>
              </a:spcAft>
              <a:buClrTx/>
              <a:buSzTx/>
              <a:buFontTx/>
              <a:buNone/>
              <a:tabLst/>
              <a:defRPr/>
            </a:pPr>
            <a:r>
              <a:rPr lang="" sz="1200" kern="1200" dirty="0">
                <a:solidFill>
                  <a:schemeClr val="tx1"/>
                </a:solidFill>
                <a:effectLst/>
                <a:latin typeface="+mn-lt"/>
                <a:ea typeface="+mn-ea"/>
                <a:cs typeface="+mn-cs"/>
              </a:rPr>
              <a:t>[2] J. R. Lund and J. Wiese, "Less is more: exploring support for time management planning", in</a:t>
            </a:r>
            <a:r>
              <a:rPr lang="" sz="1200" i="1" kern="1200" dirty="0">
                <a:solidFill>
                  <a:schemeClr val="tx1"/>
                </a:solidFill>
                <a:effectLst/>
                <a:latin typeface="+mn-lt"/>
                <a:ea typeface="+mn-ea"/>
                <a:cs typeface="+mn-cs"/>
              </a:rPr>
              <a:t> Proceedings of the 2021 ACM Designing Interactive Systems Conference, </a:t>
            </a:r>
            <a:r>
              <a:rPr lang="" sz="1200" kern="1200" dirty="0">
                <a:solidFill>
                  <a:schemeClr val="tx1"/>
                </a:solidFill>
                <a:effectLst/>
                <a:latin typeface="+mn-lt"/>
                <a:ea typeface="+mn-ea"/>
                <a:cs typeface="+mn-cs"/>
              </a:rPr>
              <a:t>pp. 392–405. </a:t>
            </a:r>
          </a:p>
          <a:p>
            <a:pPr marL="0" marR="0" lvl="0" indent="0" algn="l" defTabSz="914400" rtl="0" eaLnBrk="1" fontAlgn="auto" latinLnBrk="0" hangingPunct="1">
              <a:lnSpc>
                <a:spcPct val="100000"/>
              </a:lnSpc>
              <a:spcBef>
                <a:spcPts val="0"/>
              </a:spcBef>
              <a:spcAft>
                <a:spcPts val="0"/>
              </a:spcAft>
              <a:buClrTx/>
              <a:buSzTx/>
              <a:buFontTx/>
              <a:buNone/>
              <a:tabLst/>
              <a:defRPr/>
            </a:pPr>
            <a:r>
              <a:rPr lang="" sz="1200" kern="1200" dirty="0">
                <a:solidFill>
                  <a:schemeClr val="tx1"/>
                </a:solidFill>
                <a:effectLst/>
                <a:latin typeface="+mn-lt"/>
                <a:ea typeface="+mn-ea"/>
                <a:cs typeface="+mn-cs"/>
              </a:rPr>
              <a:t>[3] I. H. Sarker, "Data science and analytics: an overview from data-driven smart computing, decision-making and applications perspective," vol. 2, no. 5, pp.377, 2021, </a:t>
            </a:r>
          </a:p>
          <a:p>
            <a:pPr lvl="0">
              <a:defRPr/>
            </a:pPr>
            <a:r>
              <a:rPr lang="" sz="1200" dirty="0"/>
              <a:t>[4] P. Shashank</a:t>
            </a:r>
            <a:r>
              <a:rPr lang="" sz="1200" i="1" dirty="0"/>
              <a:t> et al., </a:t>
            </a:r>
            <a:r>
              <a:rPr lang="" sz="1200" dirty="0"/>
              <a:t>, "Enhance Your Productivity Through AI-Sahayak", in</a:t>
            </a:r>
            <a:r>
              <a:rPr lang="" sz="1200" i="1" dirty="0"/>
              <a:t> 2025 8th International Conference on Circuit, Power &amp; Computing Technologies (ICCPCT), </a:t>
            </a:r>
            <a:r>
              <a:rPr lang="" sz="1200" dirty="0"/>
              <a:t>pp. 601–606. </a:t>
            </a:r>
          </a:p>
          <a:p>
            <a:r>
              <a:rPr lang="" sz="1200" dirty="0"/>
              <a:t>[5] B. Babu, A. M. Siljo, A. M. Varghese, A. Joseph and A. Sajeev, "SMART TIME MANAGEMENT SYSTEM FOR STUDENTS USING DATA DRIVEN INSIGHTS," vol. 5, no. 1, 2025, </a:t>
            </a:r>
          </a:p>
          <a:p>
            <a:pPr lvl="0">
              <a:defRPr/>
            </a:pPr>
            <a:r>
              <a:rPr lang="" sz="1200" dirty="0"/>
              <a:t>[6] S. Lee, J. Jeong, M. Kim, S. Lee, S. Kim and D. Jung, "Development of a Mobile Intervention for Procrastination Augmented With a Semigenerative Chatbot for University Students: Pilot Randomized Controlled Trial," vol. 13, no. 1, pp.e53133, 2025, </a:t>
            </a:r>
          </a:p>
          <a:p>
            <a:pPr lvl="0">
              <a:defRPr/>
            </a:pPr>
            <a:r>
              <a:rPr lang="" sz="1200" dirty="0"/>
              <a:t>[7] F. Ghazi, W. N. H. W. Ali, M. Mazlan and A. Rosli, "MODORO-Pomodoro App with AI/ML for Enhanced Productivity," vol. 13, no. 1, pp.106–118, 2025, </a:t>
            </a:r>
          </a:p>
          <a:p>
            <a:pPr>
              <a:defRPr/>
            </a:pPr>
            <a:r>
              <a:rPr lang="" sz="1200" dirty="0"/>
              <a:t>[8] T. Thesing, C. Feldmann and M. Burchardt, "Agile versus waterfall project management: decision model for selecting the appropriate approach to a project," vol. 181, pp.746–756, 2021, </a:t>
            </a:r>
          </a:p>
          <a:p>
            <a:pPr lvl="0">
              <a:defRPr/>
            </a:pPr>
            <a:r>
              <a:rPr lang="" sz="1200" dirty="0"/>
              <a:t>[9] Y. Su, Y. Lin and T. Liu, "Applying machine learning technologies to explore students’ learning features and performance prediction," vol. 16, pp.1018005, 2022, </a:t>
            </a:r>
          </a:p>
          <a:p>
            <a:pPr lvl="0">
              <a:defRPr/>
            </a:pPr>
            <a:r>
              <a:rPr lang="" sz="1200" dirty="0"/>
              <a:t>[10] C. Imhof, I. Comsa, M. Hlosta, B. Parsaeifard, I. Moser and P. Bergamin, "Prediction of dilatory behavior in elearning: A comparison of multiple machine learning models," vol. 16, no. 5, pp.648–663, 2022, </a:t>
            </a:r>
          </a:p>
          <a:p>
            <a:pPr lvl="0">
              <a:defRPr/>
            </a:pPr>
            <a:r>
              <a:rPr lang="" sz="1200" dirty="0"/>
              <a:t>[11] R. Lin and G. Chen, "Optimizing student performance: the impact of time management strategies," vol. 50, no. 3, pp.169, 2025,</a:t>
            </a:r>
          </a:p>
          <a:p>
            <a:pPr>
              <a:defRPr/>
            </a:pPr>
            <a:r>
              <a:rPr lang="" sz="1200" dirty="0"/>
              <a:t>[12] S. Nepal</a:t>
            </a:r>
            <a:r>
              <a:rPr lang="" sz="1200" i="1" dirty="0"/>
              <a:t> et al., </a:t>
            </a:r>
            <a:r>
              <a:rPr lang="" sz="1200" dirty="0"/>
              <a:t>"From User Surveys to Telemetry-Driven AI Agents: Exploring the Potential of Personalized Productivity Solutions," vol. 9, no. 7, pp.1–41, 2025, </a:t>
            </a:r>
          </a:p>
          <a:p>
            <a:pPr lvl="0">
              <a:defRPr/>
            </a:pPr>
            <a:r>
              <a:rPr lang="" sz="1200" dirty="0"/>
              <a:t> </a:t>
            </a:r>
          </a:p>
        </p:txBody>
      </p:sp>
    </p:spTree>
    <p:extLst>
      <p:ext uri="{BB962C8B-B14F-4D97-AF65-F5344CB8AC3E}">
        <p14:creationId xmlns:p14="http://schemas.microsoft.com/office/powerpoint/2010/main" val="32454713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944</TotalTime>
  <Words>1459</Words>
  <Application>Microsoft Office PowerPoint</Application>
  <PresentationFormat>Widescreen</PresentationFormat>
  <Paragraphs>135</Paragraphs>
  <Slides>13</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Aptos</vt:lpstr>
      <vt:lpstr>Aptos Display</vt:lpstr>
      <vt:lpstr>Arial</vt:lpstr>
      <vt:lpstr>Calibri</vt:lpstr>
      <vt:lpstr>Times New Roman</vt:lpstr>
      <vt:lpstr>Office Theme</vt:lpstr>
      <vt:lpstr>Development of a Machine Learning Web Application for Personalised Time Management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Natalia Goncearuc</dc:creator>
  <cp:lastModifiedBy>Natalia Goncearuc</cp:lastModifiedBy>
  <cp:revision>2</cp:revision>
  <dcterms:created xsi:type="dcterms:W3CDTF">2026-07-08T20:49:06Z</dcterms:created>
  <dcterms:modified xsi:type="dcterms:W3CDTF">2026-07-09T20:50:17Z</dcterms:modified>
</cp:coreProperties>
</file>