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321" r:id="rId2"/>
    <p:sldId id="322" r:id="rId3"/>
    <p:sldId id="319" r:id="rId4"/>
    <p:sldId id="323" r:id="rId5"/>
    <p:sldId id="314" r:id="rId6"/>
    <p:sldId id="316" r:id="rId7"/>
    <p:sldId id="306" r:id="rId8"/>
    <p:sldId id="307" r:id="rId9"/>
    <p:sldId id="305" r:id="rId10"/>
    <p:sldId id="312" r:id="rId11"/>
    <p:sldId id="289" r:id="rId12"/>
    <p:sldId id="325" r:id="rId13"/>
    <p:sldId id="324" r:id="rId14"/>
    <p:sldId id="318" r:id="rId15"/>
    <p:sldId id="311" r:id="rId16"/>
    <p:sldId id="292" r:id="rId17"/>
    <p:sldId id="291" r:id="rId18"/>
    <p:sldId id="326" r:id="rId19"/>
    <p:sldId id="293" r:id="rId20"/>
    <p:sldId id="327" r:id="rId21"/>
    <p:sldId id="328" r:id="rId22"/>
    <p:sldId id="329" r:id="rId23"/>
    <p:sldId id="284" r:id="rId24"/>
    <p:sldId id="330" r:id="rId2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0" d="100"/>
          <a:sy n="70" d="100"/>
        </p:scale>
        <p:origin x="738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1/22/2023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publications/2020-01/knowing-your-children-supporting-pupils-with-adverse-childhood%20experiences.pdf" TargetMode="External"/><Relationship Id="rId2" Type="http://schemas.openxmlformats.org/officeDocument/2006/relationships/hyperlink" Target="https://www.elsanetwork.org/free_resource/elsa-leaflet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w.nhs.wales/topics/adverse-childhood-experiences/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ducare.co.uk/news/what-are-the-signs-and-symptoms-of-poor-mental-health#:~:text=Some%20signs%20and%20symptoms%20of%20poor%20mental%20health,Risk-taking%20behaviour.%206%20Anger%20and%20aggression.%20More%20items" TargetMode="External"/><Relationship Id="rId7" Type="http://schemas.openxmlformats.org/officeDocument/2006/relationships/hyperlink" Target="http://www.youngminds.org.uk/" TargetMode="External"/><Relationship Id="rId2" Type="http://schemas.openxmlformats.org/officeDocument/2006/relationships/hyperlink" Target="https://sealcommunity.org/node/356#:~:text=The%20SEAL%20initiative%20aims%20to%20support%20children%20aged,self-awareness%20managing%20their%20feelings%20motivation%20empathy%20social%20skill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hwb.gov.wales/curriculum-for-wales/health-and-well-being/" TargetMode="External"/><Relationship Id="rId5" Type="http://schemas.openxmlformats.org/officeDocument/2006/relationships/hyperlink" Target="http://www.legislation.gov.uk/anaw/2015/2/contents/enacted" TargetMode="External"/><Relationship Id="rId4" Type="http://schemas.openxmlformats.org/officeDocument/2006/relationships/hyperlink" Target="https://www.traumainformedschools.co.uk/home/what-is-a-trauma-informed-school#:~:text=A%20trauma%20informed%20school%20is%20one%20that%20is,on%20to%20suffer%20severe%20mental%20and%20physical%20ill-healt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23354E-2D93-4C37-BDB2-EDA4DA1A200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589213" y="1075766"/>
            <a:ext cx="8915399" cy="1999128"/>
          </a:xfrm>
        </p:spPr>
        <p:txBody>
          <a:bodyPr>
            <a:normAutofit/>
          </a:bodyPr>
          <a:lstStyle/>
          <a:p>
            <a:r>
              <a:rPr lang="en-GB" sz="3600" dirty="0"/>
              <a:t>ECIE5005 Session 4 </a:t>
            </a:r>
            <a:br>
              <a:rPr lang="en-GB" sz="3600" dirty="0"/>
            </a:br>
            <a:r>
              <a:rPr lang="en-GB" sz="3600" dirty="0"/>
              <a:t>Interventions, Strategies and Support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1FFEC1-48CE-4279-87AA-E48DD9E9B1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213" y="4061013"/>
            <a:ext cx="8915399" cy="1842650"/>
          </a:xfrm>
        </p:spPr>
        <p:txBody>
          <a:bodyPr>
            <a:normAutofit lnSpcReduction="10000"/>
          </a:bodyPr>
          <a:lstStyle/>
          <a:p>
            <a:r>
              <a:rPr lang="en-GB" sz="3600" dirty="0"/>
              <a:t>Children’s Mental Health and Wellbeing</a:t>
            </a:r>
          </a:p>
          <a:p>
            <a:r>
              <a:rPr lang="en-GB" sz="3600" dirty="0"/>
              <a:t>Sue Ainsworth</a:t>
            </a:r>
          </a:p>
        </p:txBody>
      </p:sp>
    </p:spTree>
    <p:extLst>
      <p:ext uri="{BB962C8B-B14F-4D97-AF65-F5344CB8AC3E}">
        <p14:creationId xmlns:p14="http://schemas.microsoft.com/office/powerpoint/2010/main" val="26242147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FEBDAD-264D-C01E-1749-DB539A117C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E189D7-5A5A-CBBA-BAD7-96631F8B12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chemeClr val="tx1"/>
                </a:solidFill>
                <a:latin typeface="+mj-lt"/>
              </a:rPr>
              <a:t>Essay – 4000 words (100%)</a:t>
            </a:r>
          </a:p>
          <a:p>
            <a:r>
              <a:rPr lang="en-GB" sz="2400" dirty="0">
                <a:solidFill>
                  <a:schemeClr val="tx1"/>
                </a:solidFill>
                <a:latin typeface="+mj-lt"/>
              </a:rPr>
              <a:t>Essay question:</a:t>
            </a:r>
          </a:p>
          <a:p>
            <a:pPr marL="0" indent="0">
              <a:buNone/>
            </a:pPr>
            <a:r>
              <a:rPr lang="en-GB" sz="3200" b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Identify and critically explore the issues that can have an impact on the mental </a:t>
            </a:r>
            <a:r>
              <a:rPr lang="en-GB" sz="3200" b="1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h</a:t>
            </a:r>
            <a:r>
              <a:rPr lang="en-GB" sz="3200" b="1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ealth and well-being in children and young people.</a:t>
            </a:r>
          </a:p>
          <a:p>
            <a:endParaRPr lang="en-GB" sz="2400" dirty="0">
              <a:solidFill>
                <a:srgbClr val="000000"/>
              </a:solidFill>
              <a:latin typeface="+mj-lt"/>
              <a:ea typeface="Times New Roman" panose="02020603050405020304" pitchFamily="18" charset="0"/>
            </a:endParaRPr>
          </a:p>
          <a:p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Submission date  </a:t>
            </a:r>
            <a:r>
              <a:rPr lang="en-GB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5</a:t>
            </a:r>
            <a:r>
              <a:rPr lang="en-GB" sz="2400" baseline="300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th</a:t>
            </a:r>
            <a:r>
              <a:rPr lang="en-GB" sz="2400" dirty="0">
                <a:solidFill>
                  <a:srgbClr val="000000"/>
                </a:solidFill>
                <a:latin typeface="+mj-lt"/>
                <a:ea typeface="Times New Roman" panose="02020603050405020304" pitchFamily="18" charset="0"/>
              </a:rPr>
              <a:t> March</a:t>
            </a:r>
            <a:r>
              <a:rPr lang="en-GB" sz="24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</a:rPr>
              <a:t> 2023 via Turnitin 23:59</a:t>
            </a:r>
            <a:endParaRPr lang="en-GB" sz="24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933147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310B01-B94B-5022-664C-358F59A194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Last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A4ABCE-B58E-0C4A-1194-485BA5D049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Some conditions that impact on mental health &amp; well-being:</a:t>
            </a:r>
          </a:p>
          <a:p>
            <a:r>
              <a:rPr lang="en-GB" sz="2800" dirty="0"/>
              <a:t>Autism</a:t>
            </a:r>
          </a:p>
          <a:p>
            <a:r>
              <a:rPr lang="en-GB" sz="2800" dirty="0"/>
              <a:t>ADHD</a:t>
            </a:r>
          </a:p>
          <a:p>
            <a:r>
              <a:rPr lang="en-GB" sz="2800" dirty="0"/>
              <a:t>Bullying</a:t>
            </a:r>
          </a:p>
          <a:p>
            <a:r>
              <a:rPr lang="en-GB" sz="2800" dirty="0"/>
              <a:t>ACEs</a:t>
            </a:r>
          </a:p>
          <a:p>
            <a:r>
              <a:rPr lang="en-GB" sz="2800" dirty="0"/>
              <a:t>Anxiety disorders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94674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70FC1F-608B-BCD5-812D-CC9FCE17E6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This week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ACF340-17B8-35A3-451E-9A8923844D5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3200" dirty="0"/>
              <a:t>Interventions, strategies and support</a:t>
            </a:r>
          </a:p>
          <a:p>
            <a:pPr marL="0" indent="0">
              <a:buNone/>
            </a:pPr>
            <a:r>
              <a:rPr lang="en-GB" sz="3200" dirty="0"/>
              <a:t>including:</a:t>
            </a:r>
          </a:p>
          <a:p>
            <a:r>
              <a:rPr lang="en-GB" sz="3200" dirty="0"/>
              <a:t>ELSA/ SEAL</a:t>
            </a:r>
          </a:p>
          <a:p>
            <a:r>
              <a:rPr lang="en-GB" sz="3200" dirty="0"/>
              <a:t>Nurture</a:t>
            </a:r>
          </a:p>
          <a:p>
            <a:r>
              <a:rPr lang="en-GB" sz="3200" dirty="0"/>
              <a:t>Trauma Informed Schools</a:t>
            </a:r>
          </a:p>
          <a:p>
            <a:r>
              <a:rPr lang="en-GB" sz="3200" dirty="0"/>
              <a:t>Pastoral /Educational Welfare/Attendance Officers</a:t>
            </a:r>
          </a:p>
        </p:txBody>
      </p:sp>
    </p:spTree>
    <p:extLst>
      <p:ext uri="{BB962C8B-B14F-4D97-AF65-F5344CB8AC3E}">
        <p14:creationId xmlns:p14="http://schemas.microsoft.com/office/powerpoint/2010/main" val="34710649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046704-81B2-44F7-8D1B-78D5477D78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How are some children affected if they have poor mental health and well-being?</a:t>
            </a:r>
            <a:br>
              <a:rPr lang="en-GB" sz="8800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CC53C-AF32-4F9C-BB45-9A7E5AC580B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sz="2100" dirty="0"/>
              <a:t>Increased tearfulness – crying without any apparent reason</a:t>
            </a:r>
          </a:p>
          <a:p>
            <a:r>
              <a:rPr lang="en-US" sz="2100" dirty="0"/>
              <a:t>Irritability</a:t>
            </a:r>
          </a:p>
          <a:p>
            <a:r>
              <a:rPr lang="en-US" sz="2100" dirty="0"/>
              <a:t>Aggression </a:t>
            </a:r>
          </a:p>
          <a:p>
            <a:r>
              <a:rPr lang="en-US" sz="2100" dirty="0"/>
              <a:t>Self-harming </a:t>
            </a:r>
            <a:r>
              <a:rPr lang="en-US" sz="2100" dirty="0" err="1"/>
              <a:t>behaviour</a:t>
            </a:r>
            <a:r>
              <a:rPr lang="en-US" sz="2100" dirty="0"/>
              <a:t> </a:t>
            </a:r>
          </a:p>
          <a:p>
            <a:r>
              <a:rPr lang="en-US" sz="2100" dirty="0"/>
              <a:t>Property damage</a:t>
            </a:r>
          </a:p>
          <a:p>
            <a:r>
              <a:rPr lang="en-US" sz="2100" dirty="0"/>
              <a:t>Severe sleep disturbance – difficulty sleeping or waking up too early in the </a:t>
            </a:r>
          </a:p>
          <a:p>
            <a:pPr marL="0" indent="0">
              <a:buNone/>
            </a:pPr>
            <a:r>
              <a:rPr lang="en-US" sz="2100" dirty="0"/>
              <a:t>      morning</a:t>
            </a:r>
          </a:p>
          <a:p>
            <a:r>
              <a:rPr lang="en-US" sz="2100" dirty="0"/>
              <a:t>Weight loss/weight gain</a:t>
            </a:r>
          </a:p>
          <a:p>
            <a:r>
              <a:rPr lang="en-US" sz="2100" dirty="0"/>
              <a:t>Total social withdrawal                                                                       </a:t>
            </a:r>
          </a:p>
          <a:p>
            <a:r>
              <a:rPr lang="en-US" sz="2100" dirty="0"/>
              <a:t>Unwillingness to use speech</a:t>
            </a:r>
          </a:p>
          <a:p>
            <a:r>
              <a:rPr lang="en-US" sz="2100" dirty="0"/>
              <a:t>Slowness in thought and movement</a:t>
            </a:r>
          </a:p>
          <a:p>
            <a:r>
              <a:rPr lang="en-US" sz="2100" dirty="0"/>
              <a:t>Deterioration in social and self-help skills</a:t>
            </a:r>
          </a:p>
          <a:p>
            <a:pPr marL="0" indent="0" algn="r">
              <a:buNone/>
            </a:pPr>
            <a:r>
              <a:rPr lang="en-US" sz="2100" dirty="0"/>
              <a:t>(TES, </a:t>
            </a:r>
            <a:r>
              <a:rPr lang="en-US" sz="2100" dirty="0" err="1"/>
              <a:t>nd</a:t>
            </a:r>
            <a:r>
              <a:rPr lang="en-US" sz="2100" dirty="0"/>
              <a:t>)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2" descr="C:\Users\Dave\AppData\Local\Microsoft\Windows\INetCache\IE\IWL3BNE3\,,[1].png">
            <a:extLst>
              <a:ext uri="{FF2B5EF4-FFF2-40B4-BE49-F238E27FC236}">
                <a16:creationId xmlns:a16="http://schemas.microsoft.com/office/drawing/2014/main" id="{9FC74DCE-88AD-48B4-A15F-2BAB4183E7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5209" y="4247786"/>
            <a:ext cx="2205318" cy="13569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746833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17767-CFB8-4F1A-98AB-DD3DC1C3BD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Education disengagement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656164-CA34-455D-8461-3C8DAC62B1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A minority of children are disengaged or have difficulty in fully engaging in education. </a:t>
            </a:r>
          </a:p>
          <a:p>
            <a:pPr>
              <a:lnSpc>
                <a:spcPct val="80000"/>
              </a:lnSpc>
            </a:pPr>
            <a:endParaRPr lang="en-GB" altLang="en-US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en-GB" altLang="en-US" b="1" dirty="0">
                <a:solidFill>
                  <a:schemeClr val="accent1"/>
                </a:solidFill>
              </a:rPr>
              <a:t>Disaffection can result in:                                                     </a:t>
            </a:r>
          </a:p>
          <a:p>
            <a:pPr>
              <a:lnSpc>
                <a:spcPct val="80000"/>
              </a:lnSpc>
              <a:buNone/>
            </a:pPr>
            <a:endParaRPr lang="en-GB" altLang="en-US" b="1" dirty="0">
              <a:solidFill>
                <a:schemeClr val="accent1"/>
              </a:solidFill>
            </a:endParaRPr>
          </a:p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Truancy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Exclusion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Young people not in education or training (NEET)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ALN</a:t>
            </a:r>
          </a:p>
          <a:p>
            <a:pPr>
              <a:lnSpc>
                <a:spcPct val="80000"/>
              </a:lnSpc>
            </a:pPr>
            <a:r>
              <a:rPr lang="en-GB" altLang="en-US" dirty="0">
                <a:solidFill>
                  <a:schemeClr val="accent1"/>
                </a:solidFill>
              </a:rPr>
              <a:t>Behaviour</a:t>
            </a:r>
            <a:endParaRPr lang="en-GB" dirty="0"/>
          </a:p>
        </p:txBody>
      </p:sp>
      <p:pic>
        <p:nvPicPr>
          <p:cNvPr id="4" name="Picture 2" descr="C:\Users\Dave\AppData\Local\Microsoft\Windows\INetCache\IE\IWL3BNE3\sad-98457_640[1].png">
            <a:extLst>
              <a:ext uri="{FF2B5EF4-FFF2-40B4-BE49-F238E27FC236}">
                <a16:creationId xmlns:a16="http://schemas.microsoft.com/office/drawing/2014/main" id="{FA6CA93B-03E7-4805-8B9B-9A46019589B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60903" y="2676938"/>
            <a:ext cx="2822713" cy="287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9250513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CE15A-084E-49E1-A701-C788AFDFB3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schools do?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8AF3A9-1457-4308-A299-4C5EEDBEF6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109728" indent="0">
              <a:buNone/>
            </a:pPr>
            <a:r>
              <a:rPr lang="en-GB" dirty="0"/>
              <a:t>                                                                    </a:t>
            </a:r>
            <a:r>
              <a:rPr lang="en-US" dirty="0"/>
              <a:t>Effective resilience strategies for </a:t>
            </a:r>
          </a:p>
          <a:p>
            <a:pPr marL="109728" indent="0" algn="just">
              <a:buNone/>
            </a:pPr>
            <a:r>
              <a:rPr lang="en-US" dirty="0"/>
              <a:t>                                                                          children include:</a:t>
            </a:r>
          </a:p>
          <a:p>
            <a:r>
              <a:rPr lang="en-US" sz="2000" dirty="0"/>
              <a:t>having a sense of belonging in their school and community </a:t>
            </a:r>
          </a:p>
          <a:p>
            <a:r>
              <a:rPr lang="en-US" sz="2000" dirty="0"/>
              <a:t>being in good physical health</a:t>
            </a:r>
          </a:p>
          <a:p>
            <a:r>
              <a:rPr lang="en-US" sz="2000" dirty="0"/>
              <a:t>having time and the freedom to play, indoors and outdoors </a:t>
            </a:r>
          </a:p>
          <a:p>
            <a:r>
              <a:rPr lang="en-US" sz="2000" dirty="0"/>
              <a:t>eating a balanced diet and getting regular exercise </a:t>
            </a:r>
          </a:p>
          <a:p>
            <a:r>
              <a:rPr lang="en-US" sz="2000" dirty="0"/>
              <a:t>being part of a family that gets along well most of the time</a:t>
            </a:r>
          </a:p>
          <a:p>
            <a:r>
              <a:rPr lang="en-US" sz="2000" dirty="0"/>
              <a:t>going to a school that looks after the well-being of all its pupils </a:t>
            </a:r>
          </a:p>
          <a:p>
            <a:r>
              <a:rPr lang="en-US" sz="2000" dirty="0"/>
              <a:t>taking part in local activities for young people</a:t>
            </a:r>
          </a:p>
          <a:p>
            <a:r>
              <a:rPr lang="en-GB" sz="2000" dirty="0"/>
              <a:t>IDPs, One Page Profiles; child-centred; rights respecting</a:t>
            </a:r>
            <a:endParaRPr lang="en-US" sz="2000" dirty="0"/>
          </a:p>
          <a:p>
            <a:pPr marL="109728" indent="0" algn="just">
              <a:buNone/>
            </a:pPr>
            <a:endParaRPr lang="en-US" dirty="0"/>
          </a:p>
          <a:p>
            <a:pPr algn="ctr"/>
            <a:endParaRPr lang="en-GB" dirty="0"/>
          </a:p>
        </p:txBody>
      </p:sp>
      <p:sp>
        <p:nvSpPr>
          <p:cNvPr id="4" name="Title 2">
            <a:extLst>
              <a:ext uri="{FF2B5EF4-FFF2-40B4-BE49-F238E27FC236}">
                <a16:creationId xmlns:a16="http://schemas.microsoft.com/office/drawing/2014/main" id="{968D7E9A-F318-4BA4-9C47-68A3B0B4F995}"/>
              </a:ext>
            </a:extLst>
          </p:cNvPr>
          <p:cNvSpPr txBox="1">
            <a:spLocks/>
          </p:cNvSpPr>
          <p:nvPr/>
        </p:nvSpPr>
        <p:spPr>
          <a:xfrm>
            <a:off x="2592925" y="637362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457200" rtl="0" eaLnBrk="1" latinLnBrk="0" hangingPunct="1">
              <a:spcBef>
                <a:spcPct val="0"/>
              </a:spcBef>
              <a:buNone/>
              <a:defRPr sz="3600" kern="1200">
                <a:solidFill>
                  <a:schemeClr val="accent2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en-GB"/>
              <a:t>What can schools do?</a:t>
            </a: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9C405A4-C11F-43E8-9830-C5EC49E761F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61497" y="297712"/>
            <a:ext cx="2775097" cy="1607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9561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C98E5-5C04-43C6-B70A-28E0435CCD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can schools do?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EF53FB-AB7F-447F-A568-ABD4AC7312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109728" indent="0" algn="ctr">
              <a:buNone/>
            </a:pPr>
            <a:r>
              <a:rPr lang="en-GB" sz="2000" dirty="0"/>
              <a:t>                                                                 </a:t>
            </a:r>
            <a:r>
              <a:rPr lang="en-US" sz="2000" dirty="0"/>
              <a:t>Effective resilience strategies for </a:t>
            </a:r>
          </a:p>
          <a:p>
            <a:pPr marL="109728" indent="0" algn="ctr">
              <a:buNone/>
            </a:pPr>
            <a:r>
              <a:rPr lang="en-US" sz="2000" dirty="0"/>
              <a:t>                                              adolescents include:</a:t>
            </a:r>
          </a:p>
          <a:p>
            <a:r>
              <a:rPr lang="en-US" sz="2000" dirty="0"/>
              <a:t>strong social support networks</a:t>
            </a:r>
          </a:p>
          <a:p>
            <a:r>
              <a:rPr lang="en-US" sz="2000" dirty="0"/>
              <a:t>positive school experiences, </a:t>
            </a:r>
          </a:p>
          <a:p>
            <a:r>
              <a:rPr lang="en-US" sz="2000" dirty="0"/>
              <a:t>a sense of being in control of decisions that affect them</a:t>
            </a:r>
          </a:p>
          <a:p>
            <a:r>
              <a:rPr lang="en-US" sz="2000" dirty="0"/>
              <a:t>participation in extra-curricular activities </a:t>
            </a:r>
          </a:p>
          <a:p>
            <a:r>
              <a:rPr lang="en-US" sz="2000" dirty="0"/>
              <a:t>the ability to help others and ‘make a difference’          </a:t>
            </a:r>
          </a:p>
          <a:p>
            <a:r>
              <a:rPr lang="en-US" sz="2000" dirty="0"/>
              <a:t>not being sheltered from challenging situations</a:t>
            </a:r>
          </a:p>
          <a:p>
            <a:r>
              <a:rPr lang="en-GB" sz="2000" dirty="0"/>
              <a:t>person centred planning</a:t>
            </a:r>
            <a:endParaRPr lang="en-US" sz="2000" dirty="0"/>
          </a:p>
          <a:p>
            <a:pPr marL="109728" indent="0">
              <a:buNone/>
            </a:pPr>
            <a:endParaRPr lang="en-US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837F08C-B4BF-47BD-86AA-45A4A73B68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6320" y="4437113"/>
            <a:ext cx="2102806" cy="2101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171577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12E07-ADCA-43CD-B562-D74BF0922B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Layard and </a:t>
            </a:r>
            <a:r>
              <a:rPr lang="en-GB" dirty="0" err="1"/>
              <a:t>Hagell</a:t>
            </a:r>
            <a:r>
              <a:rPr lang="en-GB" dirty="0"/>
              <a:t>, 2015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DA926A-D134-4E89-92C3-C5F0F3BE764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000" dirty="0"/>
              <a:t>Early  intervention  is  crucial.  </a:t>
            </a:r>
          </a:p>
          <a:p>
            <a:r>
              <a:rPr lang="en-GB" sz="2000" dirty="0"/>
              <a:t>Mental  health  problems  need  to  be  tackled  when  they  first  appear. </a:t>
            </a:r>
          </a:p>
          <a:p>
            <a:r>
              <a:rPr lang="en-GB" sz="2000" dirty="0"/>
              <a:t>They need to be recognized by </a:t>
            </a:r>
            <a:r>
              <a:rPr lang="en-GB" sz="2000" b="1" dirty="0">
                <a:solidFill>
                  <a:schemeClr val="accent1">
                    <a:lumMod val="75000"/>
                  </a:schemeClr>
                </a:solidFill>
              </a:rPr>
              <a:t>parents, doctors and teachers, and our whole society </a:t>
            </a:r>
            <a:r>
              <a:rPr lang="en-GB" sz="2000" dirty="0"/>
              <a:t>needs to become much more open and matter-of-fact about what is a common part of life.</a:t>
            </a:r>
          </a:p>
          <a:p>
            <a:r>
              <a:rPr lang="en-GB" sz="2000" dirty="0"/>
              <a:t>Our </a:t>
            </a:r>
            <a:r>
              <a:rPr lang="en-GB" sz="2000" b="1" dirty="0"/>
              <a:t>schools </a:t>
            </a:r>
            <a:r>
              <a:rPr lang="en-GB" sz="2000" dirty="0"/>
              <a:t>need to adopt children’s wellbeing as one of their major objectives – both in their ethos and their teaching. </a:t>
            </a:r>
          </a:p>
          <a:p>
            <a:r>
              <a:rPr lang="en-GB" sz="2000" b="1" dirty="0"/>
              <a:t>Life skill</a:t>
            </a:r>
            <a:r>
              <a:rPr lang="en-GB" sz="2000" dirty="0"/>
              <a:t>s can and should be taught as professionally as mathematics or literature.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901661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2E6B4-7866-4991-A463-E6E78C8C4A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Remember Bronfenbrenner’s Ecological Theory?                       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                           </a:t>
            </a:r>
            <a:br>
              <a:rPr lang="en-GB" dirty="0"/>
            </a:br>
            <a:br>
              <a:rPr lang="en-GB" dirty="0"/>
            </a:br>
            <a:r>
              <a:rPr lang="en-GB" dirty="0"/>
              <a:t>                                                                </a:t>
            </a:r>
            <a:br>
              <a:rPr lang="en-GB" dirty="0"/>
            </a:br>
            <a:r>
              <a:rPr lang="en-GB" dirty="0"/>
              <a:t>                                                               </a:t>
            </a:r>
          </a:p>
        </p:txBody>
      </p:sp>
      <p:pic>
        <p:nvPicPr>
          <p:cNvPr id="4" name="Content Placeholder 6">
            <a:extLst>
              <a:ext uri="{FF2B5EF4-FFF2-40B4-BE49-F238E27FC236}">
                <a16:creationId xmlns:a16="http://schemas.microsoft.com/office/drawing/2014/main" id="{D7C4BF62-DA27-418E-954D-C3E36D1A994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11895" y="1709531"/>
            <a:ext cx="7301947" cy="4929808"/>
          </a:xfrm>
          <a:prstGeom prst="rect">
            <a:avLst/>
          </a:prstGeom>
        </p:spPr>
      </p:pic>
      <p:sp>
        <p:nvSpPr>
          <p:cNvPr id="5" name="Down Arrow 7">
            <a:extLst>
              <a:ext uri="{FF2B5EF4-FFF2-40B4-BE49-F238E27FC236}">
                <a16:creationId xmlns:a16="http://schemas.microsoft.com/office/drawing/2014/main" id="{50D32933-D9AC-4BB8-851A-900D7D108986}"/>
              </a:ext>
            </a:extLst>
          </p:cNvPr>
          <p:cNvSpPr/>
          <p:nvPr/>
        </p:nvSpPr>
        <p:spPr>
          <a:xfrm rot="5400000">
            <a:off x="10104376" y="2865383"/>
            <a:ext cx="1697089" cy="247815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vert270" rtlCol="0" anchor="ctr"/>
          <a:lstStyle/>
          <a:p>
            <a:pPr algn="ctr"/>
            <a:r>
              <a:rPr lang="en-GB" sz="3200" dirty="0"/>
              <a:t>Intervene Earlier!</a:t>
            </a:r>
          </a:p>
        </p:txBody>
      </p:sp>
    </p:spTree>
    <p:extLst>
      <p:ext uri="{BB962C8B-B14F-4D97-AF65-F5344CB8AC3E}">
        <p14:creationId xmlns:p14="http://schemas.microsoft.com/office/powerpoint/2010/main" val="308765136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213634-2268-CDCD-06B1-CE77C043CC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ELSA and SEAL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8052B0-2250-E4CC-455E-52D2871409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GB" b="1" dirty="0"/>
              <a:t>Emotional Literacy Support Assistant </a:t>
            </a:r>
          </a:p>
          <a:p>
            <a:r>
              <a:rPr lang="en-GB" dirty="0">
                <a:solidFill>
                  <a:srgbClr val="111111"/>
                </a:solidFill>
                <a:latin typeface="Roboto" panose="02000000000000000000" pitchFamily="2" charset="0"/>
              </a:rPr>
              <a:t>T</a:t>
            </a:r>
            <a:r>
              <a:rPr lang="en-GB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rained to plan and deliver programmes of support to pupils in their school who are experiencing temporary or longer term additional emotional needs.</a:t>
            </a:r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     (ELSA, 2017)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Social and Emotional Aspects of Learning </a:t>
            </a:r>
          </a:p>
          <a:p>
            <a:pPr algn="l"/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The SEAL initiative aims to support children aged from 3-16 years to develop the social and emotional capabilities of: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self-awareness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managing their feelings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motivation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empathy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4A4A4A"/>
                </a:solidFill>
                <a:effectLst/>
                <a:latin typeface="Roboto" panose="02000000000000000000" pitchFamily="2" charset="0"/>
              </a:rPr>
              <a:t>social skills                                                                                    (SEAL, 2023)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588818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583A6-0666-7BFE-1469-B4E26DD901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Nurture Group provision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25527C-A6EF-555C-8C22-804B6DFAB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Modelled on Attachment theory</a:t>
            </a:r>
          </a:p>
          <a:p>
            <a:r>
              <a:rPr lang="en-GB" sz="2800" b="0" i="0" dirty="0">
                <a:solidFill>
                  <a:srgbClr val="444444"/>
                </a:solidFill>
                <a:effectLst/>
              </a:rPr>
              <a:t>Not limited to the nurture group, as all schools will embed the nurturing principles and practice at a whole school level, providing appropriate support for all pupils attending school.</a:t>
            </a:r>
          </a:p>
          <a:p>
            <a:pPr marL="0" indent="0" algn="r">
              <a:buNone/>
            </a:pPr>
            <a:r>
              <a:rPr lang="en-GB" sz="1200" dirty="0">
                <a:solidFill>
                  <a:srgbClr val="444444"/>
                </a:solidFill>
              </a:rPr>
              <a:t>Queens University Belfast, 2019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48552774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28899-6AE0-BBE7-D47D-D7532AA444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Trauma Informed and Mental Health Informed Schools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E49BC5-8144-7F87-EE98-0FD95A8EAE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111111"/>
                </a:solidFill>
                <a:effectLst/>
                <a:latin typeface="Roboto" panose="02000000000000000000" pitchFamily="2" charset="0"/>
              </a:rPr>
              <a:t> </a:t>
            </a:r>
            <a:r>
              <a:rPr lang="en-GB" sz="3200" b="0" i="0" dirty="0">
                <a:solidFill>
                  <a:srgbClr val="111111"/>
                </a:solidFill>
                <a:effectLst/>
                <a:latin typeface="+mj-lt"/>
              </a:rPr>
              <a:t>Support children and teenagers who suffer with trauma or mental health problems and whose troubled behaviour acts as a barrier to learning</a:t>
            </a:r>
            <a:r>
              <a:rPr lang="en-GB" sz="2800" b="0" i="0" dirty="0">
                <a:solidFill>
                  <a:srgbClr val="111111"/>
                </a:solidFill>
                <a:effectLst/>
                <a:latin typeface="+mj-lt"/>
              </a:rPr>
              <a:t>.</a:t>
            </a:r>
          </a:p>
          <a:p>
            <a:endParaRPr lang="en-GB" sz="2800" dirty="0">
              <a:solidFill>
                <a:srgbClr val="111111"/>
              </a:solidFill>
              <a:latin typeface="+mj-lt"/>
            </a:endParaRPr>
          </a:p>
          <a:p>
            <a:pPr marL="0" indent="0" algn="r">
              <a:buNone/>
            </a:pPr>
            <a:r>
              <a:rPr lang="en-GB" sz="1200" dirty="0">
                <a:solidFill>
                  <a:srgbClr val="111111"/>
                </a:solidFill>
                <a:latin typeface="+mj-lt"/>
              </a:rPr>
              <a:t>Trauma Informed Schools, 2023</a:t>
            </a:r>
            <a:endParaRPr lang="en-GB" sz="12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520479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A79EEF-F401-C212-98D2-352DB9365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Pastoral, Welfare and Attendance Support workers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35CE55-9146-5E84-FAF7-47B5DAA9E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>
                <a:solidFill>
                  <a:srgbClr val="111111"/>
                </a:solidFill>
              </a:rPr>
              <a:t>Su</a:t>
            </a:r>
            <a:r>
              <a:rPr lang="en-GB" sz="2400" i="0" dirty="0">
                <a:solidFill>
                  <a:srgbClr val="111111"/>
                </a:solidFill>
                <a:effectLst/>
              </a:rPr>
              <a:t>pport to students experiencing difficulties on a day-to-day basis </a:t>
            </a:r>
            <a:endParaRPr lang="en-GB" sz="2400" dirty="0">
              <a:solidFill>
                <a:srgbClr val="111111"/>
              </a:solidFill>
            </a:endParaRPr>
          </a:p>
          <a:p>
            <a:r>
              <a:rPr lang="en-GB" sz="2400" i="0" dirty="0">
                <a:solidFill>
                  <a:srgbClr val="111111"/>
                </a:solidFill>
                <a:effectLst/>
              </a:rPr>
              <a:t>Work as part of a school team that provides information, advice and structured intervention to enable children and young people to make positive choices about their behaviour, attendance </a:t>
            </a:r>
            <a:r>
              <a:rPr lang="en-GB" sz="2400" b="0" i="0" dirty="0">
                <a:solidFill>
                  <a:srgbClr val="111111"/>
                </a:solidFill>
                <a:effectLst/>
              </a:rPr>
              <a:t>and social interactions</a:t>
            </a:r>
          </a:p>
          <a:p>
            <a:r>
              <a:rPr lang="en-GB" sz="2400" i="0" dirty="0">
                <a:solidFill>
                  <a:srgbClr val="111111"/>
                </a:solidFill>
                <a:effectLst/>
              </a:rPr>
              <a:t> Trained to respond to challenging behaviour </a:t>
            </a:r>
          </a:p>
        </p:txBody>
      </p:sp>
    </p:spTree>
    <p:extLst>
      <p:ext uri="{BB962C8B-B14F-4D97-AF65-F5344CB8AC3E}">
        <p14:creationId xmlns:p14="http://schemas.microsoft.com/office/powerpoint/2010/main" val="18982465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FB6F98-C1B0-49FA-A4B2-0335467D6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altLang="en-US" dirty="0"/>
              <a:t>Child &amp; Adolescent Mental Health Services </a:t>
            </a:r>
            <a:r>
              <a:rPr lang="en-US" altLang="en-US" b="1" i="1" dirty="0">
                <a:latin typeface="Arial" panose="020B0604020202020204" pitchFamily="34" charset="0"/>
                <a:cs typeface="Times New Roman" panose="02020603050405020304" pitchFamily="18" charset="0"/>
              </a:rPr>
              <a:t>The 4-tier model for CAMHS</a:t>
            </a:r>
            <a:br>
              <a:rPr lang="en-US" altLang="en-US" b="1" i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br>
              <a:rPr lang="en-GB" altLang="en-US" i="1" dirty="0">
                <a:latin typeface="Arial" panose="020B060402020202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B3891FED-D026-45B4-9B11-A2E2936F99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52622169"/>
              </p:ext>
            </p:extLst>
          </p:nvPr>
        </p:nvGraphicFramePr>
        <p:xfrm>
          <a:off x="3359888" y="1905000"/>
          <a:ext cx="7060019" cy="432888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01028">
                  <a:extLst>
                    <a:ext uri="{9D8B030D-6E8A-4147-A177-3AD203B41FA5}">
                      <a16:colId xmlns:a16="http://schemas.microsoft.com/office/drawing/2014/main" val="1949711119"/>
                    </a:ext>
                  </a:extLst>
                </a:gridCol>
                <a:gridCol w="3858991">
                  <a:extLst>
                    <a:ext uri="{9D8B030D-6E8A-4147-A177-3AD203B41FA5}">
                      <a16:colId xmlns:a16="http://schemas.microsoft.com/office/drawing/2014/main" val="3548306359"/>
                    </a:ext>
                  </a:extLst>
                </a:gridCol>
              </a:tblGrid>
              <a:tr h="1055827">
                <a:tc>
                  <a:txBody>
                    <a:bodyPr/>
                    <a:lstStyle/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Very 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specialist 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services, incl. 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children away from home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400" b="1" dirty="0">
                          <a:solidFill>
                            <a:schemeClr val="bg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Tier 4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24827793"/>
                  </a:ext>
                </a:extLst>
              </a:tr>
              <a:tr h="791870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Specialist Multi-disciplinary Teams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Tier 3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84225396"/>
                  </a:ext>
                </a:extLst>
              </a:tr>
              <a:tr h="1240596">
                <a:tc>
                  <a:txBody>
                    <a:bodyPr/>
                    <a:lstStyle/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Individual Professionals Trained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in Children and Young People’s Mental Health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e.g. Psychiatrists, Psychologists, Therapists etc</a:t>
                      </a:r>
                    </a:p>
                    <a:p>
                      <a:endParaRPr lang="en-GB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sz="1400" dirty="0"/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Tier 2</a:t>
                      </a:r>
                    </a:p>
                    <a:p>
                      <a:pPr algn="ctr"/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3794722"/>
                  </a:ext>
                </a:extLst>
              </a:tr>
              <a:tr h="1240596">
                <a:tc>
                  <a:txBody>
                    <a:bodyPr/>
                    <a:lstStyle/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GPs, Paediatricians, Teachers, School Nurses, 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Youth Justice Workers, Health Visitors, </a:t>
                      </a:r>
                    </a:p>
                    <a:p>
                      <a:pPr algn="ctr" eaLnBrk="1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buFontTx/>
                        <a:buNone/>
                      </a:pPr>
                      <a:r>
                        <a:rPr lang="en-GB" altLang="en-US" sz="12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Social Workers, Voluntary Agencies etc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altLang="en-US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altLang="en-US" sz="14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Times New Roman" panose="02020603050405020304" pitchFamily="18" charset="0"/>
                        </a:rPr>
                        <a:t>Tier 1</a:t>
                      </a:r>
                    </a:p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altLang="en-US" sz="1400" b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l"/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6282179"/>
                  </a:ext>
                </a:extLst>
              </a:tr>
            </a:tbl>
          </a:graphicData>
        </a:graphic>
      </p:graphicFrame>
      <p:sp>
        <p:nvSpPr>
          <p:cNvPr id="6" name="Text Box 15">
            <a:extLst>
              <a:ext uri="{FF2B5EF4-FFF2-40B4-BE49-F238E27FC236}">
                <a16:creationId xmlns:a16="http://schemas.microsoft.com/office/drawing/2014/main" id="{05B94522-E6A7-410A-8052-D76F9F7E9C4A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9050127" y="4387509"/>
            <a:ext cx="3186532" cy="308419"/>
          </a:xfrm>
          <a:prstGeom prst="rect">
            <a:avLst/>
          </a:prstGeom>
          <a:solidFill>
            <a:srgbClr val="FF6600"/>
          </a:solidFill>
          <a:ln w="9525">
            <a:solidFill>
              <a:schemeClr val="bg1"/>
            </a:solidFill>
            <a:miter lim="800000"/>
            <a:headEnd/>
            <a:tailEnd/>
          </a:ln>
        </p:spPr>
        <p:txBody>
          <a:bodyPr wrap="square" lIns="92075" tIns="46038" rIns="92075" bIns="46038">
            <a:spAutoFit/>
          </a:bodyPr>
          <a:lstStyle>
            <a:lvl1pPr eaLnBrk="0" hangingPunct="0">
              <a:lnSpc>
                <a:spcPct val="90000"/>
              </a:lnSpc>
              <a:spcBef>
                <a:spcPct val="20000"/>
              </a:spcBef>
              <a:buBlip>
                <a:blip r:embed="rId2"/>
              </a:buBlip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lnSpc>
                <a:spcPct val="90000"/>
              </a:lnSpc>
              <a:spcBef>
                <a:spcPct val="20000"/>
              </a:spcBef>
              <a:buBlip>
                <a:blip r:embed="rId3"/>
              </a:buBlip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lnSpc>
                <a:spcPct val="90000"/>
              </a:lnSpc>
              <a:spcBef>
                <a:spcPct val="20000"/>
              </a:spcBef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lnSpc>
                <a:spcPct val="90000"/>
              </a:lnSpc>
              <a:spcBef>
                <a:spcPct val="20000"/>
              </a:spcBef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lnSpc>
                <a:spcPct val="90000"/>
              </a:lnSpc>
              <a:spcBef>
                <a:spcPct val="20000"/>
              </a:spcBef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ct val="20000"/>
              </a:spcBef>
              <a:spcAft>
                <a:spcPct val="0"/>
              </a:spcAft>
              <a:buBlip>
                <a:blip r:embed="rId3"/>
              </a:buBlip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buFontTx/>
              <a:buNone/>
            </a:pPr>
            <a:r>
              <a:rPr kumimoji="1" lang="en-GB" altLang="en-US" sz="1400" b="1" i="1" dirty="0">
                <a:latin typeface="Arial" panose="020B0604020202020204" pitchFamily="34" charset="0"/>
                <a:cs typeface="Times New Roman" panose="02020603050405020304" pitchFamily="18" charset="0"/>
              </a:rPr>
              <a:t>Primary Mental Health Workers etc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2DAF90A-1B89-0A0D-2F66-868814B0A9C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18756" y="1141059"/>
            <a:ext cx="2073244" cy="12856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84634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A8E2FB-7D73-42FE-ABD8-7221684E4A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Key challenges in implementing mental health and wellbeing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BC7979-FBF6-4E3A-A4CB-136F21B7C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226859"/>
          </a:xfrm>
        </p:spPr>
        <p:txBody>
          <a:bodyPr>
            <a:normAutofit fontScale="85000" lnSpcReduction="10000"/>
          </a:bodyPr>
          <a:lstStyle/>
          <a:p>
            <a:r>
              <a:rPr lang="en-GB" sz="4000" dirty="0"/>
              <a:t>Post-Covid backlogs</a:t>
            </a:r>
          </a:p>
          <a:p>
            <a:r>
              <a:rPr lang="en-GB" sz="4000" dirty="0"/>
              <a:t>Austerity and spending cuts</a:t>
            </a:r>
          </a:p>
          <a:p>
            <a:r>
              <a:rPr lang="en-GB" sz="4000" dirty="0"/>
              <a:t>Bringing about large scale change e.g.</a:t>
            </a:r>
          </a:p>
          <a:p>
            <a:pPr marL="0" indent="0">
              <a:buNone/>
            </a:pPr>
            <a:r>
              <a:rPr lang="en-GB" sz="4000" dirty="0"/>
              <a:t>Integration of physical and mental health</a:t>
            </a:r>
          </a:p>
          <a:p>
            <a:r>
              <a:rPr lang="en-GB" sz="4000" dirty="0"/>
              <a:t>An ageing population</a:t>
            </a:r>
          </a:p>
          <a:p>
            <a:r>
              <a:rPr lang="en-GB" sz="4000" dirty="0"/>
              <a:t>Recession</a:t>
            </a:r>
          </a:p>
          <a:p>
            <a:r>
              <a:rPr lang="en-GB" sz="4000" dirty="0"/>
              <a:t>Anything else?</a:t>
            </a:r>
          </a:p>
          <a:p>
            <a:endParaRPr lang="en-GB" sz="40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12235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94DD51-9E35-44D8-B3B5-710681EB14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Assessment :   Essay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775EF93-16BB-4C0D-B164-08CA1CC8231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53988" y="2125594"/>
            <a:ext cx="2850777" cy="377825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2AC379-6587-4B17-8273-7B1E72B56DF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123329" y="2126222"/>
            <a:ext cx="6381282" cy="3777622"/>
          </a:xfrm>
        </p:spPr>
        <p:txBody>
          <a:bodyPr/>
          <a:lstStyle/>
          <a:p>
            <a:r>
              <a:rPr lang="en-GB" b="1" dirty="0">
                <a:solidFill>
                  <a:schemeClr val="tx1"/>
                </a:solidFill>
              </a:rPr>
              <a:t>Essay – 4000 words 100%</a:t>
            </a:r>
          </a:p>
          <a:p>
            <a:r>
              <a:rPr lang="en-GB" b="1" dirty="0">
                <a:solidFill>
                  <a:schemeClr val="tx1"/>
                </a:solidFill>
              </a:rPr>
              <a:t>Essay question:</a:t>
            </a: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Identify and critically </a:t>
            </a:r>
            <a:r>
              <a:rPr lang="en-GB" sz="1800" b="1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explore the 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issues that can have an impact on the Mental Health and Well-being in children and young people.</a:t>
            </a:r>
          </a:p>
          <a:p>
            <a:endParaRPr lang="en-GB" b="1" dirty="0">
              <a:solidFill>
                <a:srgbClr val="000000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Submission date  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5</a:t>
            </a:r>
            <a:r>
              <a:rPr lang="en-GB" b="1" baseline="30000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th</a:t>
            </a:r>
            <a:r>
              <a:rPr lang="en-GB" b="1" dirty="0">
                <a:solidFill>
                  <a:srgbClr val="000000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 March</a:t>
            </a:r>
            <a:r>
              <a:rPr lang="en-GB" sz="1800" b="1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2023 via Turnitin 23:59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CFF59A7-DF28-4F00-A8FC-52A52284AE8C}"/>
              </a:ext>
            </a:extLst>
          </p:cNvPr>
          <p:cNvSpPr/>
          <p:nvPr/>
        </p:nvSpPr>
        <p:spPr>
          <a:xfrm>
            <a:off x="4237464" y="2551837"/>
            <a:ext cx="772222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628608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A4359-EF31-4CB3-971A-C1081E9CF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MARKING CRITERIA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0A1668-1112-4484-BDA4-99758BDC58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694985"/>
            <a:ext cx="8915400" cy="4216237"/>
          </a:xfrm>
        </p:spPr>
        <p:txBody>
          <a:bodyPr>
            <a:normAutofit/>
          </a:bodyPr>
          <a:lstStyle/>
          <a:p>
            <a:r>
              <a:rPr lang="en-GB" sz="1600" b="1" dirty="0"/>
              <a:t>Specific</a:t>
            </a:r>
          </a:p>
          <a:p>
            <a:r>
              <a:rPr lang="en-GB" dirty="0"/>
              <a:t>Demonstrate a critical understanding of the mental health issues children face </a:t>
            </a:r>
          </a:p>
          <a:p>
            <a:r>
              <a:rPr lang="en-GB" dirty="0"/>
              <a:t>Demonstrate a critical awareness of the importance of children’s poor mental health and its impact on their well-being, home and school life</a:t>
            </a:r>
          </a:p>
          <a:p>
            <a:r>
              <a:rPr lang="en-GB" dirty="0"/>
              <a:t>Identify current issues that can have an effect on mental health and wellbeing in children and young people</a:t>
            </a:r>
          </a:p>
          <a:p>
            <a:r>
              <a:rPr lang="en-GB" dirty="0"/>
              <a:t>Identify appropriate solutions, strategies and interventions to improve mental health and wellbeing in children</a:t>
            </a:r>
          </a:p>
          <a:p>
            <a:pPr marL="0" indent="0">
              <a:buNone/>
            </a:pPr>
            <a:endParaRPr lang="en-GB" sz="17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278562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14841-0F0B-4C6B-B4BB-7C927A9CCF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C4C91F-E60A-4227-B531-80D250A26F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Introduction: How are you going to tackle the question? What theories and policies will you use? Maybe a quote?</a:t>
            </a:r>
          </a:p>
          <a:p>
            <a:r>
              <a:rPr lang="en-GB" dirty="0"/>
              <a:t>What is mental health? What is well-being?</a:t>
            </a:r>
          </a:p>
          <a:p>
            <a:r>
              <a:rPr lang="en-GB" dirty="0"/>
              <a:t>What are the mental health issues you have chosen to focus on? How do they affect wellbeing, home and school life? </a:t>
            </a:r>
          </a:p>
          <a:p>
            <a:r>
              <a:rPr lang="en-GB" dirty="0"/>
              <a:t>Focus on the role that schools can play. Link any solutions, strategies and        interventions to policy and support with theories. </a:t>
            </a:r>
          </a:p>
          <a:p>
            <a:r>
              <a:rPr lang="en-GB" sz="1800" dirty="0"/>
              <a:t>Identify any current issues that can have an effect on mental health and wellbeing in children and young people</a:t>
            </a:r>
          </a:p>
          <a:p>
            <a:r>
              <a:rPr lang="en-GB" dirty="0"/>
              <a:t>Make it flow! Think of transition from paragraph to paragraph! </a:t>
            </a:r>
          </a:p>
          <a:p>
            <a:r>
              <a:rPr lang="en-GB" dirty="0"/>
              <a:t>Conclusion. What have you found? Take key findings from your research, what works and why?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138954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C7847-B641-4805-BC24-9A423C233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7FDC1816-574F-430E-9F64-E765EBFBFFE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15484" y="1349298"/>
            <a:ext cx="4047892" cy="4471639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5E515BB-C054-41AE-B08F-B5F77B98FBAF}"/>
              </a:ext>
            </a:extLst>
          </p:cNvPr>
          <p:cNvSpPr/>
          <p:nvPr/>
        </p:nvSpPr>
        <p:spPr>
          <a:xfrm>
            <a:off x="7460166" y="2846453"/>
            <a:ext cx="4259767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dirty="0"/>
              <a:t>Easily done.</a:t>
            </a:r>
            <a:br>
              <a:rPr lang="en-GB" sz="2000" dirty="0"/>
            </a:br>
            <a:endParaRPr lang="en-GB" sz="2000" dirty="0"/>
          </a:p>
          <a:p>
            <a:r>
              <a:rPr lang="en-GB" sz="2000" dirty="0"/>
              <a:t>Always go back to the question!</a:t>
            </a: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And…..</a:t>
            </a:r>
          </a:p>
        </p:txBody>
      </p:sp>
    </p:spTree>
    <p:extLst>
      <p:ext uri="{BB962C8B-B14F-4D97-AF65-F5344CB8AC3E}">
        <p14:creationId xmlns:p14="http://schemas.microsoft.com/office/powerpoint/2010/main" val="227067882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DEB280-4032-C577-B332-6F3C62CEA1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Planning your essay</a:t>
            </a:r>
            <a:br>
              <a:rPr lang="en-GB" dirty="0"/>
            </a:br>
            <a:r>
              <a:rPr lang="en-GB" sz="2700" dirty="0"/>
              <a:t>Decide on the issues you are going to discuss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886478-5295-1A6C-4B3D-26601165945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u="sng" dirty="0"/>
              <a:t>Introduction</a:t>
            </a:r>
            <a:r>
              <a:rPr lang="en-GB" dirty="0"/>
              <a:t>: </a:t>
            </a:r>
          </a:p>
          <a:p>
            <a:pPr marL="0" indent="0">
              <a:buNone/>
            </a:pPr>
            <a:r>
              <a:rPr lang="en-GB" dirty="0"/>
              <a:t>What is mental health? What is well-being? Why are they important ? </a:t>
            </a:r>
          </a:p>
          <a:p>
            <a:r>
              <a:rPr lang="en-GB" u="sng" dirty="0"/>
              <a:t>Identify one of your issues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What is it? How does it affect </a:t>
            </a:r>
            <a:r>
              <a:rPr lang="en-GB" dirty="0" err="1"/>
              <a:t>cyp</a:t>
            </a:r>
            <a:r>
              <a:rPr lang="en-GB" dirty="0"/>
              <a:t>? Draw links to theory(</a:t>
            </a:r>
            <a:r>
              <a:rPr lang="en-GB" dirty="0" err="1"/>
              <a:t>ies</a:t>
            </a:r>
            <a:r>
              <a:rPr lang="en-GB" dirty="0"/>
              <a:t>) &amp; policy(</a:t>
            </a:r>
            <a:r>
              <a:rPr lang="en-GB" dirty="0" err="1"/>
              <a:t>ies</a:t>
            </a:r>
            <a:r>
              <a:rPr lang="en-GB" dirty="0"/>
              <a:t>). </a:t>
            </a:r>
            <a:r>
              <a:rPr lang="en-GB" b="1" i="1" dirty="0"/>
              <a:t>Discuss</a:t>
            </a:r>
            <a:r>
              <a:rPr lang="en-GB" i="1" dirty="0"/>
              <a:t> </a:t>
            </a:r>
            <a:r>
              <a:rPr lang="en-GB" dirty="0"/>
              <a:t>it &amp; it’s impact instead of just </a:t>
            </a:r>
            <a:r>
              <a:rPr lang="en-GB" b="1" i="1" dirty="0"/>
              <a:t>describing</a:t>
            </a:r>
            <a:r>
              <a:rPr lang="en-GB" dirty="0"/>
              <a:t> the issue. Interventions to support them?</a:t>
            </a:r>
          </a:p>
          <a:p>
            <a:r>
              <a:rPr lang="en-GB" u="sng" dirty="0"/>
              <a:t>Identify another issue </a:t>
            </a:r>
            <a:r>
              <a:rPr lang="en-GB" dirty="0"/>
              <a:t>( up to about 3 or 4 issues in total)</a:t>
            </a:r>
          </a:p>
          <a:p>
            <a:pPr marL="0" indent="0">
              <a:buNone/>
            </a:pPr>
            <a:r>
              <a:rPr lang="en-GB" dirty="0"/>
              <a:t>What is it? How does it affect </a:t>
            </a:r>
            <a:r>
              <a:rPr lang="en-GB" dirty="0" err="1"/>
              <a:t>cyp</a:t>
            </a:r>
            <a:r>
              <a:rPr lang="en-GB" dirty="0"/>
              <a:t>? Draw links to theory(</a:t>
            </a:r>
            <a:r>
              <a:rPr lang="en-GB" dirty="0" err="1"/>
              <a:t>ies</a:t>
            </a:r>
            <a:r>
              <a:rPr lang="en-GB" dirty="0"/>
              <a:t>) &amp; policy(</a:t>
            </a:r>
            <a:r>
              <a:rPr lang="en-GB" dirty="0" err="1"/>
              <a:t>ies</a:t>
            </a:r>
            <a:r>
              <a:rPr lang="en-GB" dirty="0"/>
              <a:t>). </a:t>
            </a:r>
            <a:r>
              <a:rPr lang="en-GB" b="1" i="1" dirty="0"/>
              <a:t>Discuss</a:t>
            </a:r>
            <a:r>
              <a:rPr lang="en-GB" i="1" dirty="0"/>
              <a:t> </a:t>
            </a:r>
            <a:r>
              <a:rPr lang="en-GB" dirty="0"/>
              <a:t>it &amp; its impact instead of just </a:t>
            </a:r>
            <a:r>
              <a:rPr lang="en-GB" b="1" i="1" dirty="0"/>
              <a:t>describing</a:t>
            </a:r>
            <a:r>
              <a:rPr lang="en-GB" dirty="0"/>
              <a:t> the issue. Interventions to support them?</a:t>
            </a:r>
          </a:p>
          <a:p>
            <a:r>
              <a:rPr lang="en-GB" u="sng" dirty="0"/>
              <a:t>Conclusion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What have you identified as the issues? Their impact? Strategies to support them? What are the barriers?</a:t>
            </a:r>
          </a:p>
        </p:txBody>
      </p:sp>
    </p:spTree>
    <p:extLst>
      <p:ext uri="{BB962C8B-B14F-4D97-AF65-F5344CB8AC3E}">
        <p14:creationId xmlns:p14="http://schemas.microsoft.com/office/powerpoint/2010/main" val="107533359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49F316-6F5E-EA69-F12A-903211E25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questions?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AF3627-7B4E-426D-F4C3-D04B2F0F72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Thank you</a:t>
            </a:r>
          </a:p>
          <a:p>
            <a:r>
              <a:rPr lang="en-GB" sz="4400" dirty="0" err="1"/>
              <a:t>Diolch</a:t>
            </a:r>
            <a:r>
              <a:rPr lang="en-GB" sz="4400" dirty="0"/>
              <a:t> </a:t>
            </a:r>
            <a:r>
              <a:rPr lang="en-GB" sz="4400" dirty="0" err="1"/>
              <a:t>yn</a:t>
            </a:r>
            <a:r>
              <a:rPr lang="en-GB" sz="4400" dirty="0"/>
              <a:t> </a:t>
            </a:r>
            <a:r>
              <a:rPr lang="en-GB" sz="4400" dirty="0" err="1"/>
              <a:t>fawr</a:t>
            </a: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2224605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8425-9520-4A5D-BD9B-65BD8A64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4C9F-DCB3-4739-8A9D-B63E4E63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endParaRPr lang="en-GB" dirty="0"/>
          </a:p>
          <a:p>
            <a:r>
              <a:rPr lang="en-GB" dirty="0"/>
              <a:t>ELSA Network (2017). ELSA leaflet.  Available at </a:t>
            </a:r>
            <a:r>
              <a:rPr lang="en-GB" dirty="0">
                <a:hlinkClick r:id="rId2"/>
              </a:rPr>
              <a:t>https://www.elsanetwork.org/free_resource/elsa-leaflet/</a:t>
            </a:r>
            <a:r>
              <a:rPr lang="en-GB" dirty="0"/>
              <a:t> (Accessed 22.01.2023)   </a:t>
            </a:r>
          </a:p>
          <a:p>
            <a:r>
              <a:rPr lang="en-GB" dirty="0"/>
              <a:t>Estyn (2020) Available at </a:t>
            </a:r>
            <a:r>
              <a:rPr lang="en-GB" dirty="0">
                <a:hlinkClick r:id="rId3"/>
              </a:rPr>
              <a:t>https://gov.wales/sites/default/files/publications/2020-01/knowing-your-children-supporting-pupils-with-adverse-childhood%20experiences.pdf</a:t>
            </a:r>
            <a:r>
              <a:rPr lang="en-GB" dirty="0"/>
              <a:t> (Accessed 22/10/21)</a:t>
            </a:r>
          </a:p>
          <a:p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NHS Wales (</a:t>
            </a:r>
            <a:r>
              <a:rPr lang="en-GB" sz="1800" b="0" i="0" dirty="0" err="1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nd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) Available at  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  <a:hlinkClick r:id="rId4"/>
              </a:rPr>
              <a:t>https://phw.nhs.wales/topics/adverse-childhood-experiences/</a:t>
            </a:r>
            <a:r>
              <a:rPr lang="en-GB" sz="1800" b="0" i="0" dirty="0">
                <a:solidFill>
                  <a:srgbClr val="212529"/>
                </a:solidFill>
                <a:effectLst/>
                <a:latin typeface="Century Gothic" panose="020B0502020202020204" pitchFamily="34" charset="0"/>
              </a:rPr>
              <a:t>  (Accessed 22/10/21)</a:t>
            </a:r>
          </a:p>
          <a:p>
            <a:r>
              <a:rPr lang="en-GB" dirty="0"/>
              <a:t>Office for National Statistics: Insights into children's mental health and well-being (2015) Available at http://backup.ons.gov.uk/2015/10/20/insights-into-childrens-mental-health-and-well-being/ (Accessed 19.11.20)</a:t>
            </a:r>
          </a:p>
          <a:p>
            <a:r>
              <a:rPr lang="en-GB" dirty="0"/>
              <a:t>Queens University Belfast 92019) Effectiveness of Nurture Groups for improving outcomes. Available at https://pure.qub.ac.uk/en/publications/the-effectiveness-of-nurture-groups-in-improving-outcomes-for-you#:~:text=Nurture%20Group%20provision%20is%20a%20short-term%2C%20schools-based%20intervention,are%20already%20displaying%20social%2C%20emotional%20and%2For%20behavioural%20difficulties. (Accessed 22.01.2023)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9491224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F8425-9520-4A5D-BD9B-65BD8A648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2D4C9F-DCB3-4739-8A9D-B63E4E630C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endParaRPr lang="en-GB" dirty="0"/>
          </a:p>
          <a:p>
            <a:r>
              <a:rPr lang="en-GB" dirty="0"/>
              <a:t>SEAL (2023) About the SEAL Community. Available at </a:t>
            </a:r>
            <a:r>
              <a:rPr lang="en-GB" dirty="0">
                <a:hlinkClick r:id="rId2"/>
              </a:rPr>
              <a:t>https://sealcommunity.org/node/356#:~:text=The%20SEAL%20initiative%20aims%20to%20support%20children%20aged,self-awareness%20managing%20their%20feelings%20motivation%20empathy%20social%20skills</a:t>
            </a:r>
            <a:r>
              <a:rPr lang="en-GB" dirty="0"/>
              <a:t> (Accessed 22.01.2023)</a:t>
            </a:r>
          </a:p>
          <a:p>
            <a:r>
              <a:rPr lang="en-GB" dirty="0"/>
              <a:t>TES (</a:t>
            </a:r>
            <a:r>
              <a:rPr lang="en-GB" dirty="0" err="1"/>
              <a:t>nd</a:t>
            </a:r>
            <a:r>
              <a:rPr lang="en-GB" dirty="0"/>
              <a:t>). Signs &amp; symptoms of poor mental health. Available at </a:t>
            </a:r>
            <a:r>
              <a:rPr lang="en-GB" dirty="0">
                <a:hlinkClick r:id="rId3"/>
              </a:rPr>
              <a:t>https://www.educare.co.uk/news/what-are-the-signs-and-symptoms-of-poor-mental-health#:~:text=Some%20signs%20and%20symptoms%20of%20poor%20mental%20health,Risk-taking%20behaviour.%206%20Anger%20and%20aggression.%20More%20items</a:t>
            </a:r>
            <a:r>
              <a:rPr lang="en-GB" dirty="0"/>
              <a:t> (Accessed 22.01.2023)</a:t>
            </a:r>
          </a:p>
          <a:p>
            <a:r>
              <a:rPr lang="en-GB" dirty="0"/>
              <a:t>Trauma Informed Schools (2023) What is a Trauma and Mental </a:t>
            </a:r>
            <a:r>
              <a:rPr lang="en-GB" dirty="0" err="1"/>
              <a:t>Heaklth</a:t>
            </a:r>
            <a:r>
              <a:rPr lang="en-GB" dirty="0"/>
              <a:t> Informed School? Available at </a:t>
            </a:r>
            <a:r>
              <a:rPr lang="en-GB" dirty="0">
                <a:hlinkClick r:id="rId4"/>
              </a:rPr>
              <a:t>https://www.traumainformedschools.co.uk/home/what-is-a-trauma-informed-school#:~:text=A%20trauma%20informed%20school%20is%20one%20that%20is,on%20to%20suffer%20severe%20mental%20and%20physical%20ill-health</a:t>
            </a:r>
            <a:r>
              <a:rPr lang="en-GB" dirty="0"/>
              <a:t>.  (Accessed 22.01.2023)</a:t>
            </a:r>
          </a:p>
          <a:p>
            <a:r>
              <a:rPr lang="en-GB" dirty="0"/>
              <a:t>Welsh Government: Wellbeing of Future Generations (Wales) Act 2015. Available at </a:t>
            </a:r>
            <a:r>
              <a:rPr lang="en-GB" dirty="0">
                <a:hlinkClick r:id="rId5"/>
              </a:rPr>
              <a:t>http://www.legislation.gov.uk/anaw/2015/2/contents/enacted</a:t>
            </a:r>
            <a:r>
              <a:rPr lang="en-GB" dirty="0"/>
              <a:t> (Accessed 19.11.20)</a:t>
            </a:r>
          </a:p>
          <a:p>
            <a:r>
              <a:rPr lang="en-GB" dirty="0"/>
              <a:t>Welsh Government (2022) Curriculum for Wales: Health &amp; Well-being. Available at </a:t>
            </a:r>
            <a:r>
              <a:rPr lang="en-GB" dirty="0">
                <a:hlinkClick r:id="rId6"/>
              </a:rPr>
              <a:t>https://hwb.gov.wales/curriculum-for-wales/health-and-well-being/</a:t>
            </a:r>
            <a:r>
              <a:rPr lang="en-GB" dirty="0"/>
              <a:t> (Accessed 22.01.2023)</a:t>
            </a:r>
          </a:p>
          <a:p>
            <a:r>
              <a:rPr lang="en-GB" dirty="0" err="1"/>
              <a:t>Youngminds</a:t>
            </a:r>
            <a:r>
              <a:rPr lang="en-GB" dirty="0"/>
              <a:t> (2015) Available at </a:t>
            </a:r>
            <a:r>
              <a:rPr lang="en-GB" dirty="0">
                <a:hlinkClick r:id="rId7"/>
              </a:rPr>
              <a:t>http://www.youngminds.org.uk/</a:t>
            </a:r>
            <a:r>
              <a:rPr lang="en-GB" dirty="0"/>
              <a:t> (Accessed 19.11.20)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0741941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1688</Words>
  <Application>Microsoft Office PowerPoint</Application>
  <PresentationFormat>Widescreen</PresentationFormat>
  <Paragraphs>177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30" baseType="lpstr">
      <vt:lpstr>Arial</vt:lpstr>
      <vt:lpstr>Century Gothic</vt:lpstr>
      <vt:lpstr>Roboto</vt:lpstr>
      <vt:lpstr>Times New Roman</vt:lpstr>
      <vt:lpstr>Wingdings 3</vt:lpstr>
      <vt:lpstr>Wisp</vt:lpstr>
      <vt:lpstr>ECIE5005 Session 4  Interventions, Strategies and Support</vt:lpstr>
      <vt:lpstr>Assignment</vt:lpstr>
      <vt:lpstr>Last week</vt:lpstr>
      <vt:lpstr>This week</vt:lpstr>
      <vt:lpstr>How are some children affected if they have poor mental health and well-being? </vt:lpstr>
      <vt:lpstr>Education disengagement</vt:lpstr>
      <vt:lpstr>What can schools do?  </vt:lpstr>
      <vt:lpstr>What can schools do?</vt:lpstr>
      <vt:lpstr>Layard and Hagell, 2015</vt:lpstr>
      <vt:lpstr>Remember Bronfenbrenner’s Ecological Theory?                                                                                                                                                                                                                            </vt:lpstr>
      <vt:lpstr>ELSA and SEAL</vt:lpstr>
      <vt:lpstr>Nurture Group provision </vt:lpstr>
      <vt:lpstr>Trauma Informed and Mental Health Informed Schools</vt:lpstr>
      <vt:lpstr>Pastoral, Welfare and Attendance Support workers</vt:lpstr>
      <vt:lpstr>Child &amp; Adolescent Mental Health Services The 4-tier model for CAMHS  </vt:lpstr>
      <vt:lpstr>Key challenges in implementing mental health and wellbeing </vt:lpstr>
      <vt:lpstr>Assessment :   Essay</vt:lpstr>
      <vt:lpstr>MARKING CRITERIA</vt:lpstr>
      <vt:lpstr>Assignment  Guidance</vt:lpstr>
      <vt:lpstr>PowerPoint Presentation</vt:lpstr>
      <vt:lpstr>Planning your essay Decide on the issues you are going to discuss </vt:lpstr>
      <vt:lpstr>Any questions? 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SJIE5005– Session 3 – Mental Health Conditions – Diagnosis, and Interventions</dc:title>
  <dc:creator>Cindy Hunt</dc:creator>
  <cp:lastModifiedBy>Sue Ainsworth</cp:lastModifiedBy>
  <cp:revision>24</cp:revision>
  <dcterms:created xsi:type="dcterms:W3CDTF">2020-11-23T11:47:03Z</dcterms:created>
  <dcterms:modified xsi:type="dcterms:W3CDTF">2023-01-22T18:32:52Z</dcterms:modified>
</cp:coreProperties>
</file>