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4" r:id="rId5"/>
    <p:sldId id="265" r:id="rId6"/>
    <p:sldId id="266" r:id="rId7"/>
    <p:sldId id="267" r:id="rId8"/>
    <p:sldId id="268" r:id="rId9"/>
    <p:sldId id="269" r:id="rId10"/>
    <p:sldId id="270" r:id="rId11"/>
    <p:sldId id="271" r:id="rId12"/>
    <p:sldId id="27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smtClean="0"/>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AED0858A-01B7-470A-A342-0ECF79CABD0C}" type="datetimeFigureOut">
              <a:rPr lang="en-GB" smtClean="0"/>
              <a:t>15/10/2018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632220-BBCE-44B5-ACA9-D1D85A090231}" type="slidenum">
              <a:rPr lang="en-GB" smtClean="0"/>
              <a:t>‹#›</a:t>
            </a:fld>
            <a:endParaRPr lang="en-GB"/>
          </a:p>
        </p:txBody>
      </p:sp>
    </p:spTree>
    <p:extLst>
      <p:ext uri="{BB962C8B-B14F-4D97-AF65-F5344CB8AC3E}">
        <p14:creationId xmlns:p14="http://schemas.microsoft.com/office/powerpoint/2010/main" val="4246309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ED0858A-01B7-470A-A342-0ECF79CABD0C}" type="datetimeFigureOut">
              <a:rPr lang="en-GB" smtClean="0"/>
              <a:t>15/10/2018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632220-BBCE-44B5-ACA9-D1D85A090231}" type="slidenum">
              <a:rPr lang="en-GB" smtClean="0"/>
              <a:t>‹#›</a:t>
            </a:fld>
            <a:endParaRPr lang="en-GB"/>
          </a:p>
        </p:txBody>
      </p:sp>
    </p:spTree>
    <p:extLst>
      <p:ext uri="{BB962C8B-B14F-4D97-AF65-F5344CB8AC3E}">
        <p14:creationId xmlns:p14="http://schemas.microsoft.com/office/powerpoint/2010/main" val="1446497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smtClean="0"/>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ED0858A-01B7-470A-A342-0ECF79CABD0C}" type="datetimeFigureOut">
              <a:rPr lang="en-GB" smtClean="0"/>
              <a:t>15/10/2018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632220-BBCE-44B5-ACA9-D1D85A090231}" type="slidenum">
              <a:rPr lang="en-GB" smtClean="0"/>
              <a:t>‹#›</a:t>
            </a:fld>
            <a:endParaRPr lang="en-GB"/>
          </a:p>
        </p:txBody>
      </p:sp>
    </p:spTree>
    <p:extLst>
      <p:ext uri="{BB962C8B-B14F-4D97-AF65-F5344CB8AC3E}">
        <p14:creationId xmlns:p14="http://schemas.microsoft.com/office/powerpoint/2010/main" val="25984886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ED0858A-01B7-470A-A342-0ECF79CABD0C}" type="datetimeFigureOut">
              <a:rPr lang="en-GB" smtClean="0"/>
              <a:t>15/10/2018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632220-BBCE-44B5-ACA9-D1D85A090231}" type="slidenum">
              <a:rPr lang="en-GB" smtClean="0"/>
              <a:t>‹#›</a:t>
            </a:fld>
            <a:endParaRPr lang="en-GB"/>
          </a:p>
        </p:txBody>
      </p:sp>
    </p:spTree>
    <p:extLst>
      <p:ext uri="{BB962C8B-B14F-4D97-AF65-F5344CB8AC3E}">
        <p14:creationId xmlns:p14="http://schemas.microsoft.com/office/powerpoint/2010/main" val="523410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ED0858A-01B7-470A-A342-0ECF79CABD0C}" type="datetimeFigureOut">
              <a:rPr lang="en-GB" smtClean="0"/>
              <a:t>15/10/2018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632220-BBCE-44B5-ACA9-D1D85A090231}" type="slidenum">
              <a:rPr lang="en-GB" smtClean="0"/>
              <a:t>‹#›</a:t>
            </a:fld>
            <a:endParaRPr lang="en-GB"/>
          </a:p>
        </p:txBody>
      </p:sp>
    </p:spTree>
    <p:extLst>
      <p:ext uri="{BB962C8B-B14F-4D97-AF65-F5344CB8AC3E}">
        <p14:creationId xmlns:p14="http://schemas.microsoft.com/office/powerpoint/2010/main" val="2532674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ED0858A-01B7-470A-A342-0ECF79CABD0C}" type="datetimeFigureOut">
              <a:rPr lang="en-GB" smtClean="0"/>
              <a:t>15/10/2018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632220-BBCE-44B5-ACA9-D1D85A090231}" type="slidenum">
              <a:rPr lang="en-GB" smtClean="0"/>
              <a:t>‹#›</a:t>
            </a:fld>
            <a:endParaRPr lang="en-GB"/>
          </a:p>
        </p:txBody>
      </p:sp>
    </p:spTree>
    <p:extLst>
      <p:ext uri="{BB962C8B-B14F-4D97-AF65-F5344CB8AC3E}">
        <p14:creationId xmlns:p14="http://schemas.microsoft.com/office/powerpoint/2010/main" val="994593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D0858A-01B7-470A-A342-0ECF79CABD0C}" type="datetimeFigureOut">
              <a:rPr lang="en-GB" smtClean="0"/>
              <a:t>15/10/2018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D632220-BBCE-44B5-ACA9-D1D85A090231}" type="slidenum">
              <a:rPr lang="en-GB" smtClean="0"/>
              <a:t>‹#›</a:t>
            </a:fld>
            <a:endParaRPr lang="en-GB"/>
          </a:p>
        </p:txBody>
      </p:sp>
    </p:spTree>
    <p:extLst>
      <p:ext uri="{BB962C8B-B14F-4D97-AF65-F5344CB8AC3E}">
        <p14:creationId xmlns:p14="http://schemas.microsoft.com/office/powerpoint/2010/main" val="4113750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ED0858A-01B7-470A-A342-0ECF79CABD0C}" type="datetimeFigureOut">
              <a:rPr lang="en-GB" smtClean="0"/>
              <a:t>15/10/2018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632220-BBCE-44B5-ACA9-D1D85A090231}" type="slidenum">
              <a:rPr lang="en-GB" smtClean="0"/>
              <a:t>‹#›</a:t>
            </a:fld>
            <a:endParaRPr lang="en-GB"/>
          </a:p>
        </p:txBody>
      </p:sp>
    </p:spTree>
    <p:extLst>
      <p:ext uri="{BB962C8B-B14F-4D97-AF65-F5344CB8AC3E}">
        <p14:creationId xmlns:p14="http://schemas.microsoft.com/office/powerpoint/2010/main" val="8531689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ED0858A-01B7-470A-A342-0ECF79CABD0C}" type="datetimeFigureOut">
              <a:rPr lang="en-GB" smtClean="0"/>
              <a:t>15/10/2018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632220-BBCE-44B5-ACA9-D1D85A090231}" type="slidenum">
              <a:rPr lang="en-GB" smtClean="0"/>
              <a:t>‹#›</a:t>
            </a:fld>
            <a:endParaRPr lang="en-GB"/>
          </a:p>
        </p:txBody>
      </p:sp>
    </p:spTree>
    <p:extLst>
      <p:ext uri="{BB962C8B-B14F-4D97-AF65-F5344CB8AC3E}">
        <p14:creationId xmlns:p14="http://schemas.microsoft.com/office/powerpoint/2010/main" val="1960996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ED0858A-01B7-470A-A342-0ECF79CABD0C}" type="datetimeFigureOut">
              <a:rPr lang="en-GB" smtClean="0"/>
              <a:t>15/10/2018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632220-BBCE-44B5-ACA9-D1D85A090231}" type="slidenum">
              <a:rPr lang="en-GB" smtClean="0"/>
              <a:t>‹#›</a:t>
            </a:fld>
            <a:endParaRPr lang="en-GB"/>
          </a:p>
        </p:txBody>
      </p:sp>
    </p:spTree>
    <p:extLst>
      <p:ext uri="{BB962C8B-B14F-4D97-AF65-F5344CB8AC3E}">
        <p14:creationId xmlns:p14="http://schemas.microsoft.com/office/powerpoint/2010/main" val="2204456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ED0858A-01B7-470A-A342-0ECF79CABD0C}" type="datetimeFigureOut">
              <a:rPr lang="en-GB" smtClean="0"/>
              <a:t>15/10/2018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632220-BBCE-44B5-ACA9-D1D85A090231}" type="slidenum">
              <a:rPr lang="en-GB" smtClean="0"/>
              <a:t>‹#›</a:t>
            </a:fld>
            <a:endParaRPr lang="en-GB"/>
          </a:p>
        </p:txBody>
      </p:sp>
    </p:spTree>
    <p:extLst>
      <p:ext uri="{BB962C8B-B14F-4D97-AF65-F5344CB8AC3E}">
        <p14:creationId xmlns:p14="http://schemas.microsoft.com/office/powerpoint/2010/main" val="2230598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ED0858A-01B7-470A-A342-0ECF79CABD0C}" type="datetimeFigureOut">
              <a:rPr lang="en-GB" smtClean="0"/>
              <a:t>15/10/2018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632220-BBCE-44B5-ACA9-D1D85A090231}" type="slidenum">
              <a:rPr lang="en-GB" smtClean="0"/>
              <a:t>‹#›</a:t>
            </a:fld>
            <a:endParaRPr lang="en-GB"/>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6821179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smtClean="0"/>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ED0858A-01B7-470A-A342-0ECF79CABD0C}" type="datetimeFigureOut">
              <a:rPr lang="en-GB" smtClean="0"/>
              <a:t>15/10/2018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632220-BBCE-44B5-ACA9-D1D85A090231}" type="slidenum">
              <a:rPr lang="en-GB" smtClean="0"/>
              <a:t>‹#›</a:t>
            </a:fld>
            <a:endParaRPr lang="en-GB"/>
          </a:p>
        </p:txBody>
      </p:sp>
    </p:spTree>
    <p:extLst>
      <p:ext uri="{BB962C8B-B14F-4D97-AF65-F5344CB8AC3E}">
        <p14:creationId xmlns:p14="http://schemas.microsoft.com/office/powerpoint/2010/main" val="41332193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AED0858A-01B7-470A-A342-0ECF79CABD0C}" type="datetimeFigureOut">
              <a:rPr lang="en-GB" smtClean="0"/>
              <a:t>15/10/2018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632220-BBCE-44B5-ACA9-D1D85A090231}" type="slidenum">
              <a:rPr lang="en-GB" smtClean="0"/>
              <a:t>‹#›</a:t>
            </a:fld>
            <a:endParaRPr lang="en-GB"/>
          </a:p>
        </p:txBody>
      </p:sp>
    </p:spTree>
    <p:extLst>
      <p:ext uri="{BB962C8B-B14F-4D97-AF65-F5344CB8AC3E}">
        <p14:creationId xmlns:p14="http://schemas.microsoft.com/office/powerpoint/2010/main" val="6327755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AED0858A-01B7-470A-A342-0ECF79CABD0C}" type="datetimeFigureOut">
              <a:rPr lang="en-GB" smtClean="0"/>
              <a:t>15/10/2018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632220-BBCE-44B5-ACA9-D1D85A090231}" type="slidenum">
              <a:rPr lang="en-GB" smtClean="0"/>
              <a:t>‹#›</a:t>
            </a:fld>
            <a:endParaRPr lang="en-GB"/>
          </a:p>
        </p:txBody>
      </p:sp>
    </p:spTree>
    <p:extLst>
      <p:ext uri="{BB962C8B-B14F-4D97-AF65-F5344CB8AC3E}">
        <p14:creationId xmlns:p14="http://schemas.microsoft.com/office/powerpoint/2010/main" val="33113859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ED0858A-01B7-470A-A342-0ECF79CABD0C}" type="datetimeFigureOut">
              <a:rPr lang="en-GB" smtClean="0"/>
              <a:t>15/10/2018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632220-BBCE-44B5-ACA9-D1D85A090231}" type="slidenum">
              <a:rPr lang="en-GB" smtClean="0"/>
              <a:t>‹#›</a:t>
            </a:fld>
            <a:endParaRPr lang="en-GB"/>
          </a:p>
        </p:txBody>
      </p:sp>
    </p:spTree>
    <p:extLst>
      <p:ext uri="{BB962C8B-B14F-4D97-AF65-F5344CB8AC3E}">
        <p14:creationId xmlns:p14="http://schemas.microsoft.com/office/powerpoint/2010/main" val="11094081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ED0858A-01B7-470A-A342-0ECF79CABD0C}" type="datetimeFigureOut">
              <a:rPr lang="en-GB" smtClean="0"/>
              <a:t>15/10/2018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632220-BBCE-44B5-ACA9-D1D85A090231}" type="slidenum">
              <a:rPr lang="en-GB" smtClean="0"/>
              <a:t>‹#›</a:t>
            </a:fld>
            <a:endParaRPr lang="en-GB"/>
          </a:p>
        </p:txBody>
      </p:sp>
    </p:spTree>
    <p:extLst>
      <p:ext uri="{BB962C8B-B14F-4D97-AF65-F5344CB8AC3E}">
        <p14:creationId xmlns:p14="http://schemas.microsoft.com/office/powerpoint/2010/main" val="3694650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AED0858A-01B7-470A-A342-0ECF79CABD0C}" type="datetimeFigureOut">
              <a:rPr lang="en-GB" smtClean="0"/>
              <a:t>15/10/2018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DD632220-BBCE-44B5-ACA9-D1D85A090231}" type="slidenum">
              <a:rPr lang="en-GB" smtClean="0"/>
              <a:t>‹#›</a:t>
            </a:fld>
            <a:endParaRPr lang="en-GB"/>
          </a:p>
        </p:txBody>
      </p:sp>
    </p:spTree>
    <p:extLst>
      <p:ext uri="{BB962C8B-B14F-4D97-AF65-F5344CB8AC3E}">
        <p14:creationId xmlns:p14="http://schemas.microsoft.com/office/powerpoint/2010/main" val="401214566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Ethical Awareness</a:t>
            </a:r>
            <a:endParaRPr lang="en-GB" dirty="0"/>
          </a:p>
        </p:txBody>
      </p:sp>
      <p:sp>
        <p:nvSpPr>
          <p:cNvPr id="3" name="Subtitle 2"/>
          <p:cNvSpPr>
            <a:spLocks noGrp="1"/>
          </p:cNvSpPr>
          <p:nvPr>
            <p:ph type="subTitle" idx="1"/>
          </p:nvPr>
        </p:nvSpPr>
        <p:spPr/>
        <p:txBody>
          <a:bodyPr/>
          <a:lstStyle/>
          <a:p>
            <a:r>
              <a:rPr lang="en-GB" dirty="0" smtClean="0"/>
              <a:t>Contracting and Boundaries</a:t>
            </a:r>
            <a:endParaRPr lang="en-GB" dirty="0"/>
          </a:p>
        </p:txBody>
      </p:sp>
    </p:spTree>
    <p:extLst>
      <p:ext uri="{BB962C8B-B14F-4D97-AF65-F5344CB8AC3E}">
        <p14:creationId xmlns:p14="http://schemas.microsoft.com/office/powerpoint/2010/main" val="25465995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counselling contract?</a:t>
            </a:r>
            <a:endParaRPr lang="en-GB" dirty="0"/>
          </a:p>
        </p:txBody>
      </p:sp>
      <p:sp>
        <p:nvSpPr>
          <p:cNvPr id="3" name="Content Placeholder 2"/>
          <p:cNvSpPr>
            <a:spLocks noGrp="1"/>
          </p:cNvSpPr>
          <p:nvPr>
            <p:ph idx="1"/>
          </p:nvPr>
        </p:nvSpPr>
        <p:spPr/>
        <p:txBody>
          <a:bodyPr>
            <a:normAutofit/>
          </a:bodyPr>
          <a:lstStyle/>
          <a:p>
            <a:r>
              <a:rPr lang="en-US" dirty="0"/>
              <a:t>“An explicit bilateral commitment to a well defined course of action” (Berne, 1966</a:t>
            </a:r>
            <a:r>
              <a:rPr lang="en-US" dirty="0" smtClean="0"/>
              <a:t>)</a:t>
            </a:r>
          </a:p>
          <a:p>
            <a:pPr>
              <a:buNone/>
            </a:pPr>
            <a:endParaRPr lang="en-GB" dirty="0"/>
          </a:p>
          <a:p>
            <a:r>
              <a:rPr lang="en-US" dirty="0"/>
              <a:t>This is a mutual agreement negotiated between the Counsellor and the Client prior to the commencement of counselling.  It articulates the responsibilities of the Counsellor towards the Client, and also the Client's responsibilities in the counselling relationship. </a:t>
            </a:r>
            <a:endParaRPr lang="en-GB" dirty="0"/>
          </a:p>
        </p:txBody>
      </p:sp>
    </p:spTree>
    <p:extLst>
      <p:ext uri="{BB962C8B-B14F-4D97-AF65-F5344CB8AC3E}">
        <p14:creationId xmlns:p14="http://schemas.microsoft.com/office/powerpoint/2010/main" val="35122546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332656"/>
            <a:ext cx="8229600" cy="1431032"/>
          </a:xfrm>
        </p:spPr>
        <p:txBody>
          <a:bodyPr>
            <a:normAutofit fontScale="90000"/>
          </a:bodyPr>
          <a:lstStyle/>
          <a:p>
            <a:r>
              <a:rPr lang="en-GB" dirty="0" smtClean="0"/>
              <a:t/>
            </a:r>
            <a:br>
              <a:rPr lang="en-GB" dirty="0" smtClean="0"/>
            </a:br>
            <a:r>
              <a:rPr lang="en-GB" sz="4900" dirty="0"/>
              <a:t>The ‘typical’ </a:t>
            </a:r>
            <a:r>
              <a:rPr lang="en-GB" sz="4900" dirty="0"/>
              <a:t>counselling </a:t>
            </a:r>
            <a:r>
              <a:rPr lang="en-GB" sz="4900" dirty="0"/>
              <a:t>contract</a:t>
            </a:r>
            <a:r>
              <a:rPr lang="en-GB" dirty="0" smtClean="0"/>
              <a:t/>
            </a:r>
            <a:br>
              <a:rPr lang="en-GB" dirty="0" smtClean="0"/>
            </a:br>
            <a:r>
              <a:rPr lang="en-GB" sz="3600" dirty="0"/>
              <a:t>(This </a:t>
            </a:r>
            <a:r>
              <a:rPr lang="en-GB" sz="3600" dirty="0"/>
              <a:t>will vary according to the Client's </a:t>
            </a:r>
            <a:r>
              <a:rPr lang="en-GB" sz="3600" dirty="0"/>
              <a:t>needs)</a:t>
            </a:r>
            <a:r>
              <a:rPr lang="en-GB" dirty="0"/>
              <a:t/>
            </a:r>
            <a:br>
              <a:rPr lang="en-GB" dirty="0"/>
            </a:br>
            <a:endParaRPr lang="en-GB" dirty="0"/>
          </a:p>
        </p:txBody>
      </p:sp>
      <p:sp>
        <p:nvSpPr>
          <p:cNvPr id="3" name="Content Placeholder 2"/>
          <p:cNvSpPr>
            <a:spLocks noGrp="1"/>
          </p:cNvSpPr>
          <p:nvPr>
            <p:ph idx="1"/>
          </p:nvPr>
        </p:nvSpPr>
        <p:spPr>
          <a:xfrm>
            <a:off x="1991544" y="2348881"/>
            <a:ext cx="8229600" cy="3888432"/>
          </a:xfrm>
        </p:spPr>
        <p:txBody>
          <a:bodyPr/>
          <a:lstStyle/>
          <a:p>
            <a:r>
              <a:rPr lang="en-US" dirty="0"/>
              <a:t>Confidentiality</a:t>
            </a:r>
          </a:p>
          <a:p>
            <a:r>
              <a:rPr lang="en-US" dirty="0"/>
              <a:t>Sessions</a:t>
            </a:r>
          </a:p>
          <a:p>
            <a:r>
              <a:rPr lang="en-US" dirty="0"/>
              <a:t>Fees</a:t>
            </a:r>
          </a:p>
          <a:p>
            <a:r>
              <a:rPr lang="en-US" dirty="0"/>
              <a:t>Cancellation and </a:t>
            </a:r>
            <a:r>
              <a:rPr lang="en-US" dirty="0"/>
              <a:t>Holidays</a:t>
            </a:r>
          </a:p>
          <a:p>
            <a:r>
              <a:rPr lang="en-US" dirty="0"/>
              <a:t>Duration of </a:t>
            </a:r>
            <a:r>
              <a:rPr lang="en-US" dirty="0"/>
              <a:t>Counselling</a:t>
            </a:r>
          </a:p>
          <a:p>
            <a:r>
              <a:rPr lang="en-US" dirty="0"/>
              <a:t>Endings</a:t>
            </a:r>
          </a:p>
          <a:p>
            <a:r>
              <a:rPr lang="en-US" dirty="0"/>
              <a:t>Complaints</a:t>
            </a:r>
            <a:endParaRPr lang="en-GB" dirty="0"/>
          </a:p>
        </p:txBody>
      </p:sp>
    </p:spTree>
    <p:extLst>
      <p:ext uri="{BB962C8B-B14F-4D97-AF65-F5344CB8AC3E}">
        <p14:creationId xmlns:p14="http://schemas.microsoft.com/office/powerpoint/2010/main" val="3507932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Counselling Contract</a:t>
            </a:r>
            <a:endParaRPr lang="en-GB" dirty="0"/>
          </a:p>
        </p:txBody>
      </p:sp>
      <p:sp>
        <p:nvSpPr>
          <p:cNvPr id="3" name="Content Placeholder 2"/>
          <p:cNvSpPr>
            <a:spLocks noGrp="1"/>
          </p:cNvSpPr>
          <p:nvPr>
            <p:ph idx="1"/>
          </p:nvPr>
        </p:nvSpPr>
        <p:spPr/>
        <p:txBody>
          <a:bodyPr/>
          <a:lstStyle/>
          <a:p>
            <a:r>
              <a:rPr lang="en-GB" dirty="0" smtClean="0"/>
              <a:t>There are elements within the contract that will be ‘movable’. This allows the client to be autonomous within the therapeutic relationship.</a:t>
            </a:r>
          </a:p>
          <a:p>
            <a:r>
              <a:rPr lang="en-GB" dirty="0" smtClean="0"/>
              <a:t>Dual Relationships: This is an important element to consider if the counselling is happening within a workplace environment.</a:t>
            </a:r>
            <a:endParaRPr lang="en-GB" dirty="0"/>
          </a:p>
        </p:txBody>
      </p:sp>
    </p:spTree>
    <p:extLst>
      <p:ext uri="{BB962C8B-B14F-4D97-AF65-F5344CB8AC3E}">
        <p14:creationId xmlns:p14="http://schemas.microsoft.com/office/powerpoint/2010/main" val="42091724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Boundaries</a:t>
            </a:r>
            <a:endParaRPr lang="en-GB" dirty="0"/>
          </a:p>
        </p:txBody>
      </p:sp>
      <p:sp>
        <p:nvSpPr>
          <p:cNvPr id="3" name="Content Placeholder 2"/>
          <p:cNvSpPr>
            <a:spLocks noGrp="1"/>
          </p:cNvSpPr>
          <p:nvPr>
            <p:ph idx="1"/>
          </p:nvPr>
        </p:nvSpPr>
        <p:spPr/>
        <p:txBody>
          <a:bodyPr>
            <a:normAutofit lnSpcReduction="10000"/>
          </a:bodyPr>
          <a:lstStyle/>
          <a:p>
            <a:r>
              <a:rPr lang="en-GB" dirty="0" smtClean="0"/>
              <a:t>Time</a:t>
            </a:r>
          </a:p>
          <a:p>
            <a:r>
              <a:rPr lang="en-GB" dirty="0" smtClean="0"/>
              <a:t>Space</a:t>
            </a:r>
          </a:p>
          <a:p>
            <a:r>
              <a:rPr lang="en-GB" dirty="0" smtClean="0"/>
              <a:t>Self-disclosure</a:t>
            </a:r>
          </a:p>
          <a:p>
            <a:r>
              <a:rPr lang="en-GB" dirty="0" smtClean="0"/>
              <a:t>Touch</a:t>
            </a:r>
          </a:p>
          <a:p>
            <a:r>
              <a:rPr lang="en-GB" dirty="0" smtClean="0"/>
              <a:t>Confidentiality</a:t>
            </a:r>
          </a:p>
          <a:p>
            <a:endParaRPr lang="en-GB" dirty="0"/>
          </a:p>
          <a:p>
            <a:r>
              <a:rPr lang="en-GB" dirty="0" smtClean="0"/>
              <a:t>Expectations and dual relationships</a:t>
            </a:r>
          </a:p>
          <a:p>
            <a:r>
              <a:rPr lang="en-GB" dirty="0" smtClean="0"/>
              <a:t>Diversity</a:t>
            </a:r>
          </a:p>
          <a:p>
            <a:r>
              <a:rPr lang="en-GB" dirty="0" smtClean="0"/>
              <a:t>Ethical guidelines</a:t>
            </a:r>
            <a:endParaRPr lang="en-GB" dirty="0"/>
          </a:p>
        </p:txBody>
      </p:sp>
    </p:spTree>
    <p:extLst>
      <p:ext uri="{BB962C8B-B14F-4D97-AF65-F5344CB8AC3E}">
        <p14:creationId xmlns:p14="http://schemas.microsoft.com/office/powerpoint/2010/main" val="8242534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a:t>
            </a:r>
            <a:endParaRPr lang="en-GB" dirty="0"/>
          </a:p>
        </p:txBody>
      </p:sp>
      <p:sp>
        <p:nvSpPr>
          <p:cNvPr id="3" name="Content Placeholder 2"/>
          <p:cNvSpPr>
            <a:spLocks noGrp="1"/>
          </p:cNvSpPr>
          <p:nvPr>
            <p:ph idx="1"/>
          </p:nvPr>
        </p:nvSpPr>
        <p:spPr/>
        <p:txBody>
          <a:bodyPr/>
          <a:lstStyle/>
          <a:p>
            <a:r>
              <a:rPr lang="en-GB" dirty="0" smtClean="0"/>
              <a:t>The therapeutic hour is usually 50mins, however, if you are working with young clients or individuals with learning difficulties, you may find that they need a shorter amount of time.</a:t>
            </a:r>
          </a:p>
          <a:p>
            <a:endParaRPr lang="en-GB" dirty="0"/>
          </a:p>
          <a:p>
            <a:r>
              <a:rPr lang="en-GB" dirty="0" smtClean="0"/>
              <a:t>Often counsellors will work within a 6 week time-frame, even if they are offering long term work. This essentially means that they will have a review with the client every 6 weeks or so to check in with the client and the therapeutic process.</a:t>
            </a:r>
            <a:endParaRPr lang="en-GB" dirty="0"/>
          </a:p>
        </p:txBody>
      </p:sp>
    </p:spTree>
    <p:extLst>
      <p:ext uri="{BB962C8B-B14F-4D97-AF65-F5344CB8AC3E}">
        <p14:creationId xmlns:p14="http://schemas.microsoft.com/office/powerpoint/2010/main" val="3257787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Space</a:t>
            </a:r>
            <a:endParaRPr lang="en-GB" dirty="0"/>
          </a:p>
        </p:txBody>
      </p:sp>
      <p:sp>
        <p:nvSpPr>
          <p:cNvPr id="3" name="Content Placeholder 2"/>
          <p:cNvSpPr>
            <a:spLocks noGrp="1"/>
          </p:cNvSpPr>
          <p:nvPr>
            <p:ph idx="1"/>
          </p:nvPr>
        </p:nvSpPr>
        <p:spPr/>
        <p:txBody>
          <a:bodyPr/>
          <a:lstStyle/>
          <a:p>
            <a:r>
              <a:rPr lang="en-GB" dirty="0" smtClean="0"/>
              <a:t>This is about the environment:</a:t>
            </a:r>
          </a:p>
          <a:p>
            <a:pPr lvl="1"/>
            <a:r>
              <a:rPr lang="en-GB" dirty="0" smtClean="0"/>
              <a:t>What does the room look like?</a:t>
            </a:r>
          </a:p>
          <a:p>
            <a:pPr lvl="1"/>
            <a:r>
              <a:rPr lang="en-GB" dirty="0" smtClean="0"/>
              <a:t>Is there a respectful and appropriate amount of space between the chairs?</a:t>
            </a:r>
          </a:p>
          <a:p>
            <a:pPr lvl="1"/>
            <a:r>
              <a:rPr lang="en-GB" dirty="0" smtClean="0"/>
              <a:t>What else is in the room?</a:t>
            </a:r>
          </a:p>
          <a:p>
            <a:pPr lvl="1"/>
            <a:endParaRPr lang="en-GB" dirty="0"/>
          </a:p>
          <a:p>
            <a:pPr lvl="1"/>
            <a:r>
              <a:rPr lang="en-GB" dirty="0" smtClean="0"/>
              <a:t>Any other thoughts about the therapeutic space?</a:t>
            </a:r>
          </a:p>
        </p:txBody>
      </p:sp>
    </p:spTree>
    <p:extLst>
      <p:ext uri="{BB962C8B-B14F-4D97-AF65-F5344CB8AC3E}">
        <p14:creationId xmlns:p14="http://schemas.microsoft.com/office/powerpoint/2010/main" val="774761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 Disclosure</a:t>
            </a:r>
            <a:endParaRPr lang="en-GB" dirty="0"/>
          </a:p>
        </p:txBody>
      </p:sp>
      <p:sp>
        <p:nvSpPr>
          <p:cNvPr id="3" name="Content Placeholder 2"/>
          <p:cNvSpPr>
            <a:spLocks noGrp="1"/>
          </p:cNvSpPr>
          <p:nvPr>
            <p:ph idx="1"/>
          </p:nvPr>
        </p:nvSpPr>
        <p:spPr/>
        <p:txBody>
          <a:bodyPr/>
          <a:lstStyle/>
          <a:p>
            <a:r>
              <a:rPr lang="en-GB" dirty="0" smtClean="0"/>
              <a:t>What might be the issues with self-disclosure within the therapeutic space?</a:t>
            </a:r>
          </a:p>
          <a:p>
            <a:endParaRPr lang="en-GB" dirty="0"/>
          </a:p>
          <a:p>
            <a:r>
              <a:rPr lang="en-GB" dirty="0" smtClean="0"/>
              <a:t>Working within a small group, see if you can come up with some thoughts about this.</a:t>
            </a:r>
            <a:endParaRPr lang="en-GB" dirty="0"/>
          </a:p>
        </p:txBody>
      </p:sp>
    </p:spTree>
    <p:extLst>
      <p:ext uri="{BB962C8B-B14F-4D97-AF65-F5344CB8AC3E}">
        <p14:creationId xmlns:p14="http://schemas.microsoft.com/office/powerpoint/2010/main" val="6867749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Touch</a:t>
            </a:r>
            <a:endParaRPr lang="en-GB" dirty="0"/>
          </a:p>
        </p:txBody>
      </p:sp>
      <p:sp>
        <p:nvSpPr>
          <p:cNvPr id="3" name="Content Placeholder 2"/>
          <p:cNvSpPr>
            <a:spLocks noGrp="1"/>
          </p:cNvSpPr>
          <p:nvPr>
            <p:ph idx="1"/>
          </p:nvPr>
        </p:nvSpPr>
        <p:spPr/>
        <p:txBody>
          <a:bodyPr/>
          <a:lstStyle/>
          <a:p>
            <a:r>
              <a:rPr lang="en-GB" dirty="0" smtClean="0"/>
              <a:t>What might this mean?</a:t>
            </a:r>
          </a:p>
          <a:p>
            <a:r>
              <a:rPr lang="en-GB" dirty="0" smtClean="0"/>
              <a:t>Is it harmful?</a:t>
            </a:r>
            <a:endParaRPr lang="en-GB" dirty="0"/>
          </a:p>
        </p:txBody>
      </p:sp>
    </p:spTree>
    <p:extLst>
      <p:ext uri="{BB962C8B-B14F-4D97-AF65-F5344CB8AC3E}">
        <p14:creationId xmlns:p14="http://schemas.microsoft.com/office/powerpoint/2010/main" val="6655519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Confidentiality</a:t>
            </a:r>
            <a:endParaRPr lang="en-GB" dirty="0"/>
          </a:p>
        </p:txBody>
      </p:sp>
      <p:sp>
        <p:nvSpPr>
          <p:cNvPr id="3" name="Content Placeholder 2"/>
          <p:cNvSpPr>
            <a:spLocks noGrp="1"/>
          </p:cNvSpPr>
          <p:nvPr>
            <p:ph idx="1"/>
          </p:nvPr>
        </p:nvSpPr>
        <p:spPr/>
        <p:txBody>
          <a:bodyPr/>
          <a:lstStyle/>
          <a:p>
            <a:r>
              <a:rPr lang="en-GB" dirty="0"/>
              <a:t>Bond, T. (2010). Standards and ethics for counselling in action (3rd ed., Counselling in action). Los Angeles, Calif. ; London: SAGE</a:t>
            </a:r>
            <a:r>
              <a:rPr lang="en-GB" dirty="0" smtClean="0"/>
              <a:t>.</a:t>
            </a:r>
          </a:p>
          <a:p>
            <a:endParaRPr lang="en-GB" dirty="0"/>
          </a:p>
          <a:p>
            <a:r>
              <a:rPr lang="en-GB" dirty="0" smtClean="0"/>
              <a:t>Confidentiality and Counselling:</a:t>
            </a:r>
          </a:p>
          <a:p>
            <a:pPr lvl="1"/>
            <a:r>
              <a:rPr lang="en-GB" dirty="0" smtClean="0"/>
              <a:t>How might the records be stored?</a:t>
            </a:r>
          </a:p>
          <a:p>
            <a:pPr lvl="1"/>
            <a:r>
              <a:rPr lang="en-GB" dirty="0" smtClean="0"/>
              <a:t>What might need to be shared externally following a session?</a:t>
            </a:r>
          </a:p>
          <a:p>
            <a:pPr lvl="1"/>
            <a:r>
              <a:rPr lang="en-GB" dirty="0" smtClean="0"/>
              <a:t>Autonomy of the client?</a:t>
            </a:r>
            <a:endParaRPr lang="en-GB" dirty="0"/>
          </a:p>
        </p:txBody>
      </p:sp>
    </p:spTree>
    <p:extLst>
      <p:ext uri="{BB962C8B-B14F-4D97-AF65-F5344CB8AC3E}">
        <p14:creationId xmlns:p14="http://schemas.microsoft.com/office/powerpoint/2010/main" val="40939297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Homework:</a:t>
            </a:r>
            <a:endParaRPr lang="en-GB" dirty="0"/>
          </a:p>
        </p:txBody>
      </p:sp>
      <p:sp>
        <p:nvSpPr>
          <p:cNvPr id="3" name="Content Placeholder 2"/>
          <p:cNvSpPr>
            <a:spLocks noGrp="1"/>
          </p:cNvSpPr>
          <p:nvPr>
            <p:ph idx="1"/>
          </p:nvPr>
        </p:nvSpPr>
        <p:spPr/>
        <p:txBody>
          <a:bodyPr/>
          <a:lstStyle/>
          <a:p>
            <a:r>
              <a:rPr lang="en-GB" dirty="0" smtClean="0"/>
              <a:t>Read pages: 34-36 of </a:t>
            </a:r>
          </a:p>
          <a:p>
            <a:r>
              <a:rPr lang="en-GB" dirty="0"/>
              <a:t>Midwinter, R., &amp; Dickson, J. (2015). Embedding counselling and communication skills : A relational skills model. London: Routledge.</a:t>
            </a:r>
          </a:p>
        </p:txBody>
      </p:sp>
    </p:spTree>
    <p:extLst>
      <p:ext uri="{BB962C8B-B14F-4D97-AF65-F5344CB8AC3E}">
        <p14:creationId xmlns:p14="http://schemas.microsoft.com/office/powerpoint/2010/main" val="29743884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Triads</a:t>
            </a:r>
            <a:endParaRPr lang="en-GB" dirty="0"/>
          </a:p>
        </p:txBody>
      </p:sp>
      <p:sp>
        <p:nvSpPr>
          <p:cNvPr id="3" name="Content Placeholder 2"/>
          <p:cNvSpPr>
            <a:spLocks noGrp="1"/>
          </p:cNvSpPr>
          <p:nvPr>
            <p:ph idx="1"/>
          </p:nvPr>
        </p:nvSpPr>
        <p:spPr/>
        <p:txBody>
          <a:bodyPr/>
          <a:lstStyle/>
          <a:p>
            <a:r>
              <a:rPr lang="en-GB" dirty="0" smtClean="0"/>
              <a:t>Video clips.</a:t>
            </a:r>
          </a:p>
          <a:p>
            <a:endParaRPr lang="en-GB" dirty="0"/>
          </a:p>
          <a:p>
            <a:r>
              <a:rPr lang="en-GB" dirty="0" smtClean="0"/>
              <a:t>Setting up the relationship</a:t>
            </a:r>
          </a:p>
          <a:p>
            <a:pPr lvl="1"/>
            <a:r>
              <a:rPr lang="en-GB" dirty="0" smtClean="0"/>
              <a:t>SOLER</a:t>
            </a:r>
          </a:p>
          <a:p>
            <a:pPr lvl="1"/>
            <a:r>
              <a:rPr lang="en-GB" dirty="0" smtClean="0"/>
              <a:t>Contracts </a:t>
            </a:r>
          </a:p>
        </p:txBody>
      </p:sp>
    </p:spTree>
    <p:extLst>
      <p:ext uri="{BB962C8B-B14F-4D97-AF65-F5344CB8AC3E}">
        <p14:creationId xmlns:p14="http://schemas.microsoft.com/office/powerpoint/2010/main" val="1180849638"/>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docProps/app.xml><?xml version="1.0" encoding="utf-8"?>
<Properties xmlns="http://schemas.openxmlformats.org/officeDocument/2006/extended-properties" xmlns:vt="http://schemas.openxmlformats.org/officeDocument/2006/docPropsVTypes">
  <Template>TM04033923[[fn=Depth]]</Template>
  <TotalTime>20</TotalTime>
  <Words>389</Words>
  <Application>Microsoft Office PowerPoint</Application>
  <PresentationFormat>Widescreen</PresentationFormat>
  <Paragraphs>61</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Corbel</vt:lpstr>
      <vt:lpstr>Depth</vt:lpstr>
      <vt:lpstr>Ethical Awareness</vt:lpstr>
      <vt:lpstr>What is the counselling contract?</vt:lpstr>
      <vt:lpstr> The ‘typical’ counselling contract (This will vary according to the Client's needs) </vt:lpstr>
      <vt:lpstr>The Counselling Contract</vt:lpstr>
      <vt:lpstr>Boundaries</vt:lpstr>
      <vt:lpstr>Time</vt:lpstr>
      <vt:lpstr>Space</vt:lpstr>
      <vt:lpstr>Self Disclosure</vt:lpstr>
      <vt:lpstr>Touch</vt:lpstr>
      <vt:lpstr>Confidentiality</vt:lpstr>
      <vt:lpstr>Homework:</vt:lpstr>
      <vt:lpstr>Triads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Ethical Awareness</dc:title>
  <dc:creator>Catherine Slade</dc:creator>
  <cp:lastModifiedBy>Catherine Slade</cp:lastModifiedBy>
  <cp:revision>2</cp:revision>
  <dcterms:created xsi:type="dcterms:W3CDTF">2018-10-15T20:07:38Z</dcterms:created>
  <dcterms:modified xsi:type="dcterms:W3CDTF">2018-10-15T20:27:58Z</dcterms:modified>
</cp:coreProperties>
</file>