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61" r:id="rId4"/>
    <p:sldId id="264" r:id="rId5"/>
    <p:sldId id="258" r:id="rId6"/>
    <p:sldId id="259" r:id="rId7"/>
    <p:sldId id="262" r:id="rId8"/>
    <p:sldId id="263" r:id="rId9"/>
    <p:sldId id="265" r:id="rId10"/>
    <p:sldId id="266" r:id="rId11"/>
    <p:sldId id="268" r:id="rId12"/>
    <p:sldId id="270" r:id="rId13"/>
    <p:sldId id="269" r:id="rId14"/>
    <p:sldId id="271" r:id="rId15"/>
    <p:sldId id="272" r:id="rId16"/>
    <p:sldId id="273" r:id="rId17"/>
    <p:sldId id="274" r:id="rId18"/>
    <p:sldId id="275" r:id="rId19"/>
    <p:sldId id="2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11/8/24</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975254461"/>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11/8/24</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3233524311"/>
      </p:ext>
    </p:extLst>
  </p:cSld>
  <p:clrMap bg1="dk1" tx1="lt1" bg2="dk2" tx2="lt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8F843D-1C1B-C740-AC27-E3238D0F5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813F86C-EB50-4CA4-6ECC-B41D9B50386D}"/>
              </a:ext>
            </a:extLst>
          </p:cNvPr>
          <p:cNvPicPr>
            <a:picLocks noChangeAspect="1"/>
          </p:cNvPicPr>
          <p:nvPr/>
        </p:nvPicPr>
        <p:blipFill>
          <a:blip r:embed="rId2"/>
          <a:srcRect t="5513" r="-1" b="14961"/>
          <a:stretch/>
        </p:blipFill>
        <p:spPr>
          <a:xfrm>
            <a:off x="3048" y="10"/>
            <a:ext cx="12188952" cy="6857990"/>
          </a:xfrm>
          <a:prstGeom prst="rect">
            <a:avLst/>
          </a:prstGeom>
        </p:spPr>
      </p:pic>
      <p:sp>
        <p:nvSpPr>
          <p:cNvPr id="11" name="Rectangle">
            <a:extLst>
              <a:ext uri="{FF2B5EF4-FFF2-40B4-BE49-F238E27FC236}">
                <a16:creationId xmlns:a16="http://schemas.microsoft.com/office/drawing/2014/main" id="{9F0EA5A9-0D12-3644-BBEC-6D9D192EB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7551978" cy="6858001"/>
          </a:xfrm>
          <a:prstGeom prst="rect">
            <a:avLst/>
          </a:prstGeom>
          <a:solidFill>
            <a:schemeClr val="bg1">
              <a:alpha val="85000"/>
            </a:schemeClr>
          </a:solidFill>
          <a:ln w="12700">
            <a:miter lim="400000"/>
          </a:ln>
        </p:spPr>
        <p:txBody>
          <a:bodyPr lIns="50800" tIns="50800" rIns="50800" bIns="50800" anchor="ctr"/>
          <a:lstStyle/>
          <a:p>
            <a:pPr algn="ctr" defTabSz="457200"/>
            <a:endParaRPr sz="2600" cap="all">
              <a:solidFill>
                <a:srgbClr val="FFFFFF"/>
              </a:solidFill>
              <a:sym typeface="Avenir Next"/>
            </a:endParaRPr>
          </a:p>
        </p:txBody>
      </p:sp>
      <p:sp>
        <p:nvSpPr>
          <p:cNvPr id="2" name="Title 1"/>
          <p:cNvSpPr>
            <a:spLocks noGrp="1"/>
          </p:cNvSpPr>
          <p:nvPr>
            <p:ph type="ctrTitle"/>
          </p:nvPr>
        </p:nvSpPr>
        <p:spPr>
          <a:xfrm>
            <a:off x="561865" y="1247140"/>
            <a:ext cx="6404554" cy="3450844"/>
          </a:xfrm>
        </p:spPr>
        <p:txBody>
          <a:bodyPr>
            <a:normAutofit/>
          </a:bodyPr>
          <a:lstStyle/>
          <a:p>
            <a:pPr>
              <a:lnSpc>
                <a:spcPct val="90000"/>
              </a:lnSpc>
            </a:pPr>
            <a:r>
              <a:rPr lang="en-GB" sz="3300"/>
              <a:t>“Both the test for unfitness to plead and the insanity defence are founded on nineteenth century legal concepts which have not kept pace with developments in medicine, psychiatry and psychology”</a:t>
            </a:r>
            <a:endParaRPr lang="en-US" sz="3300"/>
          </a:p>
        </p:txBody>
      </p:sp>
      <p:sp>
        <p:nvSpPr>
          <p:cNvPr id="3" name="Subtitle 2"/>
          <p:cNvSpPr>
            <a:spLocks noGrp="1"/>
          </p:cNvSpPr>
          <p:nvPr>
            <p:ph type="subTitle" idx="1"/>
          </p:nvPr>
        </p:nvSpPr>
        <p:spPr>
          <a:xfrm>
            <a:off x="561864" y="4818126"/>
            <a:ext cx="2020469" cy="1268984"/>
          </a:xfrm>
        </p:spPr>
        <p:txBody>
          <a:bodyPr>
            <a:normAutofit fontScale="85000" lnSpcReduction="20000"/>
          </a:bodyPr>
          <a:lstStyle/>
          <a:p>
            <a:r>
              <a:rPr lang="en-GB" dirty="0"/>
              <a:t>Lillie Owen </a:t>
            </a:r>
          </a:p>
          <a:p>
            <a:r>
              <a:rPr lang="en-GB" dirty="0"/>
              <a:t>2404448</a:t>
            </a:r>
          </a:p>
          <a:p>
            <a:r>
              <a:rPr lang="en-GB" sz="1800" b="1" dirty="0">
                <a:effectLst/>
                <a:latin typeface="Arial" panose="020B0604020202020204" pitchFamily="34" charset="0"/>
                <a:ea typeface="Times New Roman" panose="02020603050405020304" pitchFamily="18" charset="0"/>
              </a:rPr>
              <a:t>BMLW4010</a:t>
            </a:r>
            <a:r>
              <a:rPr lang="en-GB" dirty="0">
                <a:effectLst/>
              </a:rPr>
              <a:t> </a:t>
            </a:r>
            <a:endParaRPr lang="en-US" dirty="0"/>
          </a:p>
        </p:txBody>
      </p:sp>
      <p:sp>
        <p:nvSpPr>
          <p:cNvPr id="13" name="Rectangle 12">
            <a:extLst>
              <a:ext uri="{FF2B5EF4-FFF2-40B4-BE49-F238E27FC236}">
                <a16:creationId xmlns:a16="http://schemas.microsoft.com/office/drawing/2014/main" id="{A21C8291-E3D5-4240-8FF4-E5213CBCC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080" y="1375495"/>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Rectangle 14">
            <a:extLst>
              <a:ext uri="{FF2B5EF4-FFF2-40B4-BE49-F238E27FC236}">
                <a16:creationId xmlns:a16="http://schemas.microsoft.com/office/drawing/2014/main" id="{08B44AFE-C181-7047-8CC9-CA00BD385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2079" y="0"/>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FC245-0242-D9D7-119C-ABF5680421B7}"/>
              </a:ext>
            </a:extLst>
          </p:cNvPr>
          <p:cNvSpPr>
            <a:spLocks noGrp="1"/>
          </p:cNvSpPr>
          <p:nvPr>
            <p:ph type="ctrTitle"/>
          </p:nvPr>
        </p:nvSpPr>
        <p:spPr>
          <a:xfrm>
            <a:off x="3390484" y="315807"/>
            <a:ext cx="7891760" cy="1165860"/>
          </a:xfrm>
        </p:spPr>
        <p:txBody>
          <a:bodyPr/>
          <a:lstStyle/>
          <a:p>
            <a:r>
              <a:rPr lang="en-GB"/>
              <a:t>Contents page </a:t>
            </a:r>
            <a:endParaRPr lang="en-US"/>
          </a:p>
        </p:txBody>
      </p:sp>
      <p:sp>
        <p:nvSpPr>
          <p:cNvPr id="3" name="Subtitle 2">
            <a:extLst>
              <a:ext uri="{FF2B5EF4-FFF2-40B4-BE49-F238E27FC236}">
                <a16:creationId xmlns:a16="http://schemas.microsoft.com/office/drawing/2014/main" id="{0CA6F465-BA1A-2506-03EE-5AD1A4BBB523}"/>
              </a:ext>
            </a:extLst>
          </p:cNvPr>
          <p:cNvSpPr>
            <a:spLocks noGrp="1"/>
          </p:cNvSpPr>
          <p:nvPr>
            <p:ph type="subTitle" idx="1"/>
          </p:nvPr>
        </p:nvSpPr>
        <p:spPr>
          <a:xfrm>
            <a:off x="3249372" y="1738785"/>
            <a:ext cx="7390405" cy="4396431"/>
          </a:xfrm>
        </p:spPr>
        <p:txBody>
          <a:bodyPr anchor="t">
            <a:normAutofit fontScale="85000" lnSpcReduction="20000"/>
          </a:bodyPr>
          <a:lstStyle/>
          <a:p>
            <a:pPr marL="342900" indent="-342900" algn="ctr">
              <a:lnSpc>
                <a:spcPct val="100000"/>
              </a:lnSpc>
              <a:buFont typeface="Arial" panose="020B0604020202020204" pitchFamily="34" charset="0"/>
              <a:buChar char="•"/>
            </a:pPr>
            <a:r>
              <a:rPr lang="en-GB" dirty="0"/>
              <a:t>criminal law</a:t>
            </a:r>
          </a:p>
          <a:p>
            <a:pPr marL="342900" indent="-342900" algn="ctr">
              <a:lnSpc>
                <a:spcPct val="100000"/>
              </a:lnSpc>
              <a:buFont typeface="Arial" panose="020B0604020202020204" pitchFamily="34" charset="0"/>
              <a:buChar char="•"/>
            </a:pPr>
            <a:r>
              <a:rPr lang="en-GB" sz="2400" dirty="0" err="1"/>
              <a:t>Woolmington</a:t>
            </a:r>
            <a:r>
              <a:rPr lang="en-GB" sz="2400" dirty="0"/>
              <a:t> v DPP (1935)</a:t>
            </a:r>
            <a:endParaRPr lang="en-GB" dirty="0"/>
          </a:p>
          <a:p>
            <a:pPr marL="342900" indent="-342900" algn="ctr">
              <a:lnSpc>
                <a:spcPct val="100000"/>
              </a:lnSpc>
              <a:buFont typeface="Arial" panose="020B0604020202020204" pitchFamily="34" charset="0"/>
              <a:buChar char="•"/>
            </a:pPr>
            <a:r>
              <a:rPr lang="en-GB" dirty="0"/>
              <a:t>What is insanity</a:t>
            </a:r>
          </a:p>
          <a:p>
            <a:pPr marL="342900" indent="-342900" algn="ctr">
              <a:lnSpc>
                <a:spcPct val="100000"/>
              </a:lnSpc>
              <a:buFont typeface="Arial" panose="020B0604020202020204" pitchFamily="34" charset="0"/>
              <a:buChar char="•"/>
            </a:pPr>
            <a:r>
              <a:rPr lang="en-GB" dirty="0" err="1"/>
              <a:t>M’naughton</a:t>
            </a:r>
            <a:r>
              <a:rPr lang="en-GB" dirty="0"/>
              <a:t> rule </a:t>
            </a:r>
          </a:p>
          <a:p>
            <a:pPr marL="342900" indent="-342900" algn="ctr">
              <a:lnSpc>
                <a:spcPct val="100000"/>
              </a:lnSpc>
              <a:buFont typeface="Arial" panose="020B0604020202020204" pitchFamily="34" charset="0"/>
              <a:buChar char="•"/>
            </a:pPr>
            <a:r>
              <a:rPr lang="en-GB" dirty="0"/>
              <a:t>Outcome of insanity</a:t>
            </a:r>
          </a:p>
          <a:p>
            <a:pPr marL="342900" indent="-342900" algn="ctr">
              <a:lnSpc>
                <a:spcPct val="100000"/>
              </a:lnSpc>
              <a:buFont typeface="Arial" panose="020B0604020202020204" pitchFamily="34" charset="0"/>
              <a:buChar char="•"/>
            </a:pPr>
            <a:r>
              <a:rPr lang="en-GB" dirty="0"/>
              <a:t>What is automatism</a:t>
            </a:r>
          </a:p>
          <a:p>
            <a:pPr marL="342900" indent="-342900" algn="ctr">
              <a:lnSpc>
                <a:spcPct val="100000"/>
              </a:lnSpc>
              <a:buFont typeface="Arial" panose="020B0604020202020204" pitchFamily="34" charset="0"/>
              <a:buChar char="•"/>
            </a:pPr>
            <a:r>
              <a:rPr lang="en-US" sz="2400" dirty="0"/>
              <a:t>Bratty v Attorney-General for Northern Ireland (1963)</a:t>
            </a:r>
            <a:endParaRPr lang="en-GB" sz="2400" dirty="0"/>
          </a:p>
          <a:p>
            <a:pPr marL="342900" indent="-342900" algn="ctr">
              <a:lnSpc>
                <a:spcPct val="100000"/>
              </a:lnSpc>
              <a:buFont typeface="Arial" panose="020B0604020202020204" pitchFamily="34" charset="0"/>
              <a:buChar char="•"/>
            </a:pPr>
            <a:r>
              <a:rPr lang="en-GB" sz="2400" dirty="0"/>
              <a:t>Issues with insanity and automatism</a:t>
            </a:r>
          </a:p>
          <a:p>
            <a:pPr marL="342900" indent="-342900" algn="ctr">
              <a:lnSpc>
                <a:spcPct val="100000"/>
              </a:lnSpc>
              <a:buFont typeface="Arial" panose="020B0604020202020204" pitchFamily="34" charset="0"/>
              <a:buChar char="•"/>
            </a:pPr>
            <a:r>
              <a:rPr lang="en-GB" dirty="0"/>
              <a:t>Advantages of insanity and automatism</a:t>
            </a:r>
          </a:p>
          <a:p>
            <a:pPr marL="342900" indent="-342900" algn="ctr">
              <a:lnSpc>
                <a:spcPct val="100000"/>
              </a:lnSpc>
              <a:buFont typeface="Arial" panose="020B0604020202020204" pitchFamily="34" charset="0"/>
              <a:buChar char="•"/>
            </a:pPr>
            <a:r>
              <a:rPr lang="en-GB" dirty="0"/>
              <a:t>Reform suggestions </a:t>
            </a:r>
          </a:p>
          <a:p>
            <a:pPr marL="342900" indent="-342900" algn="ctr">
              <a:lnSpc>
                <a:spcPct val="100000"/>
              </a:lnSpc>
              <a:buFont typeface="Arial" panose="020B0604020202020204" pitchFamily="34" charset="0"/>
              <a:buChar char="•"/>
            </a:pPr>
            <a:r>
              <a:rPr lang="en-GB" dirty="0"/>
              <a:t>Timeline </a:t>
            </a:r>
          </a:p>
          <a:p>
            <a:pPr marL="342900" indent="-342900" algn="ctr">
              <a:lnSpc>
                <a:spcPct val="100000"/>
              </a:lnSpc>
              <a:buFont typeface="Arial" panose="020B0604020202020204" pitchFamily="34" charset="0"/>
              <a:buChar char="•"/>
            </a:pPr>
            <a:endParaRPr lang="en-US" dirty="0"/>
          </a:p>
        </p:txBody>
      </p:sp>
      <p:sp>
        <p:nvSpPr>
          <p:cNvPr id="5" name="Subtitle 2">
            <a:extLst>
              <a:ext uri="{FF2B5EF4-FFF2-40B4-BE49-F238E27FC236}">
                <a16:creationId xmlns:a16="http://schemas.microsoft.com/office/drawing/2014/main" id="{CFCFC58E-7EDE-CE2F-D7D0-632FA99DBDB6}"/>
              </a:ext>
            </a:extLst>
          </p:cNvPr>
          <p:cNvSpPr txBox="1">
            <a:spLocks/>
          </p:cNvSpPr>
          <p:nvPr/>
        </p:nvSpPr>
        <p:spPr>
          <a:xfrm>
            <a:off x="138531" y="5273208"/>
            <a:ext cx="2020469" cy="1268984"/>
          </a:xfrm>
          <a:prstGeom prst="rect">
            <a:avLst/>
          </a:prstGeom>
        </p:spPr>
        <p:txBody>
          <a:bodyPr vert="horz" lIns="91440" tIns="45720" rIns="91440" bIns="45720" rtlCol="0" anchor="b">
            <a:normAutofit fontScale="85000" lnSpcReduction="20000"/>
          </a:bodyPr>
          <a:lstStyle>
            <a:lvl1pPr marL="0" indent="0" algn="l" defTabSz="914400" rtl="0" eaLnBrk="1" latinLnBrk="0" hangingPunct="1">
              <a:lnSpc>
                <a:spcPct val="110000"/>
              </a:lnSpc>
              <a:spcBef>
                <a:spcPts val="1200"/>
              </a:spcBef>
              <a:buClr>
                <a:schemeClr val="accent1"/>
              </a:buClr>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10000"/>
              </a:lnSpc>
              <a:spcBef>
                <a:spcPts val="600"/>
              </a:spcBef>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600"/>
              </a:spcBef>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Lillie Owen </a:t>
            </a:r>
          </a:p>
          <a:p>
            <a:r>
              <a:rPr lang="en-GB" dirty="0"/>
              <a:t>2404448</a:t>
            </a:r>
          </a:p>
          <a:p>
            <a:r>
              <a:rPr lang="en-GB" sz="1800" b="1" dirty="0">
                <a:latin typeface="Arial" panose="020B0604020202020204" pitchFamily="34" charset="0"/>
                <a:ea typeface="Times New Roman" panose="02020603050405020304" pitchFamily="18" charset="0"/>
              </a:rPr>
              <a:t>BMLW4010</a:t>
            </a:r>
            <a:r>
              <a:rPr lang="en-GB" dirty="0"/>
              <a:t> </a:t>
            </a:r>
            <a:endParaRPr lang="en-US" dirty="0"/>
          </a:p>
        </p:txBody>
      </p:sp>
    </p:spTree>
    <p:extLst>
      <p:ext uri="{BB962C8B-B14F-4D97-AF65-F5344CB8AC3E}">
        <p14:creationId xmlns:p14="http://schemas.microsoft.com/office/powerpoint/2010/main" val="171154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81148B8-58D0-4E9A-A32C-B3B181A3A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AFA4E8-42AD-1E17-3B02-8F26D20D5FA7}"/>
              </a:ext>
            </a:extLst>
          </p:cNvPr>
          <p:cNvSpPr>
            <a:spLocks noGrp="1"/>
          </p:cNvSpPr>
          <p:nvPr>
            <p:ph type="ctrTitle"/>
          </p:nvPr>
        </p:nvSpPr>
        <p:spPr>
          <a:xfrm>
            <a:off x="0" y="0"/>
            <a:ext cx="5456242" cy="792734"/>
          </a:xfrm>
        </p:spPr>
        <p:txBody>
          <a:bodyPr>
            <a:normAutofit/>
          </a:bodyPr>
          <a:lstStyle/>
          <a:p>
            <a:r>
              <a:rPr lang="en-GB" sz="3900"/>
              <a:t>What is criminal law?</a:t>
            </a:r>
            <a:endParaRPr lang="en-US" sz="3900"/>
          </a:p>
        </p:txBody>
      </p:sp>
      <p:sp>
        <p:nvSpPr>
          <p:cNvPr id="3" name="Subtitle 2">
            <a:extLst>
              <a:ext uri="{FF2B5EF4-FFF2-40B4-BE49-F238E27FC236}">
                <a16:creationId xmlns:a16="http://schemas.microsoft.com/office/drawing/2014/main" id="{A61AA855-91AB-6F86-985E-818FE2ADDC0A}"/>
              </a:ext>
            </a:extLst>
          </p:cNvPr>
          <p:cNvSpPr>
            <a:spLocks noGrp="1"/>
          </p:cNvSpPr>
          <p:nvPr>
            <p:ph type="subTitle" idx="1"/>
          </p:nvPr>
        </p:nvSpPr>
        <p:spPr>
          <a:xfrm>
            <a:off x="372010" y="1540622"/>
            <a:ext cx="5722466" cy="3426489"/>
          </a:xfrm>
        </p:spPr>
        <p:txBody>
          <a:bodyPr anchor="t">
            <a:normAutofit/>
          </a:bodyPr>
          <a:lstStyle/>
          <a:p>
            <a:pPr marL="342900" indent="-342900">
              <a:buFont typeface="Wingdings" pitchFamily="2" charset="2"/>
              <a:buChar char="Ø"/>
            </a:pPr>
            <a:r>
              <a:rPr lang="en-GB" sz="2200"/>
              <a:t>Criminal law is one of the main types of law that control offences given.</a:t>
            </a:r>
          </a:p>
          <a:p>
            <a:pPr marL="342900" indent="-342900">
              <a:buFont typeface="Wingdings" pitchFamily="2" charset="2"/>
              <a:buChar char="Ø"/>
            </a:pPr>
            <a:r>
              <a:rPr lang="en-GB" sz="2200"/>
              <a:t>Laws are out into place to protect the society and keep everyone safe.</a:t>
            </a:r>
          </a:p>
          <a:p>
            <a:pPr marL="342900" indent="-342900">
              <a:buFont typeface="Wingdings" pitchFamily="2" charset="2"/>
              <a:buChar char="Ø"/>
            </a:pPr>
            <a:r>
              <a:rPr lang="en-GB" sz="2200"/>
              <a:t>The main purpose of criminal law is that a crime that has been committed is morally wrong. </a:t>
            </a:r>
          </a:p>
          <a:p>
            <a:pPr marL="342900" indent="-342900">
              <a:buFont typeface="Wingdings" pitchFamily="2" charset="2"/>
              <a:buChar char="Ø"/>
            </a:pPr>
            <a:endParaRPr lang="en-GB" sz="2200"/>
          </a:p>
          <a:p>
            <a:pPr marL="342900" indent="-342900">
              <a:buFont typeface="Wingdings" pitchFamily="2" charset="2"/>
              <a:buChar char="Ø"/>
            </a:pPr>
            <a:endParaRPr lang="en-US"/>
          </a:p>
        </p:txBody>
      </p:sp>
      <p:sp>
        <p:nvSpPr>
          <p:cNvPr id="15" name="Rectangle 14">
            <a:extLst>
              <a:ext uri="{FF2B5EF4-FFF2-40B4-BE49-F238E27FC236}">
                <a16:creationId xmlns:a16="http://schemas.microsoft.com/office/drawing/2014/main" id="{81EC1EF6-A5BF-44DB-A672-D024091B3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85407" y="1375495"/>
            <a:ext cx="5106593"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6" name="Rectangle 15">
            <a:extLst>
              <a:ext uri="{FF2B5EF4-FFF2-40B4-BE49-F238E27FC236}">
                <a16:creationId xmlns:a16="http://schemas.microsoft.com/office/drawing/2014/main" id="{45E02CBB-287D-4A17-B2F3-56AD2C058F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49232" y="1"/>
            <a:ext cx="3742769"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792BB8F-6A2D-0EB0-B81E-0CC404E717B8}"/>
              </a:ext>
            </a:extLst>
          </p:cNvPr>
          <p:cNvSpPr txBox="1"/>
          <p:nvPr/>
        </p:nvSpPr>
        <p:spPr>
          <a:xfrm>
            <a:off x="7554000" y="6070557"/>
            <a:ext cx="4990883" cy="646331"/>
          </a:xfrm>
          <a:prstGeom prst="rect">
            <a:avLst/>
          </a:prstGeom>
          <a:noFill/>
        </p:spPr>
        <p:txBody>
          <a:bodyPr wrap="square" rtlCol="0">
            <a:spAutoFit/>
          </a:bodyPr>
          <a:lstStyle/>
          <a:p>
            <a:pPr algn="l"/>
            <a:r>
              <a:rPr lang="en-GB" b="0" i="0" u="none" strike="noStrike" dirty="0" err="1">
                <a:solidFill>
                  <a:srgbClr val="1A1A1A"/>
                </a:solidFill>
                <a:effectLst/>
                <a:latin typeface="Georgia" panose="02040502050405020303" pitchFamily="18" charset="0"/>
              </a:rPr>
              <a:t>Jescheck</a:t>
            </a:r>
            <a:r>
              <a:rPr lang="en-GB" b="0" i="0" u="none" strike="noStrike" dirty="0">
                <a:solidFill>
                  <a:srgbClr val="1A1A1A"/>
                </a:solidFill>
                <a:effectLst/>
                <a:latin typeface="Georgia" panose="02040502050405020303" pitchFamily="18" charset="0"/>
              </a:rPr>
              <a:t>, Hans-Heinrich and Norton, Jerry. "criminal law"25 Jul. 2024, </a:t>
            </a:r>
            <a:endParaRPr lang="en-US" dirty="0"/>
          </a:p>
        </p:txBody>
      </p:sp>
      <p:sp>
        <p:nvSpPr>
          <p:cNvPr id="6" name="Subtitle 2">
            <a:extLst>
              <a:ext uri="{FF2B5EF4-FFF2-40B4-BE49-F238E27FC236}">
                <a16:creationId xmlns:a16="http://schemas.microsoft.com/office/drawing/2014/main" id="{9462E657-02F0-BE19-ECB7-470A57EF6B5D}"/>
              </a:ext>
            </a:extLst>
          </p:cNvPr>
          <p:cNvSpPr txBox="1">
            <a:spLocks/>
          </p:cNvSpPr>
          <p:nvPr/>
        </p:nvSpPr>
        <p:spPr>
          <a:xfrm>
            <a:off x="364308" y="5382570"/>
            <a:ext cx="2020469" cy="1268984"/>
          </a:xfrm>
          <a:prstGeom prst="rect">
            <a:avLst/>
          </a:prstGeom>
        </p:spPr>
        <p:txBody>
          <a:bodyPr vert="horz" lIns="91440" tIns="45720" rIns="91440" bIns="45720" rtlCol="0" anchor="b">
            <a:normAutofit fontScale="85000" lnSpcReduction="20000"/>
          </a:bodyPr>
          <a:lstStyle>
            <a:lvl1pPr marL="0" indent="0" algn="l" defTabSz="914400" rtl="0" eaLnBrk="1" latinLnBrk="0" hangingPunct="1">
              <a:lnSpc>
                <a:spcPct val="110000"/>
              </a:lnSpc>
              <a:spcBef>
                <a:spcPts val="1200"/>
              </a:spcBef>
              <a:buClr>
                <a:schemeClr val="accent1"/>
              </a:buClr>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110000"/>
              </a:lnSpc>
              <a:spcBef>
                <a:spcPts val="600"/>
              </a:spcBef>
              <a:buClr>
                <a:schemeClr val="accent1"/>
              </a:buClr>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110000"/>
              </a:lnSpc>
              <a:spcBef>
                <a:spcPts val="600"/>
              </a:spcBef>
              <a:buClr>
                <a:schemeClr val="accent1"/>
              </a:buClr>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11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110000"/>
              </a:lnSpc>
              <a:spcBef>
                <a:spcPts val="600"/>
              </a:spcBef>
              <a:buClr>
                <a:schemeClr val="accent1"/>
              </a:buClr>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Lillie Owen </a:t>
            </a:r>
          </a:p>
          <a:p>
            <a:r>
              <a:rPr lang="en-GB" dirty="0"/>
              <a:t>2404448</a:t>
            </a:r>
          </a:p>
          <a:p>
            <a:r>
              <a:rPr lang="en-GB" sz="1800" b="1" dirty="0">
                <a:latin typeface="Arial" panose="020B0604020202020204" pitchFamily="34" charset="0"/>
                <a:ea typeface="Times New Roman" panose="02020603050405020304" pitchFamily="18" charset="0"/>
              </a:rPr>
              <a:t>BMLW4010</a:t>
            </a:r>
            <a:r>
              <a:rPr lang="en-GB" dirty="0"/>
              <a:t> </a:t>
            </a:r>
            <a:endParaRPr lang="en-US" dirty="0"/>
          </a:p>
        </p:txBody>
      </p:sp>
    </p:spTree>
    <p:extLst>
      <p:ext uri="{BB962C8B-B14F-4D97-AF65-F5344CB8AC3E}">
        <p14:creationId xmlns:p14="http://schemas.microsoft.com/office/powerpoint/2010/main" val="1341590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F54D2-BB13-3D29-D87D-9F3E2D781070}"/>
              </a:ext>
            </a:extLst>
          </p:cNvPr>
          <p:cNvSpPr>
            <a:spLocks noGrp="1"/>
          </p:cNvSpPr>
          <p:nvPr>
            <p:ph type="ctrTitle"/>
          </p:nvPr>
        </p:nvSpPr>
        <p:spPr>
          <a:xfrm>
            <a:off x="2541908" y="2730407"/>
            <a:ext cx="7108184" cy="1397186"/>
          </a:xfrm>
        </p:spPr>
        <p:txBody>
          <a:bodyPr anchor="ctr">
            <a:noAutofit/>
          </a:bodyPr>
          <a:lstStyle/>
          <a:p>
            <a:pPr algn="ctr"/>
            <a:r>
              <a:rPr lang="en-GB" sz="4500" err="1"/>
              <a:t>Woolmington</a:t>
            </a:r>
            <a:r>
              <a:rPr lang="en-GB" sz="4500"/>
              <a:t> v DPP (1935)</a:t>
            </a:r>
            <a:endParaRPr lang="en-US" sz="4500"/>
          </a:p>
        </p:txBody>
      </p:sp>
      <p:sp>
        <p:nvSpPr>
          <p:cNvPr id="5" name="Rectangle: Rounded Corners 4">
            <a:extLst>
              <a:ext uri="{FF2B5EF4-FFF2-40B4-BE49-F238E27FC236}">
                <a16:creationId xmlns:a16="http://schemas.microsoft.com/office/drawing/2014/main" id="{1F60A55C-BDF8-DDCD-2ED2-DF4E8EEE6771}"/>
              </a:ext>
            </a:extLst>
          </p:cNvPr>
          <p:cNvSpPr/>
          <p:nvPr/>
        </p:nvSpPr>
        <p:spPr>
          <a:xfrm>
            <a:off x="454377" y="412043"/>
            <a:ext cx="4286955" cy="2113845"/>
          </a:xfrm>
          <a:prstGeom prst="roundRect">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err="1">
                <a:solidFill>
                  <a:schemeClr val="bg1"/>
                </a:solidFill>
              </a:rPr>
              <a:t>Woolminghton</a:t>
            </a:r>
            <a:r>
              <a:rPr lang="en-GB">
                <a:solidFill>
                  <a:schemeClr val="bg1"/>
                </a:solidFill>
              </a:rPr>
              <a:t> was convicted of the murder of his wife.  </a:t>
            </a:r>
            <a:endParaRPr lang="en-US">
              <a:solidFill>
                <a:schemeClr val="bg1"/>
              </a:solidFill>
            </a:endParaRPr>
          </a:p>
        </p:txBody>
      </p:sp>
      <p:sp>
        <p:nvSpPr>
          <p:cNvPr id="6" name="Rectangle: Rounded Corners 5">
            <a:extLst>
              <a:ext uri="{FF2B5EF4-FFF2-40B4-BE49-F238E27FC236}">
                <a16:creationId xmlns:a16="http://schemas.microsoft.com/office/drawing/2014/main" id="{A63351FB-FC08-BC4D-59AE-6665B94DEA40}"/>
              </a:ext>
            </a:extLst>
          </p:cNvPr>
          <p:cNvSpPr/>
          <p:nvPr/>
        </p:nvSpPr>
        <p:spPr>
          <a:xfrm>
            <a:off x="7450668" y="415051"/>
            <a:ext cx="4286955" cy="2110837"/>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err="1">
                <a:solidFill>
                  <a:schemeClr val="bg1"/>
                </a:solidFill>
              </a:rPr>
              <a:t>Woolmington</a:t>
            </a:r>
            <a:r>
              <a:rPr lang="en-GB" dirty="0">
                <a:solidFill>
                  <a:schemeClr val="bg1"/>
                </a:solidFill>
              </a:rPr>
              <a:t> appealed the case as he was thinking that the judge misdirected the jury by saying </a:t>
            </a:r>
            <a:r>
              <a:rPr lang="en-GB" dirty="0" err="1">
                <a:solidFill>
                  <a:schemeClr val="bg1"/>
                </a:solidFill>
              </a:rPr>
              <a:t>Woolmington</a:t>
            </a:r>
            <a:r>
              <a:rPr lang="en-GB" dirty="0">
                <a:solidFill>
                  <a:schemeClr val="bg1"/>
                </a:solidFill>
              </a:rPr>
              <a:t> is guilty until proven innocent.</a:t>
            </a:r>
            <a:endParaRPr lang="en-US" dirty="0">
              <a:solidFill>
                <a:schemeClr val="bg1"/>
              </a:solidFill>
            </a:endParaRPr>
          </a:p>
        </p:txBody>
      </p:sp>
      <p:sp>
        <p:nvSpPr>
          <p:cNvPr id="8" name="Rectangle: Rounded Corners 7">
            <a:extLst>
              <a:ext uri="{FF2B5EF4-FFF2-40B4-BE49-F238E27FC236}">
                <a16:creationId xmlns:a16="http://schemas.microsoft.com/office/drawing/2014/main" id="{C3398C9F-4AC3-55C6-2728-199CFDD90523}"/>
              </a:ext>
            </a:extLst>
          </p:cNvPr>
          <p:cNvSpPr/>
          <p:nvPr/>
        </p:nvSpPr>
        <p:spPr>
          <a:xfrm>
            <a:off x="454376" y="4174818"/>
            <a:ext cx="4286955" cy="2113845"/>
          </a:xfrm>
          <a:prstGeom prst="roundRect">
            <a:avLst/>
          </a:prstGeom>
          <a:solidFill>
            <a:schemeClr val="tx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His appeal was dismissed and he was </a:t>
            </a:r>
            <a:r>
              <a:rPr lang="en-GB">
                <a:solidFill>
                  <a:schemeClr val="bg1"/>
                </a:solidFill>
              </a:rPr>
              <a:t>sentenced to death. </a:t>
            </a:r>
            <a:endParaRPr lang="en-US" dirty="0">
              <a:solidFill>
                <a:schemeClr val="bg1"/>
              </a:solidFill>
            </a:endParaRPr>
          </a:p>
        </p:txBody>
      </p:sp>
      <p:sp>
        <p:nvSpPr>
          <p:cNvPr id="9" name="Rectangle: Rounded Corners 8">
            <a:extLst>
              <a:ext uri="{FF2B5EF4-FFF2-40B4-BE49-F238E27FC236}">
                <a16:creationId xmlns:a16="http://schemas.microsoft.com/office/drawing/2014/main" id="{467BEC03-70CF-30F9-ECC3-C091365C0C5C}"/>
              </a:ext>
            </a:extLst>
          </p:cNvPr>
          <p:cNvSpPr/>
          <p:nvPr/>
        </p:nvSpPr>
        <p:spPr>
          <a:xfrm>
            <a:off x="7450668" y="4329104"/>
            <a:ext cx="4286955" cy="2113845"/>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err="1">
                <a:solidFill>
                  <a:schemeClr val="bg1"/>
                </a:solidFill>
              </a:rPr>
              <a:t>Woolmington</a:t>
            </a:r>
            <a:r>
              <a:rPr lang="en-GB">
                <a:solidFill>
                  <a:schemeClr val="bg1"/>
                </a:solidFill>
              </a:rPr>
              <a:t> stated that he raised a gun at his wife to scare her and it accidentally went off.</a:t>
            </a:r>
            <a:endParaRPr lang="en-US">
              <a:solidFill>
                <a:schemeClr val="bg1"/>
              </a:solidFill>
            </a:endParaRPr>
          </a:p>
        </p:txBody>
      </p:sp>
      <p:sp>
        <p:nvSpPr>
          <p:cNvPr id="10" name="TextBox 9">
            <a:extLst>
              <a:ext uri="{FF2B5EF4-FFF2-40B4-BE49-F238E27FC236}">
                <a16:creationId xmlns:a16="http://schemas.microsoft.com/office/drawing/2014/main" id="{D7C51053-5B73-0CDE-371A-8121A4F8DA19}"/>
              </a:ext>
            </a:extLst>
          </p:cNvPr>
          <p:cNvSpPr txBox="1"/>
          <p:nvPr/>
        </p:nvSpPr>
        <p:spPr>
          <a:xfrm>
            <a:off x="0" y="2518925"/>
            <a:ext cx="2130778" cy="1938992"/>
          </a:xfrm>
          <a:prstGeom prst="rect">
            <a:avLst/>
          </a:prstGeom>
          <a:noFill/>
        </p:spPr>
        <p:txBody>
          <a:bodyPr wrap="square" rtlCol="0">
            <a:spAutoFit/>
          </a:bodyPr>
          <a:lstStyle/>
          <a:p>
            <a:r>
              <a:rPr lang="en-GB" sz="1700" b="1" i="0" u="none" strike="noStrike" dirty="0">
                <a:solidFill>
                  <a:srgbClr val="323232"/>
                </a:solidFill>
                <a:effectLst/>
                <a:latin typeface="Roboto" panose="02000000000000000000" pitchFamily="2" charset="0"/>
              </a:rPr>
              <a:t>Equivalent Citations</a:t>
            </a:r>
          </a:p>
          <a:p>
            <a:r>
              <a:rPr lang="en-GB" sz="1700" b="0" i="0" u="none" strike="noStrike" dirty="0">
                <a:solidFill>
                  <a:srgbClr val="333333"/>
                </a:solidFill>
                <a:effectLst/>
                <a:latin typeface="Roboto" panose="02000000000000000000" pitchFamily="2" charset="0"/>
              </a:rPr>
              <a:t>[1935] UKHL 1[1935] AC 462[1935] 1 AC 462(1936) 25 Cr App R 72 </a:t>
            </a:r>
          </a:p>
          <a:p>
            <a:pPr algn="l"/>
            <a:endParaRPr lang="en-US" dirty="0"/>
          </a:p>
        </p:txBody>
      </p:sp>
    </p:spTree>
    <p:extLst>
      <p:ext uri="{BB962C8B-B14F-4D97-AF65-F5344CB8AC3E}">
        <p14:creationId xmlns:p14="http://schemas.microsoft.com/office/powerpoint/2010/main" val="4168273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C5147-A974-8E2D-E12F-559A47A98E62}"/>
              </a:ext>
            </a:extLst>
          </p:cNvPr>
          <p:cNvSpPr>
            <a:spLocks noGrp="1"/>
          </p:cNvSpPr>
          <p:nvPr>
            <p:ph type="ctrTitle"/>
          </p:nvPr>
        </p:nvSpPr>
        <p:spPr>
          <a:xfrm>
            <a:off x="1316150" y="136398"/>
            <a:ext cx="7891760" cy="1268984"/>
          </a:xfrm>
        </p:spPr>
        <p:txBody>
          <a:bodyPr>
            <a:normAutofit/>
          </a:bodyPr>
          <a:lstStyle/>
          <a:p>
            <a:r>
              <a:rPr lang="en-GB" sz="5500" u="sng"/>
              <a:t>What Is insanity?</a:t>
            </a:r>
            <a:endParaRPr lang="en-US" sz="5500" u="sng"/>
          </a:p>
        </p:txBody>
      </p:sp>
      <p:sp>
        <p:nvSpPr>
          <p:cNvPr id="6" name="Rectangle: Rounded Corners 5">
            <a:extLst>
              <a:ext uri="{FF2B5EF4-FFF2-40B4-BE49-F238E27FC236}">
                <a16:creationId xmlns:a16="http://schemas.microsoft.com/office/drawing/2014/main" id="{AD96AFCD-94F8-4E00-1C7E-D78477A3CA5D}"/>
              </a:ext>
            </a:extLst>
          </p:cNvPr>
          <p:cNvSpPr/>
          <p:nvPr/>
        </p:nvSpPr>
        <p:spPr>
          <a:xfrm>
            <a:off x="188670" y="1068055"/>
            <a:ext cx="2795420" cy="1995452"/>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a:solidFill>
                  <a:schemeClr val="bg1"/>
                </a:solidFill>
              </a:rPr>
              <a:t>Insanity is a mental disorder that causes someone to act in a certain criminal way. </a:t>
            </a:r>
            <a:endParaRPr lang="en-US">
              <a:solidFill>
                <a:schemeClr val="bg1"/>
              </a:solidFill>
            </a:endParaRPr>
          </a:p>
        </p:txBody>
      </p:sp>
      <p:sp>
        <p:nvSpPr>
          <p:cNvPr id="8" name="Rectangle: Rounded Corners 7">
            <a:extLst>
              <a:ext uri="{FF2B5EF4-FFF2-40B4-BE49-F238E27FC236}">
                <a16:creationId xmlns:a16="http://schemas.microsoft.com/office/drawing/2014/main" id="{E25B9B82-DFD3-E8EA-7671-D21E583EBF20}"/>
              </a:ext>
            </a:extLst>
          </p:cNvPr>
          <p:cNvSpPr/>
          <p:nvPr/>
        </p:nvSpPr>
        <p:spPr>
          <a:xfrm>
            <a:off x="387899" y="3239872"/>
            <a:ext cx="2795420" cy="1995452"/>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a:solidFill>
                  <a:schemeClr val="bg1"/>
                </a:solidFill>
              </a:rPr>
              <a:t>There are many tests of insanity carried out in law. They are not scientific definitions of mental disorders. </a:t>
            </a:r>
            <a:endParaRPr lang="en-US">
              <a:solidFill>
                <a:schemeClr val="bg1"/>
              </a:solidFill>
            </a:endParaRPr>
          </a:p>
        </p:txBody>
      </p:sp>
      <p:sp>
        <p:nvSpPr>
          <p:cNvPr id="10" name="Rectangle: Rounded Corners 9">
            <a:extLst>
              <a:ext uri="{FF2B5EF4-FFF2-40B4-BE49-F238E27FC236}">
                <a16:creationId xmlns:a16="http://schemas.microsoft.com/office/drawing/2014/main" id="{9BA9B389-7009-A5FE-E3E5-D831A8531EBD}"/>
              </a:ext>
            </a:extLst>
          </p:cNvPr>
          <p:cNvSpPr/>
          <p:nvPr/>
        </p:nvSpPr>
        <p:spPr>
          <a:xfrm>
            <a:off x="4123060" y="1068055"/>
            <a:ext cx="2918384" cy="1995452"/>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a:solidFill>
                  <a:schemeClr val="bg1"/>
                </a:solidFill>
              </a:rPr>
              <a:t>They are expected to identify things about about a defendant such as characteristics, and the way they act.</a:t>
            </a:r>
            <a:endParaRPr lang="en-US">
              <a:solidFill>
                <a:schemeClr val="bg1"/>
              </a:solidFill>
            </a:endParaRPr>
          </a:p>
        </p:txBody>
      </p:sp>
      <p:sp>
        <p:nvSpPr>
          <p:cNvPr id="12" name="Rectangle: Rounded Corners 11">
            <a:extLst>
              <a:ext uri="{FF2B5EF4-FFF2-40B4-BE49-F238E27FC236}">
                <a16:creationId xmlns:a16="http://schemas.microsoft.com/office/drawing/2014/main" id="{8ECA6234-32F3-7431-197B-3EE1212C9829}"/>
              </a:ext>
            </a:extLst>
          </p:cNvPr>
          <p:cNvSpPr/>
          <p:nvPr/>
        </p:nvSpPr>
        <p:spPr>
          <a:xfrm>
            <a:off x="4123060" y="3879482"/>
            <a:ext cx="2918384" cy="1995452"/>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a:solidFill>
                  <a:schemeClr val="bg1"/>
                </a:solidFill>
              </a:rPr>
              <a:t>Insanity is a mental disorder that causes someone to act in a certain criminal way. </a:t>
            </a:r>
            <a:endParaRPr lang="en-US">
              <a:solidFill>
                <a:schemeClr val="bg1"/>
              </a:solidFill>
            </a:endParaRPr>
          </a:p>
        </p:txBody>
      </p:sp>
      <p:sp>
        <p:nvSpPr>
          <p:cNvPr id="14" name="TextBox 13">
            <a:extLst>
              <a:ext uri="{FF2B5EF4-FFF2-40B4-BE49-F238E27FC236}">
                <a16:creationId xmlns:a16="http://schemas.microsoft.com/office/drawing/2014/main" id="{B062803E-A5ED-64AD-BCBC-AE4D9B1164D3}"/>
              </a:ext>
            </a:extLst>
          </p:cNvPr>
          <p:cNvSpPr txBox="1"/>
          <p:nvPr/>
        </p:nvSpPr>
        <p:spPr>
          <a:xfrm>
            <a:off x="7724221" y="136398"/>
            <a:ext cx="4467779" cy="936522"/>
          </a:xfrm>
          <a:prstGeom prst="rect">
            <a:avLst/>
          </a:prstGeom>
          <a:noFill/>
        </p:spPr>
        <p:txBody>
          <a:bodyPr wrap="square">
            <a:spAutoFit/>
          </a:bodyPr>
          <a:lstStyle/>
          <a:p>
            <a:r>
              <a:rPr lang="en-US" dirty="0"/>
              <a:t>Norton, Jerry and </a:t>
            </a:r>
            <a:r>
              <a:rPr lang="en-US" dirty="0" err="1"/>
              <a:t>Jescheck</a:t>
            </a:r>
            <a:r>
              <a:rPr lang="en-US" dirty="0"/>
              <a:t>, Hans-Heinrich. "criminal law". Encyclopedia Britannica, 13 Jul. 2024</a:t>
            </a:r>
          </a:p>
        </p:txBody>
      </p:sp>
      <p:sp>
        <p:nvSpPr>
          <p:cNvPr id="5" name="Rectangle: Rounded Corners 4">
            <a:extLst>
              <a:ext uri="{FF2B5EF4-FFF2-40B4-BE49-F238E27FC236}">
                <a16:creationId xmlns:a16="http://schemas.microsoft.com/office/drawing/2014/main" id="{F6CD9278-8955-21CC-4665-4C72ABA8336C}"/>
              </a:ext>
            </a:extLst>
          </p:cNvPr>
          <p:cNvSpPr/>
          <p:nvPr/>
        </p:nvSpPr>
        <p:spPr>
          <a:xfrm>
            <a:off x="8180414" y="1792111"/>
            <a:ext cx="2918384" cy="4082823"/>
          </a:xfrm>
          <a:prstGeom prst="round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a:solidFill>
                  <a:schemeClr val="bg1"/>
                </a:solidFill>
              </a:rPr>
              <a:t>There are 3 outcomes of insanity , these include:</a:t>
            </a:r>
          </a:p>
          <a:p>
            <a:pPr marL="285750" indent="-285750" algn="ctr">
              <a:buFont typeface="Wingdings" pitchFamily="2" charset="2"/>
              <a:buChar char="Ø"/>
            </a:pPr>
            <a:r>
              <a:rPr lang="en-GB">
                <a:solidFill>
                  <a:schemeClr val="bg1"/>
                </a:solidFill>
              </a:rPr>
              <a:t>Hospital order</a:t>
            </a:r>
          </a:p>
          <a:p>
            <a:pPr marL="285750" indent="-285750" algn="ctr">
              <a:buFont typeface="Wingdings" pitchFamily="2" charset="2"/>
              <a:buChar char="Ø"/>
            </a:pPr>
            <a:r>
              <a:rPr lang="en-GB">
                <a:solidFill>
                  <a:schemeClr val="bg1"/>
                </a:solidFill>
              </a:rPr>
              <a:t>Supervision order </a:t>
            </a:r>
          </a:p>
          <a:p>
            <a:pPr marL="285750" indent="-285750" algn="ctr">
              <a:buFont typeface="Wingdings" pitchFamily="2" charset="2"/>
              <a:buChar char="Ø"/>
            </a:pPr>
            <a:r>
              <a:rPr lang="en-GB">
                <a:solidFill>
                  <a:schemeClr val="bg1"/>
                </a:solidFill>
              </a:rPr>
              <a:t>Absolute dismissal </a:t>
            </a:r>
          </a:p>
          <a:p>
            <a:pPr marL="285750" indent="-285750" algn="ctr">
              <a:buFont typeface="Wingdings" pitchFamily="2" charset="2"/>
              <a:buChar char="Ø"/>
            </a:pPr>
            <a:endParaRPr lang="en-GB">
              <a:solidFill>
                <a:schemeClr val="bg1"/>
              </a:solidFill>
            </a:endParaRPr>
          </a:p>
          <a:p>
            <a:pPr marL="285750" indent="-285750" algn="ctr">
              <a:buFont typeface="Wingdings" pitchFamily="2" charset="2"/>
              <a:buChar char="Ø"/>
            </a:pPr>
            <a:endParaRPr lang="en-US">
              <a:solidFill>
                <a:schemeClr val="bg1"/>
              </a:solidFill>
            </a:endParaRPr>
          </a:p>
        </p:txBody>
      </p:sp>
      <p:sp>
        <p:nvSpPr>
          <p:cNvPr id="4" name="Subtitle 2">
            <a:extLst>
              <a:ext uri="{FF2B5EF4-FFF2-40B4-BE49-F238E27FC236}">
                <a16:creationId xmlns:a16="http://schemas.microsoft.com/office/drawing/2014/main" id="{41401ABA-13D8-61E0-AE3B-05E14AA67AC5}"/>
              </a:ext>
            </a:extLst>
          </p:cNvPr>
          <p:cNvSpPr txBox="1">
            <a:spLocks/>
          </p:cNvSpPr>
          <p:nvPr/>
        </p:nvSpPr>
        <p:spPr>
          <a:xfrm>
            <a:off x="103559" y="5411690"/>
            <a:ext cx="2140019" cy="1320249"/>
          </a:xfrm>
          <a:prstGeom prst="rect">
            <a:avLst/>
          </a:prstGeom>
        </p:spPr>
        <p:txBody>
          <a:bodyPr vert="horz" lIns="91440" tIns="45720" rIns="91440" bIns="45720" rtlCol="0">
            <a:normAutofit/>
          </a:bodyPr>
          <a:lstStyle>
            <a:lvl1pPr marL="0" indent="0" algn="l" defTabSz="914400" rtl="0" eaLnBrk="1" latinLnBrk="0" hangingPunct="1">
              <a:lnSpc>
                <a:spcPct val="125000"/>
              </a:lnSpc>
              <a:spcBef>
                <a:spcPts val="1000"/>
              </a:spcBef>
              <a:buFont typeface="Arial" panose="020B0604020202020204" pitchFamily="34" charset="0"/>
              <a:buNone/>
              <a:defRPr sz="1600" kern="1200" cap="all" spc="300" baseline="0">
                <a:solidFill>
                  <a:schemeClr val="tx1"/>
                </a:solidFill>
                <a:latin typeface="+mn-lt"/>
                <a:ea typeface="+mn-ea"/>
                <a:cs typeface="+mn-cs"/>
              </a:defRPr>
            </a:lvl1pPr>
            <a:lvl2pPr marL="457200" indent="0" algn="ctr" defTabSz="914400" rtl="0" eaLnBrk="1" latinLnBrk="0" hangingPunct="1">
              <a:lnSpc>
                <a:spcPct val="125000"/>
              </a:lnSpc>
              <a:spcBef>
                <a:spcPts val="500"/>
              </a:spcBef>
              <a:buFont typeface="Arial" panose="020B0604020202020204" pitchFamily="34" charset="0"/>
              <a:buNone/>
              <a:defRPr sz="2000" kern="1200" spc="50" baseline="0">
                <a:solidFill>
                  <a:schemeClr val="tx1"/>
                </a:solidFill>
                <a:latin typeface="+mn-lt"/>
                <a:ea typeface="+mn-ea"/>
                <a:cs typeface="+mn-cs"/>
              </a:defRPr>
            </a:lvl2pPr>
            <a:lvl3pPr marL="914400" indent="0" algn="ctr" defTabSz="914400" rtl="0" eaLnBrk="1" latinLnBrk="0" hangingPunct="1">
              <a:lnSpc>
                <a:spcPct val="125000"/>
              </a:lnSpc>
              <a:spcBef>
                <a:spcPts val="500"/>
              </a:spcBef>
              <a:buFont typeface="Arial" panose="020B0604020202020204" pitchFamily="34" charset="0"/>
              <a:buNone/>
              <a:defRPr sz="1800" kern="1200" spc="50" baseline="0">
                <a:solidFill>
                  <a:schemeClr val="tx1"/>
                </a:solidFill>
                <a:latin typeface="+mn-lt"/>
                <a:ea typeface="+mn-ea"/>
                <a:cs typeface="+mn-cs"/>
              </a:defRPr>
            </a:lvl3pPr>
            <a:lvl4pPr marL="13716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4pPr>
            <a:lvl5pPr marL="18288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Lillie Owen </a:t>
            </a:r>
          </a:p>
          <a:p>
            <a:r>
              <a:rPr lang="en-GB" dirty="0"/>
              <a:t>2404448</a:t>
            </a:r>
          </a:p>
          <a:p>
            <a:r>
              <a:rPr lang="en-GB" b="1" dirty="0">
                <a:latin typeface="Arial" panose="020B0604020202020204" pitchFamily="34" charset="0"/>
                <a:ea typeface="Times New Roman" panose="02020603050405020304" pitchFamily="18" charset="0"/>
              </a:rPr>
              <a:t>ECPY4001</a:t>
            </a:r>
            <a:r>
              <a:rPr lang="en-GB" dirty="0"/>
              <a:t> </a:t>
            </a:r>
            <a:endParaRPr lang="en-US" dirty="0"/>
          </a:p>
        </p:txBody>
      </p:sp>
    </p:spTree>
    <p:extLst>
      <p:ext uri="{BB962C8B-B14F-4D97-AF65-F5344CB8AC3E}">
        <p14:creationId xmlns:p14="http://schemas.microsoft.com/office/powerpoint/2010/main" val="17236310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6668B-1E0F-2A82-1C3A-4D50FD0D1D5D}"/>
              </a:ext>
            </a:extLst>
          </p:cNvPr>
          <p:cNvSpPr>
            <a:spLocks noGrp="1"/>
          </p:cNvSpPr>
          <p:nvPr>
            <p:ph type="ctrTitle"/>
          </p:nvPr>
        </p:nvSpPr>
        <p:spPr>
          <a:xfrm>
            <a:off x="3238512" y="2284235"/>
            <a:ext cx="5771428" cy="1194083"/>
          </a:xfrm>
        </p:spPr>
        <p:txBody>
          <a:bodyPr>
            <a:normAutofit/>
          </a:bodyPr>
          <a:lstStyle/>
          <a:p>
            <a:r>
              <a:rPr lang="en-GB" sz="5200" err="1"/>
              <a:t>M’naughton</a:t>
            </a:r>
            <a:r>
              <a:rPr lang="en-GB" sz="5200"/>
              <a:t> 1843</a:t>
            </a:r>
            <a:endParaRPr lang="en-US" sz="5200"/>
          </a:p>
        </p:txBody>
      </p:sp>
      <p:sp>
        <p:nvSpPr>
          <p:cNvPr id="8" name="Rectangle: Rounded Corners 7">
            <a:extLst>
              <a:ext uri="{FF2B5EF4-FFF2-40B4-BE49-F238E27FC236}">
                <a16:creationId xmlns:a16="http://schemas.microsoft.com/office/drawing/2014/main" id="{AF1EAE63-940B-B1FA-573B-5B303F34CEE5}"/>
              </a:ext>
            </a:extLst>
          </p:cNvPr>
          <p:cNvSpPr/>
          <p:nvPr/>
        </p:nvSpPr>
        <p:spPr>
          <a:xfrm>
            <a:off x="534092" y="109430"/>
            <a:ext cx="2612694" cy="2270621"/>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bg1"/>
                </a:solidFill>
              </a:rPr>
              <a:t>M’naughton</a:t>
            </a:r>
            <a:r>
              <a:rPr lang="en-GB" sz="1600" dirty="0">
                <a:solidFill>
                  <a:schemeClr val="bg1"/>
                </a:solidFill>
              </a:rPr>
              <a:t> was a British man who suffered with a mental condition which caused him to experience paranoid delusions.</a:t>
            </a:r>
            <a:endParaRPr lang="en-US" sz="1600" dirty="0">
              <a:solidFill>
                <a:schemeClr val="bg1"/>
              </a:solidFill>
            </a:endParaRPr>
          </a:p>
        </p:txBody>
      </p:sp>
      <p:sp>
        <p:nvSpPr>
          <p:cNvPr id="15" name="Rectangle: Rounded Corners 14">
            <a:extLst>
              <a:ext uri="{FF2B5EF4-FFF2-40B4-BE49-F238E27FC236}">
                <a16:creationId xmlns:a16="http://schemas.microsoft.com/office/drawing/2014/main" id="{D079E456-119B-3B0D-52BC-4F030DBC1A3C}"/>
              </a:ext>
            </a:extLst>
          </p:cNvPr>
          <p:cNvSpPr/>
          <p:nvPr/>
        </p:nvSpPr>
        <p:spPr>
          <a:xfrm>
            <a:off x="4183952" y="328749"/>
            <a:ext cx="4593161" cy="1363135"/>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He believed that everyone was against him, but also that spies were following him and intending to kill him. </a:t>
            </a:r>
            <a:endParaRPr lang="en-US" dirty="0">
              <a:solidFill>
                <a:schemeClr val="bg1"/>
              </a:solidFill>
            </a:endParaRPr>
          </a:p>
        </p:txBody>
      </p:sp>
      <p:sp>
        <p:nvSpPr>
          <p:cNvPr id="22" name="Rectangle: Rounded Corners 21">
            <a:extLst>
              <a:ext uri="{FF2B5EF4-FFF2-40B4-BE49-F238E27FC236}">
                <a16:creationId xmlns:a16="http://schemas.microsoft.com/office/drawing/2014/main" id="{DDD8E64B-E2B6-DF30-C274-4A80007E0511}"/>
              </a:ext>
            </a:extLst>
          </p:cNvPr>
          <p:cNvSpPr/>
          <p:nvPr/>
        </p:nvSpPr>
        <p:spPr>
          <a:xfrm>
            <a:off x="9101667" y="109430"/>
            <a:ext cx="2765769" cy="2529348"/>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bg1"/>
                </a:solidFill>
              </a:rPr>
              <a:t>He planned to kill the prime minister named sir Robert peel. He had followed a man who left peels house wrongly identifying him, which he turned out to be peels secretory. He shot and killed him </a:t>
            </a:r>
          </a:p>
        </p:txBody>
      </p:sp>
      <p:sp>
        <p:nvSpPr>
          <p:cNvPr id="32" name="Rectangle: Rounded Corners 31">
            <a:extLst>
              <a:ext uri="{FF2B5EF4-FFF2-40B4-BE49-F238E27FC236}">
                <a16:creationId xmlns:a16="http://schemas.microsoft.com/office/drawing/2014/main" id="{867CEFDC-A801-923A-09C2-2F34DECC1D54}"/>
              </a:ext>
            </a:extLst>
          </p:cNvPr>
          <p:cNvSpPr/>
          <p:nvPr/>
        </p:nvSpPr>
        <p:spPr>
          <a:xfrm>
            <a:off x="9296400" y="3225163"/>
            <a:ext cx="2765769" cy="2884948"/>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dirty="0" err="1">
                <a:solidFill>
                  <a:schemeClr val="bg1"/>
                </a:solidFill>
              </a:rPr>
              <a:t>M’naughton</a:t>
            </a:r>
            <a:r>
              <a:rPr lang="en-GB" sz="1600" dirty="0">
                <a:solidFill>
                  <a:schemeClr val="bg1"/>
                </a:solidFill>
              </a:rPr>
              <a:t> was arrested and his attorney asserted a defence of insanity at trial. They addressed his mental state at the trial. Which means that his attorney argued that he was not in control when he committed the murder.</a:t>
            </a:r>
          </a:p>
        </p:txBody>
      </p:sp>
      <p:sp>
        <p:nvSpPr>
          <p:cNvPr id="40" name="Rectangle: Rounded Corners 39">
            <a:extLst>
              <a:ext uri="{FF2B5EF4-FFF2-40B4-BE49-F238E27FC236}">
                <a16:creationId xmlns:a16="http://schemas.microsoft.com/office/drawing/2014/main" id="{6408ABB3-EE16-1095-9186-10790ED41506}"/>
              </a:ext>
            </a:extLst>
          </p:cNvPr>
          <p:cNvSpPr/>
          <p:nvPr/>
        </p:nvSpPr>
        <p:spPr>
          <a:xfrm>
            <a:off x="5573894" y="4053024"/>
            <a:ext cx="3527773" cy="1805026"/>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The courts reviewed the verdict of insanity, and issued him institutionalised for the rest of his life.</a:t>
            </a:r>
            <a:endParaRPr lang="en-US" dirty="0">
              <a:solidFill>
                <a:schemeClr val="bg1"/>
              </a:solidFill>
            </a:endParaRPr>
          </a:p>
        </p:txBody>
      </p:sp>
      <p:sp>
        <p:nvSpPr>
          <p:cNvPr id="51" name="Rectangle: Rounded Corners 50">
            <a:extLst>
              <a:ext uri="{FF2B5EF4-FFF2-40B4-BE49-F238E27FC236}">
                <a16:creationId xmlns:a16="http://schemas.microsoft.com/office/drawing/2014/main" id="{9CA558EB-6FB5-2BCD-E440-1AB7C9108456}"/>
              </a:ext>
            </a:extLst>
          </p:cNvPr>
          <p:cNvSpPr/>
          <p:nvPr/>
        </p:nvSpPr>
        <p:spPr>
          <a:xfrm>
            <a:off x="87840" y="2563353"/>
            <a:ext cx="2612694" cy="1914597"/>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solidFill>
                  <a:schemeClr val="bg1"/>
                </a:solidFill>
              </a:rPr>
              <a:t>The </a:t>
            </a:r>
            <a:r>
              <a:rPr lang="en-GB" err="1">
                <a:solidFill>
                  <a:schemeClr val="bg1"/>
                </a:solidFill>
              </a:rPr>
              <a:t>m’naughton</a:t>
            </a:r>
            <a:r>
              <a:rPr lang="en-GB">
                <a:solidFill>
                  <a:schemeClr val="bg1"/>
                </a:solidFill>
              </a:rPr>
              <a:t> rule was made into the </a:t>
            </a:r>
            <a:r>
              <a:rPr lang="en-GB" err="1">
                <a:solidFill>
                  <a:schemeClr val="bg1"/>
                </a:solidFill>
              </a:rPr>
              <a:t>m’naughton</a:t>
            </a:r>
            <a:r>
              <a:rPr lang="en-GB">
                <a:solidFill>
                  <a:schemeClr val="bg1"/>
                </a:solidFill>
              </a:rPr>
              <a:t> test. It states the following: </a:t>
            </a:r>
            <a:endParaRPr lang="en-US">
              <a:solidFill>
                <a:schemeClr val="bg1"/>
              </a:solidFill>
            </a:endParaRPr>
          </a:p>
        </p:txBody>
      </p:sp>
      <p:sp>
        <p:nvSpPr>
          <p:cNvPr id="57" name="Rectangle: Rounded Corners 56">
            <a:extLst>
              <a:ext uri="{FF2B5EF4-FFF2-40B4-BE49-F238E27FC236}">
                <a16:creationId xmlns:a16="http://schemas.microsoft.com/office/drawing/2014/main" id="{FADEF301-F32D-62B2-DCDE-1EF5560E7380}"/>
              </a:ext>
            </a:extLst>
          </p:cNvPr>
          <p:cNvSpPr/>
          <p:nvPr/>
        </p:nvSpPr>
        <p:spPr>
          <a:xfrm>
            <a:off x="114815" y="4615946"/>
            <a:ext cx="5054257" cy="2132624"/>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500" b="0" i="0" u="none" strike="noStrike">
                <a:solidFill>
                  <a:srgbClr val="666666"/>
                </a:solidFill>
                <a:effectLst/>
                <a:latin typeface="Roboto" panose="020F0502020204030204" pitchFamily="34" charset="0"/>
              </a:rPr>
              <a:t>"Every man is to be presumed to be sane, and ... that to establish a defence on the ground of insanity, it must be clearly proved that, at the time of the committing of the act, the party accused was labouring under such a defect of reason, from disease of mind, and not to know the nature and quality of the act he was doing; or if he did know it, that he did not know he was doing what was wrong."</a:t>
            </a:r>
            <a:endParaRPr lang="en-US" sz="1500">
              <a:solidFill>
                <a:schemeClr val="bg1"/>
              </a:solidFill>
            </a:endParaRPr>
          </a:p>
        </p:txBody>
      </p:sp>
      <p:sp>
        <p:nvSpPr>
          <p:cNvPr id="58" name="Rectangle 57">
            <a:extLst>
              <a:ext uri="{FF2B5EF4-FFF2-40B4-BE49-F238E27FC236}">
                <a16:creationId xmlns:a16="http://schemas.microsoft.com/office/drawing/2014/main" id="{343513EA-2EA7-D5AE-306F-5AEC1A203F84}"/>
              </a:ext>
            </a:extLst>
          </p:cNvPr>
          <p:cNvSpPr/>
          <p:nvPr/>
        </p:nvSpPr>
        <p:spPr>
          <a:xfrm>
            <a:off x="5363805" y="6110111"/>
            <a:ext cx="3639084" cy="442561"/>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Samual </a:t>
            </a:r>
            <a:r>
              <a:rPr lang="en-GB" dirty="0" err="1">
                <a:solidFill>
                  <a:schemeClr val="bg1"/>
                </a:solidFill>
              </a:rPr>
              <a:t>strom</a:t>
            </a:r>
            <a:r>
              <a:rPr lang="en-GB" dirty="0">
                <a:solidFill>
                  <a:schemeClr val="bg1"/>
                </a:solidFill>
              </a:rPr>
              <a:t> J.D.  November 30th 2023</a:t>
            </a:r>
            <a:endParaRPr lang="en-US" dirty="0">
              <a:solidFill>
                <a:schemeClr val="bg1"/>
              </a:solidFill>
            </a:endParaRPr>
          </a:p>
        </p:txBody>
      </p:sp>
      <p:sp>
        <p:nvSpPr>
          <p:cNvPr id="4" name="Subtitle 2">
            <a:extLst>
              <a:ext uri="{FF2B5EF4-FFF2-40B4-BE49-F238E27FC236}">
                <a16:creationId xmlns:a16="http://schemas.microsoft.com/office/drawing/2014/main" id="{8E01C1BF-DF50-0611-F996-65519E0B4D67}"/>
              </a:ext>
            </a:extLst>
          </p:cNvPr>
          <p:cNvSpPr txBox="1">
            <a:spLocks/>
          </p:cNvSpPr>
          <p:nvPr/>
        </p:nvSpPr>
        <p:spPr>
          <a:xfrm>
            <a:off x="2952052" y="3212991"/>
            <a:ext cx="1970774" cy="698421"/>
          </a:xfrm>
          <a:prstGeom prst="rect">
            <a:avLst/>
          </a:prstGeom>
        </p:spPr>
        <p:txBody>
          <a:bodyPr vert="horz" lIns="91440" tIns="45720" rIns="91440" bIns="45720" rtlCol="0">
            <a:normAutofit/>
          </a:bodyPr>
          <a:lstStyle>
            <a:lvl1pPr marL="0" indent="0" algn="l" defTabSz="914400" rtl="0" eaLnBrk="1" latinLnBrk="0" hangingPunct="1">
              <a:lnSpc>
                <a:spcPct val="125000"/>
              </a:lnSpc>
              <a:spcBef>
                <a:spcPts val="1000"/>
              </a:spcBef>
              <a:buFont typeface="Arial" panose="020B0604020202020204" pitchFamily="34" charset="0"/>
              <a:buNone/>
              <a:defRPr sz="1600" kern="1200" cap="all" spc="300" baseline="0">
                <a:solidFill>
                  <a:schemeClr val="tx1"/>
                </a:solidFill>
                <a:latin typeface="+mn-lt"/>
                <a:ea typeface="+mn-ea"/>
                <a:cs typeface="+mn-cs"/>
              </a:defRPr>
            </a:lvl1pPr>
            <a:lvl2pPr marL="457200" indent="0" algn="ctr" defTabSz="914400" rtl="0" eaLnBrk="1" latinLnBrk="0" hangingPunct="1">
              <a:lnSpc>
                <a:spcPct val="125000"/>
              </a:lnSpc>
              <a:spcBef>
                <a:spcPts val="500"/>
              </a:spcBef>
              <a:buFont typeface="Arial" panose="020B0604020202020204" pitchFamily="34" charset="0"/>
              <a:buNone/>
              <a:defRPr sz="2000" kern="1200" spc="50" baseline="0">
                <a:solidFill>
                  <a:schemeClr val="tx1"/>
                </a:solidFill>
                <a:latin typeface="+mn-lt"/>
                <a:ea typeface="+mn-ea"/>
                <a:cs typeface="+mn-cs"/>
              </a:defRPr>
            </a:lvl2pPr>
            <a:lvl3pPr marL="914400" indent="0" algn="ctr" defTabSz="914400" rtl="0" eaLnBrk="1" latinLnBrk="0" hangingPunct="1">
              <a:lnSpc>
                <a:spcPct val="125000"/>
              </a:lnSpc>
              <a:spcBef>
                <a:spcPts val="500"/>
              </a:spcBef>
              <a:buFont typeface="Arial" panose="020B0604020202020204" pitchFamily="34" charset="0"/>
              <a:buNone/>
              <a:defRPr sz="1800" kern="1200" spc="50" baseline="0">
                <a:solidFill>
                  <a:schemeClr val="tx1"/>
                </a:solidFill>
                <a:latin typeface="+mn-lt"/>
                <a:ea typeface="+mn-ea"/>
                <a:cs typeface="+mn-cs"/>
              </a:defRPr>
            </a:lvl3pPr>
            <a:lvl4pPr marL="13716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4pPr>
            <a:lvl5pPr marL="18288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Lillie Owen </a:t>
            </a:r>
          </a:p>
          <a:p>
            <a:r>
              <a:rPr lang="en-GB" dirty="0"/>
              <a:t>2404448</a:t>
            </a:r>
          </a:p>
          <a:p>
            <a:r>
              <a:rPr lang="en-GB" b="1" dirty="0">
                <a:latin typeface="Arial" panose="020B0604020202020204" pitchFamily="34" charset="0"/>
                <a:ea typeface="Times New Roman" panose="02020603050405020304" pitchFamily="18" charset="0"/>
              </a:rPr>
              <a:t>ECPY4001</a:t>
            </a:r>
            <a:r>
              <a:rPr lang="en-GB" dirty="0"/>
              <a:t> </a:t>
            </a:r>
            <a:endParaRPr lang="en-US" dirty="0"/>
          </a:p>
        </p:txBody>
      </p:sp>
    </p:spTree>
    <p:extLst>
      <p:ext uri="{BB962C8B-B14F-4D97-AF65-F5344CB8AC3E}">
        <p14:creationId xmlns:p14="http://schemas.microsoft.com/office/powerpoint/2010/main" val="3521826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A9652-3CC0-90AE-2A51-787FC8F5DFE1}"/>
              </a:ext>
            </a:extLst>
          </p:cNvPr>
          <p:cNvSpPr>
            <a:spLocks noGrp="1"/>
          </p:cNvSpPr>
          <p:nvPr>
            <p:ph type="ctrTitle"/>
          </p:nvPr>
        </p:nvSpPr>
        <p:spPr>
          <a:xfrm>
            <a:off x="0" y="0"/>
            <a:ext cx="7891760" cy="1081193"/>
          </a:xfrm>
        </p:spPr>
        <p:txBody>
          <a:bodyPr>
            <a:normAutofit/>
          </a:bodyPr>
          <a:lstStyle/>
          <a:p>
            <a:r>
              <a:rPr lang="en-GB" sz="5300"/>
              <a:t>What is automatism?</a:t>
            </a:r>
            <a:endParaRPr lang="en-US" sz="5300"/>
          </a:p>
        </p:txBody>
      </p:sp>
      <p:sp>
        <p:nvSpPr>
          <p:cNvPr id="3" name="Subtitle 2">
            <a:extLst>
              <a:ext uri="{FF2B5EF4-FFF2-40B4-BE49-F238E27FC236}">
                <a16:creationId xmlns:a16="http://schemas.microsoft.com/office/drawing/2014/main" id="{2B490682-AF81-4351-5CA5-D4DA4EA4F15A}"/>
              </a:ext>
            </a:extLst>
          </p:cNvPr>
          <p:cNvSpPr>
            <a:spLocks noGrp="1"/>
          </p:cNvSpPr>
          <p:nvPr>
            <p:ph type="subTitle" idx="1"/>
          </p:nvPr>
        </p:nvSpPr>
        <p:spPr>
          <a:xfrm>
            <a:off x="130816" y="940081"/>
            <a:ext cx="6134517" cy="5198251"/>
          </a:xfrm>
        </p:spPr>
        <p:txBody>
          <a:bodyPr anchor="t">
            <a:normAutofit lnSpcReduction="10000"/>
          </a:bodyPr>
          <a:lstStyle/>
          <a:p>
            <a:pPr marL="342900" indent="-342900">
              <a:buFont typeface="Wingdings" pitchFamily="2" charset="2"/>
              <a:buChar char="Ø"/>
            </a:pPr>
            <a:r>
              <a:rPr lang="en-GB" dirty="0"/>
              <a:t>Their are many differences between medal and legal automatism. </a:t>
            </a:r>
          </a:p>
          <a:p>
            <a:pPr marL="342900" indent="-342900">
              <a:buFont typeface="Wingdings" pitchFamily="2" charset="2"/>
              <a:buChar char="Ø"/>
            </a:pPr>
            <a:r>
              <a:rPr lang="en-GB" dirty="0"/>
              <a:t>Automatism is defined as a medical condition </a:t>
            </a:r>
          </a:p>
          <a:p>
            <a:pPr marL="342900" indent="-342900">
              <a:buFont typeface="Wingdings" pitchFamily="2" charset="2"/>
              <a:buChar char="Ø"/>
            </a:pPr>
            <a:r>
              <a:rPr lang="en-GB" dirty="0" err="1"/>
              <a:t>fenwick</a:t>
            </a:r>
            <a:r>
              <a:rPr lang="en-GB" dirty="0"/>
              <a:t> (1990) said that individuals with this medical condition most likely have no control over their actions. </a:t>
            </a:r>
          </a:p>
          <a:p>
            <a:pPr marL="342900" indent="-342900">
              <a:buFont typeface="Wingdings" pitchFamily="2" charset="2"/>
              <a:buChar char="Ø"/>
            </a:pPr>
            <a:r>
              <a:rPr lang="en-GB" dirty="0"/>
              <a:t>People can often act inappropriately in many circumstances but also lack of judgment. </a:t>
            </a:r>
          </a:p>
          <a:p>
            <a:pPr marL="342900" indent="-342900">
              <a:buFont typeface="Wingdings" pitchFamily="2" charset="2"/>
              <a:buChar char="Ø"/>
            </a:pPr>
            <a:r>
              <a:rPr lang="en-GB" dirty="0"/>
              <a:t>People will often suffer with memory confusion </a:t>
            </a:r>
          </a:p>
        </p:txBody>
      </p:sp>
      <p:sp>
        <p:nvSpPr>
          <p:cNvPr id="5" name="7-Point Star 4">
            <a:extLst>
              <a:ext uri="{FF2B5EF4-FFF2-40B4-BE49-F238E27FC236}">
                <a16:creationId xmlns:a16="http://schemas.microsoft.com/office/drawing/2014/main" id="{EEDDE9C7-4B75-57EC-D8CA-1E8F5BC9A497}"/>
              </a:ext>
            </a:extLst>
          </p:cNvPr>
          <p:cNvSpPr/>
          <p:nvPr/>
        </p:nvSpPr>
        <p:spPr>
          <a:xfrm rot="697414">
            <a:off x="7646511" y="892915"/>
            <a:ext cx="3893616" cy="3893616"/>
          </a:xfrm>
          <a:prstGeom prst="star7">
            <a:avLst/>
          </a:prstGeom>
          <a:solidFill>
            <a:schemeClr val="tx1"/>
          </a:solidFill>
          <a:ln>
            <a:solidFill>
              <a:schemeClr val="accent6">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700" dirty="0">
                <a:solidFill>
                  <a:schemeClr val="bg1"/>
                </a:solidFill>
              </a:rPr>
              <a:t>The legal terms of automatism means that a defendant has a total lack of control over the individuals actions.</a:t>
            </a:r>
            <a:endParaRPr lang="en-US" sz="1700" dirty="0">
              <a:solidFill>
                <a:schemeClr val="bg1"/>
              </a:solidFill>
            </a:endParaRPr>
          </a:p>
        </p:txBody>
      </p:sp>
      <p:sp>
        <p:nvSpPr>
          <p:cNvPr id="6" name="TextBox 5">
            <a:extLst>
              <a:ext uri="{FF2B5EF4-FFF2-40B4-BE49-F238E27FC236}">
                <a16:creationId xmlns:a16="http://schemas.microsoft.com/office/drawing/2014/main" id="{A7B932B4-2017-4B13-6DF9-DB7B9653388B}"/>
              </a:ext>
            </a:extLst>
          </p:cNvPr>
          <p:cNvSpPr txBox="1"/>
          <p:nvPr/>
        </p:nvSpPr>
        <p:spPr>
          <a:xfrm>
            <a:off x="8650111" y="6138332"/>
            <a:ext cx="4598258" cy="369332"/>
          </a:xfrm>
          <a:prstGeom prst="rect">
            <a:avLst/>
          </a:prstGeom>
          <a:noFill/>
        </p:spPr>
        <p:txBody>
          <a:bodyPr wrap="square" rtlCol="0">
            <a:spAutoFit/>
          </a:bodyPr>
          <a:lstStyle/>
          <a:p>
            <a:pPr algn="l"/>
            <a:r>
              <a:rPr lang="en-GB" dirty="0" err="1"/>
              <a:t>Jermany</a:t>
            </a:r>
            <a:r>
              <a:rPr lang="en-GB" dirty="0"/>
              <a:t> </a:t>
            </a:r>
            <a:r>
              <a:rPr lang="en-GB" dirty="0" err="1"/>
              <a:t>berman</a:t>
            </a:r>
            <a:r>
              <a:rPr lang="en-GB" dirty="0"/>
              <a:t> 2012</a:t>
            </a:r>
            <a:endParaRPr lang="en-US" dirty="0"/>
          </a:p>
        </p:txBody>
      </p:sp>
      <p:sp>
        <p:nvSpPr>
          <p:cNvPr id="7" name="Subtitle 2">
            <a:extLst>
              <a:ext uri="{FF2B5EF4-FFF2-40B4-BE49-F238E27FC236}">
                <a16:creationId xmlns:a16="http://schemas.microsoft.com/office/drawing/2014/main" id="{CE4B06AF-DC90-EE42-5950-3ED8025C74DF}"/>
              </a:ext>
            </a:extLst>
          </p:cNvPr>
          <p:cNvSpPr txBox="1">
            <a:spLocks/>
          </p:cNvSpPr>
          <p:nvPr/>
        </p:nvSpPr>
        <p:spPr>
          <a:xfrm>
            <a:off x="10235337" y="134134"/>
            <a:ext cx="2140019" cy="1320249"/>
          </a:xfrm>
          <a:prstGeom prst="rect">
            <a:avLst/>
          </a:prstGeom>
        </p:spPr>
        <p:txBody>
          <a:bodyPr vert="horz" lIns="91440" tIns="45720" rIns="91440" bIns="45720" rtlCol="0">
            <a:normAutofit/>
          </a:bodyPr>
          <a:lstStyle>
            <a:lvl1pPr marL="0" indent="0" algn="l" defTabSz="914400" rtl="0" eaLnBrk="1" latinLnBrk="0" hangingPunct="1">
              <a:lnSpc>
                <a:spcPct val="125000"/>
              </a:lnSpc>
              <a:spcBef>
                <a:spcPts val="1000"/>
              </a:spcBef>
              <a:buFont typeface="Arial" panose="020B0604020202020204" pitchFamily="34" charset="0"/>
              <a:buNone/>
              <a:defRPr sz="1600" kern="1200" cap="all" spc="300" baseline="0">
                <a:solidFill>
                  <a:schemeClr val="tx1"/>
                </a:solidFill>
                <a:latin typeface="+mn-lt"/>
                <a:ea typeface="+mn-ea"/>
                <a:cs typeface="+mn-cs"/>
              </a:defRPr>
            </a:lvl1pPr>
            <a:lvl2pPr marL="457200" indent="0" algn="ctr" defTabSz="914400" rtl="0" eaLnBrk="1" latinLnBrk="0" hangingPunct="1">
              <a:lnSpc>
                <a:spcPct val="125000"/>
              </a:lnSpc>
              <a:spcBef>
                <a:spcPts val="500"/>
              </a:spcBef>
              <a:buFont typeface="Arial" panose="020B0604020202020204" pitchFamily="34" charset="0"/>
              <a:buNone/>
              <a:defRPr sz="2000" kern="1200" spc="50" baseline="0">
                <a:solidFill>
                  <a:schemeClr val="tx1"/>
                </a:solidFill>
                <a:latin typeface="+mn-lt"/>
                <a:ea typeface="+mn-ea"/>
                <a:cs typeface="+mn-cs"/>
              </a:defRPr>
            </a:lvl2pPr>
            <a:lvl3pPr marL="914400" indent="0" algn="ctr" defTabSz="914400" rtl="0" eaLnBrk="1" latinLnBrk="0" hangingPunct="1">
              <a:lnSpc>
                <a:spcPct val="125000"/>
              </a:lnSpc>
              <a:spcBef>
                <a:spcPts val="500"/>
              </a:spcBef>
              <a:buFont typeface="Arial" panose="020B0604020202020204" pitchFamily="34" charset="0"/>
              <a:buNone/>
              <a:defRPr sz="1800" kern="1200" spc="50" baseline="0">
                <a:solidFill>
                  <a:schemeClr val="tx1"/>
                </a:solidFill>
                <a:latin typeface="+mn-lt"/>
                <a:ea typeface="+mn-ea"/>
                <a:cs typeface="+mn-cs"/>
              </a:defRPr>
            </a:lvl3pPr>
            <a:lvl4pPr marL="13716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4pPr>
            <a:lvl5pPr marL="18288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Lillie Owen </a:t>
            </a:r>
          </a:p>
          <a:p>
            <a:r>
              <a:rPr lang="en-GB" dirty="0"/>
              <a:t>2404448</a:t>
            </a:r>
          </a:p>
          <a:p>
            <a:r>
              <a:rPr lang="en-GB" b="1" dirty="0">
                <a:latin typeface="Arial" panose="020B0604020202020204" pitchFamily="34" charset="0"/>
                <a:ea typeface="Times New Roman" panose="02020603050405020304" pitchFamily="18" charset="0"/>
              </a:rPr>
              <a:t>ECPY4001</a:t>
            </a:r>
            <a:r>
              <a:rPr lang="en-GB" dirty="0"/>
              <a:t> </a:t>
            </a:r>
            <a:endParaRPr lang="en-US" dirty="0"/>
          </a:p>
        </p:txBody>
      </p:sp>
    </p:spTree>
    <p:extLst>
      <p:ext uri="{BB962C8B-B14F-4D97-AF65-F5344CB8AC3E}">
        <p14:creationId xmlns:p14="http://schemas.microsoft.com/office/powerpoint/2010/main" val="4050598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2">
            <a:extLst>
              <a:ext uri="{FF2B5EF4-FFF2-40B4-BE49-F238E27FC236}">
                <a16:creationId xmlns:a16="http://schemas.microsoft.com/office/drawing/2014/main" id="{F90F07D6-8308-3BFF-6652-061643933CD3}"/>
              </a:ext>
            </a:extLst>
          </p:cNvPr>
          <p:cNvSpPr>
            <a:spLocks noGrp="1"/>
          </p:cNvSpPr>
          <p:nvPr>
            <p:ph type="ctrTitle"/>
          </p:nvPr>
        </p:nvSpPr>
        <p:spPr>
          <a:xfrm>
            <a:off x="3196166" y="2757952"/>
            <a:ext cx="6081889" cy="1014830"/>
          </a:xfrm>
        </p:spPr>
        <p:txBody>
          <a:bodyPr>
            <a:noAutofit/>
          </a:bodyPr>
          <a:lstStyle/>
          <a:p>
            <a:r>
              <a:rPr lang="en-US" sz="3500" dirty="0"/>
              <a:t>Bratty v Attorney-General for Northern Ireland (1963)</a:t>
            </a:r>
          </a:p>
        </p:txBody>
      </p:sp>
      <p:sp>
        <p:nvSpPr>
          <p:cNvPr id="6" name="Rectangle: Rounded Corners 5">
            <a:extLst>
              <a:ext uri="{FF2B5EF4-FFF2-40B4-BE49-F238E27FC236}">
                <a16:creationId xmlns:a16="http://schemas.microsoft.com/office/drawing/2014/main" id="{48567397-5D47-82A7-5CE7-E9C85FAF809E}"/>
              </a:ext>
            </a:extLst>
          </p:cNvPr>
          <p:cNvSpPr/>
          <p:nvPr/>
        </p:nvSpPr>
        <p:spPr>
          <a:xfrm>
            <a:off x="341488" y="256821"/>
            <a:ext cx="3214512" cy="2134241"/>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On the 4</a:t>
            </a:r>
            <a:r>
              <a:rPr lang="en-GB" baseline="30000" dirty="0">
                <a:solidFill>
                  <a:schemeClr val="bg1"/>
                </a:solidFill>
              </a:rPr>
              <a:t>th</a:t>
            </a:r>
            <a:r>
              <a:rPr lang="en-GB" dirty="0">
                <a:solidFill>
                  <a:schemeClr val="bg1"/>
                </a:solidFill>
              </a:rPr>
              <a:t> may 1961 the defendant was accused of murdering Josephine Fitzsimmons. </a:t>
            </a:r>
            <a:endParaRPr lang="en-US" dirty="0">
              <a:solidFill>
                <a:schemeClr val="bg1"/>
              </a:solidFill>
            </a:endParaRPr>
          </a:p>
        </p:txBody>
      </p:sp>
      <p:sp>
        <p:nvSpPr>
          <p:cNvPr id="8" name="Rectangle: Rounded Corners 7">
            <a:extLst>
              <a:ext uri="{FF2B5EF4-FFF2-40B4-BE49-F238E27FC236}">
                <a16:creationId xmlns:a16="http://schemas.microsoft.com/office/drawing/2014/main" id="{58A7D514-32E9-AB99-5185-837415A66D68}"/>
              </a:ext>
            </a:extLst>
          </p:cNvPr>
          <p:cNvSpPr/>
          <p:nvPr/>
        </p:nvSpPr>
        <p:spPr>
          <a:xfrm>
            <a:off x="4319410" y="256821"/>
            <a:ext cx="3214512" cy="2134241"/>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 The defendant raised an issue of automatism as a defence. But the court of criminal appeal denied it.</a:t>
            </a:r>
            <a:endParaRPr lang="en-US" dirty="0">
              <a:solidFill>
                <a:schemeClr val="bg1"/>
              </a:solidFill>
            </a:endParaRPr>
          </a:p>
        </p:txBody>
      </p:sp>
      <p:sp>
        <p:nvSpPr>
          <p:cNvPr id="10" name="Rectangle: Rounded Corners 9">
            <a:extLst>
              <a:ext uri="{FF2B5EF4-FFF2-40B4-BE49-F238E27FC236}">
                <a16:creationId xmlns:a16="http://schemas.microsoft.com/office/drawing/2014/main" id="{D1DAA87D-4D66-9706-2493-491CBB4495CC}"/>
              </a:ext>
            </a:extLst>
          </p:cNvPr>
          <p:cNvSpPr/>
          <p:nvPr/>
        </p:nvSpPr>
        <p:spPr>
          <a:xfrm>
            <a:off x="8297332" y="256820"/>
            <a:ext cx="3214512" cy="2134241"/>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The defence of insanity was left to the jury to decide but they also denied the appeal. </a:t>
            </a:r>
            <a:endParaRPr lang="en-US" dirty="0">
              <a:solidFill>
                <a:schemeClr val="bg1"/>
              </a:solidFill>
            </a:endParaRPr>
          </a:p>
        </p:txBody>
      </p:sp>
      <p:sp>
        <p:nvSpPr>
          <p:cNvPr id="12" name="Rectangle: Rounded Corners 11">
            <a:extLst>
              <a:ext uri="{FF2B5EF4-FFF2-40B4-BE49-F238E27FC236}">
                <a16:creationId xmlns:a16="http://schemas.microsoft.com/office/drawing/2014/main" id="{B215F7C5-FC48-2834-C068-97275FD8B266}"/>
              </a:ext>
            </a:extLst>
          </p:cNvPr>
          <p:cNvSpPr/>
          <p:nvPr/>
        </p:nvSpPr>
        <p:spPr>
          <a:xfrm>
            <a:off x="341488" y="4466938"/>
            <a:ext cx="3214512" cy="2134241"/>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One of the issues was that the judge let the jury decide the outcome of automatism. </a:t>
            </a:r>
            <a:endParaRPr lang="en-US" dirty="0">
              <a:solidFill>
                <a:schemeClr val="bg1"/>
              </a:solidFill>
            </a:endParaRPr>
          </a:p>
        </p:txBody>
      </p:sp>
      <p:sp>
        <p:nvSpPr>
          <p:cNvPr id="14" name="Rectangle: Rounded Corners 13">
            <a:extLst>
              <a:ext uri="{FF2B5EF4-FFF2-40B4-BE49-F238E27FC236}">
                <a16:creationId xmlns:a16="http://schemas.microsoft.com/office/drawing/2014/main" id="{61519E36-73AA-3C25-EBDB-561C8BE07706}"/>
              </a:ext>
            </a:extLst>
          </p:cNvPr>
          <p:cNvSpPr/>
          <p:nvPr/>
        </p:nvSpPr>
        <p:spPr>
          <a:xfrm>
            <a:off x="4488744" y="4466937"/>
            <a:ext cx="3214512" cy="2134241"/>
          </a:xfrm>
          <a:prstGeom prst="round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bg1"/>
                </a:solidFill>
              </a:rPr>
              <a:t> The decision of this case was that the appeal of automatism was dismissed </a:t>
            </a:r>
            <a:endParaRPr lang="en-US" u="sng" dirty="0">
              <a:solidFill>
                <a:schemeClr val="bg1"/>
              </a:solidFill>
            </a:endParaRPr>
          </a:p>
        </p:txBody>
      </p:sp>
      <p:sp>
        <p:nvSpPr>
          <p:cNvPr id="16" name="TextBox 15">
            <a:extLst>
              <a:ext uri="{FF2B5EF4-FFF2-40B4-BE49-F238E27FC236}">
                <a16:creationId xmlns:a16="http://schemas.microsoft.com/office/drawing/2014/main" id="{3DC3345F-C574-509A-EACA-5176D0B9621C}"/>
              </a:ext>
            </a:extLst>
          </p:cNvPr>
          <p:cNvSpPr txBox="1"/>
          <p:nvPr/>
        </p:nvSpPr>
        <p:spPr>
          <a:xfrm>
            <a:off x="9059333" y="5862514"/>
            <a:ext cx="3654777" cy="1477328"/>
          </a:xfrm>
          <a:prstGeom prst="rect">
            <a:avLst/>
          </a:prstGeom>
          <a:noFill/>
        </p:spPr>
        <p:txBody>
          <a:bodyPr wrap="square" rtlCol="0">
            <a:spAutoFit/>
          </a:bodyPr>
          <a:lstStyle/>
          <a:p>
            <a:r>
              <a:rPr lang="en-GB" b="1" i="0" u="none" strike="noStrike" dirty="0">
                <a:effectLst/>
                <a:latin typeface="Roboto" panose="02000000000000000000" pitchFamily="2" charset="0"/>
              </a:rPr>
              <a:t>Equivalent Citations</a:t>
            </a:r>
          </a:p>
          <a:p>
            <a:r>
              <a:rPr lang="en-GB" b="0" i="0" u="none" strike="noStrike" dirty="0">
                <a:effectLst/>
                <a:latin typeface="Roboto" panose="02000000000000000000" pitchFamily="2" charset="0"/>
              </a:rPr>
              <a:t>[1963] AC 386[1961] 3 All ER 523[1961] UKHL 3 </a:t>
            </a:r>
          </a:p>
          <a:p>
            <a:br>
              <a:rPr lang="en-GB" dirty="0"/>
            </a:br>
            <a:endParaRPr lang="en-US" dirty="0"/>
          </a:p>
        </p:txBody>
      </p:sp>
      <p:sp>
        <p:nvSpPr>
          <p:cNvPr id="3" name="Subtitle 2">
            <a:extLst>
              <a:ext uri="{FF2B5EF4-FFF2-40B4-BE49-F238E27FC236}">
                <a16:creationId xmlns:a16="http://schemas.microsoft.com/office/drawing/2014/main" id="{17211984-4E4B-4E01-82DD-6D853C40B710}"/>
              </a:ext>
            </a:extLst>
          </p:cNvPr>
          <p:cNvSpPr txBox="1">
            <a:spLocks/>
          </p:cNvSpPr>
          <p:nvPr/>
        </p:nvSpPr>
        <p:spPr>
          <a:xfrm>
            <a:off x="0" y="3085218"/>
            <a:ext cx="2140019" cy="924199"/>
          </a:xfrm>
          <a:prstGeom prst="rect">
            <a:avLst/>
          </a:prstGeom>
        </p:spPr>
        <p:txBody>
          <a:bodyPr vert="horz" lIns="91440" tIns="45720" rIns="91440" bIns="45720" rtlCol="0">
            <a:normAutofit fontScale="77500" lnSpcReduction="20000"/>
          </a:bodyPr>
          <a:lstStyle>
            <a:lvl1pPr marL="0" indent="0" algn="l" defTabSz="914400" rtl="0" eaLnBrk="1" latinLnBrk="0" hangingPunct="1">
              <a:lnSpc>
                <a:spcPct val="125000"/>
              </a:lnSpc>
              <a:spcBef>
                <a:spcPts val="1000"/>
              </a:spcBef>
              <a:buFont typeface="Arial" panose="020B0604020202020204" pitchFamily="34" charset="0"/>
              <a:buNone/>
              <a:defRPr sz="1600" kern="1200" cap="all" spc="300" baseline="0">
                <a:solidFill>
                  <a:schemeClr val="tx1"/>
                </a:solidFill>
                <a:latin typeface="+mn-lt"/>
                <a:ea typeface="+mn-ea"/>
                <a:cs typeface="+mn-cs"/>
              </a:defRPr>
            </a:lvl1pPr>
            <a:lvl2pPr marL="457200" indent="0" algn="ctr" defTabSz="914400" rtl="0" eaLnBrk="1" latinLnBrk="0" hangingPunct="1">
              <a:lnSpc>
                <a:spcPct val="125000"/>
              </a:lnSpc>
              <a:spcBef>
                <a:spcPts val="500"/>
              </a:spcBef>
              <a:buFont typeface="Arial" panose="020B0604020202020204" pitchFamily="34" charset="0"/>
              <a:buNone/>
              <a:defRPr sz="2000" kern="1200" spc="50" baseline="0">
                <a:solidFill>
                  <a:schemeClr val="tx1"/>
                </a:solidFill>
                <a:latin typeface="+mn-lt"/>
                <a:ea typeface="+mn-ea"/>
                <a:cs typeface="+mn-cs"/>
              </a:defRPr>
            </a:lvl2pPr>
            <a:lvl3pPr marL="914400" indent="0" algn="ctr" defTabSz="914400" rtl="0" eaLnBrk="1" latinLnBrk="0" hangingPunct="1">
              <a:lnSpc>
                <a:spcPct val="125000"/>
              </a:lnSpc>
              <a:spcBef>
                <a:spcPts val="500"/>
              </a:spcBef>
              <a:buFont typeface="Arial" panose="020B0604020202020204" pitchFamily="34" charset="0"/>
              <a:buNone/>
              <a:defRPr sz="1800" kern="1200" spc="50" baseline="0">
                <a:solidFill>
                  <a:schemeClr val="tx1"/>
                </a:solidFill>
                <a:latin typeface="+mn-lt"/>
                <a:ea typeface="+mn-ea"/>
                <a:cs typeface="+mn-cs"/>
              </a:defRPr>
            </a:lvl3pPr>
            <a:lvl4pPr marL="13716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4pPr>
            <a:lvl5pPr marL="18288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Lillie Owen </a:t>
            </a:r>
          </a:p>
          <a:p>
            <a:r>
              <a:rPr lang="en-GB" dirty="0"/>
              <a:t>2404448</a:t>
            </a:r>
          </a:p>
          <a:p>
            <a:r>
              <a:rPr lang="en-GB" b="1" dirty="0">
                <a:latin typeface="Arial" panose="020B0604020202020204" pitchFamily="34" charset="0"/>
                <a:ea typeface="Times New Roman" panose="02020603050405020304" pitchFamily="18" charset="0"/>
              </a:rPr>
              <a:t>ECPY4001</a:t>
            </a:r>
            <a:r>
              <a:rPr lang="en-GB" dirty="0"/>
              <a:t> </a:t>
            </a:r>
            <a:endParaRPr lang="en-US" dirty="0"/>
          </a:p>
        </p:txBody>
      </p:sp>
    </p:spTree>
    <p:extLst>
      <p:ext uri="{BB962C8B-B14F-4D97-AF65-F5344CB8AC3E}">
        <p14:creationId xmlns:p14="http://schemas.microsoft.com/office/powerpoint/2010/main" val="2625921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73903-407B-FE9C-B0F1-15C3C463C213}"/>
              </a:ext>
            </a:extLst>
          </p:cNvPr>
          <p:cNvSpPr>
            <a:spLocks noGrp="1"/>
          </p:cNvSpPr>
          <p:nvPr>
            <p:ph type="ctrTitle"/>
          </p:nvPr>
        </p:nvSpPr>
        <p:spPr>
          <a:xfrm>
            <a:off x="0" y="60960"/>
            <a:ext cx="7891760" cy="1419860"/>
          </a:xfrm>
        </p:spPr>
        <p:txBody>
          <a:bodyPr>
            <a:normAutofit/>
          </a:bodyPr>
          <a:lstStyle/>
          <a:p>
            <a:r>
              <a:rPr lang="en-GB" sz="4000" dirty="0"/>
              <a:t>Issues with insanity and automatism</a:t>
            </a:r>
            <a:endParaRPr lang="en-US" sz="4000" dirty="0"/>
          </a:p>
        </p:txBody>
      </p:sp>
      <p:sp>
        <p:nvSpPr>
          <p:cNvPr id="3" name="Subtitle 2">
            <a:extLst>
              <a:ext uri="{FF2B5EF4-FFF2-40B4-BE49-F238E27FC236}">
                <a16:creationId xmlns:a16="http://schemas.microsoft.com/office/drawing/2014/main" id="{7A6D7B03-79A6-4165-0FFB-830265DC7E1E}"/>
              </a:ext>
            </a:extLst>
          </p:cNvPr>
          <p:cNvSpPr>
            <a:spLocks noGrp="1"/>
          </p:cNvSpPr>
          <p:nvPr>
            <p:ph type="subTitle" idx="1"/>
          </p:nvPr>
        </p:nvSpPr>
        <p:spPr>
          <a:xfrm>
            <a:off x="3235261" y="1219792"/>
            <a:ext cx="7891760" cy="5200763"/>
          </a:xfrm>
        </p:spPr>
        <p:txBody>
          <a:bodyPr anchor="t">
            <a:normAutofit fontScale="92500" lnSpcReduction="10000"/>
          </a:bodyPr>
          <a:lstStyle/>
          <a:p>
            <a:pPr marL="342900" indent="-342900">
              <a:buFont typeface="Wingdings" pitchFamily="2" charset="2"/>
              <a:buChar char="Ø"/>
            </a:pPr>
            <a:r>
              <a:rPr lang="en-GB" sz="3100" b="1" u="sng" dirty="0"/>
              <a:t>The jury may be punished beyond its competence </a:t>
            </a:r>
          </a:p>
          <a:p>
            <a:r>
              <a:rPr lang="en-GB" sz="2500" dirty="0"/>
              <a:t>One possibility is that the trial can be split </a:t>
            </a:r>
            <a:r>
              <a:rPr lang="en-GB" sz="2500" dirty="0" err="1"/>
              <a:t>jnto</a:t>
            </a:r>
            <a:r>
              <a:rPr lang="en-GB" sz="2500" dirty="0"/>
              <a:t> 2 parts to consider all options of the case, but also reviewing the mental state of an individual.</a:t>
            </a:r>
          </a:p>
          <a:p>
            <a:pPr marL="342900" indent="-342900">
              <a:buFont typeface="Wingdings" pitchFamily="2" charset="2"/>
              <a:buChar char="Ø"/>
            </a:pPr>
            <a:endParaRPr lang="en-GB" sz="2500" dirty="0"/>
          </a:p>
          <a:p>
            <a:pPr marL="342900" indent="-342900">
              <a:buFont typeface="Wingdings" pitchFamily="2" charset="2"/>
              <a:buChar char="Ø"/>
            </a:pPr>
            <a:endParaRPr lang="en-GB" sz="2500" dirty="0"/>
          </a:p>
          <a:p>
            <a:pPr marL="342900" indent="-342900">
              <a:buFont typeface="Wingdings" pitchFamily="2" charset="2"/>
              <a:buChar char="Ø"/>
            </a:pPr>
            <a:r>
              <a:rPr lang="en-GB" sz="3100" b="1" u="sng" dirty="0"/>
              <a:t>The plea can be abused</a:t>
            </a:r>
          </a:p>
          <a:p>
            <a:r>
              <a:rPr lang="en-GB" sz="2500" dirty="0"/>
              <a:t>There are problems when you plead insanity as it can cause harm to others such as putting someone into a mental institution.</a:t>
            </a:r>
          </a:p>
          <a:p>
            <a:pPr marL="342900" indent="-342900">
              <a:buFont typeface="Wingdings" pitchFamily="2" charset="2"/>
              <a:buChar char="Ø"/>
            </a:pPr>
            <a:endParaRPr lang="en-GB" sz="3100" b="1" u="sng" dirty="0"/>
          </a:p>
        </p:txBody>
      </p:sp>
      <p:sp>
        <p:nvSpPr>
          <p:cNvPr id="4" name="TextBox 3">
            <a:extLst>
              <a:ext uri="{FF2B5EF4-FFF2-40B4-BE49-F238E27FC236}">
                <a16:creationId xmlns:a16="http://schemas.microsoft.com/office/drawing/2014/main" id="{7B26D2B1-0149-5CCD-C769-D459455DC84E}"/>
              </a:ext>
            </a:extLst>
          </p:cNvPr>
          <p:cNvSpPr txBox="1"/>
          <p:nvPr/>
        </p:nvSpPr>
        <p:spPr>
          <a:xfrm>
            <a:off x="101600" y="1480820"/>
            <a:ext cx="2579511" cy="1200329"/>
          </a:xfrm>
          <a:prstGeom prst="rect">
            <a:avLst/>
          </a:prstGeom>
          <a:noFill/>
        </p:spPr>
        <p:txBody>
          <a:bodyPr wrap="square" rtlCol="0">
            <a:spAutoFit/>
          </a:bodyPr>
          <a:lstStyle/>
          <a:p>
            <a:pPr algn="l"/>
            <a:r>
              <a:rPr lang="en-GB" dirty="0"/>
              <a:t>‘Distinguish between non insane and insane automatism’ November 2024</a:t>
            </a:r>
            <a:endParaRPr lang="en-US" dirty="0"/>
          </a:p>
        </p:txBody>
      </p:sp>
      <p:sp>
        <p:nvSpPr>
          <p:cNvPr id="6" name="Subtitle 2">
            <a:extLst>
              <a:ext uri="{FF2B5EF4-FFF2-40B4-BE49-F238E27FC236}">
                <a16:creationId xmlns:a16="http://schemas.microsoft.com/office/drawing/2014/main" id="{618A187B-1DF1-A08D-B28C-F80E5302E090}"/>
              </a:ext>
            </a:extLst>
          </p:cNvPr>
          <p:cNvSpPr txBox="1">
            <a:spLocks/>
          </p:cNvSpPr>
          <p:nvPr/>
        </p:nvSpPr>
        <p:spPr>
          <a:xfrm>
            <a:off x="103559" y="5411690"/>
            <a:ext cx="2140019" cy="1320249"/>
          </a:xfrm>
          <a:prstGeom prst="rect">
            <a:avLst/>
          </a:prstGeom>
        </p:spPr>
        <p:txBody>
          <a:bodyPr vert="horz" lIns="91440" tIns="45720" rIns="91440" bIns="45720" rtlCol="0">
            <a:normAutofit/>
          </a:bodyPr>
          <a:lstStyle>
            <a:lvl1pPr marL="0" indent="0" algn="l" defTabSz="914400" rtl="0" eaLnBrk="1" latinLnBrk="0" hangingPunct="1">
              <a:lnSpc>
                <a:spcPct val="125000"/>
              </a:lnSpc>
              <a:spcBef>
                <a:spcPts val="1000"/>
              </a:spcBef>
              <a:buFont typeface="Arial" panose="020B0604020202020204" pitchFamily="34" charset="0"/>
              <a:buNone/>
              <a:defRPr sz="1600" kern="1200" cap="all" spc="300" baseline="0">
                <a:solidFill>
                  <a:schemeClr val="tx1"/>
                </a:solidFill>
                <a:latin typeface="+mn-lt"/>
                <a:ea typeface="+mn-ea"/>
                <a:cs typeface="+mn-cs"/>
              </a:defRPr>
            </a:lvl1pPr>
            <a:lvl2pPr marL="457200" indent="0" algn="ctr" defTabSz="914400" rtl="0" eaLnBrk="1" latinLnBrk="0" hangingPunct="1">
              <a:lnSpc>
                <a:spcPct val="125000"/>
              </a:lnSpc>
              <a:spcBef>
                <a:spcPts val="500"/>
              </a:spcBef>
              <a:buFont typeface="Arial" panose="020B0604020202020204" pitchFamily="34" charset="0"/>
              <a:buNone/>
              <a:defRPr sz="2000" kern="1200" spc="50" baseline="0">
                <a:solidFill>
                  <a:schemeClr val="tx1"/>
                </a:solidFill>
                <a:latin typeface="+mn-lt"/>
                <a:ea typeface="+mn-ea"/>
                <a:cs typeface="+mn-cs"/>
              </a:defRPr>
            </a:lvl2pPr>
            <a:lvl3pPr marL="914400" indent="0" algn="ctr" defTabSz="914400" rtl="0" eaLnBrk="1" latinLnBrk="0" hangingPunct="1">
              <a:lnSpc>
                <a:spcPct val="125000"/>
              </a:lnSpc>
              <a:spcBef>
                <a:spcPts val="500"/>
              </a:spcBef>
              <a:buFont typeface="Arial" panose="020B0604020202020204" pitchFamily="34" charset="0"/>
              <a:buNone/>
              <a:defRPr sz="1800" kern="1200" spc="50" baseline="0">
                <a:solidFill>
                  <a:schemeClr val="tx1"/>
                </a:solidFill>
                <a:latin typeface="+mn-lt"/>
                <a:ea typeface="+mn-ea"/>
                <a:cs typeface="+mn-cs"/>
              </a:defRPr>
            </a:lvl3pPr>
            <a:lvl4pPr marL="13716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4pPr>
            <a:lvl5pPr marL="18288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Lillie Owen </a:t>
            </a:r>
          </a:p>
          <a:p>
            <a:r>
              <a:rPr lang="en-GB" dirty="0"/>
              <a:t>2404448</a:t>
            </a:r>
          </a:p>
          <a:p>
            <a:r>
              <a:rPr lang="en-GB" b="1" dirty="0">
                <a:latin typeface="Arial" panose="020B0604020202020204" pitchFamily="34" charset="0"/>
                <a:ea typeface="Times New Roman" panose="02020603050405020304" pitchFamily="18" charset="0"/>
              </a:rPr>
              <a:t>ECPY4001</a:t>
            </a:r>
            <a:r>
              <a:rPr lang="en-GB" dirty="0"/>
              <a:t> </a:t>
            </a:r>
            <a:endParaRPr lang="en-US" dirty="0"/>
          </a:p>
        </p:txBody>
      </p:sp>
    </p:spTree>
    <p:extLst>
      <p:ext uri="{BB962C8B-B14F-4D97-AF65-F5344CB8AC3E}">
        <p14:creationId xmlns:p14="http://schemas.microsoft.com/office/powerpoint/2010/main" val="13687387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DF596-07A3-F53E-AACA-205F9FFB0C92}"/>
              </a:ext>
            </a:extLst>
          </p:cNvPr>
          <p:cNvSpPr>
            <a:spLocks noGrp="1"/>
          </p:cNvSpPr>
          <p:nvPr>
            <p:ph type="ctrTitle"/>
          </p:nvPr>
        </p:nvSpPr>
        <p:spPr>
          <a:xfrm>
            <a:off x="0" y="0"/>
            <a:ext cx="7891760" cy="3450844"/>
          </a:xfrm>
        </p:spPr>
        <p:txBody>
          <a:bodyPr>
            <a:normAutofit/>
          </a:bodyPr>
          <a:lstStyle/>
          <a:p>
            <a:r>
              <a:rPr lang="en-GB" sz="3600" dirty="0">
                <a:effectLst/>
                <a:latin typeface="Arial" panose="020B0604020202020204" pitchFamily="34" charset="0"/>
                <a:ea typeface="Times New Roman" panose="02020603050405020304" pitchFamily="18" charset="0"/>
              </a:rPr>
              <a:t>Advantages of the defences of Insanity and Automatism</a:t>
            </a:r>
            <a:r>
              <a:rPr lang="en-GB" sz="3600" dirty="0">
                <a:effectLst/>
              </a:rPr>
              <a:t> </a:t>
            </a:r>
            <a:endParaRPr lang="en-US" sz="3600" dirty="0"/>
          </a:p>
        </p:txBody>
      </p:sp>
      <p:sp>
        <p:nvSpPr>
          <p:cNvPr id="3" name="Subtitle 2">
            <a:extLst>
              <a:ext uri="{FF2B5EF4-FFF2-40B4-BE49-F238E27FC236}">
                <a16:creationId xmlns:a16="http://schemas.microsoft.com/office/drawing/2014/main" id="{17CEE8DF-7344-8C47-B7AB-E0896859206A}"/>
              </a:ext>
            </a:extLst>
          </p:cNvPr>
          <p:cNvSpPr>
            <a:spLocks noGrp="1"/>
          </p:cNvSpPr>
          <p:nvPr>
            <p:ph type="subTitle" idx="1"/>
          </p:nvPr>
        </p:nvSpPr>
        <p:spPr>
          <a:xfrm>
            <a:off x="3221150" y="1397000"/>
            <a:ext cx="7891760" cy="4690110"/>
          </a:xfrm>
        </p:spPr>
        <p:txBody>
          <a:bodyPr anchor="t"/>
          <a:lstStyle/>
          <a:p>
            <a:pPr marL="342900" indent="-342900">
              <a:buFont typeface="Wingdings" pitchFamily="2" charset="2"/>
              <a:buChar char="Ø"/>
            </a:pPr>
            <a:r>
              <a:rPr lang="en-GB" sz="3100" b="1" u="sng" dirty="0"/>
              <a:t>It creates middle ground </a:t>
            </a:r>
          </a:p>
          <a:p>
            <a:r>
              <a:rPr lang="en-GB" dirty="0"/>
              <a:t>The choices of execution must be chosen wisely as nobody wants a mentally ill person to be put in that situation.</a:t>
            </a:r>
          </a:p>
          <a:p>
            <a:pPr marL="342900" indent="-342900">
              <a:buFont typeface="Wingdings" pitchFamily="2" charset="2"/>
              <a:buChar char="Ø"/>
            </a:pPr>
            <a:endParaRPr lang="en-GB" dirty="0"/>
          </a:p>
          <a:p>
            <a:pPr marL="342900" indent="-342900">
              <a:buFont typeface="Wingdings" pitchFamily="2" charset="2"/>
              <a:buChar char="Ø"/>
            </a:pPr>
            <a:r>
              <a:rPr lang="en-GB" sz="3100" b="1" u="sng" dirty="0"/>
              <a:t>It establishes guilt </a:t>
            </a:r>
          </a:p>
          <a:p>
            <a:r>
              <a:rPr lang="en-GB" dirty="0"/>
              <a:t>By filling in an insanity fee it makes sure that the right individual is on trial.</a:t>
            </a:r>
          </a:p>
          <a:p>
            <a:pPr marL="342900" indent="-342900">
              <a:buFont typeface="Wingdings" pitchFamily="2" charset="2"/>
              <a:buChar char="Ø"/>
            </a:pPr>
            <a:endParaRPr lang="en-GB" sz="3100" b="1" u="sng" dirty="0"/>
          </a:p>
          <a:p>
            <a:pPr marL="342900" indent="-342900">
              <a:buFont typeface="Wingdings" pitchFamily="2" charset="2"/>
              <a:buChar char="Ø"/>
            </a:pPr>
            <a:endParaRPr lang="en-GB" dirty="0"/>
          </a:p>
          <a:p>
            <a:pPr marL="342900" indent="-342900">
              <a:buFont typeface="Wingdings" pitchFamily="2" charset="2"/>
              <a:buChar char="Ø"/>
            </a:pPr>
            <a:endParaRPr lang="en-US" dirty="0"/>
          </a:p>
        </p:txBody>
      </p:sp>
      <p:sp>
        <p:nvSpPr>
          <p:cNvPr id="4" name="TextBox 3">
            <a:extLst>
              <a:ext uri="{FF2B5EF4-FFF2-40B4-BE49-F238E27FC236}">
                <a16:creationId xmlns:a16="http://schemas.microsoft.com/office/drawing/2014/main" id="{F427C9BD-1BB2-A050-0261-6460FB530E92}"/>
              </a:ext>
            </a:extLst>
          </p:cNvPr>
          <p:cNvSpPr txBox="1"/>
          <p:nvPr/>
        </p:nvSpPr>
        <p:spPr>
          <a:xfrm>
            <a:off x="106834" y="1725422"/>
            <a:ext cx="2489610" cy="1477328"/>
          </a:xfrm>
          <a:prstGeom prst="rect">
            <a:avLst/>
          </a:prstGeom>
          <a:noFill/>
        </p:spPr>
        <p:txBody>
          <a:bodyPr wrap="square" rtlCol="0">
            <a:spAutoFit/>
          </a:bodyPr>
          <a:lstStyle/>
          <a:p>
            <a:pPr algn="l"/>
            <a:r>
              <a:rPr lang="en-GB" dirty="0"/>
              <a:t>December 4, 2019</a:t>
            </a:r>
            <a:r>
              <a:rPr lang="en-GB" b="0" i="0" u="none" strike="noStrike" dirty="0">
                <a:effectLst/>
                <a:latin typeface="Lato" panose="020F0502020204030204" pitchFamily="34" charset="0"/>
              </a:rPr>
              <a:t> By RedLawList Editor</a:t>
            </a:r>
          </a:p>
          <a:p>
            <a:pPr algn="l"/>
            <a:endParaRPr lang="en-GB" dirty="0">
              <a:latin typeface="Lato" panose="020F0502020204030204" pitchFamily="34" charset="0"/>
            </a:endParaRPr>
          </a:p>
          <a:p>
            <a:pPr algn="l"/>
            <a:endParaRPr lang="en-US" dirty="0"/>
          </a:p>
        </p:txBody>
      </p:sp>
      <p:sp>
        <p:nvSpPr>
          <p:cNvPr id="6" name="Subtitle 2">
            <a:extLst>
              <a:ext uri="{FF2B5EF4-FFF2-40B4-BE49-F238E27FC236}">
                <a16:creationId xmlns:a16="http://schemas.microsoft.com/office/drawing/2014/main" id="{AA27AF2D-FB1B-F079-6017-015DD0445C47}"/>
              </a:ext>
            </a:extLst>
          </p:cNvPr>
          <p:cNvSpPr txBox="1">
            <a:spLocks/>
          </p:cNvSpPr>
          <p:nvPr/>
        </p:nvSpPr>
        <p:spPr>
          <a:xfrm>
            <a:off x="103559" y="5411690"/>
            <a:ext cx="2140019" cy="1320249"/>
          </a:xfrm>
          <a:prstGeom prst="rect">
            <a:avLst/>
          </a:prstGeom>
        </p:spPr>
        <p:txBody>
          <a:bodyPr vert="horz" lIns="91440" tIns="45720" rIns="91440" bIns="45720" rtlCol="0">
            <a:normAutofit/>
          </a:bodyPr>
          <a:lstStyle>
            <a:lvl1pPr marL="0" indent="0" algn="l" defTabSz="914400" rtl="0" eaLnBrk="1" latinLnBrk="0" hangingPunct="1">
              <a:lnSpc>
                <a:spcPct val="125000"/>
              </a:lnSpc>
              <a:spcBef>
                <a:spcPts val="1000"/>
              </a:spcBef>
              <a:buFont typeface="Arial" panose="020B0604020202020204" pitchFamily="34" charset="0"/>
              <a:buNone/>
              <a:defRPr sz="1600" kern="1200" cap="all" spc="300" baseline="0">
                <a:solidFill>
                  <a:schemeClr val="tx1"/>
                </a:solidFill>
                <a:latin typeface="+mn-lt"/>
                <a:ea typeface="+mn-ea"/>
                <a:cs typeface="+mn-cs"/>
              </a:defRPr>
            </a:lvl1pPr>
            <a:lvl2pPr marL="457200" indent="0" algn="ctr" defTabSz="914400" rtl="0" eaLnBrk="1" latinLnBrk="0" hangingPunct="1">
              <a:lnSpc>
                <a:spcPct val="125000"/>
              </a:lnSpc>
              <a:spcBef>
                <a:spcPts val="500"/>
              </a:spcBef>
              <a:buFont typeface="Arial" panose="020B0604020202020204" pitchFamily="34" charset="0"/>
              <a:buNone/>
              <a:defRPr sz="2000" kern="1200" spc="50" baseline="0">
                <a:solidFill>
                  <a:schemeClr val="tx1"/>
                </a:solidFill>
                <a:latin typeface="+mn-lt"/>
                <a:ea typeface="+mn-ea"/>
                <a:cs typeface="+mn-cs"/>
              </a:defRPr>
            </a:lvl2pPr>
            <a:lvl3pPr marL="914400" indent="0" algn="ctr" defTabSz="914400" rtl="0" eaLnBrk="1" latinLnBrk="0" hangingPunct="1">
              <a:lnSpc>
                <a:spcPct val="125000"/>
              </a:lnSpc>
              <a:spcBef>
                <a:spcPts val="500"/>
              </a:spcBef>
              <a:buFont typeface="Arial" panose="020B0604020202020204" pitchFamily="34" charset="0"/>
              <a:buNone/>
              <a:defRPr sz="1800" kern="1200" spc="50" baseline="0">
                <a:solidFill>
                  <a:schemeClr val="tx1"/>
                </a:solidFill>
                <a:latin typeface="+mn-lt"/>
                <a:ea typeface="+mn-ea"/>
                <a:cs typeface="+mn-cs"/>
              </a:defRPr>
            </a:lvl3pPr>
            <a:lvl4pPr marL="13716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4pPr>
            <a:lvl5pPr marL="18288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Lillie Owen </a:t>
            </a:r>
          </a:p>
          <a:p>
            <a:r>
              <a:rPr lang="en-GB" dirty="0"/>
              <a:t>2404448</a:t>
            </a:r>
          </a:p>
          <a:p>
            <a:r>
              <a:rPr lang="en-GB" b="1" dirty="0">
                <a:latin typeface="Arial" panose="020B0604020202020204" pitchFamily="34" charset="0"/>
                <a:ea typeface="Times New Roman" panose="02020603050405020304" pitchFamily="18" charset="0"/>
              </a:rPr>
              <a:t>ECPY4001</a:t>
            </a:r>
            <a:r>
              <a:rPr lang="en-GB" dirty="0"/>
              <a:t> </a:t>
            </a:r>
            <a:endParaRPr lang="en-US" dirty="0"/>
          </a:p>
        </p:txBody>
      </p:sp>
    </p:spTree>
    <p:extLst>
      <p:ext uri="{BB962C8B-B14F-4D97-AF65-F5344CB8AC3E}">
        <p14:creationId xmlns:p14="http://schemas.microsoft.com/office/powerpoint/2010/main" val="4218437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566BB6-E48B-D7B7-0EA8-FFD9FD24D2B1}"/>
              </a:ext>
            </a:extLst>
          </p:cNvPr>
          <p:cNvSpPr>
            <a:spLocks noGrp="1"/>
          </p:cNvSpPr>
          <p:nvPr>
            <p:ph type="ctrTitle"/>
          </p:nvPr>
        </p:nvSpPr>
        <p:spPr>
          <a:xfrm>
            <a:off x="187261" y="202071"/>
            <a:ext cx="7891760" cy="1137638"/>
          </a:xfrm>
        </p:spPr>
        <p:txBody>
          <a:bodyPr/>
          <a:lstStyle/>
          <a:p>
            <a:r>
              <a:rPr lang="en-GB" dirty="0"/>
              <a:t>Timeline</a:t>
            </a:r>
            <a:endParaRPr lang="en-US" dirty="0"/>
          </a:p>
        </p:txBody>
      </p:sp>
      <p:cxnSp>
        <p:nvCxnSpPr>
          <p:cNvPr id="4" name="Straight Arrow Connector 3">
            <a:extLst>
              <a:ext uri="{FF2B5EF4-FFF2-40B4-BE49-F238E27FC236}">
                <a16:creationId xmlns:a16="http://schemas.microsoft.com/office/drawing/2014/main" id="{73C66380-FD8A-712F-223D-D32D6BCBBAFA}"/>
              </a:ext>
            </a:extLst>
          </p:cNvPr>
          <p:cNvCxnSpPr>
            <a:cxnSpLocks/>
          </p:cNvCxnSpPr>
          <p:nvPr/>
        </p:nvCxnSpPr>
        <p:spPr>
          <a:xfrm>
            <a:off x="333519" y="2895600"/>
            <a:ext cx="11524961" cy="0"/>
          </a:xfrm>
          <a:prstGeom prst="straightConnector1">
            <a:avLst/>
          </a:prstGeom>
          <a:ln w="9525" cap="flat" cmpd="sng" algn="ctr">
            <a:solidFill>
              <a:schemeClr val="tx1"/>
            </a:solidFill>
            <a:prstDash val="solid"/>
            <a:round/>
            <a:headEnd type="arrow" w="med" len="med"/>
            <a:tailEnd type="arrow" w="med" len="med"/>
          </a:ln>
        </p:spPr>
        <p:style>
          <a:lnRef idx="0">
            <a:scrgbClr r="0" g="0" b="0"/>
          </a:lnRef>
          <a:fillRef idx="0">
            <a:scrgbClr r="0" g="0" b="0"/>
          </a:fillRef>
          <a:effectRef idx="0">
            <a:scrgbClr r="0" g="0" b="0"/>
          </a:effectRef>
          <a:fontRef idx="minor">
            <a:schemeClr val="tx1"/>
          </a:fontRef>
        </p:style>
      </p:cxnSp>
      <p:cxnSp>
        <p:nvCxnSpPr>
          <p:cNvPr id="9" name="Straight Arrow Connector 8">
            <a:extLst>
              <a:ext uri="{FF2B5EF4-FFF2-40B4-BE49-F238E27FC236}">
                <a16:creationId xmlns:a16="http://schemas.microsoft.com/office/drawing/2014/main" id="{FF428F14-D3DB-A7F2-5077-80DF16ADEA8F}"/>
              </a:ext>
            </a:extLst>
          </p:cNvPr>
          <p:cNvCxnSpPr>
            <a:cxnSpLocks/>
          </p:cNvCxnSpPr>
          <p:nvPr/>
        </p:nvCxnSpPr>
        <p:spPr>
          <a:xfrm>
            <a:off x="8538624" y="2947807"/>
            <a:ext cx="0" cy="1888067"/>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30C9217F-90C2-FAAE-A16E-4F6ED33CE778}"/>
              </a:ext>
            </a:extLst>
          </p:cNvPr>
          <p:cNvCxnSpPr>
            <a:cxnSpLocks/>
          </p:cNvCxnSpPr>
          <p:nvPr/>
        </p:nvCxnSpPr>
        <p:spPr>
          <a:xfrm>
            <a:off x="4133141" y="2947807"/>
            <a:ext cx="0" cy="1888067"/>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0051644C-EA31-D074-2F1F-A78297CEB218}"/>
              </a:ext>
            </a:extLst>
          </p:cNvPr>
          <p:cNvCxnSpPr>
            <a:cxnSpLocks/>
          </p:cNvCxnSpPr>
          <p:nvPr/>
        </p:nvCxnSpPr>
        <p:spPr>
          <a:xfrm>
            <a:off x="1008945" y="2947808"/>
            <a:ext cx="0" cy="1888067"/>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4EE6209A-A4FF-04A1-7ED9-7B905801D4D1}"/>
              </a:ext>
            </a:extLst>
          </p:cNvPr>
          <p:cNvCxnSpPr>
            <a:cxnSpLocks/>
          </p:cNvCxnSpPr>
          <p:nvPr/>
        </p:nvCxnSpPr>
        <p:spPr>
          <a:xfrm>
            <a:off x="7178322" y="1339709"/>
            <a:ext cx="0" cy="1450054"/>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F7892539-8F0E-536F-D370-C0AC20E36543}"/>
              </a:ext>
            </a:extLst>
          </p:cNvPr>
          <p:cNvCxnSpPr>
            <a:cxnSpLocks/>
          </p:cNvCxnSpPr>
          <p:nvPr/>
        </p:nvCxnSpPr>
        <p:spPr>
          <a:xfrm>
            <a:off x="10353321" y="1693333"/>
            <a:ext cx="0" cy="1096430"/>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21" name="TextBox 20">
            <a:extLst>
              <a:ext uri="{FF2B5EF4-FFF2-40B4-BE49-F238E27FC236}">
                <a16:creationId xmlns:a16="http://schemas.microsoft.com/office/drawing/2014/main" id="{42FA892D-ABC4-7F17-BD7F-39BB21B69C43}"/>
              </a:ext>
            </a:extLst>
          </p:cNvPr>
          <p:cNvSpPr txBox="1"/>
          <p:nvPr/>
        </p:nvSpPr>
        <p:spPr>
          <a:xfrm>
            <a:off x="94545" y="4888082"/>
            <a:ext cx="1828800"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l"/>
            <a:r>
              <a:rPr lang="en-GB" dirty="0"/>
              <a:t>What is criminal law?</a:t>
            </a:r>
          </a:p>
          <a:p>
            <a:pPr algn="l"/>
            <a:r>
              <a:rPr lang="en-GB" dirty="0"/>
              <a:t>20/10/24</a:t>
            </a:r>
            <a:endParaRPr lang="en-US" dirty="0"/>
          </a:p>
        </p:txBody>
      </p:sp>
      <p:sp>
        <p:nvSpPr>
          <p:cNvPr id="26" name="TextBox 25">
            <a:extLst>
              <a:ext uri="{FF2B5EF4-FFF2-40B4-BE49-F238E27FC236}">
                <a16:creationId xmlns:a16="http://schemas.microsoft.com/office/drawing/2014/main" id="{691639A2-9B23-C6E5-FD12-7E8459A7E826}"/>
              </a:ext>
            </a:extLst>
          </p:cNvPr>
          <p:cNvSpPr txBox="1"/>
          <p:nvPr/>
        </p:nvSpPr>
        <p:spPr>
          <a:xfrm>
            <a:off x="3294949" y="4888082"/>
            <a:ext cx="1676383"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l"/>
            <a:r>
              <a:rPr lang="en-GB" dirty="0"/>
              <a:t>What is insanity?</a:t>
            </a:r>
          </a:p>
          <a:p>
            <a:pPr algn="l"/>
            <a:r>
              <a:rPr lang="en-GB" dirty="0"/>
              <a:t>24/10/2024</a:t>
            </a:r>
            <a:endParaRPr lang="en-US" dirty="0"/>
          </a:p>
        </p:txBody>
      </p:sp>
      <p:sp>
        <p:nvSpPr>
          <p:cNvPr id="28" name="TextBox 27">
            <a:extLst>
              <a:ext uri="{FF2B5EF4-FFF2-40B4-BE49-F238E27FC236}">
                <a16:creationId xmlns:a16="http://schemas.microsoft.com/office/drawing/2014/main" id="{D1C4B6F2-A7D8-D1AF-46B3-840CE77D66BC}"/>
              </a:ext>
            </a:extLst>
          </p:cNvPr>
          <p:cNvSpPr txBox="1"/>
          <p:nvPr/>
        </p:nvSpPr>
        <p:spPr>
          <a:xfrm>
            <a:off x="6250226" y="195023"/>
            <a:ext cx="1828795" cy="923330"/>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l"/>
            <a:r>
              <a:rPr lang="en-GB" dirty="0"/>
              <a:t>What is automatism?</a:t>
            </a:r>
          </a:p>
          <a:p>
            <a:pPr algn="l"/>
            <a:r>
              <a:rPr lang="en-GB" dirty="0"/>
              <a:t>27/10/2024</a:t>
            </a:r>
            <a:endParaRPr lang="en-US" dirty="0"/>
          </a:p>
        </p:txBody>
      </p:sp>
      <p:sp>
        <p:nvSpPr>
          <p:cNvPr id="30" name="TextBox 29">
            <a:extLst>
              <a:ext uri="{FF2B5EF4-FFF2-40B4-BE49-F238E27FC236}">
                <a16:creationId xmlns:a16="http://schemas.microsoft.com/office/drawing/2014/main" id="{133352BF-4267-E912-961A-5B409B6A72F6}"/>
              </a:ext>
            </a:extLst>
          </p:cNvPr>
          <p:cNvSpPr txBox="1"/>
          <p:nvPr/>
        </p:nvSpPr>
        <p:spPr>
          <a:xfrm>
            <a:off x="7624232" y="5211247"/>
            <a:ext cx="1828784"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l"/>
            <a:r>
              <a:rPr lang="en-GB" dirty="0"/>
              <a:t>Issues with insanity and automatism </a:t>
            </a:r>
          </a:p>
          <a:p>
            <a:pPr algn="l"/>
            <a:r>
              <a:rPr lang="en-GB" dirty="0"/>
              <a:t>30/10/2024</a:t>
            </a:r>
            <a:endParaRPr lang="en-US" dirty="0"/>
          </a:p>
        </p:txBody>
      </p:sp>
      <p:sp>
        <p:nvSpPr>
          <p:cNvPr id="32" name="TextBox 31">
            <a:extLst>
              <a:ext uri="{FF2B5EF4-FFF2-40B4-BE49-F238E27FC236}">
                <a16:creationId xmlns:a16="http://schemas.microsoft.com/office/drawing/2014/main" id="{7615A43B-C058-468A-4ECF-E428B5019EEC}"/>
              </a:ext>
            </a:extLst>
          </p:cNvPr>
          <p:cNvSpPr txBox="1"/>
          <p:nvPr/>
        </p:nvSpPr>
        <p:spPr>
          <a:xfrm>
            <a:off x="9364144" y="349303"/>
            <a:ext cx="2419547"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l"/>
            <a:r>
              <a:rPr lang="en-GB" dirty="0"/>
              <a:t>Advantages of insanity and automatism </a:t>
            </a:r>
          </a:p>
          <a:p>
            <a:pPr algn="l"/>
            <a:r>
              <a:rPr lang="en-GB" dirty="0"/>
              <a:t>01/11/2024</a:t>
            </a:r>
            <a:endParaRPr lang="en-US" dirty="0"/>
          </a:p>
        </p:txBody>
      </p:sp>
      <p:cxnSp>
        <p:nvCxnSpPr>
          <p:cNvPr id="37" name="Straight Arrow Connector 36">
            <a:extLst>
              <a:ext uri="{FF2B5EF4-FFF2-40B4-BE49-F238E27FC236}">
                <a16:creationId xmlns:a16="http://schemas.microsoft.com/office/drawing/2014/main" id="{4485D473-CF13-75C6-E244-A16815D1AED7}"/>
              </a:ext>
            </a:extLst>
          </p:cNvPr>
          <p:cNvCxnSpPr>
            <a:cxnSpLocks/>
          </p:cNvCxnSpPr>
          <p:nvPr/>
        </p:nvCxnSpPr>
        <p:spPr>
          <a:xfrm>
            <a:off x="4339165" y="1446385"/>
            <a:ext cx="0" cy="1343378"/>
          </a:xfrm>
          <a:prstGeom prst="straightConnector1">
            <a:avLst/>
          </a:prstGeom>
          <a:ln>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40" name="TextBox 39">
            <a:extLst>
              <a:ext uri="{FF2B5EF4-FFF2-40B4-BE49-F238E27FC236}">
                <a16:creationId xmlns:a16="http://schemas.microsoft.com/office/drawing/2014/main" id="{053B23EB-7122-701A-1F8C-001925A66565}"/>
              </a:ext>
            </a:extLst>
          </p:cNvPr>
          <p:cNvSpPr txBox="1"/>
          <p:nvPr/>
        </p:nvSpPr>
        <p:spPr>
          <a:xfrm>
            <a:off x="3667391" y="210804"/>
            <a:ext cx="1940274" cy="6463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l"/>
            <a:r>
              <a:rPr lang="en-GB" dirty="0"/>
              <a:t>All cases </a:t>
            </a:r>
          </a:p>
          <a:p>
            <a:pPr algn="l"/>
            <a:r>
              <a:rPr lang="en-GB" dirty="0"/>
              <a:t>26/10/24</a:t>
            </a:r>
            <a:endParaRPr lang="en-US" dirty="0"/>
          </a:p>
        </p:txBody>
      </p:sp>
      <p:sp>
        <p:nvSpPr>
          <p:cNvPr id="42" name="Subtitle 2">
            <a:extLst>
              <a:ext uri="{FF2B5EF4-FFF2-40B4-BE49-F238E27FC236}">
                <a16:creationId xmlns:a16="http://schemas.microsoft.com/office/drawing/2014/main" id="{1F42127E-4AD9-75D5-E60A-AA2CD4A509EC}"/>
              </a:ext>
            </a:extLst>
          </p:cNvPr>
          <p:cNvSpPr txBox="1">
            <a:spLocks/>
          </p:cNvSpPr>
          <p:nvPr/>
        </p:nvSpPr>
        <p:spPr>
          <a:xfrm>
            <a:off x="10286130" y="5062582"/>
            <a:ext cx="1819786" cy="748829"/>
          </a:xfrm>
          <a:prstGeom prst="rect">
            <a:avLst/>
          </a:prstGeom>
        </p:spPr>
        <p:txBody>
          <a:bodyPr vert="horz" lIns="91440" tIns="45720" rIns="91440" bIns="45720" rtlCol="0">
            <a:normAutofit/>
          </a:bodyPr>
          <a:lstStyle>
            <a:lvl1pPr marL="0" indent="0" algn="l" defTabSz="914400" rtl="0" eaLnBrk="1" latinLnBrk="0" hangingPunct="1">
              <a:lnSpc>
                <a:spcPct val="125000"/>
              </a:lnSpc>
              <a:spcBef>
                <a:spcPts val="1000"/>
              </a:spcBef>
              <a:buFont typeface="Arial" panose="020B0604020202020204" pitchFamily="34" charset="0"/>
              <a:buNone/>
              <a:defRPr sz="1600" kern="1200" cap="all" spc="300" baseline="0">
                <a:solidFill>
                  <a:schemeClr val="tx1"/>
                </a:solidFill>
                <a:latin typeface="+mn-lt"/>
                <a:ea typeface="+mn-ea"/>
                <a:cs typeface="+mn-cs"/>
              </a:defRPr>
            </a:lvl1pPr>
            <a:lvl2pPr marL="457200" indent="0" algn="ctr" defTabSz="914400" rtl="0" eaLnBrk="1" latinLnBrk="0" hangingPunct="1">
              <a:lnSpc>
                <a:spcPct val="125000"/>
              </a:lnSpc>
              <a:spcBef>
                <a:spcPts val="500"/>
              </a:spcBef>
              <a:buFont typeface="Arial" panose="020B0604020202020204" pitchFamily="34" charset="0"/>
              <a:buNone/>
              <a:defRPr sz="2000" kern="1200" spc="50" baseline="0">
                <a:solidFill>
                  <a:schemeClr val="tx1"/>
                </a:solidFill>
                <a:latin typeface="+mn-lt"/>
                <a:ea typeface="+mn-ea"/>
                <a:cs typeface="+mn-cs"/>
              </a:defRPr>
            </a:lvl2pPr>
            <a:lvl3pPr marL="914400" indent="0" algn="ctr" defTabSz="914400" rtl="0" eaLnBrk="1" latinLnBrk="0" hangingPunct="1">
              <a:lnSpc>
                <a:spcPct val="125000"/>
              </a:lnSpc>
              <a:spcBef>
                <a:spcPts val="500"/>
              </a:spcBef>
              <a:buFont typeface="Arial" panose="020B0604020202020204" pitchFamily="34" charset="0"/>
              <a:buNone/>
              <a:defRPr sz="1800" kern="1200" spc="50" baseline="0">
                <a:solidFill>
                  <a:schemeClr val="tx1"/>
                </a:solidFill>
                <a:latin typeface="+mn-lt"/>
                <a:ea typeface="+mn-ea"/>
                <a:cs typeface="+mn-cs"/>
              </a:defRPr>
            </a:lvl3pPr>
            <a:lvl4pPr marL="13716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4pPr>
            <a:lvl5pPr marL="18288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Lillie Owen </a:t>
            </a:r>
          </a:p>
          <a:p>
            <a:r>
              <a:rPr lang="en-GB" dirty="0"/>
              <a:t>2404448</a:t>
            </a:r>
          </a:p>
          <a:p>
            <a:r>
              <a:rPr lang="en-GB" b="1" dirty="0">
                <a:latin typeface="Arial" panose="020B0604020202020204" pitchFamily="34" charset="0"/>
                <a:ea typeface="Times New Roman" panose="02020603050405020304" pitchFamily="18" charset="0"/>
              </a:rPr>
              <a:t>ECPY4001</a:t>
            </a:r>
            <a:r>
              <a:rPr lang="en-GB" dirty="0"/>
              <a:t> </a:t>
            </a:r>
            <a:endParaRPr lang="en-US" dirty="0"/>
          </a:p>
        </p:txBody>
      </p:sp>
    </p:spTree>
    <p:extLst>
      <p:ext uri="{BB962C8B-B14F-4D97-AF65-F5344CB8AC3E}">
        <p14:creationId xmlns:p14="http://schemas.microsoft.com/office/powerpoint/2010/main" val="3300108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69AC2-79A5-8385-B43B-12ACB39F5287}"/>
              </a:ext>
            </a:extLst>
          </p:cNvPr>
          <p:cNvSpPr>
            <a:spLocks noGrp="1"/>
          </p:cNvSpPr>
          <p:nvPr>
            <p:ph type="ctrTitle"/>
          </p:nvPr>
        </p:nvSpPr>
        <p:spPr/>
        <p:txBody>
          <a:bodyPr/>
          <a:lstStyle/>
          <a:p>
            <a:r>
              <a:rPr lang="en-GB" dirty="0"/>
              <a:t>Thank you for listening !!!!!</a:t>
            </a:r>
            <a:endParaRPr lang="en-US" dirty="0"/>
          </a:p>
        </p:txBody>
      </p:sp>
      <p:sp>
        <p:nvSpPr>
          <p:cNvPr id="5" name="Subtitle 2">
            <a:extLst>
              <a:ext uri="{FF2B5EF4-FFF2-40B4-BE49-F238E27FC236}">
                <a16:creationId xmlns:a16="http://schemas.microsoft.com/office/drawing/2014/main" id="{D2660AB0-9AA3-77FB-6B5E-23D4C6EC6390}"/>
              </a:ext>
            </a:extLst>
          </p:cNvPr>
          <p:cNvSpPr txBox="1">
            <a:spLocks/>
          </p:cNvSpPr>
          <p:nvPr/>
        </p:nvSpPr>
        <p:spPr>
          <a:xfrm>
            <a:off x="103559" y="5411690"/>
            <a:ext cx="2140019" cy="1320249"/>
          </a:xfrm>
          <a:prstGeom prst="rect">
            <a:avLst/>
          </a:prstGeom>
        </p:spPr>
        <p:txBody>
          <a:bodyPr vert="horz" lIns="91440" tIns="45720" rIns="91440" bIns="45720" rtlCol="0">
            <a:normAutofit/>
          </a:bodyPr>
          <a:lstStyle>
            <a:lvl1pPr marL="0" indent="0" algn="l" defTabSz="914400" rtl="0" eaLnBrk="1" latinLnBrk="0" hangingPunct="1">
              <a:lnSpc>
                <a:spcPct val="125000"/>
              </a:lnSpc>
              <a:spcBef>
                <a:spcPts val="1000"/>
              </a:spcBef>
              <a:buFont typeface="Arial" panose="020B0604020202020204" pitchFamily="34" charset="0"/>
              <a:buNone/>
              <a:defRPr sz="1600" kern="1200" cap="all" spc="300" baseline="0">
                <a:solidFill>
                  <a:schemeClr val="tx1"/>
                </a:solidFill>
                <a:latin typeface="+mn-lt"/>
                <a:ea typeface="+mn-ea"/>
                <a:cs typeface="+mn-cs"/>
              </a:defRPr>
            </a:lvl1pPr>
            <a:lvl2pPr marL="457200" indent="0" algn="ctr" defTabSz="914400" rtl="0" eaLnBrk="1" latinLnBrk="0" hangingPunct="1">
              <a:lnSpc>
                <a:spcPct val="125000"/>
              </a:lnSpc>
              <a:spcBef>
                <a:spcPts val="500"/>
              </a:spcBef>
              <a:buFont typeface="Arial" panose="020B0604020202020204" pitchFamily="34" charset="0"/>
              <a:buNone/>
              <a:defRPr sz="2000" kern="1200" spc="50" baseline="0">
                <a:solidFill>
                  <a:schemeClr val="tx1"/>
                </a:solidFill>
                <a:latin typeface="+mn-lt"/>
                <a:ea typeface="+mn-ea"/>
                <a:cs typeface="+mn-cs"/>
              </a:defRPr>
            </a:lvl2pPr>
            <a:lvl3pPr marL="914400" indent="0" algn="ctr" defTabSz="914400" rtl="0" eaLnBrk="1" latinLnBrk="0" hangingPunct="1">
              <a:lnSpc>
                <a:spcPct val="125000"/>
              </a:lnSpc>
              <a:spcBef>
                <a:spcPts val="500"/>
              </a:spcBef>
              <a:buFont typeface="Arial" panose="020B0604020202020204" pitchFamily="34" charset="0"/>
              <a:buNone/>
              <a:defRPr sz="1800" kern="1200" spc="50" baseline="0">
                <a:solidFill>
                  <a:schemeClr val="tx1"/>
                </a:solidFill>
                <a:latin typeface="+mn-lt"/>
                <a:ea typeface="+mn-ea"/>
                <a:cs typeface="+mn-cs"/>
              </a:defRPr>
            </a:lvl3pPr>
            <a:lvl4pPr marL="13716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4pPr>
            <a:lvl5pPr marL="1828800" indent="0" algn="ctr" defTabSz="914400" rtl="0" eaLnBrk="1" latinLnBrk="0" hangingPunct="1">
              <a:lnSpc>
                <a:spcPct val="125000"/>
              </a:lnSpc>
              <a:spcBef>
                <a:spcPts val="500"/>
              </a:spcBef>
              <a:buFont typeface="Arial" panose="020B0604020202020204" pitchFamily="34" charset="0"/>
              <a:buNone/>
              <a:defRPr sz="1600" kern="1200" spc="50" baseline="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Lillie Owen </a:t>
            </a:r>
          </a:p>
          <a:p>
            <a:r>
              <a:rPr lang="en-GB" dirty="0"/>
              <a:t>2404448</a:t>
            </a:r>
          </a:p>
          <a:p>
            <a:r>
              <a:rPr lang="en-GB" b="1" dirty="0">
                <a:latin typeface="Arial" panose="020B0604020202020204" pitchFamily="34" charset="0"/>
                <a:ea typeface="Times New Roman" panose="02020603050405020304" pitchFamily="18" charset="0"/>
              </a:rPr>
              <a:t>ECPY4001</a:t>
            </a:r>
            <a:r>
              <a:rPr lang="en-GB" dirty="0"/>
              <a:t> </a:t>
            </a:r>
            <a:endParaRPr lang="en-US" dirty="0"/>
          </a:p>
        </p:txBody>
      </p:sp>
    </p:spTree>
    <p:extLst>
      <p:ext uri="{BB962C8B-B14F-4D97-AF65-F5344CB8AC3E}">
        <p14:creationId xmlns:p14="http://schemas.microsoft.com/office/powerpoint/2010/main" val="2905703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C2A84-125D-ADE3-2AAF-55FE7CB12842}"/>
              </a:ext>
            </a:extLst>
          </p:cNvPr>
          <p:cNvSpPr>
            <a:spLocks noGrp="1"/>
          </p:cNvSpPr>
          <p:nvPr>
            <p:ph type="ctrTitle"/>
          </p:nvPr>
        </p:nvSpPr>
        <p:spPr>
          <a:xfrm>
            <a:off x="229595" y="136398"/>
            <a:ext cx="7891760" cy="1268984"/>
          </a:xfrm>
        </p:spPr>
        <p:txBody>
          <a:bodyPr/>
          <a:lstStyle/>
          <a:p>
            <a:r>
              <a:rPr lang="en-GB" dirty="0"/>
              <a:t>References </a:t>
            </a:r>
            <a:endParaRPr lang="en-US" dirty="0"/>
          </a:p>
        </p:txBody>
      </p:sp>
      <p:sp>
        <p:nvSpPr>
          <p:cNvPr id="3" name="Subtitle 2">
            <a:extLst>
              <a:ext uri="{FF2B5EF4-FFF2-40B4-BE49-F238E27FC236}">
                <a16:creationId xmlns:a16="http://schemas.microsoft.com/office/drawing/2014/main" id="{F36A68AA-2957-5D48-AC69-F22ECD422FA1}"/>
              </a:ext>
            </a:extLst>
          </p:cNvPr>
          <p:cNvSpPr>
            <a:spLocks noGrp="1"/>
          </p:cNvSpPr>
          <p:nvPr>
            <p:ph type="subTitle" idx="1"/>
          </p:nvPr>
        </p:nvSpPr>
        <p:spPr>
          <a:xfrm>
            <a:off x="2896593" y="1490049"/>
            <a:ext cx="8933631" cy="4877999"/>
          </a:xfrm>
        </p:spPr>
        <p:txBody>
          <a:bodyPr anchor="t">
            <a:normAutofit fontScale="92500" lnSpcReduction="20000"/>
          </a:bodyPr>
          <a:lstStyle/>
          <a:p>
            <a:r>
              <a:rPr lang="en-GB" sz="1700" b="0" i="0" u="none" strike="noStrike" dirty="0" err="1">
                <a:effectLst/>
                <a:latin typeface="Georgia" panose="02040502050405020303" pitchFamily="18" charset="0"/>
              </a:rPr>
              <a:t>Jescheck</a:t>
            </a:r>
            <a:r>
              <a:rPr lang="en-GB" sz="1700" b="0" i="0" u="none" strike="noStrike" dirty="0">
                <a:effectLst/>
                <a:latin typeface="Georgia" panose="02040502050405020303" pitchFamily="18" charset="0"/>
              </a:rPr>
              <a:t>, Hans-Heinrich and Norton, Jerry. "criminal law"25 Jul. 2024, </a:t>
            </a:r>
          </a:p>
          <a:p>
            <a:r>
              <a:rPr lang="en-GB" sz="1700" b="1" i="0" strike="noStrike" dirty="0">
                <a:effectLst/>
                <a:latin typeface="Roboto" panose="02000000000000000000" pitchFamily="2" charset="0"/>
              </a:rPr>
              <a:t>Equivalent Citations</a:t>
            </a:r>
          </a:p>
          <a:p>
            <a:r>
              <a:rPr lang="en-GB" sz="1700" b="0" i="0" strike="noStrike" dirty="0">
                <a:effectLst/>
                <a:latin typeface="Roboto" panose="02000000000000000000" pitchFamily="2" charset="0"/>
              </a:rPr>
              <a:t>[1935] UKHL 1[1935] AC 462[1935] 1 AC 462(1936) 25 Cr App R 72</a:t>
            </a:r>
          </a:p>
          <a:p>
            <a:r>
              <a:rPr lang="en-GB" sz="1700" b="0" i="0" strike="noStrike" dirty="0">
                <a:effectLst/>
                <a:latin typeface="Roboto" panose="02000000000000000000" pitchFamily="2" charset="0"/>
              </a:rPr>
              <a:t> </a:t>
            </a:r>
            <a:r>
              <a:rPr lang="en-US" sz="1400" dirty="0"/>
              <a:t>Norton, Jerry and </a:t>
            </a:r>
            <a:r>
              <a:rPr lang="en-US" sz="1400" dirty="0" err="1"/>
              <a:t>Jescheck</a:t>
            </a:r>
            <a:r>
              <a:rPr lang="en-US" sz="1400" dirty="0"/>
              <a:t>, Hans-Heinrich. "criminal law". Encyclopedia Britannica, 13 Jul. 2024</a:t>
            </a:r>
            <a:endParaRPr lang="en-GB" sz="1400" dirty="0"/>
          </a:p>
          <a:p>
            <a:r>
              <a:rPr lang="en-GB" sz="1600" dirty="0"/>
              <a:t>Samual </a:t>
            </a:r>
            <a:r>
              <a:rPr lang="en-GB" sz="1600" dirty="0" err="1"/>
              <a:t>strom</a:t>
            </a:r>
            <a:r>
              <a:rPr lang="en-GB" sz="1600" dirty="0"/>
              <a:t> J.D.  November 30th 2023</a:t>
            </a:r>
          </a:p>
          <a:p>
            <a:r>
              <a:rPr lang="en-GB" sz="1600" dirty="0" err="1"/>
              <a:t>Jermany</a:t>
            </a:r>
            <a:r>
              <a:rPr lang="en-GB" sz="1600" dirty="0"/>
              <a:t> </a:t>
            </a:r>
            <a:r>
              <a:rPr lang="en-GB" sz="1600" dirty="0" err="1"/>
              <a:t>berman</a:t>
            </a:r>
            <a:r>
              <a:rPr lang="en-GB" sz="1600" dirty="0"/>
              <a:t> 2012</a:t>
            </a:r>
          </a:p>
          <a:p>
            <a:r>
              <a:rPr lang="en-GB" sz="1500" b="1" i="0" u="none" strike="noStrike" dirty="0">
                <a:effectLst/>
                <a:latin typeface="Roboto" panose="02000000000000000000" pitchFamily="2" charset="0"/>
              </a:rPr>
              <a:t>Equivalent Citations</a:t>
            </a:r>
          </a:p>
          <a:p>
            <a:r>
              <a:rPr lang="en-GB" sz="1500" b="0" i="0" u="none" strike="noStrike" dirty="0">
                <a:effectLst/>
                <a:latin typeface="Roboto" panose="02000000000000000000" pitchFamily="2" charset="0"/>
              </a:rPr>
              <a:t>[1963] AC 386[1961] 3 All ER 523[1961] UKHL 3 </a:t>
            </a:r>
            <a:endParaRPr lang="en-GB" sz="800" b="0" i="0" u="none" strike="noStrike" dirty="0">
              <a:effectLst/>
              <a:latin typeface="Roboto" panose="02000000000000000000" pitchFamily="2" charset="0"/>
            </a:endParaRPr>
          </a:p>
          <a:p>
            <a:r>
              <a:rPr lang="en-GB" sz="800" dirty="0"/>
              <a:t>‘</a:t>
            </a:r>
            <a:r>
              <a:rPr lang="en-GB" sz="1500" dirty="0"/>
              <a:t>Distinguish between non insane and insane automatism’ November 2024</a:t>
            </a:r>
          </a:p>
          <a:p>
            <a:r>
              <a:rPr lang="en-GB" sz="1800" dirty="0"/>
              <a:t>December 4, 2019</a:t>
            </a:r>
            <a:r>
              <a:rPr lang="en-GB" sz="1800" b="0" i="0" u="none" strike="noStrike" dirty="0">
                <a:effectLst/>
                <a:latin typeface="Lato" panose="020F0502020204030204" pitchFamily="34" charset="0"/>
              </a:rPr>
              <a:t> By RedLawList Editor</a:t>
            </a:r>
          </a:p>
          <a:p>
            <a:endParaRPr lang="en-GB" sz="1500" b="0" i="0" u="none" strike="noStrike" dirty="0">
              <a:effectLst/>
              <a:latin typeface="Roboto" panose="02000000000000000000" pitchFamily="2" charset="0"/>
            </a:endParaRPr>
          </a:p>
          <a:p>
            <a:endParaRPr lang="en-GB" sz="1500" b="0" i="0" u="none" strike="noStrike" dirty="0">
              <a:effectLst/>
              <a:latin typeface="Roboto" panose="02000000000000000000" pitchFamily="2" charset="0"/>
            </a:endParaRPr>
          </a:p>
          <a:p>
            <a:br>
              <a:rPr lang="en-GB" sz="1200" dirty="0"/>
            </a:br>
            <a:endParaRPr lang="en-GB" sz="1600" dirty="0"/>
          </a:p>
          <a:p>
            <a:endParaRPr lang="en-GB" sz="1600" dirty="0"/>
          </a:p>
          <a:p>
            <a:endParaRPr lang="en-GB" sz="1600" dirty="0"/>
          </a:p>
          <a:p>
            <a:endParaRPr lang="en-GB" sz="1700" b="0" i="0" strike="noStrike" dirty="0">
              <a:effectLst/>
              <a:latin typeface="Roboto" panose="02000000000000000000" pitchFamily="2" charset="0"/>
            </a:endParaRPr>
          </a:p>
          <a:p>
            <a:endParaRPr lang="en-GB" sz="1700" b="0" i="0" strike="noStrike" dirty="0">
              <a:effectLst/>
              <a:latin typeface="Roboto" panose="02000000000000000000" pitchFamily="2" charset="0"/>
            </a:endParaRPr>
          </a:p>
          <a:p>
            <a:endParaRPr lang="en-GB" sz="1700" b="0" i="0" u="none" strike="noStrike" dirty="0">
              <a:effectLst/>
              <a:latin typeface="Georgia" panose="02040502050405020303" pitchFamily="18" charset="0"/>
            </a:endParaRPr>
          </a:p>
          <a:p>
            <a:endParaRPr lang="en-US" dirty="0"/>
          </a:p>
        </p:txBody>
      </p:sp>
    </p:spTree>
    <p:extLst>
      <p:ext uri="{BB962C8B-B14F-4D97-AF65-F5344CB8AC3E}">
        <p14:creationId xmlns:p14="http://schemas.microsoft.com/office/powerpoint/2010/main" val="944257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ED6963-1C7C-9383-F21B-554EDED32029}"/>
              </a:ext>
            </a:extLst>
          </p:cNvPr>
          <p:cNvSpPr>
            <a:spLocks noGrp="1"/>
          </p:cNvSpPr>
          <p:nvPr>
            <p:ph type="ctrTitle"/>
          </p:nvPr>
        </p:nvSpPr>
        <p:spPr>
          <a:xfrm>
            <a:off x="173150" y="0"/>
            <a:ext cx="7891760" cy="1151749"/>
          </a:xfrm>
        </p:spPr>
        <p:txBody>
          <a:bodyPr/>
          <a:lstStyle/>
          <a:p>
            <a:r>
              <a:rPr lang="en-GB" dirty="0"/>
              <a:t>Notes </a:t>
            </a:r>
            <a:endParaRPr lang="en-US" dirty="0"/>
          </a:p>
        </p:txBody>
      </p:sp>
      <p:sp>
        <p:nvSpPr>
          <p:cNvPr id="3" name="Subtitle 2">
            <a:extLst>
              <a:ext uri="{FF2B5EF4-FFF2-40B4-BE49-F238E27FC236}">
                <a16:creationId xmlns:a16="http://schemas.microsoft.com/office/drawing/2014/main" id="{06798716-5B8B-8A37-E671-14265AFBA831}"/>
              </a:ext>
            </a:extLst>
          </p:cNvPr>
          <p:cNvSpPr>
            <a:spLocks noGrp="1"/>
          </p:cNvSpPr>
          <p:nvPr>
            <p:ph type="subTitle" idx="1"/>
          </p:nvPr>
        </p:nvSpPr>
        <p:spPr>
          <a:xfrm>
            <a:off x="173150" y="923458"/>
            <a:ext cx="11845700" cy="5708763"/>
          </a:xfrm>
        </p:spPr>
        <p:txBody>
          <a:bodyPr anchor="t">
            <a:normAutofit/>
          </a:bodyPr>
          <a:lstStyle/>
          <a:p>
            <a:r>
              <a:rPr lang="en-GB" sz="1600" b="1" u="sng" dirty="0"/>
              <a:t>Slide 1</a:t>
            </a:r>
          </a:p>
          <a:p>
            <a:r>
              <a:rPr lang="en-GB" sz="1600" dirty="0"/>
              <a:t>Hello my name is Lillie Owen and today I am here to talk about many different topics surrounding criminal law. The aim of today’s presentation is to improve your knowledge on certain topics, but also give you a clear understanding on what they are.</a:t>
            </a:r>
          </a:p>
          <a:p>
            <a:r>
              <a:rPr lang="en-GB" sz="1600" b="1" u="sng" dirty="0"/>
              <a:t>Slide 2</a:t>
            </a:r>
          </a:p>
          <a:p>
            <a:r>
              <a:rPr lang="en-GB" sz="1600" dirty="0"/>
              <a:t>There are many different topics I will be discussing today. These topics are criminal law, </a:t>
            </a:r>
            <a:r>
              <a:rPr lang="en-GB" sz="1600" dirty="0" err="1"/>
              <a:t>Woolmington</a:t>
            </a:r>
            <a:r>
              <a:rPr lang="en-GB" sz="1600" dirty="0"/>
              <a:t> v DPP (1935), What is insanity, </a:t>
            </a:r>
            <a:r>
              <a:rPr lang="en-GB" sz="1600" dirty="0" err="1"/>
              <a:t>M’naughton</a:t>
            </a:r>
            <a:r>
              <a:rPr lang="en-GB" sz="1600" dirty="0"/>
              <a:t> rule, Outcome of insanity, What is automatism, </a:t>
            </a:r>
            <a:r>
              <a:rPr lang="en-US" sz="1600" dirty="0"/>
              <a:t>Bratty v Attorney-General for Northern Ireland (1963)</a:t>
            </a:r>
            <a:r>
              <a:rPr lang="en-GB" sz="1600" dirty="0"/>
              <a:t>, Issues with insanity and automatism, Advantages of insanity and automatism, Reform suggestions, Timeline </a:t>
            </a:r>
          </a:p>
          <a:p>
            <a:r>
              <a:rPr lang="en-GB" sz="1600" b="1" u="sng" dirty="0"/>
              <a:t>Slide 3</a:t>
            </a:r>
          </a:p>
          <a:p>
            <a:r>
              <a:rPr lang="en-GB" sz="1600" dirty="0"/>
              <a:t>What is criminal law? Criminal law is defined at one of the main types of law that control rules and regulations but also control society. Criminal also controls offences given. Laws are often put into place to help protect society from all dangers acts. Laws are also there to keep people safe. The main purpose of criminal law is to create punishment for people who do something morally wrong. Another purpose is to make sure everyone obeys rules to keep society safe. </a:t>
            </a:r>
          </a:p>
          <a:p>
            <a:endParaRPr lang="en-GB" sz="1600" dirty="0"/>
          </a:p>
        </p:txBody>
      </p:sp>
    </p:spTree>
    <p:extLst>
      <p:ext uri="{BB962C8B-B14F-4D97-AF65-F5344CB8AC3E}">
        <p14:creationId xmlns:p14="http://schemas.microsoft.com/office/powerpoint/2010/main" val="42816233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84E2A-B4D7-FD41-3328-6DC8DC3C3ECD}"/>
              </a:ext>
            </a:extLst>
          </p:cNvPr>
          <p:cNvSpPr>
            <a:spLocks noGrp="1"/>
          </p:cNvSpPr>
          <p:nvPr>
            <p:ph type="ctrTitle"/>
          </p:nvPr>
        </p:nvSpPr>
        <p:spPr>
          <a:xfrm>
            <a:off x="0" y="195015"/>
            <a:ext cx="7891760" cy="1151749"/>
          </a:xfrm>
        </p:spPr>
        <p:txBody>
          <a:bodyPr/>
          <a:lstStyle/>
          <a:p>
            <a:r>
              <a:rPr lang="en-GB" dirty="0"/>
              <a:t>Notes </a:t>
            </a:r>
            <a:endParaRPr lang="en-US" dirty="0"/>
          </a:p>
        </p:txBody>
      </p:sp>
      <p:sp>
        <p:nvSpPr>
          <p:cNvPr id="3" name="Subtitle 2">
            <a:extLst>
              <a:ext uri="{FF2B5EF4-FFF2-40B4-BE49-F238E27FC236}">
                <a16:creationId xmlns:a16="http://schemas.microsoft.com/office/drawing/2014/main" id="{E80BDBC8-B763-9837-841C-4A927764B552}"/>
              </a:ext>
            </a:extLst>
          </p:cNvPr>
          <p:cNvSpPr>
            <a:spLocks noGrp="1"/>
          </p:cNvSpPr>
          <p:nvPr>
            <p:ph type="subTitle" idx="1"/>
          </p:nvPr>
        </p:nvSpPr>
        <p:spPr>
          <a:xfrm>
            <a:off x="243706" y="1445569"/>
            <a:ext cx="11539072" cy="5217416"/>
          </a:xfrm>
        </p:spPr>
        <p:txBody>
          <a:bodyPr anchor="t">
            <a:normAutofit/>
          </a:bodyPr>
          <a:lstStyle/>
          <a:p>
            <a:r>
              <a:rPr lang="en-GB" sz="1800" b="1" u="sng" dirty="0"/>
              <a:t>Slide 4</a:t>
            </a:r>
          </a:p>
          <a:p>
            <a:r>
              <a:rPr lang="en-GB" sz="1600" dirty="0"/>
              <a:t>One case that stands out but also links to criminal law is the </a:t>
            </a:r>
            <a:r>
              <a:rPr lang="en-GB" sz="1600" dirty="0" err="1"/>
              <a:t>Woolmington</a:t>
            </a:r>
            <a:r>
              <a:rPr lang="en-GB" sz="1600" dirty="0"/>
              <a:t> v DPP 1935. This case consists of a man murdering his wife. </a:t>
            </a:r>
            <a:r>
              <a:rPr lang="en-GB" sz="1600" dirty="0" err="1"/>
              <a:t>Woolmington</a:t>
            </a:r>
            <a:r>
              <a:rPr lang="en-GB" sz="1600" dirty="0"/>
              <a:t> appealed the case as he was thinking that the judge misdirected the jury by saying </a:t>
            </a:r>
            <a:r>
              <a:rPr lang="en-GB" sz="1600" dirty="0" err="1"/>
              <a:t>Woolmington</a:t>
            </a:r>
            <a:r>
              <a:rPr lang="en-GB" sz="1600" dirty="0"/>
              <a:t> is guilty until proven innocent. His appeal to the court was dismissed and he was sentenced to death. </a:t>
            </a:r>
            <a:r>
              <a:rPr lang="en-GB" sz="1600" dirty="0" err="1"/>
              <a:t>Woolmington</a:t>
            </a:r>
            <a:r>
              <a:rPr lang="en-GB" sz="1600" dirty="0"/>
              <a:t> stated that he killed his wife accidentally as he threatened her with a gun and accidentally pulled the trigger.</a:t>
            </a:r>
          </a:p>
          <a:p>
            <a:r>
              <a:rPr lang="en-GB" sz="1800" b="1" u="sng" dirty="0"/>
              <a:t>Slide 5</a:t>
            </a:r>
          </a:p>
          <a:p>
            <a:r>
              <a:rPr lang="en-GB" sz="1600" dirty="0"/>
              <a:t>What is insanity? Insanity is a mental disorder that causes individuals to act in a very dangers criminal manner. There are many tests carried out to predict whether insanity is present or not. This is not scientifically proven mental disorder. The courts ate required to identify different characteristics of a defendant such as they way the act towards others but also the type of person they are. There are 3 main outcomes of insanity that sums it up. These these factors are named as  hospital order, supervision order and absolute dismissal.</a:t>
            </a:r>
          </a:p>
          <a:p>
            <a:endParaRPr lang="en-GB" sz="1800" b="1" u="sng" dirty="0"/>
          </a:p>
          <a:p>
            <a:endParaRPr lang="en-GB" sz="1800" b="1" u="sng" dirty="0"/>
          </a:p>
          <a:p>
            <a:endParaRPr lang="en-US" sz="1600" dirty="0"/>
          </a:p>
        </p:txBody>
      </p:sp>
    </p:spTree>
    <p:extLst>
      <p:ext uri="{BB962C8B-B14F-4D97-AF65-F5344CB8AC3E}">
        <p14:creationId xmlns:p14="http://schemas.microsoft.com/office/powerpoint/2010/main" val="36058436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3697E-7F50-145D-DC36-0240BE04D34E}"/>
              </a:ext>
            </a:extLst>
          </p:cNvPr>
          <p:cNvSpPr>
            <a:spLocks noGrp="1"/>
          </p:cNvSpPr>
          <p:nvPr>
            <p:ph type="ctrTitle"/>
          </p:nvPr>
        </p:nvSpPr>
        <p:spPr>
          <a:xfrm>
            <a:off x="0" y="136398"/>
            <a:ext cx="7891760" cy="1268984"/>
          </a:xfrm>
        </p:spPr>
        <p:txBody>
          <a:bodyPr/>
          <a:lstStyle/>
          <a:p>
            <a:r>
              <a:rPr lang="en-GB" dirty="0"/>
              <a:t>Notes </a:t>
            </a:r>
            <a:endParaRPr lang="en-US" dirty="0"/>
          </a:p>
        </p:txBody>
      </p:sp>
      <p:sp>
        <p:nvSpPr>
          <p:cNvPr id="3" name="Subtitle 2">
            <a:extLst>
              <a:ext uri="{FF2B5EF4-FFF2-40B4-BE49-F238E27FC236}">
                <a16:creationId xmlns:a16="http://schemas.microsoft.com/office/drawing/2014/main" id="{1BFFAF91-AA73-DB77-BBFA-15C6CEFE0CBA}"/>
              </a:ext>
            </a:extLst>
          </p:cNvPr>
          <p:cNvSpPr>
            <a:spLocks noGrp="1"/>
          </p:cNvSpPr>
          <p:nvPr>
            <p:ph type="subTitle" idx="1"/>
          </p:nvPr>
        </p:nvSpPr>
        <p:spPr>
          <a:xfrm>
            <a:off x="144927" y="1086556"/>
            <a:ext cx="11680183" cy="5291666"/>
          </a:xfrm>
        </p:spPr>
        <p:txBody>
          <a:bodyPr anchor="t">
            <a:normAutofit/>
          </a:bodyPr>
          <a:lstStyle/>
          <a:p>
            <a:r>
              <a:rPr lang="en-GB" sz="1800" b="1" u="sng" dirty="0"/>
              <a:t>Slide 6</a:t>
            </a:r>
          </a:p>
          <a:p>
            <a:r>
              <a:rPr lang="en-GB" sz="1600" dirty="0"/>
              <a:t>What is the </a:t>
            </a:r>
            <a:r>
              <a:rPr lang="en-GB" sz="1600" dirty="0" err="1"/>
              <a:t>Mcnaughton</a:t>
            </a:r>
            <a:r>
              <a:rPr lang="en-GB" sz="1600" dirty="0"/>
              <a:t> case 1843. </a:t>
            </a:r>
            <a:r>
              <a:rPr lang="en-GB" sz="1600" dirty="0" err="1"/>
              <a:t>M’naughton</a:t>
            </a:r>
            <a:r>
              <a:rPr lang="en-GB" sz="1600" dirty="0"/>
              <a:t> was a British man who suffered with a mental condition which caused him to experience paranoid delusions. He believed that everyone was against him, but also that spies were following him and intending to kill him. He planned to kill the prime minister named sir Robert peel. He had followed a man who left peels house wrongly identifying him, which he turned out to be peels secretory. He shot and killed him. </a:t>
            </a:r>
            <a:r>
              <a:rPr lang="en-GB" sz="1600" dirty="0" err="1"/>
              <a:t>M’naughton</a:t>
            </a:r>
            <a:r>
              <a:rPr lang="en-GB" sz="1600" dirty="0"/>
              <a:t> was arrested and his attorney asserted a defence of insanity at trial. They addressed his mental state at the trial. Which means that his attorney argued that he was not in control when he committed the murder. The courts reviewed the verdict of insanity, and issued him institutionalised for the rest of his life. The </a:t>
            </a:r>
            <a:r>
              <a:rPr lang="en-GB" sz="1600" dirty="0" err="1"/>
              <a:t>mcnaughton</a:t>
            </a:r>
            <a:r>
              <a:rPr lang="en-GB" sz="1600" dirty="0"/>
              <a:t> rule was made into the mc </a:t>
            </a:r>
            <a:r>
              <a:rPr lang="en-GB" sz="1600" dirty="0" err="1"/>
              <a:t>naughtin</a:t>
            </a:r>
            <a:r>
              <a:rPr lang="en-GB" sz="1600" dirty="0"/>
              <a:t> test which consists of many different factors.</a:t>
            </a:r>
          </a:p>
          <a:p>
            <a:r>
              <a:rPr lang="en-GB" sz="1800" b="1" u="sng" dirty="0"/>
              <a:t>Slide 7</a:t>
            </a:r>
          </a:p>
          <a:p>
            <a:r>
              <a:rPr lang="en-GB" sz="1600" dirty="0"/>
              <a:t>Their are many differences between medal and legal automatism. Automatism is defined as a medical condition </a:t>
            </a:r>
            <a:r>
              <a:rPr lang="en-GB" sz="1600" dirty="0" err="1"/>
              <a:t>fenwick</a:t>
            </a:r>
            <a:r>
              <a:rPr lang="en-GB" sz="1600" dirty="0"/>
              <a:t> (1990) said that individuals with this medical condition most likely have no control over their actions. People can often act inappropriately in many circumstances but also lack of judgment. People will often suffer with memory confusion. The legal terms of automatism means that a defendant has a total lack of control over the individuals actions.</a:t>
            </a:r>
            <a:endParaRPr lang="en-US" sz="1600" dirty="0"/>
          </a:p>
        </p:txBody>
      </p:sp>
    </p:spTree>
    <p:extLst>
      <p:ext uri="{BB962C8B-B14F-4D97-AF65-F5344CB8AC3E}">
        <p14:creationId xmlns:p14="http://schemas.microsoft.com/office/powerpoint/2010/main" val="5562678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8F0FE-87B0-275A-CE7B-0649EADAA409}"/>
              </a:ext>
            </a:extLst>
          </p:cNvPr>
          <p:cNvSpPr>
            <a:spLocks noGrp="1"/>
          </p:cNvSpPr>
          <p:nvPr>
            <p:ph type="ctrTitle"/>
          </p:nvPr>
        </p:nvSpPr>
        <p:spPr>
          <a:xfrm>
            <a:off x="159038" y="136398"/>
            <a:ext cx="7891760" cy="1268984"/>
          </a:xfrm>
        </p:spPr>
        <p:txBody>
          <a:bodyPr/>
          <a:lstStyle/>
          <a:p>
            <a:r>
              <a:rPr lang="en-GB" dirty="0"/>
              <a:t>Notes </a:t>
            </a:r>
            <a:endParaRPr lang="en-US" dirty="0"/>
          </a:p>
        </p:txBody>
      </p:sp>
      <p:sp>
        <p:nvSpPr>
          <p:cNvPr id="3" name="Subtitle 2">
            <a:extLst>
              <a:ext uri="{FF2B5EF4-FFF2-40B4-BE49-F238E27FC236}">
                <a16:creationId xmlns:a16="http://schemas.microsoft.com/office/drawing/2014/main" id="{CE794687-7537-D078-55ED-A987859CCE18}"/>
              </a:ext>
            </a:extLst>
          </p:cNvPr>
          <p:cNvSpPr>
            <a:spLocks noGrp="1"/>
          </p:cNvSpPr>
          <p:nvPr>
            <p:ph type="subTitle" idx="1"/>
          </p:nvPr>
        </p:nvSpPr>
        <p:spPr>
          <a:xfrm>
            <a:off x="159038" y="1262126"/>
            <a:ext cx="11426184" cy="5017318"/>
          </a:xfrm>
        </p:spPr>
        <p:txBody>
          <a:bodyPr anchor="t">
            <a:normAutofit/>
          </a:bodyPr>
          <a:lstStyle/>
          <a:p>
            <a:r>
              <a:rPr lang="en-GB" sz="1800" b="1" u="sng" dirty="0"/>
              <a:t>Slide 8</a:t>
            </a:r>
            <a:endParaRPr lang="en-GB" sz="1600" b="1" u="sng" dirty="0"/>
          </a:p>
          <a:p>
            <a:r>
              <a:rPr lang="en-US" sz="1600" dirty="0"/>
              <a:t>Bratty v Attorney-General for Northern Ireland (1963)</a:t>
            </a:r>
            <a:r>
              <a:rPr lang="en-GB" sz="1600" dirty="0"/>
              <a:t>. On the 4</a:t>
            </a:r>
            <a:r>
              <a:rPr lang="en-GB" sz="1600" baseline="30000" dirty="0"/>
              <a:t>th</a:t>
            </a:r>
            <a:r>
              <a:rPr lang="en-GB" sz="1600" dirty="0"/>
              <a:t> may 1961 the defendant was accused of murdering Josephine Fitzsimmons. The defendant raised an issue of automatism as a defence. But the court of criminal appeal denied it. The defence of insanity was left to the jury to decide but they also denied the appeal. One of the issues was that the judge let the jury decide the outcome of automatism. The decision of this case was that the appeal of automatism was dismissed </a:t>
            </a:r>
          </a:p>
          <a:p>
            <a:r>
              <a:rPr lang="en-GB" sz="1800" b="1" u="sng" dirty="0"/>
              <a:t>Slide 9</a:t>
            </a:r>
          </a:p>
          <a:p>
            <a:r>
              <a:rPr lang="en-GB" sz="1600" dirty="0"/>
              <a:t>What are Issues with insanity and automatism. One issue could be that The jury may be punished beyond its competence. This means that most individuals can review evidence and gather an understanding to whether someone is guilty. But for example, it takes extra reviewing if someone has put an appeal in including insanity. One way of understanding a case is splitting it into 2 parts. The first part is to deeming whether someone is guilty or not and the second part is to determine an individuals sentence. Another issue is that a plea can be abused. This means that if a guilty person finds that there is no way out of a conviction, they are most Likely to plead insanity so they get a better chance of a reduced sentence but also for it to be abolished all together. There are also other factors such as denying insanity to an individual who generally suffers with a mental disorder. Wrongly accusing an individual of insanity Can also lead to other dangers such as causing harm to people who are already in a mental institution, who are mostly innocent.</a:t>
            </a:r>
          </a:p>
          <a:p>
            <a:endParaRPr lang="en-US" sz="1600" dirty="0"/>
          </a:p>
        </p:txBody>
      </p:sp>
    </p:spTree>
    <p:extLst>
      <p:ext uri="{BB962C8B-B14F-4D97-AF65-F5344CB8AC3E}">
        <p14:creationId xmlns:p14="http://schemas.microsoft.com/office/powerpoint/2010/main" val="6532481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88A91-67B0-95D4-1A8F-1551939BD385}"/>
              </a:ext>
            </a:extLst>
          </p:cNvPr>
          <p:cNvSpPr>
            <a:spLocks noGrp="1"/>
          </p:cNvSpPr>
          <p:nvPr>
            <p:ph type="ctrTitle"/>
          </p:nvPr>
        </p:nvSpPr>
        <p:spPr>
          <a:xfrm>
            <a:off x="90391" y="136398"/>
            <a:ext cx="6261517" cy="1268984"/>
          </a:xfrm>
        </p:spPr>
        <p:txBody>
          <a:bodyPr/>
          <a:lstStyle/>
          <a:p>
            <a:r>
              <a:rPr lang="en-GB" dirty="0"/>
              <a:t>Notes </a:t>
            </a:r>
            <a:endParaRPr lang="en-US" dirty="0"/>
          </a:p>
        </p:txBody>
      </p:sp>
      <p:sp>
        <p:nvSpPr>
          <p:cNvPr id="3" name="Subtitle 2">
            <a:extLst>
              <a:ext uri="{FF2B5EF4-FFF2-40B4-BE49-F238E27FC236}">
                <a16:creationId xmlns:a16="http://schemas.microsoft.com/office/drawing/2014/main" id="{7161D504-B71E-892F-6125-0C62F4C7D556}"/>
              </a:ext>
            </a:extLst>
          </p:cNvPr>
          <p:cNvSpPr>
            <a:spLocks noGrp="1"/>
          </p:cNvSpPr>
          <p:nvPr>
            <p:ph type="subTitle" idx="1"/>
          </p:nvPr>
        </p:nvSpPr>
        <p:spPr>
          <a:xfrm>
            <a:off x="90391" y="1072445"/>
            <a:ext cx="11678276" cy="5113443"/>
          </a:xfrm>
        </p:spPr>
        <p:txBody>
          <a:bodyPr anchor="t">
            <a:normAutofit/>
          </a:bodyPr>
          <a:lstStyle/>
          <a:p>
            <a:r>
              <a:rPr lang="en-GB" sz="1800" b="1" u="sng" dirty="0"/>
              <a:t>Slide 10</a:t>
            </a:r>
          </a:p>
          <a:p>
            <a:r>
              <a:rPr lang="en-GB" sz="1600" dirty="0">
                <a:effectLst/>
                <a:latin typeface="Arial" panose="020B0604020202020204" pitchFamily="34" charset="0"/>
                <a:ea typeface="Times New Roman" panose="02020603050405020304" pitchFamily="18" charset="0"/>
              </a:rPr>
              <a:t>Advantages of the defences of Insanity and Automatism</a:t>
            </a:r>
            <a:r>
              <a:rPr lang="en-GB" sz="1600" dirty="0">
                <a:latin typeface="Arial" panose="020B0604020202020204" pitchFamily="34" charset="0"/>
                <a:ea typeface="Times New Roman" panose="02020603050405020304" pitchFamily="18" charset="0"/>
              </a:rPr>
              <a:t>. There are many advantages such as it establishes guilt. This means that filing a insanity plea, the courts can see that the certain act that was carried out was down to a mental disorder, and wasn’t intentional. For example, this secures the court idea and understanding that they have the right individual for the crime committed. Another advantage is that it creates middle ground. This means that if someone has committed a brutal crime, it shows that it was down to their medical condition and not out of spite. For example, if an individual didn’t plead insanity and they had something generally wrong with them, this means that they could be at risk of many factors such as life imprisonment or even the death penalty in certain counties. By having insanity, it allows the jury to find a middle ground so the individual is not causing harm to anyone else, but also insuring that they are of the streets.</a:t>
            </a:r>
            <a:endParaRPr lang="en-GB" sz="1600" dirty="0"/>
          </a:p>
          <a:p>
            <a:r>
              <a:rPr lang="en-GB" sz="1800" b="1" u="sng" dirty="0"/>
              <a:t>Slide  11</a:t>
            </a:r>
          </a:p>
          <a:p>
            <a:r>
              <a:rPr lang="en-GB" sz="1600" dirty="0"/>
              <a:t>I have created a timeline to show when my research was carried out on each individual factor. On the 20</a:t>
            </a:r>
            <a:r>
              <a:rPr lang="en-GB" sz="1600" baseline="30000" dirty="0"/>
              <a:t>th</a:t>
            </a:r>
            <a:r>
              <a:rPr lang="en-GB" sz="1600" dirty="0"/>
              <a:t> of October I carried out research to understand what is criminal law. On the 24th October I also carried out an understanding of what is insanity. On the 26</a:t>
            </a:r>
            <a:r>
              <a:rPr lang="en-GB" sz="1600" baseline="30000" dirty="0"/>
              <a:t>th</a:t>
            </a:r>
            <a:r>
              <a:rPr lang="en-GB" sz="1600" dirty="0"/>
              <a:t> of October I carried out research of cases that link to automatism and insanity. On the 27</a:t>
            </a:r>
            <a:r>
              <a:rPr lang="en-GB" sz="1600" baseline="30000" dirty="0"/>
              <a:t>th</a:t>
            </a:r>
            <a:r>
              <a:rPr lang="en-GB" sz="1600" dirty="0"/>
              <a:t> of October I carried out research on what is automatism. On the 30</a:t>
            </a:r>
            <a:r>
              <a:rPr lang="en-GB" sz="1600" baseline="30000" dirty="0"/>
              <a:t>th</a:t>
            </a:r>
            <a:r>
              <a:rPr lang="en-GB" sz="1600" dirty="0"/>
              <a:t> October I researched the issues with insanity and automatism. On the 1</a:t>
            </a:r>
            <a:r>
              <a:rPr lang="en-GB" sz="1600" baseline="30000" dirty="0"/>
              <a:t>st</a:t>
            </a:r>
            <a:r>
              <a:rPr lang="en-GB" sz="1600" dirty="0"/>
              <a:t> November I researched the advantages of insanity and </a:t>
            </a:r>
            <a:r>
              <a:rPr lang="en-GB" sz="1600" dirty="0" err="1"/>
              <a:t>automism</a:t>
            </a:r>
            <a:r>
              <a:rPr lang="en-GB" sz="1600" dirty="0"/>
              <a:t>.</a:t>
            </a:r>
          </a:p>
        </p:txBody>
      </p:sp>
    </p:spTree>
    <p:extLst>
      <p:ext uri="{BB962C8B-B14F-4D97-AF65-F5344CB8AC3E}">
        <p14:creationId xmlns:p14="http://schemas.microsoft.com/office/powerpoint/2010/main" val="34707926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9AC511-C871-AA77-6B9B-ED77EB8D3DC1}"/>
              </a:ext>
            </a:extLst>
          </p:cNvPr>
          <p:cNvSpPr>
            <a:spLocks noGrp="1"/>
          </p:cNvSpPr>
          <p:nvPr>
            <p:ph type="ctrTitle"/>
          </p:nvPr>
        </p:nvSpPr>
        <p:spPr>
          <a:xfrm>
            <a:off x="0" y="136398"/>
            <a:ext cx="7891760" cy="1268984"/>
          </a:xfrm>
        </p:spPr>
        <p:txBody>
          <a:bodyPr/>
          <a:lstStyle/>
          <a:p>
            <a:r>
              <a:rPr lang="en-GB" dirty="0"/>
              <a:t>Notes</a:t>
            </a:r>
            <a:endParaRPr lang="en-US" dirty="0"/>
          </a:p>
        </p:txBody>
      </p:sp>
      <p:sp>
        <p:nvSpPr>
          <p:cNvPr id="3" name="Subtitle 2">
            <a:extLst>
              <a:ext uri="{FF2B5EF4-FFF2-40B4-BE49-F238E27FC236}">
                <a16:creationId xmlns:a16="http://schemas.microsoft.com/office/drawing/2014/main" id="{60E1DB7A-48E1-BFB8-5D99-D9A097922DB9}"/>
              </a:ext>
            </a:extLst>
          </p:cNvPr>
          <p:cNvSpPr>
            <a:spLocks noGrp="1"/>
          </p:cNvSpPr>
          <p:nvPr>
            <p:ph type="subTitle" idx="1"/>
          </p:nvPr>
        </p:nvSpPr>
        <p:spPr>
          <a:xfrm>
            <a:off x="257817" y="1276236"/>
            <a:ext cx="11285072" cy="4876207"/>
          </a:xfrm>
        </p:spPr>
        <p:txBody>
          <a:bodyPr anchor="t"/>
          <a:lstStyle/>
          <a:p>
            <a:r>
              <a:rPr lang="en-GB" sz="1800" b="1" u="sng" dirty="0"/>
              <a:t>Slide 12</a:t>
            </a:r>
          </a:p>
          <a:p>
            <a:r>
              <a:rPr lang="en-GB" sz="1600" dirty="0"/>
              <a:t>Thank you for listening to my presentation and I hope I have given you an insight and given you a better understanding on how criminal law works but also the factors involved in it.</a:t>
            </a:r>
            <a:endParaRPr lang="en-US" sz="1600" dirty="0"/>
          </a:p>
        </p:txBody>
      </p:sp>
    </p:spTree>
    <p:extLst>
      <p:ext uri="{BB962C8B-B14F-4D97-AF65-F5344CB8AC3E}">
        <p14:creationId xmlns:p14="http://schemas.microsoft.com/office/powerpoint/2010/main" val="2321970111"/>
      </p:ext>
    </p:extLst>
  </p:cSld>
  <p:clrMapOvr>
    <a:masterClrMapping/>
  </p:clrMapOvr>
</p:sld>
</file>

<file path=ppt/theme/theme1.xml><?xml version="1.0" encoding="utf-8"?>
<a:theme xmlns:a="http://schemas.openxmlformats.org/drawingml/2006/main" name="InterweaveVTI">
  <a:themeElements>
    <a:clrScheme name="AnalogousFromDarkSeedLeftStep">
      <a:dk1>
        <a:srgbClr val="000000"/>
      </a:dk1>
      <a:lt1>
        <a:srgbClr val="FFFFFF"/>
      </a:lt1>
      <a:dk2>
        <a:srgbClr val="1F3837"/>
      </a:dk2>
      <a:lt2>
        <a:srgbClr val="E8E7E2"/>
      </a:lt2>
      <a:accent1>
        <a:srgbClr val="294FE7"/>
      </a:accent1>
      <a:accent2>
        <a:srgbClr val="178DD5"/>
      </a:accent2>
      <a:accent3>
        <a:srgbClr val="20B6B1"/>
      </a:accent3>
      <a:accent4>
        <a:srgbClr val="14B96F"/>
      </a:accent4>
      <a:accent5>
        <a:srgbClr val="21BB35"/>
      </a:accent5>
      <a:accent6>
        <a:srgbClr val="44BB14"/>
      </a:accent6>
      <a:hlink>
        <a:srgbClr val="31944E"/>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InterweaveVTI</vt:lpstr>
      <vt:lpstr>“Both the test for unfitness to plead and the insanity defence are founded on nineteenth century legal concepts which have not kept pace with developments in medicine, psychiatry and psychology”</vt:lpstr>
      <vt:lpstr>Contents page </vt:lpstr>
      <vt:lpstr>What is criminal law?</vt:lpstr>
      <vt:lpstr>Woolmington v DPP (1935)</vt:lpstr>
      <vt:lpstr>What Is insanity?</vt:lpstr>
      <vt:lpstr>M’naughton 1843</vt:lpstr>
      <vt:lpstr>What is automatism?</vt:lpstr>
      <vt:lpstr>Bratty v Attorney-General for Northern Ireland (1963)</vt:lpstr>
      <vt:lpstr>Issues with insanity and automatism</vt:lpstr>
      <vt:lpstr>Advantages of the defences of Insanity and Automatism </vt:lpstr>
      <vt:lpstr>Timeline</vt:lpstr>
      <vt:lpstr>Thank you for listening !!!!!</vt:lpstr>
      <vt:lpstr>References </vt:lpstr>
      <vt:lpstr>Notes </vt:lpstr>
      <vt:lpstr>Notes </vt:lpstr>
      <vt:lpstr>Notes </vt:lpstr>
      <vt:lpstr>Notes </vt:lpstr>
      <vt:lpstr>Notes </vt:lpstr>
      <vt:lpstr>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“Both the test for unfitness to plead and the insanity defence are founded on nineteenth century legal concepts which have not kept pace with developments in medicine, psychiatry and psychology”</dc:title>
  <dc:creator/>
  <cp:lastModifiedBy>Lillie Owen (2404448)</cp:lastModifiedBy>
  <cp:revision>3</cp:revision>
  <dcterms:created xsi:type="dcterms:W3CDTF">2024-11-03T21:19:39Z</dcterms:created>
  <dcterms:modified xsi:type="dcterms:W3CDTF">2024-11-08T22:54:49Z</dcterms:modified>
</cp:coreProperties>
</file>