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78" r:id="rId3"/>
    <p:sldId id="292" r:id="rId4"/>
    <p:sldId id="280" r:id="rId5"/>
    <p:sldId id="293" r:id="rId6"/>
    <p:sldId id="279" r:id="rId7"/>
    <p:sldId id="281" r:id="rId8"/>
    <p:sldId id="294" r:id="rId9"/>
    <p:sldId id="304" r:id="rId10"/>
    <p:sldId id="295" r:id="rId11"/>
    <p:sldId id="282" r:id="rId12"/>
    <p:sldId id="296" r:id="rId13"/>
    <p:sldId id="303" r:id="rId14"/>
    <p:sldId id="297" r:id="rId15"/>
    <p:sldId id="284" r:id="rId16"/>
    <p:sldId id="298" r:id="rId17"/>
    <p:sldId id="299" r:id="rId18"/>
    <p:sldId id="287" r:id="rId19"/>
    <p:sldId id="300" r:id="rId20"/>
    <p:sldId id="302" r:id="rId21"/>
    <p:sldId id="301" r:id="rId22"/>
    <p:sldId id="289" r:id="rId23"/>
    <p:sldId id="291"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412" autoAdjust="0"/>
    <p:restoredTop sz="95794" autoAdjust="0"/>
  </p:normalViewPr>
  <p:slideViewPr>
    <p:cSldViewPr>
      <p:cViewPr varScale="1">
        <p:scale>
          <a:sx n="86" d="100"/>
          <a:sy n="86" d="100"/>
        </p:scale>
        <p:origin x="1229"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08/01/2024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08/01/2024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08/01/2024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08/01/2024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08/01/2024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08/01/2024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08/01/2024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08/01/2024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08/01/2024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08/01/2024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08/01/2024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08/01/2024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Management Functions:</a:t>
            </a:r>
            <a:br>
              <a:rPr lang="en-GB" altLang="en-US" b="1" dirty="0"/>
            </a:br>
            <a:r>
              <a:rPr lang="en-GB" altLang="en-US" sz="2800" b="1" dirty="0"/>
              <a:t>Planning, Organising, Leading</a:t>
            </a:r>
            <a:r>
              <a:rPr lang="en-GB" altLang="en-US" sz="2800" b="1"/>
              <a:t>, Controlling </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2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400" dirty="0"/>
              <a:t>Management</a:t>
            </a:r>
          </a:p>
          <a:p>
            <a:r>
              <a:rPr lang="en-US" sz="2400" dirty="0"/>
              <a:t>Management functions</a:t>
            </a:r>
          </a:p>
          <a:p>
            <a:pPr lvl="1"/>
            <a:r>
              <a:rPr lang="en-US" sz="2000" dirty="0"/>
              <a:t>Planning</a:t>
            </a:r>
          </a:p>
          <a:p>
            <a:pPr lvl="1"/>
            <a:r>
              <a:rPr lang="en-US" sz="2000" dirty="0"/>
              <a:t>Organizing</a:t>
            </a:r>
          </a:p>
          <a:p>
            <a:pPr lvl="1"/>
            <a:r>
              <a:rPr lang="en-US" sz="2000" dirty="0"/>
              <a:t>Leading</a:t>
            </a:r>
          </a:p>
          <a:p>
            <a:pPr lvl="1"/>
            <a:r>
              <a:rPr lang="en-US" sz="2000" dirty="0"/>
              <a:t>Controlling</a:t>
            </a:r>
            <a:endParaRPr lang="en-US" sz="2400" dirty="0"/>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Importance of each of the management functions </a:t>
            </a:r>
          </a:p>
          <a:p>
            <a:pPr marL="457200" lvl="1" indent="0">
              <a:buNone/>
            </a:pPr>
            <a:endParaRPr lang="en-US" dirty="0"/>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AD5B-F2CC-C3CB-78B0-D2047025B1D2}"/>
              </a:ext>
            </a:extLst>
          </p:cNvPr>
          <p:cNvSpPr>
            <a:spLocks noGrp="1"/>
          </p:cNvSpPr>
          <p:nvPr>
            <p:ph type="title"/>
          </p:nvPr>
        </p:nvSpPr>
        <p:spPr/>
        <p:txBody>
          <a:bodyPr/>
          <a:lstStyle/>
          <a:p>
            <a:r>
              <a:rPr lang="en-US" sz="3600" b="1" dirty="0"/>
              <a:t>Management</a:t>
            </a:r>
          </a:p>
        </p:txBody>
      </p:sp>
      <p:sp>
        <p:nvSpPr>
          <p:cNvPr id="3" name="Content Placeholder 2">
            <a:extLst>
              <a:ext uri="{FF2B5EF4-FFF2-40B4-BE49-F238E27FC236}">
                <a16:creationId xmlns:a16="http://schemas.microsoft.com/office/drawing/2014/main" id="{148751CF-0081-1722-504A-9B6DF13EF203}"/>
              </a:ext>
            </a:extLst>
          </p:cNvPr>
          <p:cNvSpPr>
            <a:spLocks noGrp="1"/>
          </p:cNvSpPr>
          <p:nvPr>
            <p:ph idx="1"/>
          </p:nvPr>
        </p:nvSpPr>
        <p:spPr/>
        <p:txBody>
          <a:bodyPr/>
          <a:lstStyle/>
          <a:p>
            <a:r>
              <a:rPr lang="en-US" sz="2400" dirty="0"/>
              <a:t>Henri Fayol suggested that “to manage is to forecast and plan, to organize, to command, to coordinate and to control’ (Fayol, 1916)</a:t>
            </a:r>
          </a:p>
          <a:p>
            <a:r>
              <a:rPr lang="en-US" sz="2400" dirty="0"/>
              <a:t>This definition remains valid after almost a century and has been adapted by more recent writers (Cole and Kelly, 2020).</a:t>
            </a:r>
          </a:p>
        </p:txBody>
      </p:sp>
      <p:sp>
        <p:nvSpPr>
          <p:cNvPr id="4" name="Date Placeholder 3">
            <a:extLst>
              <a:ext uri="{FF2B5EF4-FFF2-40B4-BE49-F238E27FC236}">
                <a16:creationId xmlns:a16="http://schemas.microsoft.com/office/drawing/2014/main" id="{3A792EFA-B8B8-C84D-0F15-CB7292C20856}"/>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139AF133-3E8E-74E0-D41E-B28A9DF4A168}"/>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642258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FF5A-B264-ACC7-3D48-A57BAF3F2901}"/>
              </a:ext>
            </a:extLst>
          </p:cNvPr>
          <p:cNvSpPr>
            <a:spLocks noGrp="1"/>
          </p:cNvSpPr>
          <p:nvPr>
            <p:ph type="title"/>
          </p:nvPr>
        </p:nvSpPr>
        <p:spPr>
          <a:xfrm>
            <a:off x="457200" y="274638"/>
            <a:ext cx="8229600" cy="1143000"/>
          </a:xfrm>
        </p:spPr>
        <p:txBody>
          <a:bodyPr wrap="square" anchor="ctr">
            <a:normAutofit/>
          </a:bodyPr>
          <a:lstStyle/>
          <a:p>
            <a:r>
              <a:rPr lang="en-US" b="1"/>
              <a:t>Management Functions</a:t>
            </a:r>
          </a:p>
        </p:txBody>
      </p:sp>
      <p:sp>
        <p:nvSpPr>
          <p:cNvPr id="3" name="Content Placeholder 2">
            <a:extLst>
              <a:ext uri="{FF2B5EF4-FFF2-40B4-BE49-F238E27FC236}">
                <a16:creationId xmlns:a16="http://schemas.microsoft.com/office/drawing/2014/main" id="{C50CBEE4-C71A-70E5-AD47-6CEDA43E3F08}"/>
              </a:ext>
            </a:extLst>
          </p:cNvPr>
          <p:cNvSpPr>
            <a:spLocks noGrp="1"/>
          </p:cNvSpPr>
          <p:nvPr>
            <p:ph sz="half" idx="1"/>
          </p:nvPr>
        </p:nvSpPr>
        <p:spPr>
          <a:xfrm>
            <a:off x="457200" y="1600201"/>
            <a:ext cx="4038600" cy="3989040"/>
          </a:xfrm>
        </p:spPr>
        <p:txBody>
          <a:bodyPr wrap="square" anchor="t">
            <a:normAutofit/>
          </a:bodyPr>
          <a:lstStyle/>
          <a:p>
            <a:r>
              <a:rPr lang="en-US"/>
              <a:t>According to the functions approach, managers perform certain activities or functions as they efficiently and effectively coordinate the work of others. </a:t>
            </a:r>
          </a:p>
        </p:txBody>
      </p:sp>
      <p:pic>
        <p:nvPicPr>
          <p:cNvPr id="7" name="Picture 6" descr="A diagram of a group of people&#10;&#10;Description automatically generated">
            <a:extLst>
              <a:ext uri="{FF2B5EF4-FFF2-40B4-BE49-F238E27FC236}">
                <a16:creationId xmlns:a16="http://schemas.microsoft.com/office/drawing/2014/main" id="{4DA5FAFC-FD11-C523-3BEB-0B1956049B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766808"/>
            <a:ext cx="4038600" cy="1655826"/>
          </a:xfrm>
          <a:prstGeom prst="rect">
            <a:avLst/>
          </a:prstGeom>
          <a:noFill/>
        </p:spPr>
      </p:pic>
      <p:sp>
        <p:nvSpPr>
          <p:cNvPr id="4" name="Date Placeholder 3">
            <a:extLst>
              <a:ext uri="{FF2B5EF4-FFF2-40B4-BE49-F238E27FC236}">
                <a16:creationId xmlns:a16="http://schemas.microsoft.com/office/drawing/2014/main" id="{7B9A9291-4E06-219F-1A2C-7439BA3EF4D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08/01/2024</a:t>
            </a:fld>
            <a:endParaRPr lang="en-GB" altLang="en-US" sz="900"/>
          </a:p>
        </p:txBody>
      </p:sp>
      <p:sp>
        <p:nvSpPr>
          <p:cNvPr id="5" name="Slide Number Placeholder 4">
            <a:extLst>
              <a:ext uri="{FF2B5EF4-FFF2-40B4-BE49-F238E27FC236}">
                <a16:creationId xmlns:a16="http://schemas.microsoft.com/office/drawing/2014/main" id="{92328102-8480-BF5E-0877-24F76C5E714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1474651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314B8-DE41-78D1-9A7E-63A195B2B32B}"/>
              </a:ext>
            </a:extLst>
          </p:cNvPr>
          <p:cNvSpPr>
            <a:spLocks noGrp="1"/>
          </p:cNvSpPr>
          <p:nvPr>
            <p:ph type="title"/>
          </p:nvPr>
        </p:nvSpPr>
        <p:spPr/>
        <p:txBody>
          <a:bodyPr/>
          <a:lstStyle/>
          <a:p>
            <a:r>
              <a:rPr lang="en-US" sz="3600" b="1" dirty="0"/>
              <a:t>Management functions:</a:t>
            </a:r>
            <a:br>
              <a:rPr lang="en-US" sz="3600" b="1" dirty="0"/>
            </a:br>
            <a:r>
              <a:rPr lang="en-US" sz="3600" b="1" dirty="0"/>
              <a:t>Henry Fayol</a:t>
            </a:r>
          </a:p>
        </p:txBody>
      </p:sp>
      <p:sp>
        <p:nvSpPr>
          <p:cNvPr id="3" name="Content Placeholder 2">
            <a:extLst>
              <a:ext uri="{FF2B5EF4-FFF2-40B4-BE49-F238E27FC236}">
                <a16:creationId xmlns:a16="http://schemas.microsoft.com/office/drawing/2014/main" id="{51840209-9A1C-30DC-05DB-106242A01EC9}"/>
              </a:ext>
            </a:extLst>
          </p:cNvPr>
          <p:cNvSpPr>
            <a:spLocks noGrp="1"/>
          </p:cNvSpPr>
          <p:nvPr>
            <p:ph idx="1"/>
          </p:nvPr>
        </p:nvSpPr>
        <p:spPr>
          <a:xfrm>
            <a:off x="457200" y="1484784"/>
            <a:ext cx="8229600" cy="3917032"/>
          </a:xfrm>
        </p:spPr>
        <p:txBody>
          <a:bodyPr/>
          <a:lstStyle/>
          <a:p>
            <a:r>
              <a:rPr lang="en-US" sz="2400" b="1" dirty="0"/>
              <a:t>Henri Fayol</a:t>
            </a:r>
            <a:r>
              <a:rPr lang="en-US" sz="2400" dirty="0"/>
              <a:t>, a French businessman in the early part of the twentieth century, suggested that all managers perform five functions: Planning, organizing, commanding, coordinating, and controlling.</a:t>
            </a:r>
          </a:p>
          <a:p>
            <a:r>
              <a:rPr lang="en-US" sz="2400" b="1" dirty="0"/>
              <a:t>Henri Fayol </a:t>
            </a:r>
            <a:r>
              <a:rPr lang="en-US" sz="2400" dirty="0"/>
              <a:t>was one of the first theorists to define functions of management. Henri Fayol identified 5 functions of management, which he labelled: planning, organizing, commanding, coordinating and controlling. </a:t>
            </a:r>
          </a:p>
          <a:p>
            <a:r>
              <a:rPr lang="en-US" sz="2400" b="1" dirty="0"/>
              <a:t>Henri Fayol</a:t>
            </a:r>
            <a:r>
              <a:rPr lang="en-US" sz="2400" dirty="0"/>
              <a:t> theorized that these functions were universal, and that every manager performed these functions in their daily work.</a:t>
            </a:r>
          </a:p>
        </p:txBody>
      </p:sp>
      <p:sp>
        <p:nvSpPr>
          <p:cNvPr id="4" name="Date Placeholder 3">
            <a:extLst>
              <a:ext uri="{FF2B5EF4-FFF2-40B4-BE49-F238E27FC236}">
                <a16:creationId xmlns:a16="http://schemas.microsoft.com/office/drawing/2014/main" id="{E38480B1-C4B6-5BC2-C48D-110EB0129126}"/>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5CA75C0D-84F3-5F6D-4A31-651F0ABC663E}"/>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3698718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95E50392-8F23-72CE-E524-2A159AFF065F}"/>
              </a:ext>
            </a:extLst>
          </p:cNvPr>
          <p:cNvSpPr>
            <a:spLocks noGrp="1"/>
          </p:cNvSpPr>
          <p:nvPr>
            <p:ph type="title"/>
          </p:nvPr>
        </p:nvSpPr>
        <p:spPr>
          <a:xfrm>
            <a:off x="457200" y="274638"/>
            <a:ext cx="8229600" cy="1143000"/>
          </a:xfrm>
        </p:spPr>
        <p:txBody>
          <a:bodyPr/>
          <a:lstStyle/>
          <a:p>
            <a:r>
              <a:rPr lang="en-US" sz="3600" b="1" dirty="0"/>
              <a:t>Management Functions</a:t>
            </a:r>
          </a:p>
        </p:txBody>
      </p:sp>
      <p:pic>
        <p:nvPicPr>
          <p:cNvPr id="6" name="Content Placeholder 6" descr="A close-up of a blue and green box&#10;&#10;Description automatically generated">
            <a:extLst>
              <a:ext uri="{FF2B5EF4-FFF2-40B4-BE49-F238E27FC236}">
                <a16:creationId xmlns:a16="http://schemas.microsoft.com/office/drawing/2014/main" id="{8E6F410F-D0CF-BB52-AA6A-FB1964B4EEB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056815"/>
            <a:ext cx="8229600" cy="3003804"/>
          </a:xfrm>
          <a:noFill/>
        </p:spPr>
      </p:pic>
      <p:sp>
        <p:nvSpPr>
          <p:cNvPr id="4" name="Date Placeholder 3">
            <a:extLst>
              <a:ext uri="{FF2B5EF4-FFF2-40B4-BE49-F238E27FC236}">
                <a16:creationId xmlns:a16="http://schemas.microsoft.com/office/drawing/2014/main" id="{18CEDCC2-3A0B-3A40-88EA-EE00436B024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08/01/2024</a:t>
            </a:fld>
            <a:endParaRPr lang="en-GB" altLang="en-US" sz="900"/>
          </a:p>
        </p:txBody>
      </p:sp>
      <p:sp>
        <p:nvSpPr>
          <p:cNvPr id="5" name="Slide Number Placeholder 4">
            <a:extLst>
              <a:ext uri="{FF2B5EF4-FFF2-40B4-BE49-F238E27FC236}">
                <a16:creationId xmlns:a16="http://schemas.microsoft.com/office/drawing/2014/main" id="{BD54D9D1-0443-426B-CA98-78E33EECB79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420018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3353F-B9B7-0A33-5C04-7F6436368016}"/>
              </a:ext>
            </a:extLst>
          </p:cNvPr>
          <p:cNvSpPr>
            <a:spLocks noGrp="1"/>
          </p:cNvSpPr>
          <p:nvPr>
            <p:ph type="title"/>
          </p:nvPr>
        </p:nvSpPr>
        <p:spPr/>
        <p:txBody>
          <a:bodyPr/>
          <a:lstStyle/>
          <a:p>
            <a:r>
              <a:rPr lang="en-US" sz="3600" b="1" dirty="0"/>
              <a:t>Planning</a:t>
            </a:r>
          </a:p>
        </p:txBody>
      </p:sp>
      <p:sp>
        <p:nvSpPr>
          <p:cNvPr id="3" name="Content Placeholder 2">
            <a:extLst>
              <a:ext uri="{FF2B5EF4-FFF2-40B4-BE49-F238E27FC236}">
                <a16:creationId xmlns:a16="http://schemas.microsoft.com/office/drawing/2014/main" id="{67C30ED3-7148-099A-52BB-85F46C356734}"/>
              </a:ext>
            </a:extLst>
          </p:cNvPr>
          <p:cNvSpPr>
            <a:spLocks noGrp="1"/>
          </p:cNvSpPr>
          <p:nvPr>
            <p:ph idx="1"/>
          </p:nvPr>
        </p:nvSpPr>
        <p:spPr/>
        <p:txBody>
          <a:bodyPr/>
          <a:lstStyle/>
          <a:p>
            <a:r>
              <a:rPr lang="en-US" sz="2400" dirty="0"/>
              <a:t>Planning involves setting goals, establishing strategies for achieving those goals, and developing plans to integrate and coordinate activities.</a:t>
            </a:r>
          </a:p>
        </p:txBody>
      </p:sp>
      <p:sp>
        <p:nvSpPr>
          <p:cNvPr id="4" name="Date Placeholder 3">
            <a:extLst>
              <a:ext uri="{FF2B5EF4-FFF2-40B4-BE49-F238E27FC236}">
                <a16:creationId xmlns:a16="http://schemas.microsoft.com/office/drawing/2014/main" id="{445ACA0B-CE9B-394D-D309-A142CD17F888}"/>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33CE32FE-63E9-22D6-6BE5-D8906C90D879}"/>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pic>
        <p:nvPicPr>
          <p:cNvPr id="1028" name="Picture 4" descr="Planning Icon - Free Transparent PNG Download - PNGkey">
            <a:extLst>
              <a:ext uri="{FF2B5EF4-FFF2-40B4-BE49-F238E27FC236}">
                <a16:creationId xmlns:a16="http://schemas.microsoft.com/office/drawing/2014/main" id="{C3DD66FE-0CF4-D289-B216-7572D30BAC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6864" y="3332623"/>
            <a:ext cx="2832100" cy="2188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957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6A69F-EC67-F407-E930-E34B5C744345}"/>
              </a:ext>
            </a:extLst>
          </p:cNvPr>
          <p:cNvSpPr>
            <a:spLocks noGrp="1"/>
          </p:cNvSpPr>
          <p:nvPr>
            <p:ph type="title"/>
          </p:nvPr>
        </p:nvSpPr>
        <p:spPr/>
        <p:txBody>
          <a:bodyPr/>
          <a:lstStyle/>
          <a:p>
            <a:r>
              <a:rPr lang="en-US" sz="3600" b="1" dirty="0"/>
              <a:t>Importance Planning</a:t>
            </a:r>
          </a:p>
        </p:txBody>
      </p:sp>
      <p:sp>
        <p:nvSpPr>
          <p:cNvPr id="3" name="Content Placeholder 2">
            <a:extLst>
              <a:ext uri="{FF2B5EF4-FFF2-40B4-BE49-F238E27FC236}">
                <a16:creationId xmlns:a16="http://schemas.microsoft.com/office/drawing/2014/main" id="{C5241AF3-16E8-574E-5D0F-5CD3AC6DA55E}"/>
              </a:ext>
            </a:extLst>
          </p:cNvPr>
          <p:cNvSpPr>
            <a:spLocks noGrp="1"/>
          </p:cNvSpPr>
          <p:nvPr>
            <p:ph idx="1"/>
          </p:nvPr>
        </p:nvSpPr>
        <p:spPr/>
        <p:txBody>
          <a:bodyPr/>
          <a:lstStyle/>
          <a:p>
            <a:r>
              <a:rPr lang="en-US" sz="2400" dirty="0"/>
              <a:t>Planning establishes a roadmap for the organization by defining clear directions and objectives. It sets the course for achieving goals and guides decision-making throughout the implementation of strategies.</a:t>
            </a:r>
          </a:p>
          <a:p>
            <a:r>
              <a:rPr lang="en-US" sz="2400" dirty="0"/>
              <a:t>It helps mitigate the risks associated with uncertainty. By anticipating potential challenges and uncertainties, organizations can develop contingency plans, making them more resilient in the face of unforeseen circumstances.</a:t>
            </a:r>
          </a:p>
        </p:txBody>
      </p:sp>
      <p:sp>
        <p:nvSpPr>
          <p:cNvPr id="4" name="Date Placeholder 3">
            <a:extLst>
              <a:ext uri="{FF2B5EF4-FFF2-40B4-BE49-F238E27FC236}">
                <a16:creationId xmlns:a16="http://schemas.microsoft.com/office/drawing/2014/main" id="{B15F389A-A25D-C385-61C0-EB8C2330A14C}"/>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485410A0-7041-1744-E9B2-240C2926759C}"/>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4252645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6A69F-EC67-F407-E930-E34B5C744345}"/>
              </a:ext>
            </a:extLst>
          </p:cNvPr>
          <p:cNvSpPr>
            <a:spLocks noGrp="1"/>
          </p:cNvSpPr>
          <p:nvPr>
            <p:ph type="title"/>
          </p:nvPr>
        </p:nvSpPr>
        <p:spPr/>
        <p:txBody>
          <a:bodyPr/>
          <a:lstStyle/>
          <a:p>
            <a:r>
              <a:rPr lang="en-US" sz="3600" b="1" dirty="0"/>
              <a:t>Importance Planning</a:t>
            </a:r>
          </a:p>
        </p:txBody>
      </p:sp>
      <p:sp>
        <p:nvSpPr>
          <p:cNvPr id="3" name="Content Placeholder 2">
            <a:extLst>
              <a:ext uri="{FF2B5EF4-FFF2-40B4-BE49-F238E27FC236}">
                <a16:creationId xmlns:a16="http://schemas.microsoft.com/office/drawing/2014/main" id="{C5241AF3-16E8-574E-5D0F-5CD3AC6DA55E}"/>
              </a:ext>
            </a:extLst>
          </p:cNvPr>
          <p:cNvSpPr>
            <a:spLocks noGrp="1"/>
          </p:cNvSpPr>
          <p:nvPr>
            <p:ph idx="1"/>
          </p:nvPr>
        </p:nvSpPr>
        <p:spPr/>
        <p:txBody>
          <a:bodyPr/>
          <a:lstStyle/>
          <a:p>
            <a:r>
              <a:rPr lang="en-US" sz="2400" dirty="0"/>
              <a:t>Planning provides a structured basis for decision-making. With defined goals and a clear understanding of the path ahead, decision-makers can evaluate options more effectively and choose courses of action that align with the overall strategy and objectives of the organization.</a:t>
            </a:r>
          </a:p>
        </p:txBody>
      </p:sp>
      <p:sp>
        <p:nvSpPr>
          <p:cNvPr id="4" name="Date Placeholder 3">
            <a:extLst>
              <a:ext uri="{FF2B5EF4-FFF2-40B4-BE49-F238E27FC236}">
                <a16:creationId xmlns:a16="http://schemas.microsoft.com/office/drawing/2014/main" id="{B15F389A-A25D-C385-61C0-EB8C2330A14C}"/>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485410A0-7041-1744-E9B2-240C2926759C}"/>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574269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EEF8F-158A-6763-8C31-8F71C7F64CA6}"/>
              </a:ext>
            </a:extLst>
          </p:cNvPr>
          <p:cNvSpPr>
            <a:spLocks noGrp="1"/>
          </p:cNvSpPr>
          <p:nvPr>
            <p:ph type="title"/>
          </p:nvPr>
        </p:nvSpPr>
        <p:spPr/>
        <p:txBody>
          <a:bodyPr/>
          <a:lstStyle/>
          <a:p>
            <a:r>
              <a:rPr lang="en-US" sz="3600" b="1" dirty="0"/>
              <a:t>Process of Planning</a:t>
            </a:r>
          </a:p>
        </p:txBody>
      </p:sp>
      <p:sp>
        <p:nvSpPr>
          <p:cNvPr id="3" name="Content Placeholder 2">
            <a:extLst>
              <a:ext uri="{FF2B5EF4-FFF2-40B4-BE49-F238E27FC236}">
                <a16:creationId xmlns:a16="http://schemas.microsoft.com/office/drawing/2014/main" id="{BEFDAE2C-E665-787C-02FE-8F44949289E9}"/>
              </a:ext>
            </a:extLst>
          </p:cNvPr>
          <p:cNvSpPr>
            <a:spLocks noGrp="1"/>
          </p:cNvSpPr>
          <p:nvPr>
            <p:ph idx="1"/>
          </p:nvPr>
        </p:nvSpPr>
        <p:spPr/>
        <p:txBody>
          <a:bodyPr/>
          <a:lstStyle/>
          <a:p>
            <a:pPr marL="457200" indent="-457200">
              <a:buFont typeface="+mj-lt"/>
              <a:buAutoNum type="arabicPeriod"/>
            </a:pPr>
            <a:r>
              <a:rPr lang="en-US" sz="2400" dirty="0"/>
              <a:t>Setting objectives</a:t>
            </a:r>
          </a:p>
          <a:p>
            <a:pPr marL="457200" indent="-457200">
              <a:buFont typeface="+mj-lt"/>
              <a:buAutoNum type="arabicPeriod"/>
            </a:pPr>
            <a:r>
              <a:rPr lang="en-US" sz="2400" dirty="0"/>
              <a:t>Developing premises </a:t>
            </a:r>
          </a:p>
          <a:p>
            <a:pPr marL="457200" indent="-457200">
              <a:buFont typeface="+mj-lt"/>
              <a:buAutoNum type="arabicPeriod"/>
            </a:pPr>
            <a:r>
              <a:rPr lang="en-US" sz="2400" dirty="0"/>
              <a:t>Identifying alternative courses of action </a:t>
            </a:r>
          </a:p>
          <a:p>
            <a:pPr marL="457200" indent="-457200">
              <a:buFont typeface="+mj-lt"/>
              <a:buAutoNum type="arabicPeriod"/>
            </a:pPr>
            <a:r>
              <a:rPr lang="en-US" sz="2400" dirty="0"/>
              <a:t>Evaluating alternative courses </a:t>
            </a:r>
          </a:p>
          <a:p>
            <a:pPr marL="457200" indent="-457200">
              <a:buFont typeface="+mj-lt"/>
              <a:buAutoNum type="arabicPeriod"/>
            </a:pPr>
            <a:r>
              <a:rPr lang="en-US" sz="2400" dirty="0"/>
              <a:t>Selecting an alternative </a:t>
            </a:r>
          </a:p>
          <a:p>
            <a:pPr marL="457200" indent="-457200">
              <a:buFont typeface="+mj-lt"/>
              <a:buAutoNum type="arabicPeriod"/>
            </a:pPr>
            <a:r>
              <a:rPr lang="en-US" sz="2400" dirty="0"/>
              <a:t>Implementing the plan</a:t>
            </a:r>
          </a:p>
          <a:p>
            <a:pPr marL="457200" indent="-457200">
              <a:buFont typeface="+mj-lt"/>
              <a:buAutoNum type="arabicPeriod"/>
            </a:pPr>
            <a:r>
              <a:rPr lang="en-US" sz="2400" dirty="0"/>
              <a:t>Setting up a follow-up action</a:t>
            </a:r>
          </a:p>
        </p:txBody>
      </p:sp>
      <p:sp>
        <p:nvSpPr>
          <p:cNvPr id="4" name="Date Placeholder 3">
            <a:extLst>
              <a:ext uri="{FF2B5EF4-FFF2-40B4-BE49-F238E27FC236}">
                <a16:creationId xmlns:a16="http://schemas.microsoft.com/office/drawing/2014/main" id="{C1DA5ADF-8D85-CD94-9CD3-8902B582A4CC}"/>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F42F20B1-5858-98D9-0793-E9D6AB3854B6}"/>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4159810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634D-FCAB-C123-A8EA-78CE7F42D01A}"/>
              </a:ext>
            </a:extLst>
          </p:cNvPr>
          <p:cNvSpPr>
            <a:spLocks noGrp="1"/>
          </p:cNvSpPr>
          <p:nvPr>
            <p:ph type="title"/>
          </p:nvPr>
        </p:nvSpPr>
        <p:spPr/>
        <p:txBody>
          <a:bodyPr/>
          <a:lstStyle/>
          <a:p>
            <a:r>
              <a:rPr lang="en-US" sz="3600" b="1" dirty="0"/>
              <a:t>Organizing</a:t>
            </a:r>
          </a:p>
        </p:txBody>
      </p:sp>
      <p:sp>
        <p:nvSpPr>
          <p:cNvPr id="3" name="Content Placeholder 2">
            <a:extLst>
              <a:ext uri="{FF2B5EF4-FFF2-40B4-BE49-F238E27FC236}">
                <a16:creationId xmlns:a16="http://schemas.microsoft.com/office/drawing/2014/main" id="{002F051E-DCF2-1D60-54C0-F2BA31CC283E}"/>
              </a:ext>
            </a:extLst>
          </p:cNvPr>
          <p:cNvSpPr>
            <a:spLocks noGrp="1"/>
          </p:cNvSpPr>
          <p:nvPr>
            <p:ph idx="1"/>
          </p:nvPr>
        </p:nvSpPr>
        <p:spPr/>
        <p:txBody>
          <a:bodyPr/>
          <a:lstStyle/>
          <a:p>
            <a:r>
              <a:rPr lang="en-US" sz="2400" dirty="0"/>
              <a:t>Organizing is the process of identifying and grouping of the works to be performed, defining and delegating responsibility and authority and establishing relationships for the purpose of enabling people to work most efficiently. </a:t>
            </a:r>
          </a:p>
        </p:txBody>
      </p:sp>
      <p:sp>
        <p:nvSpPr>
          <p:cNvPr id="4" name="Date Placeholder 3">
            <a:extLst>
              <a:ext uri="{FF2B5EF4-FFF2-40B4-BE49-F238E27FC236}">
                <a16:creationId xmlns:a16="http://schemas.microsoft.com/office/drawing/2014/main" id="{42FABC7B-AC5F-637A-11AA-0EFAA6FB0076}"/>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6E15F7D1-0C60-0481-8C8D-348F4398EABA}"/>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576321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FD38F-75F9-8AD9-F80B-34F3F763525D}"/>
              </a:ext>
            </a:extLst>
          </p:cNvPr>
          <p:cNvSpPr>
            <a:spLocks noGrp="1"/>
          </p:cNvSpPr>
          <p:nvPr>
            <p:ph type="title"/>
          </p:nvPr>
        </p:nvSpPr>
        <p:spPr/>
        <p:txBody>
          <a:bodyPr/>
          <a:lstStyle/>
          <a:p>
            <a:r>
              <a:rPr lang="en-US" sz="3600" b="1" dirty="0"/>
              <a:t>Importance of Organizing</a:t>
            </a:r>
          </a:p>
        </p:txBody>
      </p:sp>
      <p:sp>
        <p:nvSpPr>
          <p:cNvPr id="3" name="Content Placeholder 2">
            <a:extLst>
              <a:ext uri="{FF2B5EF4-FFF2-40B4-BE49-F238E27FC236}">
                <a16:creationId xmlns:a16="http://schemas.microsoft.com/office/drawing/2014/main" id="{D8626229-F21C-2A54-74FF-898839BC7D8F}"/>
              </a:ext>
            </a:extLst>
          </p:cNvPr>
          <p:cNvSpPr>
            <a:spLocks noGrp="1"/>
          </p:cNvSpPr>
          <p:nvPr>
            <p:ph idx="1"/>
          </p:nvPr>
        </p:nvSpPr>
        <p:spPr/>
        <p:txBody>
          <a:bodyPr/>
          <a:lstStyle/>
          <a:p>
            <a:r>
              <a:rPr lang="en-US" sz="2400" dirty="0"/>
              <a:t>Organizing plays a pivotal role in helping companies optimize the utilization of their resources efficiently.</a:t>
            </a:r>
          </a:p>
          <a:p>
            <a:r>
              <a:rPr lang="en-US" sz="2400" dirty="0"/>
              <a:t>It serves as a foundation for effective administration, ensuring smooth and organized operations within the organization.</a:t>
            </a:r>
          </a:p>
          <a:p>
            <a:r>
              <a:rPr lang="en-US" sz="2400" dirty="0"/>
              <a:t>Through well-structured organizing, companies create pathways for expansion and growth, enabling them to capitalize on new opportunities.</a:t>
            </a:r>
          </a:p>
        </p:txBody>
      </p:sp>
      <p:sp>
        <p:nvSpPr>
          <p:cNvPr id="4" name="Date Placeholder 3">
            <a:extLst>
              <a:ext uri="{FF2B5EF4-FFF2-40B4-BE49-F238E27FC236}">
                <a16:creationId xmlns:a16="http://schemas.microsoft.com/office/drawing/2014/main" id="{0000BC64-58C2-C48D-643B-F45A8A3E7852}"/>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ADBA3DA7-354F-DCA9-9703-F4AE8929A805}"/>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838880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FD38F-75F9-8AD9-F80B-34F3F763525D}"/>
              </a:ext>
            </a:extLst>
          </p:cNvPr>
          <p:cNvSpPr>
            <a:spLocks noGrp="1"/>
          </p:cNvSpPr>
          <p:nvPr>
            <p:ph type="title"/>
          </p:nvPr>
        </p:nvSpPr>
        <p:spPr/>
        <p:txBody>
          <a:bodyPr/>
          <a:lstStyle/>
          <a:p>
            <a:r>
              <a:rPr lang="en-US" sz="3600" b="1" dirty="0"/>
              <a:t>Importance of Organizing</a:t>
            </a:r>
          </a:p>
        </p:txBody>
      </p:sp>
      <p:sp>
        <p:nvSpPr>
          <p:cNvPr id="3" name="Content Placeholder 2">
            <a:extLst>
              <a:ext uri="{FF2B5EF4-FFF2-40B4-BE49-F238E27FC236}">
                <a16:creationId xmlns:a16="http://schemas.microsoft.com/office/drawing/2014/main" id="{D8626229-F21C-2A54-74FF-898839BC7D8F}"/>
              </a:ext>
            </a:extLst>
          </p:cNvPr>
          <p:cNvSpPr>
            <a:spLocks noGrp="1"/>
          </p:cNvSpPr>
          <p:nvPr>
            <p:ph idx="1"/>
          </p:nvPr>
        </p:nvSpPr>
        <p:spPr/>
        <p:txBody>
          <a:bodyPr/>
          <a:lstStyle/>
          <a:p>
            <a:pPr algn="l">
              <a:buFont typeface="Arial" panose="020B0604020202020204" pitchFamily="34" charset="0"/>
              <a:buChar char="•"/>
            </a:pPr>
            <a:r>
              <a:rPr lang="en-GB" sz="2400" dirty="0"/>
              <a:t>Organizing facilitates coordination among different departments, promoting seamless collaboration and enhancing overall organizational efficiency.</a:t>
            </a:r>
          </a:p>
          <a:p>
            <a:pPr algn="l">
              <a:buFont typeface="Arial" panose="020B0604020202020204" pitchFamily="34" charset="0"/>
              <a:buChar char="•"/>
            </a:pPr>
            <a:r>
              <a:rPr lang="en-GB" sz="2400" dirty="0"/>
              <a:t>By providing a structured framework, organizing creates a conducive environment for embracing and implementing new changes within the organization.</a:t>
            </a:r>
          </a:p>
        </p:txBody>
      </p:sp>
      <p:sp>
        <p:nvSpPr>
          <p:cNvPr id="4" name="Date Placeholder 3">
            <a:extLst>
              <a:ext uri="{FF2B5EF4-FFF2-40B4-BE49-F238E27FC236}">
                <a16:creationId xmlns:a16="http://schemas.microsoft.com/office/drawing/2014/main" id="{0000BC64-58C2-C48D-643B-F45A8A3E7852}"/>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ADBA3DA7-354F-DCA9-9703-F4AE8929A805}"/>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598709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40F7D-0D38-26A0-7A64-3AA6077C9561}"/>
              </a:ext>
            </a:extLst>
          </p:cNvPr>
          <p:cNvSpPr>
            <a:spLocks noGrp="1"/>
          </p:cNvSpPr>
          <p:nvPr>
            <p:ph type="title"/>
          </p:nvPr>
        </p:nvSpPr>
        <p:spPr/>
        <p:txBody>
          <a:bodyPr/>
          <a:lstStyle/>
          <a:p>
            <a:r>
              <a:rPr lang="en-US" sz="3600" b="1" dirty="0"/>
              <a:t>Process of Organizing</a:t>
            </a:r>
          </a:p>
        </p:txBody>
      </p:sp>
      <p:sp>
        <p:nvSpPr>
          <p:cNvPr id="3" name="Content Placeholder 2">
            <a:extLst>
              <a:ext uri="{FF2B5EF4-FFF2-40B4-BE49-F238E27FC236}">
                <a16:creationId xmlns:a16="http://schemas.microsoft.com/office/drawing/2014/main" id="{21261CDA-10F6-B9A8-4851-00406804BC34}"/>
              </a:ext>
            </a:extLst>
          </p:cNvPr>
          <p:cNvSpPr>
            <a:spLocks noGrp="1"/>
          </p:cNvSpPr>
          <p:nvPr>
            <p:ph idx="1"/>
          </p:nvPr>
        </p:nvSpPr>
        <p:spPr/>
        <p:txBody>
          <a:bodyPr/>
          <a:lstStyle/>
          <a:p>
            <a:r>
              <a:rPr lang="en-US" sz="2400" dirty="0"/>
              <a:t>Division of work </a:t>
            </a:r>
          </a:p>
          <a:p>
            <a:r>
              <a:rPr lang="en-US" sz="2400" dirty="0"/>
              <a:t>Departmentation </a:t>
            </a:r>
          </a:p>
          <a:p>
            <a:r>
              <a:rPr lang="en-US" sz="2400" dirty="0"/>
              <a:t>Linking departments </a:t>
            </a:r>
          </a:p>
          <a:p>
            <a:r>
              <a:rPr lang="en-US" sz="2400" dirty="0"/>
              <a:t>Assigning duties </a:t>
            </a:r>
          </a:p>
          <a:p>
            <a:r>
              <a:rPr lang="en-US" sz="2400" dirty="0"/>
              <a:t>Defining hierarchal structure</a:t>
            </a:r>
          </a:p>
        </p:txBody>
      </p:sp>
      <p:sp>
        <p:nvSpPr>
          <p:cNvPr id="4" name="Date Placeholder 3">
            <a:extLst>
              <a:ext uri="{FF2B5EF4-FFF2-40B4-BE49-F238E27FC236}">
                <a16:creationId xmlns:a16="http://schemas.microsoft.com/office/drawing/2014/main" id="{C1DECF16-6E16-2021-47B4-1F5A1AF4E0DF}"/>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AF58C87A-B2FB-13E6-1726-15537B732C16}"/>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521521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37387-EE76-4ED6-7038-24F423BA7D7C}"/>
              </a:ext>
            </a:extLst>
          </p:cNvPr>
          <p:cNvSpPr>
            <a:spLocks noGrp="1"/>
          </p:cNvSpPr>
          <p:nvPr>
            <p:ph type="title"/>
          </p:nvPr>
        </p:nvSpPr>
        <p:spPr/>
        <p:txBody>
          <a:bodyPr/>
          <a:lstStyle/>
          <a:p>
            <a:r>
              <a:rPr lang="en-US" sz="3600" b="1" dirty="0"/>
              <a:t>Leading</a:t>
            </a:r>
          </a:p>
        </p:txBody>
      </p:sp>
      <p:sp>
        <p:nvSpPr>
          <p:cNvPr id="3" name="Content Placeholder 2">
            <a:extLst>
              <a:ext uri="{FF2B5EF4-FFF2-40B4-BE49-F238E27FC236}">
                <a16:creationId xmlns:a16="http://schemas.microsoft.com/office/drawing/2014/main" id="{36042BFD-A902-1466-81F2-BC8A19532C5D}"/>
              </a:ext>
            </a:extLst>
          </p:cNvPr>
          <p:cNvSpPr>
            <a:spLocks noGrp="1"/>
          </p:cNvSpPr>
          <p:nvPr>
            <p:ph idx="1"/>
          </p:nvPr>
        </p:nvSpPr>
        <p:spPr/>
        <p:txBody>
          <a:bodyPr/>
          <a:lstStyle/>
          <a:p>
            <a:r>
              <a:rPr lang="en-US" sz="2400" dirty="0"/>
              <a:t>Leading involves guiding and directing the people in an organization. It also involves working with and through people to accomplish organizational goals.</a:t>
            </a:r>
          </a:p>
        </p:txBody>
      </p:sp>
      <p:sp>
        <p:nvSpPr>
          <p:cNvPr id="4" name="Date Placeholder 3">
            <a:extLst>
              <a:ext uri="{FF2B5EF4-FFF2-40B4-BE49-F238E27FC236}">
                <a16:creationId xmlns:a16="http://schemas.microsoft.com/office/drawing/2014/main" id="{7F8EA141-7507-9575-EE59-B1C1DE1FA472}"/>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4A17B6A7-C790-7DAD-625B-8B99A798B517}"/>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pic>
        <p:nvPicPr>
          <p:cNvPr id="2052" name="Picture 4" descr="Meet The Team">
            <a:extLst>
              <a:ext uri="{FF2B5EF4-FFF2-40B4-BE49-F238E27FC236}">
                <a16:creationId xmlns:a16="http://schemas.microsoft.com/office/drawing/2014/main" id="{0C7E59C3-75BA-FE99-EE0E-33BB626462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3413796"/>
            <a:ext cx="355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0556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5D45F-E3A3-3D2B-6036-341F5CD93ADD}"/>
              </a:ext>
            </a:extLst>
          </p:cNvPr>
          <p:cNvSpPr>
            <a:spLocks noGrp="1"/>
          </p:cNvSpPr>
          <p:nvPr>
            <p:ph type="title"/>
          </p:nvPr>
        </p:nvSpPr>
        <p:spPr/>
        <p:txBody>
          <a:bodyPr/>
          <a:lstStyle/>
          <a:p>
            <a:r>
              <a:rPr lang="en-US" sz="3600" b="1" dirty="0"/>
              <a:t>Importance of leading</a:t>
            </a:r>
          </a:p>
        </p:txBody>
      </p:sp>
      <p:sp>
        <p:nvSpPr>
          <p:cNvPr id="3" name="Content Placeholder 2">
            <a:extLst>
              <a:ext uri="{FF2B5EF4-FFF2-40B4-BE49-F238E27FC236}">
                <a16:creationId xmlns:a16="http://schemas.microsoft.com/office/drawing/2014/main" id="{605AAA72-EE7E-D1C9-91CA-227EC676E41E}"/>
              </a:ext>
            </a:extLst>
          </p:cNvPr>
          <p:cNvSpPr>
            <a:spLocks noGrp="1"/>
          </p:cNvSpPr>
          <p:nvPr>
            <p:ph idx="1"/>
          </p:nvPr>
        </p:nvSpPr>
        <p:spPr/>
        <p:txBody>
          <a:bodyPr/>
          <a:lstStyle/>
          <a:p>
            <a:r>
              <a:rPr lang="en-US" sz="2400" dirty="0"/>
              <a:t>Leading provides actions to get the desired outcomes in an organization.</a:t>
            </a:r>
          </a:p>
          <a:p>
            <a:r>
              <a:rPr lang="en-US" sz="2400" dirty="0"/>
              <a:t>It is crucial for maximizing employee potential by recognizing their capabilities.</a:t>
            </a:r>
          </a:p>
          <a:p>
            <a:r>
              <a:rPr lang="en-US" sz="2400" dirty="0"/>
              <a:t>Leadership ensures alignment of all employees with organizational goals and objectives, and effective directing is essential for maintaining workflow efficiency. </a:t>
            </a:r>
          </a:p>
          <a:p>
            <a:r>
              <a:rPr lang="en-GB" sz="2400" dirty="0"/>
              <a:t>Achieving stability and balance is possible through effective directing.</a:t>
            </a:r>
            <a:r>
              <a:rPr lang="en-US" sz="2400" dirty="0"/>
              <a:t>.</a:t>
            </a:r>
          </a:p>
        </p:txBody>
      </p:sp>
      <p:sp>
        <p:nvSpPr>
          <p:cNvPr id="4" name="Date Placeholder 3">
            <a:extLst>
              <a:ext uri="{FF2B5EF4-FFF2-40B4-BE49-F238E27FC236}">
                <a16:creationId xmlns:a16="http://schemas.microsoft.com/office/drawing/2014/main" id="{5169742A-6A35-FBD7-E129-2E273C78B513}"/>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E114066B-0773-93DE-9CA0-3484E3732552}"/>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22957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A380D-488E-6E37-71AF-9601FD22728C}"/>
              </a:ext>
            </a:extLst>
          </p:cNvPr>
          <p:cNvSpPr>
            <a:spLocks noGrp="1"/>
          </p:cNvSpPr>
          <p:nvPr>
            <p:ph type="title"/>
          </p:nvPr>
        </p:nvSpPr>
        <p:spPr/>
        <p:txBody>
          <a:bodyPr/>
          <a:lstStyle/>
          <a:p>
            <a:r>
              <a:rPr lang="en-US" sz="3600" b="1" dirty="0"/>
              <a:t>Characteristics of Leading</a:t>
            </a:r>
          </a:p>
        </p:txBody>
      </p:sp>
      <p:sp>
        <p:nvSpPr>
          <p:cNvPr id="3" name="Content Placeholder 2">
            <a:extLst>
              <a:ext uri="{FF2B5EF4-FFF2-40B4-BE49-F238E27FC236}">
                <a16:creationId xmlns:a16="http://schemas.microsoft.com/office/drawing/2014/main" id="{6AB551CD-CE68-CBDA-CD66-D045127E38E0}"/>
              </a:ext>
            </a:extLst>
          </p:cNvPr>
          <p:cNvSpPr>
            <a:spLocks noGrp="1"/>
          </p:cNvSpPr>
          <p:nvPr>
            <p:ph idx="1"/>
          </p:nvPr>
        </p:nvSpPr>
        <p:spPr/>
        <p:txBody>
          <a:bodyPr/>
          <a:lstStyle/>
          <a:p>
            <a:r>
              <a:rPr lang="en-US" sz="2400" dirty="0"/>
              <a:t>Leadership -&gt; guiding and influencing the work of subordinates in the right direction.</a:t>
            </a:r>
          </a:p>
          <a:p>
            <a:r>
              <a:rPr lang="en-US" sz="2400" dirty="0"/>
              <a:t>Motivation -&gt; inspiring and encouraging employees.</a:t>
            </a:r>
          </a:p>
          <a:p>
            <a:r>
              <a:rPr lang="en-US" sz="2400" dirty="0"/>
              <a:t>Communication -&gt; using appropriate tools and techniques to facilitate the communications.</a:t>
            </a:r>
          </a:p>
          <a:p>
            <a:endParaRPr lang="en-US" dirty="0"/>
          </a:p>
        </p:txBody>
      </p:sp>
      <p:sp>
        <p:nvSpPr>
          <p:cNvPr id="4" name="Date Placeholder 3">
            <a:extLst>
              <a:ext uri="{FF2B5EF4-FFF2-40B4-BE49-F238E27FC236}">
                <a16:creationId xmlns:a16="http://schemas.microsoft.com/office/drawing/2014/main" id="{9916EBDC-B7CB-70A6-A14A-32F0BA7F0142}"/>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2D440ECA-A3BE-1987-6B68-F47F8F1F03C9}"/>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757038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F078A-620A-5A48-414B-5FE2621006C6}"/>
              </a:ext>
            </a:extLst>
          </p:cNvPr>
          <p:cNvSpPr>
            <a:spLocks noGrp="1"/>
          </p:cNvSpPr>
          <p:nvPr>
            <p:ph type="title"/>
          </p:nvPr>
        </p:nvSpPr>
        <p:spPr/>
        <p:txBody>
          <a:bodyPr/>
          <a:lstStyle/>
          <a:p>
            <a:r>
              <a:rPr lang="en-US" sz="3600" b="1" dirty="0"/>
              <a:t>Controlling</a:t>
            </a:r>
          </a:p>
        </p:txBody>
      </p:sp>
      <p:sp>
        <p:nvSpPr>
          <p:cNvPr id="3" name="Content Placeholder 2">
            <a:extLst>
              <a:ext uri="{FF2B5EF4-FFF2-40B4-BE49-F238E27FC236}">
                <a16:creationId xmlns:a16="http://schemas.microsoft.com/office/drawing/2014/main" id="{B79EB3F5-A6D8-ABEC-327B-A7C24A5AA5F4}"/>
              </a:ext>
            </a:extLst>
          </p:cNvPr>
          <p:cNvSpPr>
            <a:spLocks noGrp="1"/>
          </p:cNvSpPr>
          <p:nvPr>
            <p:ph idx="1"/>
          </p:nvPr>
        </p:nvSpPr>
        <p:spPr/>
        <p:txBody>
          <a:bodyPr/>
          <a:lstStyle/>
          <a:p>
            <a:r>
              <a:rPr lang="en-US" sz="2400" dirty="0"/>
              <a:t>Controlling involves monitoring, comparing, and correcting work performance.</a:t>
            </a:r>
          </a:p>
          <a:p>
            <a:r>
              <a:rPr lang="en-US" sz="2400" dirty="0"/>
              <a:t>Controlling is the process of checking whether or not proper progress is being made towards the objectives and goals of the organization and acting if necessary, to correct any deviation.</a:t>
            </a:r>
          </a:p>
        </p:txBody>
      </p:sp>
      <p:sp>
        <p:nvSpPr>
          <p:cNvPr id="4" name="Date Placeholder 3">
            <a:extLst>
              <a:ext uri="{FF2B5EF4-FFF2-40B4-BE49-F238E27FC236}">
                <a16:creationId xmlns:a16="http://schemas.microsoft.com/office/drawing/2014/main" id="{119AEF66-BD54-31F7-B7A4-7ECF5E0CE74D}"/>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80FBB05F-8E5E-11C4-8CFB-812E8B15EE08}"/>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29295211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0A548-545F-F6FB-3316-BB72A682071D}"/>
              </a:ext>
            </a:extLst>
          </p:cNvPr>
          <p:cNvSpPr>
            <a:spLocks noGrp="1"/>
          </p:cNvSpPr>
          <p:nvPr>
            <p:ph type="title"/>
          </p:nvPr>
        </p:nvSpPr>
        <p:spPr/>
        <p:txBody>
          <a:bodyPr/>
          <a:lstStyle/>
          <a:p>
            <a:r>
              <a:rPr lang="en-US" sz="3600" b="1" dirty="0"/>
              <a:t>Importance of controlling</a:t>
            </a:r>
          </a:p>
        </p:txBody>
      </p:sp>
      <p:sp>
        <p:nvSpPr>
          <p:cNvPr id="3" name="Content Placeholder 2">
            <a:extLst>
              <a:ext uri="{FF2B5EF4-FFF2-40B4-BE49-F238E27FC236}">
                <a16:creationId xmlns:a16="http://schemas.microsoft.com/office/drawing/2014/main" id="{2C33D79B-8756-8A43-BA29-33EB7FC3B153}"/>
              </a:ext>
            </a:extLst>
          </p:cNvPr>
          <p:cNvSpPr>
            <a:spLocks noGrp="1"/>
          </p:cNvSpPr>
          <p:nvPr>
            <p:ph idx="1"/>
          </p:nvPr>
        </p:nvSpPr>
        <p:spPr/>
        <p:txBody>
          <a:bodyPr/>
          <a:lstStyle/>
          <a:p>
            <a:r>
              <a:rPr lang="en-US" sz="2400" dirty="0"/>
              <a:t>Controlling helps assess actual performance against the established standards and goals. It provides a mechanism to measure achievements and identify areas that may require improvement.</a:t>
            </a:r>
          </a:p>
          <a:p>
            <a:r>
              <a:rPr lang="en-US" sz="2400" dirty="0"/>
              <a:t>By monitoring and regulating activities, controlling ensures that the organization is on track to achieve its objectives. It helps in directing efforts toward the fulfillment of organizational goals.</a:t>
            </a:r>
          </a:p>
          <a:p>
            <a:endParaRPr lang="en-US" dirty="0"/>
          </a:p>
        </p:txBody>
      </p:sp>
      <p:sp>
        <p:nvSpPr>
          <p:cNvPr id="4" name="Date Placeholder 3">
            <a:extLst>
              <a:ext uri="{FF2B5EF4-FFF2-40B4-BE49-F238E27FC236}">
                <a16:creationId xmlns:a16="http://schemas.microsoft.com/office/drawing/2014/main" id="{715CE5D9-7F52-1D62-619F-25157DF75E43}"/>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ECE6D594-AB39-A779-C960-3987AEABBE32}"/>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72886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B117-B87F-907E-2BEA-946E860FEA3F}"/>
              </a:ext>
            </a:extLst>
          </p:cNvPr>
          <p:cNvSpPr>
            <a:spLocks noGrp="1"/>
          </p:cNvSpPr>
          <p:nvPr>
            <p:ph type="title"/>
          </p:nvPr>
        </p:nvSpPr>
        <p:spPr/>
        <p:txBody>
          <a:bodyPr/>
          <a:lstStyle/>
          <a:p>
            <a:r>
              <a:rPr lang="en-US" sz="3600" b="1" dirty="0"/>
              <a:t>Importance of controlling</a:t>
            </a:r>
            <a:endParaRPr lang="en-US" sz="3600" dirty="0"/>
          </a:p>
        </p:txBody>
      </p:sp>
      <p:sp>
        <p:nvSpPr>
          <p:cNvPr id="3" name="Content Placeholder 2">
            <a:extLst>
              <a:ext uri="{FF2B5EF4-FFF2-40B4-BE49-F238E27FC236}">
                <a16:creationId xmlns:a16="http://schemas.microsoft.com/office/drawing/2014/main" id="{867FC61E-1C50-EDDD-321A-0FB2E033441F}"/>
              </a:ext>
            </a:extLst>
          </p:cNvPr>
          <p:cNvSpPr>
            <a:spLocks noGrp="1"/>
          </p:cNvSpPr>
          <p:nvPr>
            <p:ph idx="1"/>
          </p:nvPr>
        </p:nvSpPr>
        <p:spPr>
          <a:xfrm>
            <a:off x="457200" y="1484784"/>
            <a:ext cx="8229600" cy="3917032"/>
          </a:xfrm>
        </p:spPr>
        <p:txBody>
          <a:bodyPr/>
          <a:lstStyle/>
          <a:p>
            <a:r>
              <a:rPr lang="en-US" sz="2400" dirty="0"/>
              <a:t>Controlling facilitates the identification of deviations. This allows organizations to adapt to changing circumstances, correct course, and make informed decisions to address challenges.</a:t>
            </a:r>
          </a:p>
          <a:p>
            <a:r>
              <a:rPr lang="en-US" sz="2400" dirty="0"/>
              <a:t>Controlling helps in the efficient use of resources, including financial, human, and material resources. It ensures that resources are allocated and utilized effectively to maximize productivity.</a:t>
            </a:r>
          </a:p>
          <a:p>
            <a:r>
              <a:rPr lang="en-US" sz="2400" dirty="0"/>
              <a:t>The information generated through the controlling process provides valuable insights for decision-making. It enables managers to make informed choices and take corrective actions when necessary.</a:t>
            </a:r>
          </a:p>
          <a:p>
            <a:endParaRPr lang="en-US" dirty="0"/>
          </a:p>
        </p:txBody>
      </p:sp>
      <p:sp>
        <p:nvSpPr>
          <p:cNvPr id="4" name="Date Placeholder 3">
            <a:extLst>
              <a:ext uri="{FF2B5EF4-FFF2-40B4-BE49-F238E27FC236}">
                <a16:creationId xmlns:a16="http://schemas.microsoft.com/office/drawing/2014/main" id="{42A0A117-B4B0-AD7B-054C-5604A4E18AE5}"/>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DE423D70-B759-E860-3186-AF3D33930139}"/>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3205915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5CD87-F7E1-E578-A60C-FBE3A8D809C8}"/>
              </a:ext>
            </a:extLst>
          </p:cNvPr>
          <p:cNvSpPr>
            <a:spLocks noGrp="1"/>
          </p:cNvSpPr>
          <p:nvPr>
            <p:ph type="title"/>
          </p:nvPr>
        </p:nvSpPr>
        <p:spPr/>
        <p:txBody>
          <a:bodyPr/>
          <a:lstStyle/>
          <a:p>
            <a:r>
              <a:rPr lang="en-US" sz="3600" b="1" dirty="0"/>
              <a:t>Process of controlling</a:t>
            </a:r>
          </a:p>
        </p:txBody>
      </p:sp>
      <p:sp>
        <p:nvSpPr>
          <p:cNvPr id="3" name="Content Placeholder 2">
            <a:extLst>
              <a:ext uri="{FF2B5EF4-FFF2-40B4-BE49-F238E27FC236}">
                <a16:creationId xmlns:a16="http://schemas.microsoft.com/office/drawing/2014/main" id="{A10CE847-0F06-C55B-3858-70831A3DC681}"/>
              </a:ext>
            </a:extLst>
          </p:cNvPr>
          <p:cNvSpPr>
            <a:spLocks noGrp="1"/>
          </p:cNvSpPr>
          <p:nvPr>
            <p:ph idx="1"/>
          </p:nvPr>
        </p:nvSpPr>
        <p:spPr/>
        <p:txBody>
          <a:bodyPr/>
          <a:lstStyle/>
          <a:p>
            <a:r>
              <a:rPr lang="en-US" sz="2800" dirty="0"/>
              <a:t>Controlling has the following steps:</a:t>
            </a:r>
          </a:p>
          <a:p>
            <a:pPr lvl="1"/>
            <a:r>
              <a:rPr lang="en-US" sz="2400" dirty="0"/>
              <a:t>Establishment of standard performance</a:t>
            </a:r>
          </a:p>
          <a:p>
            <a:pPr lvl="1"/>
            <a:r>
              <a:rPr lang="en-US" sz="2400" dirty="0"/>
              <a:t>Measurement of actual performance </a:t>
            </a:r>
          </a:p>
          <a:p>
            <a:pPr lvl="1"/>
            <a:r>
              <a:rPr lang="en-US" sz="2400" dirty="0"/>
              <a:t>Comparison of actual performance with the standards and finding out deviation if any</a:t>
            </a:r>
          </a:p>
          <a:p>
            <a:pPr lvl="1"/>
            <a:r>
              <a:rPr lang="en-US" sz="2400" dirty="0"/>
              <a:t>Corrective action</a:t>
            </a:r>
          </a:p>
        </p:txBody>
      </p:sp>
      <p:sp>
        <p:nvSpPr>
          <p:cNvPr id="4" name="Date Placeholder 3">
            <a:extLst>
              <a:ext uri="{FF2B5EF4-FFF2-40B4-BE49-F238E27FC236}">
                <a16:creationId xmlns:a16="http://schemas.microsoft.com/office/drawing/2014/main" id="{5167D3A9-7924-2F69-1264-D8C67B0A50D5}"/>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36DE0799-0583-CE89-5634-0486F1700826}"/>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449506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63899-5192-4487-EC14-0846DDFADA4B}"/>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4E93ABC0-D426-37F6-A96B-D668185A103F}"/>
              </a:ext>
            </a:extLst>
          </p:cNvPr>
          <p:cNvSpPr>
            <a:spLocks noGrp="1"/>
          </p:cNvSpPr>
          <p:nvPr>
            <p:ph idx="1"/>
          </p:nvPr>
        </p:nvSpPr>
        <p:spPr/>
        <p:txBody>
          <a:bodyPr/>
          <a:lstStyle/>
          <a:p>
            <a:endParaRPr lang="en-US"/>
          </a:p>
        </p:txBody>
      </p:sp>
      <p:sp>
        <p:nvSpPr>
          <p:cNvPr id="4" name="Date Placeholder 3">
            <a:extLst>
              <a:ext uri="{FF2B5EF4-FFF2-40B4-BE49-F238E27FC236}">
                <a16:creationId xmlns:a16="http://schemas.microsoft.com/office/drawing/2014/main" id="{828A9E1A-3B94-C1B6-76C2-807ECA068048}"/>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D1670477-78B6-A7B5-7E32-623CFE26D636}"/>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3535779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EB39E-6844-AD5D-71C1-A81DDE3F460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2E6D35E2-4118-918E-AA9A-70B009B576E1}"/>
              </a:ext>
            </a:extLst>
          </p:cNvPr>
          <p:cNvSpPr>
            <a:spLocks noGrp="1"/>
          </p:cNvSpPr>
          <p:nvPr>
            <p:ph idx="1"/>
          </p:nvPr>
        </p:nvSpPr>
        <p:spPr/>
        <p:txBody>
          <a:bodyPr/>
          <a:lstStyle/>
          <a:p>
            <a:r>
              <a:rPr lang="en-US" sz="2400" dirty="0"/>
              <a:t>Cole, G.A and Kelly, P. Phil (2020) Management theory and practice. Ninth edition / Gerald A. Cole, Phil Kelly. Andover: Cengage Learning.</a:t>
            </a:r>
            <a:endParaRPr kumimoji="0" lang="en-US" sz="2400" b="0" i="0" u="none" strike="noStrike" kern="1200" cap="none" spc="0" normalizeH="0" baseline="0" noProof="0" dirty="0">
              <a:ln>
                <a:noFill/>
              </a:ln>
              <a:solidFill>
                <a:prstClr val="black"/>
              </a:solidFill>
              <a:effectLst/>
              <a:uLnTx/>
              <a:uFillTx/>
              <a:ea typeface="+mn-ea"/>
              <a:cs typeface="+mn-cs"/>
            </a:endParaRPr>
          </a:p>
          <a:p>
            <a:r>
              <a:rPr kumimoji="0" lang="en-US" sz="2400" b="0" i="0" u="none" strike="noStrike" kern="1200" cap="none" spc="0" normalizeH="0" baseline="0" noProof="0" dirty="0">
                <a:ln>
                  <a:noFill/>
                </a:ln>
                <a:solidFill>
                  <a:prstClr val="black"/>
                </a:solidFill>
                <a:effectLst/>
                <a:uLnTx/>
                <a:uFillTx/>
                <a:ea typeface="+mn-ea"/>
                <a:cs typeface="+mn-cs"/>
              </a:rPr>
              <a:t>Needle, D. Burns, J. (2019) Business in context: an introduction to business and its environment. Seventh edition. Andover: Cengage Learning.</a:t>
            </a:r>
            <a:endParaRPr lang="en-US" sz="2400" dirty="0"/>
          </a:p>
          <a:p>
            <a:r>
              <a:rPr lang="en-US" sz="24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8F4C01A9-5919-87EC-68E1-BF1A8CF4EC3B}"/>
              </a:ext>
            </a:extLst>
          </p:cNvPr>
          <p:cNvSpPr>
            <a:spLocks noGrp="1"/>
          </p:cNvSpPr>
          <p:nvPr>
            <p:ph type="dt" sz="half" idx="10"/>
          </p:nvPr>
        </p:nvSpPr>
        <p:spPr/>
        <p:txBody>
          <a:bodyPr/>
          <a:lstStyle/>
          <a:p>
            <a:pPr>
              <a:defRPr/>
            </a:pPr>
            <a:fld id="{130ADD5E-52E0-0D44-B721-F95AB1FBEECE}" type="datetime1">
              <a:rPr lang="en-GB" altLang="en-US" smtClean="0"/>
              <a:pPr>
                <a:defRPr/>
              </a:pPr>
              <a:t>08/01/2024</a:t>
            </a:fld>
            <a:endParaRPr lang="en-GB" altLang="en-US"/>
          </a:p>
        </p:txBody>
      </p:sp>
      <p:sp>
        <p:nvSpPr>
          <p:cNvPr id="5" name="Slide Number Placeholder 4">
            <a:extLst>
              <a:ext uri="{FF2B5EF4-FFF2-40B4-BE49-F238E27FC236}">
                <a16:creationId xmlns:a16="http://schemas.microsoft.com/office/drawing/2014/main" id="{03D02921-1ED0-6E23-3ADC-02FCF359D29A}"/>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39367131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1022</Words>
  <Application>Microsoft Office PowerPoint</Application>
  <PresentationFormat>On-screen Show (4:3)</PresentationFormat>
  <Paragraphs>126</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Myriad Pro</vt:lpstr>
      <vt:lpstr>Verdana</vt:lpstr>
      <vt:lpstr>20140311PresentationUWTSDTemplate</vt:lpstr>
      <vt:lpstr>   Management Functions: Planning, Organising, Leading, Controlling        LCBB4008         Week 2 – Session 2 </vt:lpstr>
      <vt:lpstr>Objectives</vt:lpstr>
      <vt:lpstr>Management</vt:lpstr>
      <vt:lpstr>Management Functions</vt:lpstr>
      <vt:lpstr>Management functions: Henry Fayol</vt:lpstr>
      <vt:lpstr>Management Functions</vt:lpstr>
      <vt:lpstr>Planning</vt:lpstr>
      <vt:lpstr>Importance Planning</vt:lpstr>
      <vt:lpstr>Importance Planning</vt:lpstr>
      <vt:lpstr>Process of Planning</vt:lpstr>
      <vt:lpstr>Organizing</vt:lpstr>
      <vt:lpstr>Importance of Organizing</vt:lpstr>
      <vt:lpstr>Importance of Organizing</vt:lpstr>
      <vt:lpstr>Process of Organizing</vt:lpstr>
      <vt:lpstr>Leading</vt:lpstr>
      <vt:lpstr>Importance of leading</vt:lpstr>
      <vt:lpstr>Characteristics of Leading</vt:lpstr>
      <vt:lpstr>Controlling</vt:lpstr>
      <vt:lpstr>Importance of controlling</vt:lpstr>
      <vt:lpstr>Importance of controlling</vt:lpstr>
      <vt:lpstr>Process of controlling</vt:lpstr>
      <vt:lpstr>Activity 1</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Liyanage Rodrigo</cp:lastModifiedBy>
  <cp:revision>142</cp:revision>
  <cp:lastPrinted>2018-07-02T15:32:24Z</cp:lastPrinted>
  <dcterms:created xsi:type="dcterms:W3CDTF">2002-10-07T19:43:58Z</dcterms:created>
  <dcterms:modified xsi:type="dcterms:W3CDTF">2024-01-08T18:22:55Z</dcterms:modified>
</cp:coreProperties>
</file>