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5143500" cx="9144000"/>
  <p:notesSz cx="6858000" cy="9144000"/>
  <p:embeddedFontLst>
    <p:embeddedFont>
      <p:font typeface="Roboto"/>
      <p:regular r:id="rId17"/>
      <p:bold r:id="rId18"/>
      <p:italic r:id="rId19"/>
      <p:boldItalic r:id="rId20"/>
    </p:embeddedFont>
    <p:embeddedFont>
      <p:font typeface="Amatic SC"/>
      <p:regular r:id="rId21"/>
      <p:bold r:id="rId22"/>
    </p:embeddedFont>
    <p:embeddedFont>
      <p:font typeface="Source Code Pro"/>
      <p:regular r:id="rId23"/>
      <p:bold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boldItalic.fntdata"/><Relationship Id="rId11" Type="http://schemas.openxmlformats.org/officeDocument/2006/relationships/slide" Target="slides/slide7.xml"/><Relationship Id="rId22" Type="http://schemas.openxmlformats.org/officeDocument/2006/relationships/font" Target="fonts/AmaticSC-bold.fntdata"/><Relationship Id="rId10" Type="http://schemas.openxmlformats.org/officeDocument/2006/relationships/slide" Target="slides/slide6.xml"/><Relationship Id="rId21" Type="http://schemas.openxmlformats.org/officeDocument/2006/relationships/font" Target="fonts/AmaticSC-regular.fntdata"/><Relationship Id="rId13" Type="http://schemas.openxmlformats.org/officeDocument/2006/relationships/slide" Target="slides/slide9.xml"/><Relationship Id="rId24" Type="http://schemas.openxmlformats.org/officeDocument/2006/relationships/font" Target="fonts/SourceCodePro-bold.fntdata"/><Relationship Id="rId12" Type="http://schemas.openxmlformats.org/officeDocument/2006/relationships/slide" Target="slides/slide8.xml"/><Relationship Id="rId23" Type="http://schemas.openxmlformats.org/officeDocument/2006/relationships/font" Target="fonts/SourceCodePro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Roboto-regular.fntdata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Roboto-italic.fntdata"/><Relationship Id="rId6" Type="http://schemas.openxmlformats.org/officeDocument/2006/relationships/slide" Target="slides/slide2.xml"/><Relationship Id="rId18" Type="http://schemas.openxmlformats.org/officeDocument/2006/relationships/font" Target="fonts/Roboto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Shape 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">
  <p:cSld name="Title slid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Shape 1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secHead">
  <p:cSld name="Section 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x">
  <p:cSld name="Title and 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ColTx">
  <p:cSld name="Title and two 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Shape 24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Only">
  <p:cSld name="Title 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Shape 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One column 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Main 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ection title and 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Shape 38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9" name="Shape 3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Shape 40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Shape 41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Caption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ig 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/>
          <p:nvPr>
            <p:ph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‹#›</a:t>
            </a:fld>
            <a:endParaRPr sz="1000">
              <a:solidFill>
                <a:schemeClr val="accent1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3FFFB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>
            <p:ph type="ctrTitle"/>
          </p:nvPr>
        </p:nvSpPr>
        <p:spPr>
          <a:xfrm>
            <a:off x="311700" y="2004575"/>
            <a:ext cx="8520600" cy="79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35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" sz="4800">
                <a:solidFill>
                  <a:srgbClr val="435059"/>
                </a:solidFill>
              </a:rPr>
              <a:t>Feminism and Feminist Theory</a:t>
            </a:r>
            <a:endParaRPr sz="4800"/>
          </a:p>
        </p:txBody>
      </p:sp>
      <p:sp>
        <p:nvSpPr>
          <p:cNvPr id="57" name="Shape 57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Pearle Morha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EDF0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type="title"/>
          </p:nvPr>
        </p:nvSpPr>
        <p:spPr>
          <a:xfrm>
            <a:off x="311700" y="1885650"/>
            <a:ext cx="8520600" cy="13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What is </a:t>
            </a:r>
            <a:r>
              <a:rPr lang="en" sz="6000"/>
              <a:t>feminism</a:t>
            </a:r>
            <a:r>
              <a:rPr lang="en" sz="6000"/>
              <a:t>?</a:t>
            </a:r>
            <a:endParaRPr sz="6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3FFFB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Where did it originate from?</a:t>
            </a:r>
            <a:endParaRPr/>
          </a:p>
        </p:txBody>
      </p:sp>
      <p:sp>
        <p:nvSpPr>
          <p:cNvPr id="68" name="Shape 68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800"/>
              <a:buChar char="●"/>
            </a:pPr>
            <a:r>
              <a:rPr lang="en">
                <a:solidFill>
                  <a:srgbClr val="2A2A2A"/>
                </a:solidFill>
                <a:highlight>
                  <a:srgbClr val="FFFFFF"/>
                </a:highlight>
              </a:rPr>
              <a:t>The French and American revolutions in the late 18th century. </a:t>
            </a:r>
            <a:endParaRPr>
              <a:solidFill>
                <a:srgbClr val="2A2A2A"/>
              </a:solidFill>
              <a:highlight>
                <a:srgbClr val="FFFFFF"/>
              </a:highlight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2A2A2A"/>
              </a:solidFill>
              <a:highlight>
                <a:srgbClr val="FFFFFF"/>
              </a:highlight>
            </a:endParaRPr>
          </a:p>
          <a:p>
            <a:pPr indent="-342900" lvl="0" marL="457200" rtl="0">
              <a:spcBef>
                <a:spcPts val="1600"/>
              </a:spcBef>
              <a:spcAft>
                <a:spcPts val="0"/>
              </a:spcAft>
              <a:buClr>
                <a:srgbClr val="2A2A2A"/>
              </a:buClr>
              <a:buSzPts val="1800"/>
              <a:buChar char="●"/>
            </a:pPr>
            <a:r>
              <a:rPr lang="en">
                <a:solidFill>
                  <a:srgbClr val="2A2A2A"/>
                </a:solidFill>
                <a:highlight>
                  <a:srgbClr val="FFFFFF"/>
                </a:highlight>
              </a:rPr>
              <a:t>In Britain late 19th century A ‘second wave’ of feminism arose in the 1960s, </a:t>
            </a:r>
            <a:endParaRPr>
              <a:solidFill>
                <a:srgbClr val="2A2A2A"/>
              </a:solidFill>
              <a:highlight>
                <a:srgbClr val="FFFFFF"/>
              </a:highlight>
            </a:endParaRPr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2A2A2A"/>
              </a:solidFill>
              <a:highlight>
                <a:srgbClr val="FFFFFF"/>
              </a:highlight>
            </a:endParaRPr>
          </a:p>
          <a:p>
            <a:pPr indent="-342900" lvl="0" marL="457200">
              <a:spcBef>
                <a:spcPts val="1600"/>
              </a:spcBef>
              <a:spcAft>
                <a:spcPts val="0"/>
              </a:spcAft>
              <a:buClr>
                <a:srgbClr val="2A2A2A"/>
              </a:buClr>
              <a:buSzPts val="1800"/>
              <a:buChar char="●"/>
            </a:pPr>
            <a:r>
              <a:rPr lang="en">
                <a:solidFill>
                  <a:srgbClr val="2A2A2A"/>
                </a:solidFill>
                <a:highlight>
                  <a:srgbClr val="FFFFFF"/>
                </a:highlight>
              </a:rPr>
              <a:t>A ‘third wave’ was identified in the late 1980s and 1990s, a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EDF0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311700" y="1937250"/>
            <a:ext cx="8520600" cy="126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What is feminist theory?</a:t>
            </a:r>
            <a:endParaRPr sz="6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3FFFB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type="title"/>
          </p:nvPr>
        </p:nvSpPr>
        <p:spPr>
          <a:xfrm>
            <a:off x="311700" y="1591950"/>
            <a:ext cx="8520600" cy="195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Is </a:t>
            </a:r>
            <a:r>
              <a:rPr lang="en" sz="6000"/>
              <a:t>feminism</a:t>
            </a:r>
            <a:r>
              <a:rPr lang="en" sz="6000"/>
              <a:t> </a:t>
            </a:r>
            <a:r>
              <a:rPr lang="en" sz="6000"/>
              <a:t>portrayed</a:t>
            </a:r>
            <a:r>
              <a:rPr lang="en" sz="6000"/>
              <a:t> in </a:t>
            </a:r>
            <a:r>
              <a:rPr lang="en" sz="6000"/>
              <a:t>Shakespeare's</a:t>
            </a:r>
            <a:r>
              <a:rPr lang="en" sz="6000"/>
              <a:t> Hamlet?</a:t>
            </a:r>
            <a:endParaRPr sz="6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EDF0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/>
          <p:nvPr>
            <p:ph type="title"/>
          </p:nvPr>
        </p:nvSpPr>
        <p:spPr>
          <a:xfrm>
            <a:off x="4639125" y="416850"/>
            <a:ext cx="4017600" cy="89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Ophelia</a:t>
            </a:r>
            <a:endParaRPr sz="6000"/>
          </a:p>
        </p:txBody>
      </p:sp>
      <p:pic>
        <p:nvPicPr>
          <p:cNvPr descr="Image result for ophelia hamlet" id="84" name="Shape 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4025" y="241200"/>
            <a:ext cx="3312855" cy="474989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Shape 85"/>
          <p:cNvSpPr txBox="1"/>
          <p:nvPr/>
        </p:nvSpPr>
        <p:spPr>
          <a:xfrm>
            <a:off x="4411850" y="1570500"/>
            <a:ext cx="4245000" cy="329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She is </a:t>
            </a:r>
            <a:r>
              <a:rPr lang="en" sz="1800">
                <a:highlight>
                  <a:schemeClr val="lt1"/>
                </a:highlight>
              </a:rPr>
              <a:t>viewed</a:t>
            </a:r>
            <a:r>
              <a:rPr lang="en" sz="1800">
                <a:highlight>
                  <a:schemeClr val="lt1"/>
                </a:highlight>
              </a:rPr>
              <a:t> as a sexual object by Hamlet</a:t>
            </a:r>
            <a:endParaRPr sz="1800">
              <a:highlight>
                <a:schemeClr val="lt1"/>
              </a:highlight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Hamlet blames her for his madness</a:t>
            </a:r>
            <a:endParaRPr sz="1800">
              <a:highlight>
                <a:schemeClr val="lt1"/>
              </a:highlight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Her father treats her like a puppet</a:t>
            </a:r>
            <a:endParaRPr sz="1800">
              <a:highlight>
                <a:schemeClr val="lt1"/>
              </a:highlight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She is used to gather information and though the men around her do as they please she </a:t>
            </a:r>
            <a:r>
              <a:rPr lang="en" sz="1800">
                <a:highlight>
                  <a:schemeClr val="lt1"/>
                </a:highlight>
              </a:rPr>
              <a:t>doesn't</a:t>
            </a:r>
            <a:endParaRPr sz="1800"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3FFFB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>
            <p:ph type="title"/>
          </p:nvPr>
        </p:nvSpPr>
        <p:spPr>
          <a:xfrm>
            <a:off x="5000775" y="406525"/>
            <a:ext cx="3376800" cy="105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Gertrude</a:t>
            </a:r>
            <a:endParaRPr sz="6000"/>
          </a:p>
        </p:txBody>
      </p:sp>
      <p:pic>
        <p:nvPicPr>
          <p:cNvPr descr="Image result for gertrude hamlet" id="91" name="Shape 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4700" y="352350"/>
            <a:ext cx="2926600" cy="45337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Shape 92"/>
          <p:cNvSpPr txBox="1"/>
          <p:nvPr/>
        </p:nvSpPr>
        <p:spPr>
          <a:xfrm>
            <a:off x="4153550" y="1570500"/>
            <a:ext cx="4224000" cy="326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She is used by the men around her.</a:t>
            </a:r>
            <a:endParaRPr sz="1800">
              <a:highlight>
                <a:schemeClr val="lt1"/>
              </a:highlight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She is still submissive even </a:t>
            </a:r>
            <a:r>
              <a:rPr lang="en" sz="1800">
                <a:highlight>
                  <a:schemeClr val="lt1"/>
                </a:highlight>
              </a:rPr>
              <a:t>though</a:t>
            </a:r>
            <a:r>
              <a:rPr lang="en" sz="1800">
                <a:highlight>
                  <a:schemeClr val="lt1"/>
                </a:highlight>
              </a:rPr>
              <a:t> she is a queen.</a:t>
            </a:r>
            <a:endParaRPr sz="1800">
              <a:highlight>
                <a:schemeClr val="lt1"/>
              </a:highlight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She acts like claudius puppet</a:t>
            </a:r>
            <a:endParaRPr sz="1800">
              <a:highlight>
                <a:schemeClr val="lt1"/>
              </a:highlight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highlight>
                <a:schemeClr val="lt1"/>
              </a:highlight>
            </a:endParaRPr>
          </a:p>
          <a:p>
            <a:pPr indent="-342900" lvl="0" marL="45720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 sz="1800">
                <a:highlight>
                  <a:schemeClr val="lt1"/>
                </a:highlight>
              </a:rPr>
              <a:t>The only time she thinks for </a:t>
            </a:r>
            <a:r>
              <a:rPr lang="en" sz="1800">
                <a:highlight>
                  <a:schemeClr val="lt1"/>
                </a:highlight>
              </a:rPr>
              <a:t>herself</a:t>
            </a:r>
            <a:r>
              <a:rPr lang="en" sz="1800">
                <a:highlight>
                  <a:schemeClr val="lt1"/>
                </a:highlight>
              </a:rPr>
              <a:t> she drinks poison and dies. </a:t>
            </a:r>
            <a:r>
              <a:rPr lang="en" sz="1800">
                <a:highlight>
                  <a:schemeClr val="lt1"/>
                </a:highlight>
              </a:rPr>
              <a:t>coincident?</a:t>
            </a:r>
            <a:endParaRPr sz="1800"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EDF0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Quotes</a:t>
            </a:r>
            <a:endParaRPr/>
          </a:p>
        </p:txBody>
      </p:sp>
      <p:sp>
        <p:nvSpPr>
          <p:cNvPr id="98" name="Shape 98"/>
          <p:cNvSpPr txBox="1"/>
          <p:nvPr>
            <p:ph idx="1" type="body"/>
          </p:nvPr>
        </p:nvSpPr>
        <p:spPr>
          <a:xfrm>
            <a:off x="311700" y="1228675"/>
            <a:ext cx="8520600" cy="376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1150" lvl="0" marL="457200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300"/>
              <a:buFont typeface="Roboto"/>
              <a:buChar char="●"/>
            </a:pPr>
            <a:r>
              <a:rPr lang="en" sz="1300">
                <a:solidFill>
                  <a:srgbClr val="222222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KING : 'Tis sweet and commendable in your nature,  Hamlet, To give these mourning duties to your father. […] but to persever. In obstinate condolement is a course. Of impious stubbornness. 'Tis unmanly grief. It shows a will most incorrect to heaven, A heart unfortified, a mind impatient, An understanding simple and unschooled: (1.2.90-92; 96-101)</a:t>
            </a:r>
            <a:endParaRPr sz="1300">
              <a:solidFill>
                <a:srgbClr val="222222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222222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11150" lvl="0" marL="457200" rtl="0"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300"/>
              <a:buFont typeface="Roboto"/>
              <a:buChar char="●"/>
            </a:pPr>
            <a:r>
              <a:rPr lang="en" sz="1300">
                <a:solidFill>
                  <a:srgbClr val="222222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HAMLET: Why, what an ass am I! This is most brave, That I, the son of a dear father murdered, Prompted to my revenge by heaven and hell, Must, like a whore, unpack my heart with words And fall a-cursing, like a very drab, A stallion!(2.2.611-616)</a:t>
            </a:r>
            <a:endParaRPr sz="1300">
              <a:solidFill>
                <a:srgbClr val="222222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222222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11150" lvl="0" marL="457200">
              <a:spcBef>
                <a:spcPts val="1600"/>
              </a:spcBef>
              <a:spcAft>
                <a:spcPts val="0"/>
              </a:spcAft>
              <a:buClr>
                <a:srgbClr val="222222"/>
              </a:buClr>
              <a:buSzPts val="1300"/>
              <a:buFont typeface="Roboto"/>
              <a:buChar char="●"/>
            </a:pPr>
            <a:r>
              <a:rPr lang="en" sz="1300">
                <a:solidFill>
                  <a:srgbClr val="222222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OPHELIA: By Gis and by Saint Charity,  Alack and fie for shame, Young men will do 't, if they come to 't; By Cock, they are to blame. Quoth she, 'Before you tumbled me,  You promised me to wed.' So would I 'a done, by yonder sun, An thou hadst not come to my bed.  (4.5.63-71)</a:t>
            </a:r>
            <a:endParaRPr sz="1300">
              <a:solidFill>
                <a:srgbClr val="222222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3FFFB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type="title"/>
          </p:nvPr>
        </p:nvSpPr>
        <p:spPr>
          <a:xfrm>
            <a:off x="311700" y="2171250"/>
            <a:ext cx="8520600" cy="102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Shakespeare’s</a:t>
            </a:r>
            <a:r>
              <a:rPr lang="en" sz="6000"/>
              <a:t> THeme</a:t>
            </a:r>
            <a:endParaRPr sz="6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EDF0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>
                <a:highlight>
                  <a:schemeClr val="lt1"/>
                </a:highlight>
              </a:rPr>
              <a:t>There is a </a:t>
            </a:r>
            <a:r>
              <a:rPr lang="en">
                <a:highlight>
                  <a:schemeClr val="lt1"/>
                </a:highlight>
              </a:rPr>
              <a:t>pattern</a:t>
            </a:r>
            <a:r>
              <a:rPr lang="en">
                <a:highlight>
                  <a:schemeClr val="lt1"/>
                </a:highlight>
              </a:rPr>
              <a:t> in his writing</a:t>
            </a:r>
            <a:endParaRPr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>
                <a:highlight>
                  <a:schemeClr val="lt1"/>
                </a:highlight>
              </a:rPr>
              <a:t>The need to dominate</a:t>
            </a:r>
            <a:endParaRPr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>
                <a:highlight>
                  <a:schemeClr val="lt1"/>
                </a:highlight>
              </a:rPr>
              <a:t>The fear of growing old</a:t>
            </a:r>
            <a:endParaRPr>
              <a:highlight>
                <a:schemeClr val="lt1"/>
              </a:highlight>
            </a:endParaRPr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highlight>
                  <a:schemeClr val="lt1"/>
                </a:highlight>
              </a:rPr>
              <a:t>2. </a:t>
            </a:r>
            <a:r>
              <a:rPr lang="en">
                <a:highlight>
                  <a:schemeClr val="lt1"/>
                </a:highlight>
              </a:rPr>
              <a:t>Macbeth</a:t>
            </a:r>
            <a:r>
              <a:rPr lang="en">
                <a:highlight>
                  <a:schemeClr val="lt1"/>
                </a:highlight>
              </a:rPr>
              <a:t> </a:t>
            </a:r>
            <a:endParaRPr>
              <a:highlight>
                <a:schemeClr val="lt1"/>
              </a:highlight>
            </a:endParaRPr>
          </a:p>
          <a:p>
            <a:pPr indent="-342900" lvl="0" marL="457200" rtl="0">
              <a:spcBef>
                <a:spcPts val="1600"/>
              </a:spcBef>
              <a:spcAft>
                <a:spcPts val="0"/>
              </a:spcAft>
              <a:buSzPts val="1800"/>
              <a:buChar char="-"/>
            </a:pPr>
            <a:r>
              <a:rPr lang="en">
                <a:highlight>
                  <a:schemeClr val="lt1"/>
                </a:highlight>
              </a:rPr>
              <a:t>Woman was dominate</a:t>
            </a:r>
            <a:endParaRPr>
              <a:highlight>
                <a:schemeClr val="lt1"/>
              </a:highlight>
            </a:endParaRPr>
          </a:p>
          <a:p>
            <a: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>
                <a:highlight>
                  <a:schemeClr val="lt1"/>
                </a:highlight>
              </a:rPr>
              <a:t>Led to death</a:t>
            </a:r>
            <a:endParaRPr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3FFFB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type="title"/>
          </p:nvPr>
        </p:nvSpPr>
        <p:spPr>
          <a:xfrm>
            <a:off x="311700" y="1783050"/>
            <a:ext cx="8520600" cy="157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/>
              <a:t>NO</a:t>
            </a:r>
            <a:endParaRPr sz="9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EDF0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/>
          <p:nvPr>
            <p:ph type="title"/>
          </p:nvPr>
        </p:nvSpPr>
        <p:spPr>
          <a:xfrm>
            <a:off x="311700" y="1453800"/>
            <a:ext cx="8520600" cy="223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Th</a:t>
            </a:r>
            <a:r>
              <a:rPr lang="en" sz="6000"/>
              <a:t>ank you for listening…</a:t>
            </a:r>
            <a:endParaRPr sz="6000"/>
          </a:p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" sz="4800"/>
              <a:t>Any questions?</a:t>
            </a:r>
            <a:r>
              <a:rPr b="0" lang="en" sz="6000"/>
              <a:t> </a:t>
            </a:r>
            <a:endParaRPr b="0" sz="6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