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476" autoAdjust="0"/>
  </p:normalViewPr>
  <p:slideViewPr>
    <p:cSldViewPr snapToGrid="0" snapToObjects="1">
      <p:cViewPr>
        <p:scale>
          <a:sx n="81" d="100"/>
          <a:sy n="81" d="100"/>
        </p:scale>
        <p:origin x="860" y="-1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FA0AA9-398F-4465-8DBF-4E7B50A86341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EDE109-2B5C-4D2D-95E1-4ED974D868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1433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developmental psychology provides insights into how children like Amira think, feel, and behave. It helps practitioners tailor support based on each child’s developmental stage.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Briefly introduce Piaget’s background and significance. Emphasise his view of children as active participants in learning, which is central to understanding Amira’s developmental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Amira’s limited verbal communication and anxiety may reflect her stage in Piaget’s model. Children at this stage rely heavily on routines and caregiver reassurance.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Relate Amira’s behaviour to Piaget’s ideas. Explain that her withdrawal and anxiety reflect cognitive immaturity and the need for a supportive, predictable environment.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how these strategies are grounded in Piaget’s emphasis on active learning and interaction. Explain how symbolic play and routine strengthen cognitive and emotional growth.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interaction between genetics and environment in Amira’s development. Highlight that supportive environments enhance children’s ability to adapt and learn.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reflection on Piaget’s relevance today. Mention that while useful for understanding Amira’s stage, the theory may not fully capture the impact of culture and social learning.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key points linking theory to practice. Reinforce that developmental theories guide but do not dictate care plans.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Ensure references follow the Harvard style. Mention that evidence-based sources strengthen the academic credibility of your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348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11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773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685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092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184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135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960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969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992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883566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873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4918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5845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2774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152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909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19201"/>
            <a:ext cx="6697980" cy="2381250"/>
          </a:xfrm>
        </p:spPr>
        <p:txBody>
          <a:bodyPr>
            <a:noAutofit/>
          </a:bodyPr>
          <a:lstStyle/>
          <a:p>
            <a:r>
              <a:rPr lang="en-US" sz="4000" dirty="0"/>
              <a:t>Psychology in Health and Social Care</a:t>
            </a:r>
          </a:p>
          <a:p>
            <a:r>
              <a:rPr lang="en-US" sz="4000" dirty="0"/>
              <a:t>Assessment 1: Individual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3769030"/>
            <a:ext cx="6835958" cy="2381249"/>
          </a:xfrm>
        </p:spPr>
        <p:txBody>
          <a:bodyPr>
            <a:noAutofit/>
          </a:bodyPr>
          <a:lstStyle/>
          <a:p>
            <a:r>
              <a:rPr lang="en-US" sz="2400" dirty="0" err="1"/>
              <a:t>Programme</a:t>
            </a:r>
            <a:r>
              <a:rPr lang="en-US" sz="2400" dirty="0"/>
              <a:t>: Certificate of Higher Education in Health and Social Care</a:t>
            </a:r>
          </a:p>
          <a:p>
            <a:r>
              <a:rPr lang="en-US" sz="2400" dirty="0"/>
              <a:t>Student: </a:t>
            </a:r>
            <a:r>
              <a:rPr lang="en-US" sz="2400" dirty="0" err="1"/>
              <a:t>Ndeye</a:t>
            </a:r>
            <a:r>
              <a:rPr lang="en-US" sz="2400" dirty="0"/>
              <a:t> </a:t>
            </a:r>
            <a:r>
              <a:rPr lang="en-US" sz="2400" dirty="0" err="1"/>
              <a:t>Rohkeya</a:t>
            </a:r>
            <a:r>
              <a:rPr lang="en-US" sz="2400" dirty="0"/>
              <a:t> Bop</a:t>
            </a:r>
          </a:p>
          <a:p>
            <a:r>
              <a:rPr lang="en-US" sz="2400" dirty="0"/>
              <a:t>Student ID: 2419596</a:t>
            </a:r>
          </a:p>
          <a:p>
            <a:r>
              <a:rPr lang="en-US" sz="2400" dirty="0"/>
              <a:t>Lecturer: Bianca Sanfilippo </a:t>
            </a:r>
          </a:p>
          <a:p>
            <a:r>
              <a:rPr lang="en-US" sz="2000" dirty="0"/>
              <a:t>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AC534-6D4F-A80C-085F-EBBF5696A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7231381" cy="1320800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Acknowledgement of AI Use: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927AD-5A5E-6B8B-C0AC-874E03E7E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2160590"/>
            <a:ext cx="7700011" cy="3880773"/>
          </a:xfrm>
        </p:spPr>
        <p:txBody>
          <a:bodyPr/>
          <a:lstStyle/>
          <a:p>
            <a:r>
              <a:rPr lang="en-US" sz="3200" dirty="0"/>
              <a:t>https://www.grammarly.com was used for grammar and syntax checks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679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Psychology &amp; Developmental Psychology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sz="2800" dirty="0"/>
              <a:t>Psychology is the study of the human mind and mental processes (Todorov et al., 2011).</a:t>
            </a:r>
          </a:p>
          <a:p>
            <a:r>
              <a:rPr sz="2800" dirty="0"/>
              <a:t>Developmental Psychology explores how humans grow and change across the lifespan.</a:t>
            </a:r>
          </a:p>
          <a:p>
            <a:r>
              <a:rPr sz="2800" dirty="0"/>
              <a:t>Early childhood (ages 3–5) is a critical period for emotional, social, cognitive, and physical development.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852" y="436880"/>
            <a:ext cx="6347714" cy="1320800"/>
          </a:xfrm>
        </p:spPr>
        <p:txBody>
          <a:bodyPr/>
          <a:lstStyle/>
          <a:p>
            <a:r>
              <a:rPr dirty="0"/>
              <a:t>Jean Piaget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3852" y="1428750"/>
            <a:ext cx="4065611" cy="4612611"/>
          </a:xfrm>
        </p:spPr>
        <p:txBody>
          <a:bodyPr>
            <a:normAutofit fontScale="77500" lnSpcReduction="20000"/>
          </a:bodyPr>
          <a:lstStyle/>
          <a:p>
            <a:r>
              <a:rPr sz="2800" dirty="0"/>
              <a:t>Born in 1896 in Switzerland; died in 1980.</a:t>
            </a:r>
          </a:p>
          <a:p>
            <a:r>
              <a:rPr sz="2800" dirty="0"/>
              <a:t>Originally a biologist; became a pioneer in child psychology.</a:t>
            </a:r>
          </a:p>
          <a:p>
            <a:r>
              <a:rPr sz="2800" dirty="0"/>
              <a:t>Proposed that children are active learners who construct knowledge through experience.</a:t>
            </a:r>
          </a:p>
          <a:p>
            <a:r>
              <a:rPr sz="2800" dirty="0"/>
              <a:t>Developed the Theory of Cognitive Development</a:t>
            </a:r>
            <a:r>
              <a:rPr lang="en-US" sz="2800" dirty="0"/>
              <a:t>,</a:t>
            </a:r>
            <a:r>
              <a:rPr sz="2800" dirty="0"/>
              <a:t> explaining how thinking evolves in stages (</a:t>
            </a:r>
            <a:r>
              <a:rPr sz="2800" dirty="0" err="1"/>
              <a:t>Firman</a:t>
            </a:r>
            <a:r>
              <a:rPr sz="2800" dirty="0"/>
              <a:t>, 2020).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2B4261-E665-F588-6CDD-1F3171BA190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589463" y="1428750"/>
            <a:ext cx="3661617" cy="461261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Piaget’s Theory of Cognitive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1676400"/>
            <a:ext cx="7416801" cy="4364963"/>
          </a:xfrm>
        </p:spPr>
        <p:txBody>
          <a:bodyPr>
            <a:noAutofit/>
          </a:bodyPr>
          <a:lstStyle/>
          <a:p>
            <a:r>
              <a:rPr sz="2000" dirty="0"/>
              <a:t>Piaget proposed four stages of cognitive development:</a:t>
            </a:r>
          </a:p>
          <a:p>
            <a:r>
              <a:rPr sz="2000" dirty="0"/>
              <a:t>1. Sensorimotor (0–2 years): Learning through senses and actions.</a:t>
            </a:r>
          </a:p>
          <a:p>
            <a:r>
              <a:rPr sz="2000" dirty="0"/>
              <a:t>2. Preoperational (2–7 years): Development of language and symbolic thinking.</a:t>
            </a:r>
          </a:p>
          <a:p>
            <a:r>
              <a:rPr sz="2000" dirty="0"/>
              <a:t>3. Concrete operational (7–11 years): Logical reasoning about concrete events.</a:t>
            </a:r>
          </a:p>
          <a:p>
            <a:r>
              <a:rPr sz="2000" dirty="0"/>
              <a:t>4. Formal operational (12+ years): Abstract and hypothetical thinking.</a:t>
            </a:r>
          </a:p>
          <a:p>
            <a:r>
              <a:rPr sz="2000" dirty="0"/>
              <a:t>Amira (age 3) is in the Preoperational stage, </a:t>
            </a:r>
            <a:r>
              <a:rPr sz="2000" dirty="0" err="1"/>
              <a:t>characterised</a:t>
            </a:r>
            <a:r>
              <a:rPr sz="2000" dirty="0"/>
              <a:t> by egocentric thinking and developing language skills.</a:t>
            </a:r>
            <a:r>
              <a:rPr lang="en-GB" sz="2000" dirty="0"/>
              <a:t> (</a:t>
            </a:r>
            <a:r>
              <a:rPr lang="en-GB" sz="2000" dirty="0" err="1"/>
              <a:t>Firman</a:t>
            </a:r>
            <a:r>
              <a:rPr lang="en-GB" sz="2000" dirty="0"/>
              <a:t>, 2020).</a:t>
            </a:r>
            <a:endParaRPr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7924803" cy="1320800"/>
          </a:xfrm>
        </p:spPr>
        <p:txBody>
          <a:bodyPr/>
          <a:lstStyle/>
          <a:p>
            <a:r>
              <a:rPr dirty="0"/>
              <a:t>Applying the Theory to Amira’s Situation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1691640"/>
            <a:ext cx="6717031" cy="4556760"/>
          </a:xfrm>
        </p:spPr>
        <p:txBody>
          <a:bodyPr>
            <a:normAutofit fontScale="92500"/>
          </a:bodyPr>
          <a:lstStyle/>
          <a:p>
            <a:r>
              <a:rPr sz="2800" dirty="0"/>
              <a:t>Amira’s anxiety and difficulty engaging in group play suggest she is developing social and emotional understanding.</a:t>
            </a:r>
          </a:p>
          <a:p>
            <a:r>
              <a:rPr sz="2800" dirty="0"/>
              <a:t>Her limited verbal communication aligns with the preoperational stage, where language and symbolic play are</a:t>
            </a:r>
            <a:r>
              <a:rPr lang="en-US" sz="2800" dirty="0"/>
              <a:t> surfac</a:t>
            </a:r>
            <a:r>
              <a:rPr sz="2800" dirty="0"/>
              <a:t>ing.</a:t>
            </a:r>
          </a:p>
          <a:p>
            <a:r>
              <a:rPr sz="2800" dirty="0"/>
              <a:t>Consistent routines and opportunities for imitation support</a:t>
            </a:r>
            <a:r>
              <a:rPr lang="en-US" sz="2800" dirty="0"/>
              <a:t>,</a:t>
            </a:r>
            <a:r>
              <a:rPr sz="2800" dirty="0"/>
              <a:t> cognitive and emotional security (Barnett et al., 2022).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7517131" cy="1320800"/>
          </a:xfrm>
        </p:spPr>
        <p:txBody>
          <a:bodyPr/>
          <a:lstStyle/>
          <a:p>
            <a:r>
              <a:rPr dirty="0"/>
              <a:t>Practical Strategies for Supporting Amira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1794510"/>
            <a:ext cx="6831331" cy="4453890"/>
          </a:xfrm>
        </p:spPr>
        <p:txBody>
          <a:bodyPr>
            <a:normAutofit/>
          </a:bodyPr>
          <a:lstStyle/>
          <a:p>
            <a:r>
              <a:rPr sz="2800" dirty="0"/>
              <a:t>Provide a consistent routine to reduce anxiety.</a:t>
            </a:r>
          </a:p>
          <a:p>
            <a:r>
              <a:rPr sz="2800" dirty="0"/>
              <a:t>Use symbolic play (e.g., dolls, role play) to encourage expression.</a:t>
            </a:r>
          </a:p>
          <a:p>
            <a:r>
              <a:rPr sz="2800" dirty="0"/>
              <a:t>Support language development through songs, reading, and repetition.</a:t>
            </a:r>
          </a:p>
          <a:p>
            <a:r>
              <a:rPr sz="2800" dirty="0"/>
              <a:t>Encourage small-group play to build social confidence.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‘Nature and Nurture’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1440180"/>
            <a:ext cx="6648451" cy="4601183"/>
          </a:xfrm>
        </p:spPr>
        <p:txBody>
          <a:bodyPr>
            <a:normAutofit/>
          </a:bodyPr>
          <a:lstStyle/>
          <a:p>
            <a:r>
              <a:rPr sz="2800" dirty="0"/>
              <a:t>Nature (biological factors): Amira’s temperament and developmental pace.</a:t>
            </a:r>
          </a:p>
          <a:p>
            <a:r>
              <a:rPr sz="2800" dirty="0"/>
              <a:t>Nurture (environmental factors): Family dynamics, caregiver separation, and nursery environment.</a:t>
            </a:r>
          </a:p>
          <a:p>
            <a:r>
              <a:rPr sz="2800" dirty="0"/>
              <a:t>Both interact to influence her cognitive, emotional, and social growth (Bornstein, 2018).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dirty="0"/>
              <a:t>Critical Evaluation of Piaget’s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37360"/>
            <a:ext cx="8229600" cy="43888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sz="2400" b="1" dirty="0"/>
              <a:t>Strengths:</a:t>
            </a:r>
          </a:p>
          <a:p>
            <a:r>
              <a:rPr sz="2400" dirty="0"/>
              <a:t>Provides </a:t>
            </a:r>
            <a:r>
              <a:rPr lang="en-GB" sz="2400" dirty="0"/>
              <a:t>a </a:t>
            </a:r>
            <a:r>
              <a:rPr sz="2400" dirty="0"/>
              <a:t>valuable framework for understanding child development.</a:t>
            </a:r>
          </a:p>
          <a:p>
            <a:r>
              <a:rPr sz="2400" dirty="0" err="1"/>
              <a:t>Emphasises</a:t>
            </a:r>
            <a:r>
              <a:rPr sz="2400" dirty="0"/>
              <a:t> active learning and discovery.</a:t>
            </a:r>
            <a:endParaRPr lang="en-US" sz="2400" dirty="0"/>
          </a:p>
          <a:p>
            <a:endParaRPr lang="en-US" sz="2400" dirty="0"/>
          </a:p>
          <a:p>
            <a:pPr marL="0" indent="0">
              <a:buNone/>
            </a:pPr>
            <a:r>
              <a:rPr sz="2400" b="1" dirty="0"/>
              <a:t>Limitations:</a:t>
            </a:r>
          </a:p>
          <a:p>
            <a:r>
              <a:rPr sz="2400" dirty="0"/>
              <a:t>Underestimates children’s abilities; modern research shows earlier skill acquisition (Flavell, 2018).</a:t>
            </a:r>
          </a:p>
          <a:p>
            <a:r>
              <a:rPr sz="2400" dirty="0"/>
              <a:t>Ignores cultural and social influences (Vygotsky, 1978).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1520190"/>
            <a:ext cx="6785611" cy="4606290"/>
          </a:xfrm>
        </p:spPr>
        <p:txBody>
          <a:bodyPr>
            <a:normAutofit/>
          </a:bodyPr>
          <a:lstStyle/>
          <a:p>
            <a:r>
              <a:rPr sz="2800" dirty="0"/>
              <a:t>Piaget’s Cognitive Development Theory helps explain Amira’s cognitive and emotional </a:t>
            </a:r>
            <a:r>
              <a:rPr sz="2800" dirty="0" err="1"/>
              <a:t>behaviour</a:t>
            </a:r>
            <a:r>
              <a:rPr sz="2800" dirty="0"/>
              <a:t>.</a:t>
            </a:r>
          </a:p>
          <a:p>
            <a:r>
              <a:rPr sz="2800" dirty="0"/>
              <a:t>Applying his theory supports the design of nurturing, play-based, and language-rich environments.</a:t>
            </a:r>
          </a:p>
          <a:p>
            <a:r>
              <a:rPr sz="2800" dirty="0"/>
              <a:t>Practitioners must balance theoretical guidance with </a:t>
            </a:r>
            <a:r>
              <a:rPr sz="2800" dirty="0" err="1"/>
              <a:t>individualised</a:t>
            </a:r>
            <a:r>
              <a:rPr sz="2800" dirty="0"/>
              <a:t> observation and care.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29360"/>
            <a:ext cx="7029450" cy="4896803"/>
          </a:xfrm>
        </p:spPr>
        <p:txBody>
          <a:bodyPr>
            <a:noAutofit/>
          </a:bodyPr>
          <a:lstStyle/>
          <a:p>
            <a:r>
              <a:rPr sz="2400" dirty="0"/>
              <a:t>Barnett, W., Hansen, C.L., Bailes, L.G. and Humphreys, K.L. (2022) ‘Caregiver–child proximity as a dimension of early experience’, </a:t>
            </a:r>
            <a:r>
              <a:rPr sz="2400" i="1" dirty="0"/>
              <a:t>Development and Psychopathology</a:t>
            </a:r>
            <a:r>
              <a:rPr sz="2400" dirty="0"/>
              <a:t>, 34(2), pp. 647–665.</a:t>
            </a:r>
          </a:p>
          <a:p>
            <a:r>
              <a:rPr sz="2400" dirty="0"/>
              <a:t>Bornstein, M.H. (2018) </a:t>
            </a:r>
            <a:r>
              <a:rPr sz="2400" i="1" dirty="0"/>
              <a:t>The SAGE Encyclopedia of Lifespan Human Development</a:t>
            </a:r>
            <a:r>
              <a:rPr sz="2400" dirty="0"/>
              <a:t>. London: SAGE Publications.</a:t>
            </a:r>
          </a:p>
          <a:p>
            <a:r>
              <a:rPr sz="2400" dirty="0" err="1"/>
              <a:t>Firman</a:t>
            </a:r>
            <a:r>
              <a:rPr sz="2400" dirty="0"/>
              <a:t>, J. (2020) </a:t>
            </a:r>
            <a:r>
              <a:rPr sz="2400" i="1" dirty="0"/>
              <a:t>Piaget’s Theory and Early Learning</a:t>
            </a:r>
            <a:r>
              <a:rPr sz="2400" dirty="0"/>
              <a:t>. London: Routledge.</a:t>
            </a:r>
            <a:endParaRPr lang="en-US" sz="2400" dirty="0"/>
          </a:p>
          <a:p>
            <a:pPr marL="0" indent="0">
              <a:buNone/>
            </a:pP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92FFD-F1DB-3AEE-C2D9-F1041CBA1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7805C-3BAE-77AF-814B-AA6365956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2091690"/>
            <a:ext cx="7305041" cy="3949673"/>
          </a:xfrm>
        </p:spPr>
        <p:txBody>
          <a:bodyPr>
            <a:normAutofit/>
          </a:bodyPr>
          <a:lstStyle/>
          <a:p>
            <a:r>
              <a:rPr lang="en-US" sz="2400" dirty="0"/>
              <a:t>Flavell, J.H. (2018) </a:t>
            </a:r>
            <a:r>
              <a:rPr lang="en-US" sz="2400" i="1" dirty="0"/>
              <a:t>Cognitive Development</a:t>
            </a:r>
            <a:r>
              <a:rPr lang="en-US" sz="2400" dirty="0"/>
              <a:t>. New York: Pearson.</a:t>
            </a:r>
          </a:p>
          <a:p>
            <a:r>
              <a:rPr lang="en-US" sz="2400" dirty="0"/>
              <a:t>Todorov, A., Fiske, S. and Prentice, D. (2011) Social Neuroscience: Toward Understanding the Underpinnings of the Social Mind. Oxford University Press.</a:t>
            </a:r>
          </a:p>
          <a:p>
            <a:r>
              <a:rPr lang="en-US" sz="2400" dirty="0"/>
              <a:t>Vygotsky, L.S. (1978</a:t>
            </a:r>
            <a:r>
              <a:rPr lang="en-US" sz="2400" i="1" dirty="0"/>
              <a:t>) Mind in Society: The Development of Higher Psychological Processes. </a:t>
            </a:r>
            <a:r>
              <a:rPr lang="en-US" sz="2400" dirty="0"/>
              <a:t>Harvard University Press.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08178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339</TotalTime>
  <Words>893</Words>
  <Application>Microsoft Office PowerPoint</Application>
  <PresentationFormat>On-screen Show (4:3)</PresentationFormat>
  <Paragraphs>66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Psychology in Health and Social Care Assessment 1: Individual Presentation</vt:lpstr>
      <vt:lpstr>Acknowledgement of AI Use:</vt:lpstr>
      <vt:lpstr>Psychology &amp; Developmental Psychology</vt:lpstr>
      <vt:lpstr>Jean Piaget</vt:lpstr>
      <vt:lpstr>Piaget’s Theory of Cognitive Development</vt:lpstr>
      <vt:lpstr>Applying the Theory to Amira’s Situation</vt:lpstr>
      <vt:lpstr>Practical Strategies for Supporting Amira</vt:lpstr>
      <vt:lpstr>‘Nature and Nurture’</vt:lpstr>
      <vt:lpstr>Critical Evaluation of Piaget’s Theory</vt:lpstr>
      <vt:lpstr>Conclusion</vt:lpstr>
      <vt:lpstr>References 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Papa .</dc:creator>
  <cp:keywords/>
  <dc:description>generated using python-pptx</dc:description>
  <cp:lastModifiedBy>Ndeye rokheya Bop</cp:lastModifiedBy>
  <cp:revision>12</cp:revision>
  <dcterms:created xsi:type="dcterms:W3CDTF">2013-01-27T09:14:16Z</dcterms:created>
  <dcterms:modified xsi:type="dcterms:W3CDTF">2025-11-12T14:06:12Z</dcterms:modified>
  <cp:category/>
</cp:coreProperties>
</file>