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4" r:id="rId9"/>
  </p:sldIdLst>
  <p:sldSz cx="18288000" cy="10287000"/>
  <p:notesSz cx="6858000" cy="9144000"/>
  <p:embeddedFontLst>
    <p:embeddedFont>
      <p:font typeface="Calibri" panose="020F0502020204030204" pitchFamily="34" charset="0"/>
      <p:regular r:id="rId11"/>
      <p:bold r:id="rId12"/>
      <p:italic r:id="rId13"/>
      <p:boldItalic r:id="rId14"/>
    </p:embeddedFont>
    <p:embeddedFont>
      <p:font typeface="Cardo" panose="02020600000000000000"/>
      <p:regular r:id="rId15"/>
    </p:embeddedFont>
    <p:embeddedFont>
      <p:font typeface="Didact Gothic" pitchFamily="2"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7778" autoAdjust="0"/>
  </p:normalViewPr>
  <p:slideViewPr>
    <p:cSldViewPr>
      <p:cViewPr varScale="1">
        <p:scale>
          <a:sx n="38" d="100"/>
          <a:sy n="38" d="100"/>
        </p:scale>
        <p:origin x="123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notesMaster" Target="notesMasters/notesMaster1.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480EAC-DCFF-4EE4-B2CB-208777E8BBA3}" type="datetimeFigureOut">
              <a:rPr lang="en-IN" smtClean="0"/>
              <a:t>25/03/26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965BB3-3B19-40FF-8E8E-1A64E82A1638}" type="slidenum">
              <a:rPr lang="en-IN" smtClean="0"/>
              <a:t>‹#›</a:t>
            </a:fld>
            <a:endParaRPr lang="en-IN"/>
          </a:p>
        </p:txBody>
      </p:sp>
    </p:spTree>
    <p:extLst>
      <p:ext uri="{BB962C8B-B14F-4D97-AF65-F5344CB8AC3E}">
        <p14:creationId xmlns:p14="http://schemas.microsoft.com/office/powerpoint/2010/main" val="3495693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Organisational structure is a formal framework that plays a crucial role in optimising operational activities, improving operational efficiency and preventing errors. The primary aim of conducting this presentation is to briefly explain the different organisational structure and their importance. A short explanation of different organisational charts will be demonstrated in this presentation. </a:t>
            </a: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D965BB3-3B19-40FF-8E8E-1A64E82A1638}" type="slidenum">
              <a:rPr lang="en-IN" smtClean="0"/>
              <a:t>2</a:t>
            </a:fld>
            <a:endParaRPr lang="en-IN"/>
          </a:p>
        </p:txBody>
      </p:sp>
    </p:spTree>
    <p:extLst>
      <p:ext uri="{BB962C8B-B14F-4D97-AF65-F5344CB8AC3E}">
        <p14:creationId xmlns:p14="http://schemas.microsoft.com/office/powerpoint/2010/main" val="8562189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Organisational structure assists an organisation in defining the job roles and duties of each employee. In terms of boosting the growth rate of an organisation, the strategic organisational structure provides massive support to an enterprise. The organisational chart acts as a visual map of an organisation that assists in defining reporting lines, hierarchy and so on.  </a:t>
            </a: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D965BB3-3B19-40FF-8E8E-1A64E82A1638}" type="slidenum">
              <a:rPr lang="en-IN" smtClean="0"/>
              <a:t>3</a:t>
            </a:fld>
            <a:endParaRPr lang="en-IN"/>
          </a:p>
        </p:txBody>
      </p:sp>
    </p:spTree>
    <p:extLst>
      <p:ext uri="{BB962C8B-B14F-4D97-AF65-F5344CB8AC3E}">
        <p14:creationId xmlns:p14="http://schemas.microsoft.com/office/powerpoint/2010/main" val="33943410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Ampersand Hotel follows the </a:t>
            </a:r>
            <a:r>
              <a:rPr lang="en-IN" sz="1200" i="1" kern="1200" dirty="0">
                <a:solidFill>
                  <a:schemeClr val="tx1"/>
                </a:solidFill>
                <a:effectLst/>
                <a:latin typeface="Arial" panose="020B0604020202020204" pitchFamily="34" charset="0"/>
                <a:ea typeface="+mn-ea"/>
                <a:cs typeface="Arial" panose="020B0604020202020204" pitchFamily="34" charset="0"/>
              </a:rPr>
              <a:t>functional structure</a:t>
            </a:r>
            <a:r>
              <a:rPr lang="en-IN" sz="1200" kern="1200" dirty="0">
                <a:solidFill>
                  <a:schemeClr val="tx1"/>
                </a:solidFill>
                <a:effectLst/>
                <a:latin typeface="Arial" panose="020B0604020202020204" pitchFamily="34" charset="0"/>
                <a:ea typeface="+mn-ea"/>
                <a:cs typeface="Arial" panose="020B0604020202020204" pitchFamily="34" charset="0"/>
              </a:rPr>
              <a:t> to operate its business, and the key instructions of this structure assist the manager in appropriately maintaining all the work activities. For making a clear path and fostering operational efficiency, the management follows the functional organisational chart. </a:t>
            </a: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D965BB3-3B19-40FF-8E8E-1A64E82A1638}" type="slidenum">
              <a:rPr lang="en-IN" smtClean="0"/>
              <a:t>4</a:t>
            </a:fld>
            <a:endParaRPr lang="en-IN"/>
          </a:p>
        </p:txBody>
      </p:sp>
    </p:spTree>
    <p:extLst>
      <p:ext uri="{BB962C8B-B14F-4D97-AF65-F5344CB8AC3E}">
        <p14:creationId xmlns:p14="http://schemas.microsoft.com/office/powerpoint/2010/main" val="33922139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key characteristics of divisional structure include</a:t>
            </a:r>
            <a:r>
              <a:rPr lang="en-IN" sz="1200" i="1" kern="1200" dirty="0">
                <a:solidFill>
                  <a:schemeClr val="tx1"/>
                </a:solidFill>
                <a:effectLst/>
                <a:latin typeface="+mn-lt"/>
                <a:ea typeface="+mn-ea"/>
                <a:cs typeface="+mn-cs"/>
              </a:rPr>
              <a:t> clear accountability, autonomy, duplication of resources</a:t>
            </a:r>
            <a:r>
              <a:rPr lang="en-IN" sz="1200" kern="1200" dirty="0">
                <a:solidFill>
                  <a:schemeClr val="tx1"/>
                </a:solidFill>
                <a:effectLst/>
                <a:latin typeface="+mn-lt"/>
                <a:ea typeface="+mn-ea"/>
                <a:cs typeface="+mn-cs"/>
              </a:rPr>
              <a:t> and many more. For instance, the management of The Barclays follows a divisional structure to appropriately maintain all the operational activities. In terms of the decision-making process, this organisational structure provides massive support to a venture.     </a:t>
            </a:r>
          </a:p>
          <a:p>
            <a:endParaRPr lang="en-IN" dirty="0"/>
          </a:p>
        </p:txBody>
      </p:sp>
      <p:sp>
        <p:nvSpPr>
          <p:cNvPr id="4" name="Slide Number Placeholder 3"/>
          <p:cNvSpPr>
            <a:spLocks noGrp="1"/>
          </p:cNvSpPr>
          <p:nvPr>
            <p:ph type="sldNum" sz="quarter" idx="10"/>
          </p:nvPr>
        </p:nvSpPr>
        <p:spPr/>
        <p:txBody>
          <a:bodyPr/>
          <a:lstStyle/>
          <a:p>
            <a:fld id="{ED965BB3-3B19-40FF-8E8E-1A64E82A1638}" type="slidenum">
              <a:rPr lang="en-IN" smtClean="0"/>
              <a:t>5</a:t>
            </a:fld>
            <a:endParaRPr lang="en-IN"/>
          </a:p>
        </p:txBody>
      </p:sp>
    </p:spTree>
    <p:extLst>
      <p:ext uri="{BB962C8B-B14F-4D97-AF65-F5344CB8AC3E}">
        <p14:creationId xmlns:p14="http://schemas.microsoft.com/office/powerpoint/2010/main" val="1597465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 matrix organisational chart consists of mapping dual reporting lines where employees report both project and functional managers. For example, the management of Starbucks prioritises this organisational structure to optimise the resource sharing process and maintain valuable coordination with the employees. </a:t>
            </a:r>
          </a:p>
          <a:p>
            <a:endParaRPr lang="en-IN" dirty="0"/>
          </a:p>
        </p:txBody>
      </p:sp>
      <p:sp>
        <p:nvSpPr>
          <p:cNvPr id="4" name="Slide Number Placeholder 3"/>
          <p:cNvSpPr>
            <a:spLocks noGrp="1"/>
          </p:cNvSpPr>
          <p:nvPr>
            <p:ph type="sldNum" sz="quarter" idx="10"/>
          </p:nvPr>
        </p:nvSpPr>
        <p:spPr/>
        <p:txBody>
          <a:bodyPr/>
          <a:lstStyle/>
          <a:p>
            <a:fld id="{ED965BB3-3B19-40FF-8E8E-1A64E82A1638}" type="slidenum">
              <a:rPr lang="en-IN" smtClean="0"/>
              <a:t>6</a:t>
            </a:fld>
            <a:endParaRPr lang="en-IN"/>
          </a:p>
        </p:txBody>
      </p:sp>
    </p:spTree>
    <p:extLst>
      <p:ext uri="{BB962C8B-B14F-4D97-AF65-F5344CB8AC3E}">
        <p14:creationId xmlns:p14="http://schemas.microsoft.com/office/powerpoint/2010/main" val="7094550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latin typeface="Arial" panose="020B0604020202020204" pitchFamily="34" charset="0"/>
                <a:cs typeface="Arial" panose="020B0604020202020204" pitchFamily="34" charset="0"/>
              </a:rPr>
              <a:t>The presentation has also summarised</a:t>
            </a:r>
            <a:r>
              <a:rPr lang="en-IN" baseline="0" dirty="0">
                <a:latin typeface="Arial" panose="020B0604020202020204" pitchFamily="34" charset="0"/>
                <a:cs typeface="Arial" panose="020B0604020202020204" pitchFamily="34" charset="0"/>
              </a:rPr>
              <a:t> some real-life examples of three organisations that follow the mentioned organisational charts for their daily operations. The characteristics and ways to create those structures have also been elaborated on in this presentation.</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D965BB3-3B19-40FF-8E8E-1A64E82A1638}" type="slidenum">
              <a:rPr lang="en-IN" smtClean="0"/>
              <a:t>7</a:t>
            </a:fld>
            <a:endParaRPr lang="en-IN"/>
          </a:p>
        </p:txBody>
      </p:sp>
    </p:spTree>
    <p:extLst>
      <p:ext uri="{BB962C8B-B14F-4D97-AF65-F5344CB8AC3E}">
        <p14:creationId xmlns:p14="http://schemas.microsoft.com/office/powerpoint/2010/main" val="2595815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ED965BB3-3B19-40FF-8E8E-1A64E82A1638}" type="slidenum">
              <a:rPr lang="en-IN" smtClean="0"/>
              <a:t>8</a:t>
            </a:fld>
            <a:endParaRPr lang="en-IN"/>
          </a:p>
        </p:txBody>
      </p:sp>
    </p:spTree>
    <p:extLst>
      <p:ext uri="{BB962C8B-B14F-4D97-AF65-F5344CB8AC3E}">
        <p14:creationId xmlns:p14="http://schemas.microsoft.com/office/powerpoint/2010/main" val="5076296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3/25/26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540000" y="-1287961"/>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6682" t="-22076" r="-3615" b="-16654"/>
            </a:stretch>
          </a:blipFill>
        </p:spPr>
        <p:txBody>
          <a:bodyPr/>
          <a:lstStyle/>
          <a:p>
            <a:endParaRPr lang="ro-GB">
              <a:ln w="0"/>
              <a:effectLst>
                <a:outerShdw blurRad="38100" dist="19050" dir="2700000" algn="tl" rotWithShape="0">
                  <a:schemeClr val="dk1">
                    <a:alpha val="40000"/>
                  </a:schemeClr>
                </a:outerShdw>
              </a:effectLst>
            </a:endParaRPr>
          </a:p>
        </p:txBody>
      </p:sp>
      <p:sp>
        <p:nvSpPr>
          <p:cNvPr id="3" name="TextBox 3"/>
          <p:cNvSpPr txBox="1"/>
          <p:nvPr/>
        </p:nvSpPr>
        <p:spPr>
          <a:xfrm>
            <a:off x="3810000" y="-1192251"/>
            <a:ext cx="11171686" cy="3120021"/>
          </a:xfrm>
          <a:prstGeom prst="rect">
            <a:avLst/>
          </a:prstGeom>
          <a:solidFill>
            <a:schemeClr val="bg1">
              <a:lumMod val="95000"/>
            </a:schemeClr>
          </a:solidFill>
        </p:spPr>
        <p:txBody>
          <a:bodyPr wrap="square" lIns="0" tIns="0" rIns="0" bIns="0" rtlCol="0" anchor="ctr">
            <a:spAutoFit/>
          </a:bodyPr>
          <a:lstStyle/>
          <a:p>
            <a:pPr algn="ctr">
              <a:lnSpc>
                <a:spcPts val="13199"/>
              </a:lnSpc>
            </a:pPr>
            <a:r>
              <a:rPr lang="en-US" sz="5400" b="1" spc="-274" dirty="0">
                <a:solidFill>
                  <a:srgbClr val="0D0D0D"/>
                </a:solidFill>
                <a:latin typeface="Arial" panose="020B0604020202020204" pitchFamily="34" charset="0"/>
                <a:ea typeface="Cardo"/>
                <a:cs typeface="Arial" panose="020B0604020202020204" pitchFamily="34" charset="0"/>
                <a:sym typeface="Cardo"/>
              </a:rPr>
              <a:t>LCBB4009 Understanding Organisational Structure and Culture</a:t>
            </a:r>
          </a:p>
        </p:txBody>
      </p:sp>
      <p:sp>
        <p:nvSpPr>
          <p:cNvPr id="4" name="Freeform 4"/>
          <p:cNvSpPr/>
          <p:nvPr/>
        </p:nvSpPr>
        <p:spPr>
          <a:xfrm>
            <a:off x="7115006" y="1866900"/>
            <a:ext cx="4057988" cy="121740"/>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ro-GB"/>
          </a:p>
        </p:txBody>
      </p:sp>
      <p:sp>
        <p:nvSpPr>
          <p:cNvPr id="6" name="TextBox 6"/>
          <p:cNvSpPr txBox="1"/>
          <p:nvPr/>
        </p:nvSpPr>
        <p:spPr>
          <a:xfrm>
            <a:off x="5581243" y="2663826"/>
            <a:ext cx="7125514" cy="2103140"/>
          </a:xfrm>
          <a:prstGeom prst="rect">
            <a:avLst/>
          </a:prstGeom>
        </p:spPr>
        <p:txBody>
          <a:bodyPr lIns="0" tIns="0" rIns="0" bIns="0" rtlCol="0" anchor="t">
            <a:spAutoFit/>
          </a:bodyPr>
          <a:lstStyle/>
          <a:p>
            <a:pPr algn="ctr">
              <a:lnSpc>
                <a:spcPts val="4059"/>
              </a:lnSpc>
              <a:spcBef>
                <a:spcPct val="0"/>
              </a:spcBef>
            </a:pPr>
            <a:r>
              <a:rPr lang="en-US" sz="4000" b="1" spc="289" dirty="0">
                <a:latin typeface="Arial" panose="020B0604020202020204" pitchFamily="34" charset="0"/>
                <a:ea typeface="Didact Gothic"/>
                <a:cs typeface="Arial" panose="020B0604020202020204" pitchFamily="34" charset="0"/>
                <a:sym typeface="Didact Gothic"/>
              </a:rPr>
              <a:t>Component 1: Individual presentation</a:t>
            </a:r>
            <a:endParaRPr lang="ro-RO" sz="4000" b="1" spc="289" dirty="0">
              <a:latin typeface="Arial" panose="020B0604020202020204" pitchFamily="34" charset="0"/>
              <a:ea typeface="Didact Gothic"/>
              <a:cs typeface="Arial" panose="020B0604020202020204" pitchFamily="34" charset="0"/>
              <a:sym typeface="Didact Gothic"/>
            </a:endParaRPr>
          </a:p>
          <a:p>
            <a:pPr algn="ctr">
              <a:lnSpc>
                <a:spcPts val="4059"/>
              </a:lnSpc>
              <a:spcBef>
                <a:spcPct val="0"/>
              </a:spcBef>
            </a:pPr>
            <a:endParaRPr lang="ro-RO" sz="4000" b="1" spc="289" dirty="0">
              <a:latin typeface="Arial" panose="020B0604020202020204" pitchFamily="34" charset="0"/>
              <a:ea typeface="Didact Gothic"/>
              <a:cs typeface="Arial" panose="020B0604020202020204" pitchFamily="34" charset="0"/>
              <a:sym typeface="Didact Gothic"/>
            </a:endParaRPr>
          </a:p>
          <a:p>
            <a:pPr algn="ctr">
              <a:lnSpc>
                <a:spcPts val="4059"/>
              </a:lnSpc>
              <a:spcBef>
                <a:spcPct val="0"/>
              </a:spcBef>
            </a:pPr>
            <a:r>
              <a:rPr lang="ro-RO" sz="4000" b="1" spc="289" dirty="0">
                <a:latin typeface="Arial" panose="020B0604020202020204" pitchFamily="34" charset="0"/>
                <a:ea typeface="Didact Gothic"/>
                <a:cs typeface="Arial" panose="020B0604020202020204" pitchFamily="34" charset="0"/>
                <a:sym typeface="Didact Gothic"/>
              </a:rPr>
              <a:t> APMERSAND HOTEL</a:t>
            </a:r>
            <a:endParaRPr lang="en-US" sz="4000" b="1" spc="289" dirty="0">
              <a:latin typeface="Arial" panose="020B0604020202020204" pitchFamily="34" charset="0"/>
              <a:ea typeface="Didact Gothic"/>
              <a:cs typeface="Arial" panose="020B0604020202020204" pitchFamily="34" charset="0"/>
              <a:sym typeface="Didact Gothic"/>
            </a:endParaRPr>
          </a:p>
        </p:txBody>
      </p:sp>
      <p:sp>
        <p:nvSpPr>
          <p:cNvPr id="7" name="Freeform 7"/>
          <p:cNvSpPr/>
          <p:nvPr/>
        </p:nvSpPr>
        <p:spPr>
          <a:xfrm>
            <a:off x="7115006" y="5829300"/>
            <a:ext cx="4057988" cy="12174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ro-GB"/>
          </a:p>
        </p:txBody>
      </p:sp>
      <p:sp>
        <p:nvSpPr>
          <p:cNvPr id="8" name="Rectangle 7"/>
          <p:cNvSpPr/>
          <p:nvPr/>
        </p:nvSpPr>
        <p:spPr>
          <a:xfrm>
            <a:off x="3976414" y="6560747"/>
            <a:ext cx="9144000" cy="1685846"/>
          </a:xfrm>
          <a:prstGeom prst="rect">
            <a:avLst/>
          </a:prstGeom>
        </p:spPr>
        <p:txBody>
          <a:bodyPr>
            <a:spAutoFit/>
          </a:bodyPr>
          <a:lstStyle/>
          <a:p>
            <a:pPr algn="ctr">
              <a:lnSpc>
                <a:spcPct val="150000"/>
              </a:lnSpc>
            </a:pPr>
            <a:r>
              <a:rPr lang="en-US" sz="2400" b="1" dirty="0">
                <a:latin typeface="Arial" panose="020B0604020202020204" pitchFamily="34" charset="0"/>
                <a:cs typeface="Arial" panose="020B0604020202020204" pitchFamily="34" charset="0"/>
              </a:rPr>
              <a:t>Student Name: </a:t>
            </a:r>
            <a:r>
              <a:rPr lang="ro-RO" sz="2400" b="1" dirty="0">
                <a:latin typeface="Arial" panose="020B0604020202020204" pitchFamily="34" charset="0"/>
                <a:cs typeface="Arial" panose="020B0604020202020204" pitchFamily="34" charset="0"/>
              </a:rPr>
              <a:t>Alexandra-Mihaela Alexe</a:t>
            </a:r>
            <a:endParaRPr lang="en-US" sz="2400" b="1" dirty="0">
              <a:latin typeface="Arial" panose="020B0604020202020204" pitchFamily="34" charset="0"/>
              <a:cs typeface="Arial" panose="020B0604020202020204" pitchFamily="34" charset="0"/>
            </a:endParaRPr>
          </a:p>
          <a:p>
            <a:pPr algn="ctr">
              <a:lnSpc>
                <a:spcPct val="150000"/>
              </a:lnSpc>
            </a:pPr>
            <a:r>
              <a:rPr lang="en-US" sz="2400" b="1" dirty="0">
                <a:latin typeface="Arial" panose="020B0604020202020204" pitchFamily="34" charset="0"/>
                <a:cs typeface="Arial" panose="020B0604020202020204" pitchFamily="34" charset="0"/>
              </a:rPr>
              <a:t>Student ID:</a:t>
            </a:r>
            <a:r>
              <a:rPr lang="ro-RO" sz="2400" b="1" dirty="0">
                <a:latin typeface="Arial" panose="020B0604020202020204" pitchFamily="34" charset="0"/>
                <a:cs typeface="Arial" panose="020B0604020202020204" pitchFamily="34" charset="0"/>
              </a:rPr>
              <a:t>2513664</a:t>
            </a:r>
            <a:endParaRPr lang="en-US" sz="2400" b="1" dirty="0">
              <a:latin typeface="Arial" panose="020B0604020202020204" pitchFamily="34" charset="0"/>
              <a:cs typeface="Arial" panose="020B0604020202020204" pitchFamily="34" charset="0"/>
            </a:endParaRPr>
          </a:p>
          <a:p>
            <a:pPr algn="ctr">
              <a:lnSpc>
                <a:spcPct val="150000"/>
              </a:lnSpc>
            </a:pPr>
            <a:r>
              <a:rPr lang="en-US" sz="2400" b="1" dirty="0">
                <a:latin typeface="Arial" panose="020B0604020202020204" pitchFamily="34" charset="0"/>
                <a:cs typeface="Arial" panose="020B0604020202020204" pitchFamily="34" charset="0"/>
              </a:rPr>
              <a:t>Date of Submission: </a:t>
            </a:r>
            <a:r>
              <a:rPr lang="ro-RO" sz="2400" b="1" dirty="0">
                <a:latin typeface="Arial" panose="020B0604020202020204" pitchFamily="34" charset="0"/>
                <a:cs typeface="Arial" panose="020B0604020202020204" pitchFamily="34" charset="0"/>
              </a:rPr>
              <a:t>25/03/2025</a:t>
            </a:r>
            <a:endParaRPr lang="en-US" sz="2400" b="1"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ro-GB"/>
          </a:p>
        </p:txBody>
      </p:sp>
      <p:sp>
        <p:nvSpPr>
          <p:cNvPr id="5" name="Freeform 5"/>
          <p:cNvSpPr/>
          <p:nvPr/>
        </p:nvSpPr>
        <p:spPr>
          <a:xfrm>
            <a:off x="1028700" y="2552700"/>
            <a:ext cx="4057988" cy="12174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ro-GB"/>
          </a:p>
        </p:txBody>
      </p:sp>
      <p:sp>
        <p:nvSpPr>
          <p:cNvPr id="6" name="TextBox 6"/>
          <p:cNvSpPr txBox="1"/>
          <p:nvPr/>
        </p:nvSpPr>
        <p:spPr>
          <a:xfrm>
            <a:off x="396304" y="3633723"/>
            <a:ext cx="8072907" cy="4739759"/>
          </a:xfrm>
          <a:prstGeom prst="rect">
            <a:avLst/>
          </a:prstGeom>
        </p:spPr>
        <p:txBody>
          <a:bodyPr wrap="square" lIns="0" tIns="0" rIns="0" bIns="0" rtlCol="0" anchor="t">
            <a:spAutoFit/>
          </a:bodyPr>
          <a:lstStyle/>
          <a:p>
            <a:pPr marL="342900" lvl="0" indent="-342900" algn="just">
              <a:lnSpc>
                <a:spcPct val="150000"/>
              </a:lnSpc>
              <a:spcBef>
                <a:spcPts val="600"/>
              </a:spcBef>
              <a:spcAft>
                <a:spcPts val="600"/>
              </a:spcAft>
              <a:buFont typeface="Arial" panose="020B0604020202020204" pitchFamily="34" charset="0"/>
              <a:buChar char="●"/>
            </a:pPr>
            <a:r>
              <a:rPr lang="en-IN" sz="2400" dirty="0">
                <a:latin typeface="Arial" panose="020B0604020202020204" pitchFamily="34" charset="0"/>
                <a:ea typeface="Times New Roman" panose="02020603050405020304" pitchFamily="18" charset="0"/>
                <a:cs typeface="Arial" panose="020B0604020202020204" pitchFamily="34" charset="0"/>
              </a:rPr>
              <a:t>Organisational structure refers to a foundational framework that helps to boost organisational outcomes (</a:t>
            </a:r>
            <a:r>
              <a:rPr lang="en-IN" sz="2400"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Yu</a:t>
            </a:r>
            <a:r>
              <a:rPr lang="en-IN" sz="2400" i="1"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 et al.</a:t>
            </a:r>
            <a:r>
              <a:rPr lang="en-IN" sz="2400"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 2023)</a:t>
            </a:r>
            <a:r>
              <a:rPr lang="en-IN" sz="2400" dirty="0">
                <a:latin typeface="Arial" panose="020B0604020202020204" pitchFamily="34" charset="0"/>
                <a:ea typeface="Times New Roman" panose="02020603050405020304" pitchFamily="18" charset="0"/>
                <a:cs typeface="Arial" panose="020B0604020202020204" pitchFamily="34" charset="0"/>
              </a:rPr>
              <a:t>. </a:t>
            </a:r>
          </a:p>
          <a:p>
            <a:pPr marL="342900" lvl="0" indent="-342900" algn="just">
              <a:lnSpc>
                <a:spcPct val="150000"/>
              </a:lnSpc>
              <a:spcBef>
                <a:spcPts val="600"/>
              </a:spcBef>
              <a:spcAft>
                <a:spcPts val="600"/>
              </a:spcAft>
              <a:buFont typeface="Arial" panose="020B0604020202020204" pitchFamily="34" charset="0"/>
              <a:buChar char="●"/>
            </a:pPr>
            <a:r>
              <a:rPr lang="en-IN" sz="2400" dirty="0">
                <a:latin typeface="Arial" panose="020B0604020202020204" pitchFamily="34" charset="0"/>
                <a:ea typeface="Times New Roman" panose="02020603050405020304" pitchFamily="18" charset="0"/>
                <a:cs typeface="Arial" panose="020B0604020202020204" pitchFamily="34" charset="0"/>
              </a:rPr>
              <a:t>The core aim of conducting this study is to evaluate different types of organisational structures, such as </a:t>
            </a:r>
            <a:r>
              <a:rPr lang="en-IN" sz="2400" i="1" dirty="0">
                <a:latin typeface="Arial" panose="020B0604020202020204" pitchFamily="34" charset="0"/>
                <a:ea typeface="Times New Roman" panose="02020603050405020304" pitchFamily="18" charset="0"/>
                <a:cs typeface="Arial" panose="020B0604020202020204" pitchFamily="34" charset="0"/>
              </a:rPr>
              <a:t>divisional, functional</a:t>
            </a:r>
            <a:r>
              <a:rPr lang="en-IN" sz="2400" dirty="0">
                <a:latin typeface="Arial" panose="020B0604020202020204" pitchFamily="34" charset="0"/>
                <a:ea typeface="Times New Roman" panose="02020603050405020304" pitchFamily="18" charset="0"/>
                <a:cs typeface="Arial" panose="020B0604020202020204" pitchFamily="34" charset="0"/>
              </a:rPr>
              <a:t> and</a:t>
            </a:r>
            <a:r>
              <a:rPr lang="en-IN" sz="2400" i="1" dirty="0">
                <a:latin typeface="Arial" panose="020B0604020202020204" pitchFamily="34" charset="0"/>
                <a:ea typeface="Times New Roman" panose="02020603050405020304" pitchFamily="18" charset="0"/>
                <a:cs typeface="Arial" panose="020B0604020202020204" pitchFamily="34" charset="0"/>
              </a:rPr>
              <a:t> matrix. </a:t>
            </a:r>
            <a:endParaRPr lang="en-IN" sz="24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IN" sz="2400" dirty="0">
                <a:latin typeface="Arial" panose="020B0604020202020204" pitchFamily="34" charset="0"/>
                <a:ea typeface="Times New Roman" panose="02020603050405020304" pitchFamily="18" charset="0"/>
                <a:cs typeface="Arial" panose="020B0604020202020204" pitchFamily="34" charset="0"/>
              </a:rPr>
              <a:t>The impact of functional organisational structure on the Ampersand Hotel will be discussed in this presentation.  </a:t>
            </a:r>
            <a:endParaRPr lang="en-IN" sz="2400" u="none" strike="noStrike"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7" name="TextBox 7"/>
          <p:cNvSpPr txBox="1"/>
          <p:nvPr/>
        </p:nvSpPr>
        <p:spPr>
          <a:xfrm>
            <a:off x="962194" y="1149243"/>
            <a:ext cx="7507017" cy="1335237"/>
          </a:xfrm>
          <a:prstGeom prst="rect">
            <a:avLst/>
          </a:prstGeom>
        </p:spPr>
        <p:txBody>
          <a:bodyPr lIns="0" tIns="0" rIns="0" bIns="0" rtlCol="0" anchor="ctr">
            <a:spAutoFit/>
          </a:bodyPr>
          <a:lstStyle/>
          <a:p>
            <a:pPr>
              <a:lnSpc>
                <a:spcPct val="150000"/>
              </a:lnSpc>
            </a:pPr>
            <a:r>
              <a:rPr lang="en-US" sz="6600" b="1" spc="-174" dirty="0">
                <a:solidFill>
                  <a:srgbClr val="0D0D0D"/>
                </a:solidFill>
                <a:latin typeface="Arial" panose="020B0604020202020204" pitchFamily="34" charset="0"/>
                <a:ea typeface="Cardo"/>
                <a:cs typeface="Arial" panose="020B0604020202020204" pitchFamily="34" charset="0"/>
                <a:sym typeface="Cardo"/>
              </a:rPr>
              <a:t>Introduction </a:t>
            </a:r>
          </a:p>
        </p:txBody>
      </p:sp>
      <p:pic>
        <p:nvPicPr>
          <p:cNvPr id="1026" name="Picture 2" descr="Implement the right organizational structure for your business"/>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412809" y="3646423"/>
            <a:ext cx="7931592" cy="446152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15597" r="-15597"/>
            </a:stretch>
          </a:blipFill>
        </p:spPr>
        <p:txBody>
          <a:bodyPr/>
          <a:lstStyle/>
          <a:p>
            <a:endParaRPr lang="ro-GB"/>
          </a:p>
        </p:txBody>
      </p:sp>
      <p:sp>
        <p:nvSpPr>
          <p:cNvPr id="3" name="TextBox 3"/>
          <p:cNvSpPr txBox="1"/>
          <p:nvPr/>
        </p:nvSpPr>
        <p:spPr>
          <a:xfrm>
            <a:off x="5029200" y="335762"/>
            <a:ext cx="12611100" cy="3616375"/>
          </a:xfrm>
          <a:prstGeom prst="rect">
            <a:avLst/>
          </a:prstGeom>
        </p:spPr>
        <p:txBody>
          <a:bodyPr wrap="square" lIns="0" tIns="0" rIns="0" bIns="0" rtlCol="0" anchor="t">
            <a:spAutoFit/>
          </a:bodyPr>
          <a:lstStyle/>
          <a:p>
            <a:pPr algn="r">
              <a:lnSpc>
                <a:spcPts val="9365"/>
              </a:lnSpc>
            </a:pPr>
            <a:r>
              <a:rPr lang="en-US" sz="7000" b="1" spc="-212" dirty="0">
                <a:solidFill>
                  <a:srgbClr val="0D0D0D"/>
                </a:solidFill>
                <a:latin typeface="Arial" panose="020B0604020202020204" pitchFamily="34" charset="0"/>
                <a:ea typeface="Cardo"/>
                <a:cs typeface="Arial" panose="020B0604020202020204" pitchFamily="34" charset="0"/>
                <a:sym typeface="Cardo"/>
              </a:rPr>
              <a:t>Concept of </a:t>
            </a:r>
            <a:r>
              <a:rPr lang="en-US" sz="7000" b="1" spc="-212" dirty="0" err="1">
                <a:solidFill>
                  <a:srgbClr val="0D0D0D"/>
                </a:solidFill>
                <a:latin typeface="Arial" panose="020B0604020202020204" pitchFamily="34" charset="0"/>
                <a:ea typeface="Cardo"/>
                <a:cs typeface="Arial" panose="020B0604020202020204" pitchFamily="34" charset="0"/>
                <a:sym typeface="Cardo"/>
              </a:rPr>
              <a:t>organisational</a:t>
            </a:r>
            <a:r>
              <a:rPr lang="en-US" sz="7000" b="1" spc="-212" dirty="0">
                <a:solidFill>
                  <a:srgbClr val="0D0D0D"/>
                </a:solidFill>
                <a:latin typeface="Arial" panose="020B0604020202020204" pitchFamily="34" charset="0"/>
                <a:ea typeface="Cardo"/>
                <a:cs typeface="Arial" panose="020B0604020202020204" pitchFamily="34" charset="0"/>
                <a:sym typeface="Cardo"/>
              </a:rPr>
              <a:t> structure and chart, and their importance</a:t>
            </a:r>
          </a:p>
        </p:txBody>
      </p:sp>
      <p:grpSp>
        <p:nvGrpSpPr>
          <p:cNvPr id="4" name="Group 4"/>
          <p:cNvGrpSpPr/>
          <p:nvPr/>
        </p:nvGrpSpPr>
        <p:grpSpPr>
          <a:xfrm>
            <a:off x="0" y="4379334"/>
            <a:ext cx="18288000" cy="5336166"/>
            <a:chOff x="0" y="0"/>
            <a:chExt cx="4816593" cy="1041825"/>
          </a:xfrm>
        </p:grpSpPr>
        <p:sp>
          <p:nvSpPr>
            <p:cNvPr id="5" name="Freeform 5"/>
            <p:cNvSpPr/>
            <p:nvPr/>
          </p:nvSpPr>
          <p:spPr>
            <a:xfrm>
              <a:off x="0" y="0"/>
              <a:ext cx="4816592" cy="1041825"/>
            </a:xfrm>
            <a:custGeom>
              <a:avLst/>
              <a:gdLst/>
              <a:ahLst/>
              <a:cxnLst/>
              <a:rect l="l" t="t" r="r" b="b"/>
              <a:pathLst>
                <a:path w="4816592" h="1041825">
                  <a:moveTo>
                    <a:pt x="0" y="0"/>
                  </a:moveTo>
                  <a:lnTo>
                    <a:pt x="4816592" y="0"/>
                  </a:lnTo>
                  <a:lnTo>
                    <a:pt x="4816592" y="1041825"/>
                  </a:lnTo>
                  <a:lnTo>
                    <a:pt x="0" y="1041825"/>
                  </a:lnTo>
                  <a:close/>
                </a:path>
              </a:pathLst>
            </a:custGeom>
            <a:solidFill>
              <a:srgbClr val="F1F1F1"/>
            </a:solidFill>
          </p:spPr>
          <p:txBody>
            <a:bodyPr/>
            <a:lstStyle/>
            <a:p>
              <a:endParaRPr lang="ro-GB"/>
            </a:p>
          </p:txBody>
        </p:sp>
        <p:sp>
          <p:nvSpPr>
            <p:cNvPr id="6" name="TextBox 6"/>
            <p:cNvSpPr txBox="1"/>
            <p:nvPr/>
          </p:nvSpPr>
          <p:spPr>
            <a:xfrm>
              <a:off x="0" y="19050"/>
              <a:ext cx="4816593" cy="1022775"/>
            </a:xfrm>
            <a:prstGeom prst="rect">
              <a:avLst/>
            </a:prstGeom>
          </p:spPr>
          <p:txBody>
            <a:bodyPr lIns="50800" tIns="50800" rIns="50800" bIns="50800" rtlCol="0" anchor="ctr"/>
            <a:lstStyle/>
            <a:p>
              <a:pPr algn="ctr">
                <a:lnSpc>
                  <a:spcPts val="2392"/>
                </a:lnSpc>
              </a:pPr>
              <a:endParaRPr/>
            </a:p>
          </p:txBody>
        </p:sp>
      </p:grpSp>
      <p:sp>
        <p:nvSpPr>
          <p:cNvPr id="8" name="TextBox 8"/>
          <p:cNvSpPr txBox="1"/>
          <p:nvPr/>
        </p:nvSpPr>
        <p:spPr>
          <a:xfrm>
            <a:off x="847042" y="4533900"/>
            <a:ext cx="7704479" cy="4987712"/>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401" spc="96" dirty="0">
                <a:solidFill>
                  <a:srgbClr val="312E2D"/>
                </a:solidFill>
                <a:latin typeface="Arial" panose="020B0604020202020204" pitchFamily="34" charset="0"/>
                <a:ea typeface="Didact Gothic"/>
                <a:cs typeface="Arial" panose="020B0604020202020204" pitchFamily="34" charset="0"/>
                <a:sym typeface="Didact Gothic"/>
              </a:rPr>
              <a:t>Organisational structure is a system of defining roles and operational activities to achieve company goals. </a:t>
            </a:r>
          </a:p>
          <a:p>
            <a:pPr marL="342900" indent="-342900" algn="just">
              <a:lnSpc>
                <a:spcPct val="150000"/>
              </a:lnSpc>
              <a:buFont typeface="Arial" panose="020B0604020202020204" pitchFamily="34" charset="0"/>
              <a:buChar char="•"/>
            </a:pPr>
            <a:r>
              <a:rPr lang="en-US" sz="2401" spc="96" dirty="0">
                <a:solidFill>
                  <a:srgbClr val="312E2D"/>
                </a:solidFill>
                <a:latin typeface="Arial" panose="020B0604020202020204" pitchFamily="34" charset="0"/>
                <a:ea typeface="Didact Gothic"/>
                <a:cs typeface="Arial" panose="020B0604020202020204" pitchFamily="34" charset="0"/>
                <a:sym typeface="Didact Gothic"/>
              </a:rPr>
              <a:t>An </a:t>
            </a:r>
            <a:r>
              <a:rPr lang="en-US" sz="2401" spc="96" dirty="0" err="1">
                <a:solidFill>
                  <a:srgbClr val="312E2D"/>
                </a:solidFill>
                <a:latin typeface="Arial" panose="020B0604020202020204" pitchFamily="34" charset="0"/>
                <a:ea typeface="Didact Gothic"/>
                <a:cs typeface="Arial" panose="020B0604020202020204" pitchFamily="34" charset="0"/>
                <a:sym typeface="Didact Gothic"/>
              </a:rPr>
              <a:t>organisational</a:t>
            </a:r>
            <a:r>
              <a:rPr lang="en-US" sz="2401" spc="96" dirty="0">
                <a:solidFill>
                  <a:srgbClr val="312E2D"/>
                </a:solidFill>
                <a:latin typeface="Arial" panose="020B0604020202020204" pitchFamily="34" charset="0"/>
                <a:ea typeface="Didact Gothic"/>
                <a:cs typeface="Arial" panose="020B0604020202020204" pitchFamily="34" charset="0"/>
                <a:sym typeface="Didact Gothic"/>
              </a:rPr>
              <a:t> chart is a graphical representation of the relationship between managers, employees and departments (Valentine </a:t>
            </a:r>
            <a:r>
              <a:rPr lang="en-US" sz="2401" i="1" spc="96" dirty="0">
                <a:solidFill>
                  <a:srgbClr val="312E2D"/>
                </a:solidFill>
                <a:latin typeface="Arial" panose="020B0604020202020204" pitchFamily="34" charset="0"/>
                <a:ea typeface="Didact Gothic"/>
                <a:cs typeface="Arial" panose="020B0604020202020204" pitchFamily="34" charset="0"/>
                <a:sym typeface="Didact Gothic"/>
              </a:rPr>
              <a:t>et al. </a:t>
            </a:r>
            <a:r>
              <a:rPr lang="en-US" sz="2401" spc="96" dirty="0">
                <a:solidFill>
                  <a:srgbClr val="312E2D"/>
                </a:solidFill>
                <a:latin typeface="Arial" panose="020B0604020202020204" pitchFamily="34" charset="0"/>
                <a:ea typeface="Didact Gothic"/>
                <a:cs typeface="Arial" panose="020B0604020202020204" pitchFamily="34" charset="0"/>
                <a:sym typeface="Didact Gothic"/>
              </a:rPr>
              <a:t>2024). </a:t>
            </a:r>
          </a:p>
          <a:p>
            <a:pPr marL="342900" indent="-342900" algn="just">
              <a:lnSpc>
                <a:spcPct val="150000"/>
              </a:lnSpc>
              <a:buFont typeface="Arial" panose="020B0604020202020204" pitchFamily="34" charset="0"/>
              <a:buChar char="•"/>
            </a:pPr>
            <a:r>
              <a:rPr lang="en-US" sz="2401" spc="96" dirty="0">
                <a:solidFill>
                  <a:srgbClr val="312E2D"/>
                </a:solidFill>
                <a:latin typeface="Arial" panose="020B0604020202020204" pitchFamily="34" charset="0"/>
                <a:ea typeface="Didact Gothic"/>
                <a:cs typeface="Arial" panose="020B0604020202020204" pitchFamily="34" charset="0"/>
                <a:sym typeface="Didact Gothic"/>
              </a:rPr>
              <a:t>The strategic </a:t>
            </a:r>
            <a:r>
              <a:rPr lang="en-US" sz="2401" spc="96" dirty="0" err="1">
                <a:solidFill>
                  <a:srgbClr val="312E2D"/>
                </a:solidFill>
                <a:latin typeface="Arial" panose="020B0604020202020204" pitchFamily="34" charset="0"/>
                <a:ea typeface="Didact Gothic"/>
                <a:cs typeface="Arial" panose="020B0604020202020204" pitchFamily="34" charset="0"/>
                <a:sym typeface="Didact Gothic"/>
              </a:rPr>
              <a:t>organisational</a:t>
            </a:r>
            <a:r>
              <a:rPr lang="en-US" sz="2401" spc="96" dirty="0">
                <a:solidFill>
                  <a:srgbClr val="312E2D"/>
                </a:solidFill>
                <a:latin typeface="Arial" panose="020B0604020202020204" pitchFamily="34" charset="0"/>
                <a:ea typeface="Didact Gothic"/>
                <a:cs typeface="Arial" panose="020B0604020202020204" pitchFamily="34" charset="0"/>
                <a:sym typeface="Didact Gothic"/>
              </a:rPr>
              <a:t> structure leads to developing the information sharing process. </a:t>
            </a:r>
          </a:p>
        </p:txBody>
      </p:sp>
      <p:sp>
        <p:nvSpPr>
          <p:cNvPr id="13" name="Freeform 13"/>
          <p:cNvSpPr/>
          <p:nvPr/>
        </p:nvSpPr>
        <p:spPr>
          <a:xfrm>
            <a:off x="13201312" y="3839621"/>
            <a:ext cx="4057988" cy="12174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ro-GB"/>
          </a:p>
        </p:txBody>
      </p:sp>
      <p:pic>
        <p:nvPicPr>
          <p:cNvPr id="2050" name="Picture 2" descr="Mastering Organizational Structure 2025: Build Success Framework"/>
          <p:cNvPicPr>
            <a:picLocks noChangeAspect="1" noChangeArrowheads="1"/>
          </p:cNvPicPr>
          <p:nvPr/>
        </p:nvPicPr>
        <p:blipFill rotWithShape="1">
          <a:blip r:embed="rId5">
            <a:extLst>
              <a:ext uri="{28A0092B-C50C-407E-A947-70E740481C1C}">
                <a14:useLocalDpi xmlns:a14="http://schemas.microsoft.com/office/drawing/2010/main" val="0"/>
              </a:ext>
            </a:extLst>
          </a:blip>
          <a:srcRect l="12286" r="9999"/>
          <a:stretch/>
        </p:blipFill>
        <p:spPr bwMode="auto">
          <a:xfrm>
            <a:off x="9398563" y="4441825"/>
            <a:ext cx="8051238" cy="53498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ro-GB"/>
          </a:p>
        </p:txBody>
      </p:sp>
      <p:sp>
        <p:nvSpPr>
          <p:cNvPr id="3" name="TextBox 3"/>
          <p:cNvSpPr txBox="1"/>
          <p:nvPr/>
        </p:nvSpPr>
        <p:spPr>
          <a:xfrm>
            <a:off x="457201" y="3840030"/>
            <a:ext cx="8762999" cy="4985980"/>
          </a:xfrm>
          <a:prstGeom prst="rect">
            <a:avLst/>
          </a:prstGeom>
        </p:spPr>
        <p:txBody>
          <a:bodyPr wrap="square" lIns="0" tIns="0" rIns="0" bIns="0" rtlCol="0" anchor="ctr">
            <a:spAutoFit/>
          </a:bodyPr>
          <a:lstStyle/>
          <a:p>
            <a:pPr marL="342900" indent="-342900" algn="just">
              <a:lnSpc>
                <a:spcPct val="150000"/>
              </a:lnSpc>
              <a:spcBef>
                <a:spcPct val="0"/>
              </a:spcBef>
              <a:buFont typeface="Arial" panose="020B0604020202020204" pitchFamily="34" charset="0"/>
              <a:buChar char="•"/>
            </a:pPr>
            <a:r>
              <a:rPr lang="en-US" sz="2400" spc="96" dirty="0">
                <a:solidFill>
                  <a:srgbClr val="312E2D"/>
                </a:solidFill>
                <a:latin typeface="Arial" panose="020B0604020202020204" pitchFamily="34" charset="0"/>
                <a:ea typeface="Didact Gothic"/>
                <a:cs typeface="Arial" panose="020B0604020202020204" pitchFamily="34" charset="0"/>
                <a:sym typeface="Didact Gothic"/>
              </a:rPr>
              <a:t>Functional structure assists an organisation by grouping employees into departments based on specialised roles (Watson </a:t>
            </a:r>
            <a:r>
              <a:rPr lang="en-US" sz="2400" i="1" spc="96" dirty="0">
                <a:solidFill>
                  <a:srgbClr val="312E2D"/>
                </a:solidFill>
                <a:latin typeface="Arial" panose="020B0604020202020204" pitchFamily="34" charset="0"/>
                <a:ea typeface="Didact Gothic"/>
                <a:cs typeface="Arial" panose="020B0604020202020204" pitchFamily="34" charset="0"/>
                <a:sym typeface="Didact Gothic"/>
              </a:rPr>
              <a:t>et al. </a:t>
            </a:r>
            <a:r>
              <a:rPr lang="en-US" sz="2400" spc="96" dirty="0">
                <a:solidFill>
                  <a:srgbClr val="312E2D"/>
                </a:solidFill>
                <a:latin typeface="Arial" panose="020B0604020202020204" pitchFamily="34" charset="0"/>
                <a:ea typeface="Didact Gothic"/>
                <a:cs typeface="Arial" panose="020B0604020202020204" pitchFamily="34" charset="0"/>
                <a:sym typeface="Didact Gothic"/>
              </a:rPr>
              <a:t>2023). </a:t>
            </a:r>
          </a:p>
          <a:p>
            <a:pPr marL="342900" indent="-342900" algn="just">
              <a:lnSpc>
                <a:spcPct val="150000"/>
              </a:lnSpc>
              <a:spcBef>
                <a:spcPct val="0"/>
              </a:spcBef>
              <a:buFont typeface="Arial" panose="020B0604020202020204" pitchFamily="34" charset="0"/>
              <a:buChar char="•"/>
            </a:pPr>
            <a:r>
              <a:rPr lang="en-US" sz="2400" spc="96" dirty="0">
                <a:solidFill>
                  <a:srgbClr val="312E2D"/>
                </a:solidFill>
                <a:latin typeface="Arial" panose="020B0604020202020204" pitchFamily="34" charset="0"/>
                <a:ea typeface="Didact Gothic"/>
                <a:cs typeface="Arial" panose="020B0604020202020204" pitchFamily="34" charset="0"/>
                <a:sym typeface="Didact Gothic"/>
              </a:rPr>
              <a:t>The key characteristics of the functional structure include vertical hierarchy, centralised decision-making, specialised role and more. </a:t>
            </a:r>
          </a:p>
          <a:p>
            <a:pPr marL="342900" indent="-342900" algn="just">
              <a:lnSpc>
                <a:spcPct val="150000"/>
              </a:lnSpc>
              <a:spcBef>
                <a:spcPct val="0"/>
              </a:spcBef>
              <a:buFont typeface="Arial" panose="020B0604020202020204" pitchFamily="34" charset="0"/>
              <a:buChar char="•"/>
            </a:pPr>
            <a:r>
              <a:rPr lang="en-US" sz="2400" spc="96" dirty="0">
                <a:solidFill>
                  <a:srgbClr val="312E2D"/>
                </a:solidFill>
                <a:latin typeface="Arial" panose="020B0604020202020204" pitchFamily="34" charset="0"/>
                <a:ea typeface="Didact Gothic"/>
                <a:cs typeface="Arial" panose="020B0604020202020204" pitchFamily="34" charset="0"/>
                <a:sym typeface="Didact Gothic"/>
              </a:rPr>
              <a:t>The functional chart is top-down and hierarchical, showing department heads reporting to the CEO or senior manager.</a:t>
            </a:r>
          </a:p>
        </p:txBody>
      </p:sp>
      <p:sp>
        <p:nvSpPr>
          <p:cNvPr id="4" name="TextBox 4"/>
          <p:cNvSpPr txBox="1"/>
          <p:nvPr/>
        </p:nvSpPr>
        <p:spPr>
          <a:xfrm>
            <a:off x="457200" y="1217942"/>
            <a:ext cx="14478000" cy="1384995"/>
          </a:xfrm>
          <a:prstGeom prst="rect">
            <a:avLst/>
          </a:prstGeom>
        </p:spPr>
        <p:txBody>
          <a:bodyPr wrap="square" lIns="0" tIns="0" rIns="0" bIns="0" rtlCol="0" anchor="t">
            <a:spAutoFit/>
          </a:bodyPr>
          <a:lstStyle/>
          <a:p>
            <a:pPr>
              <a:lnSpc>
                <a:spcPct val="150000"/>
              </a:lnSpc>
            </a:pPr>
            <a:r>
              <a:rPr lang="en-US" sz="6000" b="1" spc="-174" dirty="0">
                <a:solidFill>
                  <a:srgbClr val="0D0D0D"/>
                </a:solidFill>
                <a:latin typeface="Arial" panose="020B0604020202020204" pitchFamily="34" charset="0"/>
                <a:ea typeface="Cardo"/>
                <a:cs typeface="Arial" panose="020B0604020202020204" pitchFamily="34" charset="0"/>
                <a:sym typeface="Cardo"/>
              </a:rPr>
              <a:t>About functional structure and chart</a:t>
            </a:r>
          </a:p>
        </p:txBody>
      </p:sp>
      <p:sp>
        <p:nvSpPr>
          <p:cNvPr id="7" name="Freeform 7"/>
          <p:cNvSpPr/>
          <p:nvPr/>
        </p:nvSpPr>
        <p:spPr>
          <a:xfrm>
            <a:off x="1028700" y="2705100"/>
            <a:ext cx="4057988" cy="12174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dirty="0"/>
          </a:p>
        </p:txBody>
      </p:sp>
      <p:pic>
        <p:nvPicPr>
          <p:cNvPr id="9" name="Picture 8"/>
          <p:cNvPicPr>
            <a:picLocks noChangeAspect="1"/>
          </p:cNvPicPr>
          <p:nvPr/>
        </p:nvPicPr>
        <p:blipFill>
          <a:blip r:embed="rId5"/>
          <a:stretch>
            <a:fillRect/>
          </a:stretch>
        </p:blipFill>
        <p:spPr>
          <a:xfrm>
            <a:off x="10134600" y="3619500"/>
            <a:ext cx="7239000" cy="49073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1195"/>
            </a:stretch>
          </a:blipFill>
        </p:spPr>
        <p:txBody>
          <a:bodyPr/>
          <a:lstStyle/>
          <a:p>
            <a:endParaRPr lang="ro-GB"/>
          </a:p>
        </p:txBody>
      </p:sp>
      <p:grpSp>
        <p:nvGrpSpPr>
          <p:cNvPr id="3" name="Group 3"/>
          <p:cNvGrpSpPr/>
          <p:nvPr/>
        </p:nvGrpSpPr>
        <p:grpSpPr>
          <a:xfrm>
            <a:off x="0" y="4686300"/>
            <a:ext cx="18288000" cy="4429440"/>
            <a:chOff x="0" y="0"/>
            <a:chExt cx="4816593" cy="1166601"/>
          </a:xfrm>
        </p:grpSpPr>
        <p:sp>
          <p:nvSpPr>
            <p:cNvPr id="4" name="Freeform 4"/>
            <p:cNvSpPr/>
            <p:nvPr/>
          </p:nvSpPr>
          <p:spPr>
            <a:xfrm>
              <a:off x="0" y="0"/>
              <a:ext cx="4816592" cy="1166601"/>
            </a:xfrm>
            <a:custGeom>
              <a:avLst/>
              <a:gdLst/>
              <a:ahLst/>
              <a:cxnLst/>
              <a:rect l="l" t="t" r="r" b="b"/>
              <a:pathLst>
                <a:path w="4816592" h="1166601">
                  <a:moveTo>
                    <a:pt x="0" y="0"/>
                  </a:moveTo>
                  <a:lnTo>
                    <a:pt x="4816592" y="0"/>
                  </a:lnTo>
                  <a:lnTo>
                    <a:pt x="4816592" y="1166601"/>
                  </a:lnTo>
                  <a:lnTo>
                    <a:pt x="0" y="1166601"/>
                  </a:lnTo>
                  <a:close/>
                </a:path>
              </a:pathLst>
            </a:custGeom>
            <a:solidFill>
              <a:srgbClr val="F1F1F1"/>
            </a:solidFill>
          </p:spPr>
          <p:txBody>
            <a:bodyPr/>
            <a:lstStyle/>
            <a:p>
              <a:endParaRPr lang="ro-GB"/>
            </a:p>
          </p:txBody>
        </p:sp>
        <p:sp>
          <p:nvSpPr>
            <p:cNvPr id="5" name="TextBox 5"/>
            <p:cNvSpPr txBox="1"/>
            <p:nvPr/>
          </p:nvSpPr>
          <p:spPr>
            <a:xfrm>
              <a:off x="0" y="19050"/>
              <a:ext cx="4816593" cy="1147551"/>
            </a:xfrm>
            <a:prstGeom prst="rect">
              <a:avLst/>
            </a:prstGeom>
          </p:spPr>
          <p:txBody>
            <a:bodyPr lIns="50800" tIns="50800" rIns="50800" bIns="50800" rtlCol="0" anchor="ctr"/>
            <a:lstStyle/>
            <a:p>
              <a:pPr algn="ctr">
                <a:lnSpc>
                  <a:spcPts val="2392"/>
                </a:lnSpc>
              </a:pPr>
              <a:endParaRPr/>
            </a:p>
          </p:txBody>
        </p:sp>
      </p:grpSp>
      <p:sp>
        <p:nvSpPr>
          <p:cNvPr id="6" name="TextBox 6"/>
          <p:cNvSpPr txBox="1"/>
          <p:nvPr/>
        </p:nvSpPr>
        <p:spPr>
          <a:xfrm>
            <a:off x="1028700" y="1892185"/>
            <a:ext cx="13255814" cy="694421"/>
          </a:xfrm>
          <a:prstGeom prst="rect">
            <a:avLst/>
          </a:prstGeom>
        </p:spPr>
        <p:txBody>
          <a:bodyPr lIns="0" tIns="0" rIns="0" bIns="0" rtlCol="0" anchor="t">
            <a:spAutoFit/>
          </a:bodyPr>
          <a:lstStyle/>
          <a:p>
            <a:pPr>
              <a:lnSpc>
                <a:spcPts val="5280"/>
              </a:lnSpc>
            </a:pPr>
            <a:r>
              <a:rPr lang="en-US" sz="4800" b="1" spc="-120" dirty="0">
                <a:solidFill>
                  <a:srgbClr val="0D0D0D"/>
                </a:solidFill>
                <a:latin typeface="Arial" panose="020B0604020202020204" pitchFamily="34" charset="0"/>
                <a:ea typeface="Cardo"/>
                <a:cs typeface="Arial" panose="020B0604020202020204" pitchFamily="34" charset="0"/>
                <a:sym typeface="Cardo"/>
              </a:rPr>
              <a:t>About divisional structure and chart</a:t>
            </a:r>
          </a:p>
        </p:txBody>
      </p:sp>
      <p:sp>
        <p:nvSpPr>
          <p:cNvPr id="18" name="Freeform 18"/>
          <p:cNvSpPr/>
          <p:nvPr/>
        </p:nvSpPr>
        <p:spPr>
          <a:xfrm>
            <a:off x="1028700" y="2783316"/>
            <a:ext cx="4057988" cy="12174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ro-GB"/>
          </a:p>
        </p:txBody>
      </p:sp>
      <p:sp>
        <p:nvSpPr>
          <p:cNvPr id="19" name="Rectangle 18"/>
          <p:cNvSpPr/>
          <p:nvPr/>
        </p:nvSpPr>
        <p:spPr>
          <a:xfrm>
            <a:off x="8839200" y="5105332"/>
            <a:ext cx="9144000" cy="3724096"/>
          </a:xfrm>
          <a:prstGeom prst="rect">
            <a:avLst/>
          </a:prstGeom>
        </p:spPr>
        <p:txBody>
          <a:bodyPr anchor="ctr">
            <a:spAutoFit/>
          </a:bodyPr>
          <a:lstStyle/>
          <a:p>
            <a:pPr marL="342900" lvl="0" indent="-342900" algn="just">
              <a:lnSpc>
                <a:spcPct val="150000"/>
              </a:lnSpc>
              <a:spcBef>
                <a:spcPts val="600"/>
              </a:spcBef>
              <a:spcAft>
                <a:spcPts val="600"/>
              </a:spcAft>
              <a:buFont typeface="Arial" panose="020B0604020202020204" pitchFamily="34" charset="0"/>
              <a:buChar char="●"/>
            </a:pPr>
            <a:r>
              <a:rPr lang="en-IN" sz="2400" dirty="0">
                <a:latin typeface="Arial" panose="020B0604020202020204" pitchFamily="34" charset="0"/>
                <a:ea typeface="Times New Roman" panose="02020603050405020304" pitchFamily="18" charset="0"/>
              </a:rPr>
              <a:t>Divisional structure organises a venture into semi-autonomous or geographic-based units (</a:t>
            </a:r>
            <a:r>
              <a:rPr lang="en-IN" sz="2400" dirty="0" err="1">
                <a:latin typeface="Arial" panose="020B0604020202020204" pitchFamily="34" charset="0"/>
                <a:ea typeface="Times New Roman" panose="02020603050405020304" pitchFamily="18" charset="0"/>
              </a:rPr>
              <a:t>Kohyama</a:t>
            </a:r>
            <a:r>
              <a:rPr lang="en-IN" sz="2400" dirty="0">
                <a:latin typeface="Arial" panose="020B0604020202020204" pitchFamily="34" charset="0"/>
                <a:ea typeface="Times New Roman" panose="02020603050405020304" pitchFamily="18" charset="0"/>
              </a:rPr>
              <a:t> </a:t>
            </a:r>
            <a:r>
              <a:rPr lang="en-IN" sz="2400" i="1" dirty="0">
                <a:latin typeface="Arial" panose="020B0604020202020204" pitchFamily="34" charset="0"/>
                <a:ea typeface="Times New Roman" panose="02020603050405020304" pitchFamily="18" charset="0"/>
              </a:rPr>
              <a:t>et al.</a:t>
            </a:r>
            <a:r>
              <a:rPr lang="en-IN" sz="2400" dirty="0">
                <a:latin typeface="Arial" panose="020B0604020202020204" pitchFamily="34" charset="0"/>
                <a:ea typeface="Times New Roman" panose="02020603050405020304" pitchFamily="18" charset="0"/>
              </a:rPr>
              <a:t> 2022). </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Bef>
                <a:spcPts val="600"/>
              </a:spcBef>
              <a:spcAft>
                <a:spcPts val="600"/>
              </a:spcAft>
              <a:buFont typeface="Arial" panose="020B0604020202020204" pitchFamily="34" charset="0"/>
              <a:buChar char="●"/>
            </a:pPr>
            <a:r>
              <a:rPr lang="en-IN" sz="2400" dirty="0">
                <a:latin typeface="Arial" panose="020B0604020202020204" pitchFamily="34" charset="0"/>
                <a:ea typeface="Times New Roman" panose="02020603050405020304" pitchFamily="18" charset="0"/>
              </a:rPr>
              <a:t>In this structure, top management is the HQ or CEO, and the divisional managers are the Product A division. </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Bef>
                <a:spcPts val="600"/>
              </a:spcBef>
              <a:spcAft>
                <a:spcPts val="600"/>
              </a:spcAft>
              <a:buFont typeface="Arial" panose="020B0604020202020204" pitchFamily="34" charset="0"/>
              <a:buChar char="●"/>
            </a:pPr>
            <a:r>
              <a:rPr lang="en-IN" sz="2400" dirty="0">
                <a:latin typeface="Arial" panose="020B0604020202020204" pitchFamily="34" charset="0"/>
                <a:ea typeface="Times New Roman" panose="02020603050405020304" pitchFamily="18" charset="0"/>
              </a:rPr>
              <a:t>Types of divisional structures include</a:t>
            </a:r>
            <a:r>
              <a:rPr lang="en-IN" sz="2400" i="1" dirty="0">
                <a:latin typeface="Arial" panose="020B0604020202020204" pitchFamily="34" charset="0"/>
                <a:ea typeface="Times New Roman" panose="02020603050405020304" pitchFamily="18" charset="0"/>
              </a:rPr>
              <a:t> product structure, geographical structure, market</a:t>
            </a:r>
            <a:r>
              <a:rPr lang="en-IN" sz="2400" dirty="0">
                <a:latin typeface="Arial" panose="020B0604020202020204" pitchFamily="34" charset="0"/>
                <a:ea typeface="Times New Roman" panose="02020603050405020304" pitchFamily="18" charset="0"/>
              </a:rPr>
              <a:t> and</a:t>
            </a:r>
            <a:r>
              <a:rPr lang="en-IN" sz="2400" i="1" dirty="0">
                <a:latin typeface="Arial" panose="020B0604020202020204" pitchFamily="34" charset="0"/>
                <a:ea typeface="Times New Roman" panose="02020603050405020304" pitchFamily="18" charset="0"/>
              </a:rPr>
              <a:t> process structure.</a:t>
            </a:r>
            <a:endParaRPr lang="en-IN" sz="2400" u="none" strike="noStrike" dirty="0">
              <a:effectLst/>
              <a:latin typeface="Times New Roman" panose="02020603050405020304" pitchFamily="18" charset="0"/>
              <a:ea typeface="Times New Roman" panose="02020603050405020304" pitchFamily="18" charset="0"/>
            </a:endParaRPr>
          </a:p>
        </p:txBody>
      </p:sp>
      <p:pic>
        <p:nvPicPr>
          <p:cNvPr id="3074" name="Picture 2" descr="What Is a Divisional Structure? [+ Example] | HR Glossary - AIHR"/>
          <p:cNvPicPr>
            <a:picLocks noChangeAspect="1" noChangeArrowheads="1"/>
          </p:cNvPicPr>
          <p:nvPr/>
        </p:nvPicPr>
        <p:blipFill rotWithShape="1">
          <a:blip r:embed="rId5">
            <a:extLst>
              <a:ext uri="{28A0092B-C50C-407E-A947-70E740481C1C}">
                <a14:useLocalDpi xmlns:a14="http://schemas.microsoft.com/office/drawing/2010/main" val="0"/>
              </a:ext>
            </a:extLst>
          </a:blip>
          <a:srcRect b="11421"/>
          <a:stretch/>
        </p:blipFill>
        <p:spPr bwMode="auto">
          <a:xfrm>
            <a:off x="209888" y="4452712"/>
            <a:ext cx="8324516" cy="48966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15597" r="-15597"/>
            </a:stretch>
          </a:blipFill>
        </p:spPr>
        <p:txBody>
          <a:bodyPr/>
          <a:lstStyle/>
          <a:p>
            <a:endParaRPr lang="ro-GB"/>
          </a:p>
        </p:txBody>
      </p:sp>
      <p:sp>
        <p:nvSpPr>
          <p:cNvPr id="3" name="TextBox 3"/>
          <p:cNvSpPr txBox="1"/>
          <p:nvPr/>
        </p:nvSpPr>
        <p:spPr>
          <a:xfrm>
            <a:off x="984500" y="1639333"/>
            <a:ext cx="11969499" cy="1355949"/>
          </a:xfrm>
          <a:prstGeom prst="rect">
            <a:avLst/>
          </a:prstGeom>
        </p:spPr>
        <p:txBody>
          <a:bodyPr wrap="square" lIns="0" tIns="0" rIns="0" bIns="0" rtlCol="0" anchor="ctr">
            <a:spAutoFit/>
          </a:bodyPr>
          <a:lstStyle/>
          <a:p>
            <a:pPr>
              <a:lnSpc>
                <a:spcPct val="150000"/>
              </a:lnSpc>
            </a:pPr>
            <a:r>
              <a:rPr lang="en-US" sz="5874" b="1" spc="-146" dirty="0">
                <a:solidFill>
                  <a:srgbClr val="0D0D0D"/>
                </a:solidFill>
                <a:latin typeface="Arial" panose="020B0604020202020204" pitchFamily="34" charset="0"/>
                <a:ea typeface="Cardo"/>
                <a:cs typeface="Arial" panose="020B0604020202020204" pitchFamily="34" charset="0"/>
                <a:sym typeface="Cardo"/>
              </a:rPr>
              <a:t>About matrix structure and chart</a:t>
            </a:r>
          </a:p>
        </p:txBody>
      </p:sp>
      <p:grpSp>
        <p:nvGrpSpPr>
          <p:cNvPr id="4" name="Group 4"/>
          <p:cNvGrpSpPr/>
          <p:nvPr/>
        </p:nvGrpSpPr>
        <p:grpSpPr>
          <a:xfrm>
            <a:off x="0" y="3831682"/>
            <a:ext cx="18288000" cy="5883817"/>
            <a:chOff x="0" y="0"/>
            <a:chExt cx="4816593" cy="1201600"/>
          </a:xfrm>
        </p:grpSpPr>
        <p:sp>
          <p:nvSpPr>
            <p:cNvPr id="5" name="Freeform 5"/>
            <p:cNvSpPr/>
            <p:nvPr/>
          </p:nvSpPr>
          <p:spPr>
            <a:xfrm>
              <a:off x="0" y="0"/>
              <a:ext cx="4816592" cy="1201600"/>
            </a:xfrm>
            <a:custGeom>
              <a:avLst/>
              <a:gdLst/>
              <a:ahLst/>
              <a:cxnLst/>
              <a:rect l="l" t="t" r="r" b="b"/>
              <a:pathLst>
                <a:path w="4816592" h="1201600">
                  <a:moveTo>
                    <a:pt x="0" y="0"/>
                  </a:moveTo>
                  <a:lnTo>
                    <a:pt x="4816592" y="0"/>
                  </a:lnTo>
                  <a:lnTo>
                    <a:pt x="4816592" y="1201600"/>
                  </a:lnTo>
                  <a:lnTo>
                    <a:pt x="0" y="1201600"/>
                  </a:lnTo>
                  <a:close/>
                </a:path>
              </a:pathLst>
            </a:custGeom>
            <a:solidFill>
              <a:srgbClr val="F1F1F1"/>
            </a:solidFill>
          </p:spPr>
          <p:txBody>
            <a:bodyPr/>
            <a:lstStyle/>
            <a:p>
              <a:endParaRPr lang="ro-GB"/>
            </a:p>
          </p:txBody>
        </p:sp>
        <p:sp>
          <p:nvSpPr>
            <p:cNvPr id="6" name="TextBox 6"/>
            <p:cNvSpPr txBox="1"/>
            <p:nvPr/>
          </p:nvSpPr>
          <p:spPr>
            <a:xfrm>
              <a:off x="0" y="19050"/>
              <a:ext cx="4816593" cy="1182550"/>
            </a:xfrm>
            <a:prstGeom prst="rect">
              <a:avLst/>
            </a:prstGeom>
          </p:spPr>
          <p:txBody>
            <a:bodyPr lIns="50800" tIns="50800" rIns="50800" bIns="50800" rtlCol="0" anchor="ctr"/>
            <a:lstStyle/>
            <a:p>
              <a:pPr algn="ctr">
                <a:lnSpc>
                  <a:spcPts val="2392"/>
                </a:lnSpc>
              </a:pPr>
              <a:endParaRPr/>
            </a:p>
          </p:txBody>
        </p:sp>
      </p:grpSp>
      <p:sp>
        <p:nvSpPr>
          <p:cNvPr id="15" name="Freeform 15"/>
          <p:cNvSpPr/>
          <p:nvPr/>
        </p:nvSpPr>
        <p:spPr>
          <a:xfrm>
            <a:off x="1028700" y="3296670"/>
            <a:ext cx="4057988" cy="12174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ro-GB"/>
          </a:p>
        </p:txBody>
      </p:sp>
      <p:sp>
        <p:nvSpPr>
          <p:cNvPr id="18" name="Rectangle 17"/>
          <p:cNvSpPr/>
          <p:nvPr/>
        </p:nvSpPr>
        <p:spPr>
          <a:xfrm>
            <a:off x="514687" y="3831682"/>
            <a:ext cx="7943512" cy="5940088"/>
          </a:xfrm>
          <a:prstGeom prst="rect">
            <a:avLst/>
          </a:prstGeom>
        </p:spPr>
        <p:txBody>
          <a:bodyPr wrap="square" anchor="ctr">
            <a:spAutoFit/>
          </a:bodyPr>
          <a:lstStyle/>
          <a:p>
            <a:pPr marL="342900" lvl="0" indent="-342900" algn="just">
              <a:lnSpc>
                <a:spcPct val="150000"/>
              </a:lnSpc>
              <a:spcBef>
                <a:spcPts val="600"/>
              </a:spcBef>
              <a:spcAft>
                <a:spcPts val="600"/>
              </a:spcAft>
              <a:buFont typeface="Arial" panose="020B0604020202020204" pitchFamily="34" charset="0"/>
              <a:buChar char="●"/>
            </a:pPr>
            <a:r>
              <a:rPr lang="en-IN" sz="2400" dirty="0">
                <a:latin typeface="Arial" panose="020B0604020202020204" pitchFamily="34" charset="0"/>
                <a:ea typeface="Times New Roman" panose="02020603050405020304" pitchFamily="18" charset="0"/>
                <a:cs typeface="Arial" panose="020B0604020202020204" pitchFamily="34" charset="0"/>
              </a:rPr>
              <a:t>The matrix structure refers to a hybrid organisational design, where employees of a firm report to multiple managers. </a:t>
            </a:r>
          </a:p>
          <a:p>
            <a:pPr marL="342900" lvl="0" indent="-342900" algn="just">
              <a:lnSpc>
                <a:spcPct val="150000"/>
              </a:lnSpc>
              <a:spcBef>
                <a:spcPts val="600"/>
              </a:spcBef>
              <a:spcAft>
                <a:spcPts val="600"/>
              </a:spcAft>
              <a:buFont typeface="Arial" panose="020B0604020202020204" pitchFamily="34" charset="0"/>
              <a:buChar char="●"/>
            </a:pPr>
            <a:r>
              <a:rPr lang="en-IN" sz="2400" dirty="0">
                <a:latin typeface="Arial" panose="020B0604020202020204" pitchFamily="34" charset="0"/>
                <a:ea typeface="Times New Roman" panose="02020603050405020304" pitchFamily="18" charset="0"/>
                <a:cs typeface="Arial" panose="020B0604020202020204" pitchFamily="34" charset="0"/>
              </a:rPr>
              <a:t>This type of organisational structure highly prioritises </a:t>
            </a:r>
            <a:r>
              <a:rPr lang="en-IN" sz="2400" i="1" dirty="0">
                <a:latin typeface="Arial" panose="020B0604020202020204" pitchFamily="34" charset="0"/>
                <a:ea typeface="Times New Roman" panose="02020603050405020304" pitchFamily="18" charset="0"/>
                <a:cs typeface="Arial" panose="020B0604020202020204" pitchFamily="34" charset="0"/>
              </a:rPr>
              <a:t>cross-functional teamwork</a:t>
            </a:r>
            <a:r>
              <a:rPr lang="en-IN" sz="2400" dirty="0">
                <a:latin typeface="Arial" panose="020B0604020202020204" pitchFamily="34" charset="0"/>
                <a:ea typeface="Times New Roman" panose="02020603050405020304" pitchFamily="18" charset="0"/>
                <a:cs typeface="Arial" panose="020B0604020202020204" pitchFamily="34" charset="0"/>
              </a:rPr>
              <a:t> to drive a collaborative work environment. </a:t>
            </a:r>
          </a:p>
          <a:p>
            <a:pPr marL="342900" lvl="0" indent="-342900" algn="just">
              <a:lnSpc>
                <a:spcPct val="150000"/>
              </a:lnSpc>
              <a:spcBef>
                <a:spcPts val="600"/>
              </a:spcBef>
              <a:spcAft>
                <a:spcPts val="600"/>
              </a:spcAft>
              <a:buFont typeface="Arial" panose="020B0604020202020204" pitchFamily="34" charset="0"/>
              <a:buChar char="●"/>
            </a:pPr>
            <a:r>
              <a:rPr lang="en-IN" sz="2400" dirty="0">
                <a:latin typeface="Arial" panose="020B0604020202020204" pitchFamily="34" charset="0"/>
                <a:ea typeface="Times New Roman" panose="02020603050405020304" pitchFamily="18" charset="0"/>
                <a:cs typeface="Arial" panose="020B0604020202020204" pitchFamily="34" charset="0"/>
              </a:rPr>
              <a:t>Key characteristics of a matrix charter include</a:t>
            </a:r>
            <a:r>
              <a:rPr lang="en-IN" sz="2400" i="1" dirty="0">
                <a:latin typeface="Arial" panose="020B0604020202020204" pitchFamily="34" charset="0"/>
                <a:ea typeface="Times New Roman" panose="02020603050405020304" pitchFamily="18" charset="0"/>
                <a:cs typeface="Arial" panose="020B0604020202020204" pitchFamily="34" charset="0"/>
              </a:rPr>
              <a:t> grid representation, dual reporting lines</a:t>
            </a:r>
            <a:r>
              <a:rPr lang="en-IN" sz="2400" dirty="0">
                <a:latin typeface="Arial" panose="020B0604020202020204" pitchFamily="34" charset="0"/>
                <a:ea typeface="Times New Roman" panose="02020603050405020304" pitchFamily="18" charset="0"/>
                <a:cs typeface="Arial" panose="020B0604020202020204" pitchFamily="34" charset="0"/>
              </a:rPr>
              <a:t> and</a:t>
            </a:r>
            <a:r>
              <a:rPr lang="en-IN" sz="2400" i="1" dirty="0">
                <a:latin typeface="Arial" panose="020B0604020202020204" pitchFamily="34" charset="0"/>
                <a:ea typeface="Times New Roman" panose="02020603050405020304" pitchFamily="18" charset="0"/>
                <a:cs typeface="Arial" panose="020B0604020202020204" pitchFamily="34" charset="0"/>
              </a:rPr>
              <a:t> visualisation of relationships </a:t>
            </a:r>
            <a:r>
              <a:rPr lang="en-IN" sz="2400" dirty="0">
                <a:latin typeface="Arial" panose="020B0604020202020204" pitchFamily="34" charset="0"/>
                <a:cs typeface="Arial" panose="020B0604020202020204" pitchFamily="34" charset="0"/>
              </a:rPr>
              <a:t>(</a:t>
            </a:r>
            <a:r>
              <a:rPr lang="en-IN" sz="2400" dirty="0" err="1">
                <a:latin typeface="Arial" panose="020B0604020202020204" pitchFamily="34" charset="0"/>
                <a:cs typeface="Arial" panose="020B0604020202020204" pitchFamily="34" charset="0"/>
              </a:rPr>
              <a:t>Lazarević-Moravčević</a:t>
            </a:r>
            <a:r>
              <a:rPr lang="en-IN" sz="2400" dirty="0">
                <a:latin typeface="Arial" panose="020B0604020202020204" pitchFamily="34" charset="0"/>
                <a:cs typeface="Arial" panose="020B0604020202020204" pitchFamily="34" charset="0"/>
              </a:rPr>
              <a:t> and </a:t>
            </a:r>
            <a:r>
              <a:rPr lang="en-IN" sz="2400" dirty="0" err="1">
                <a:latin typeface="Arial" panose="020B0604020202020204" pitchFamily="34" charset="0"/>
                <a:cs typeface="Arial" panose="020B0604020202020204" pitchFamily="34" charset="0"/>
              </a:rPr>
              <a:t>Mosurović</a:t>
            </a:r>
            <a:r>
              <a:rPr lang="en-IN" sz="2400" dirty="0">
                <a:latin typeface="Arial" panose="020B0604020202020204" pitchFamily="34" charset="0"/>
                <a:cs typeface="Arial" panose="020B0604020202020204" pitchFamily="34" charset="0"/>
              </a:rPr>
              <a:t> </a:t>
            </a:r>
            <a:r>
              <a:rPr lang="en-IN" sz="2400" dirty="0" err="1">
                <a:latin typeface="Arial" panose="020B0604020202020204" pitchFamily="34" charset="0"/>
                <a:cs typeface="Arial" panose="020B0604020202020204" pitchFamily="34" charset="0"/>
              </a:rPr>
              <a:t>Ružičić</a:t>
            </a:r>
            <a:r>
              <a:rPr lang="en-IN" sz="2400" dirty="0">
                <a:latin typeface="Arial" panose="020B0604020202020204" pitchFamily="34" charset="0"/>
                <a:cs typeface="Arial" panose="020B0604020202020204" pitchFamily="34" charset="0"/>
              </a:rPr>
              <a:t>, 2023)</a:t>
            </a:r>
            <a:r>
              <a:rPr lang="en-IN" sz="2400" i="1" dirty="0">
                <a:latin typeface="Arial" panose="020B0604020202020204" pitchFamily="34" charset="0"/>
                <a:ea typeface="Times New Roman" panose="02020603050405020304" pitchFamily="18" charset="0"/>
                <a:cs typeface="Arial" panose="020B0604020202020204" pitchFamily="34" charset="0"/>
              </a:rPr>
              <a:t>.</a:t>
            </a:r>
            <a:r>
              <a:rPr lang="en-IN" sz="2400" dirty="0">
                <a:latin typeface="Arial" panose="020B0604020202020204" pitchFamily="34" charset="0"/>
                <a:ea typeface="Times New Roman" panose="02020603050405020304" pitchFamily="18" charset="0"/>
                <a:cs typeface="Arial" panose="020B0604020202020204" pitchFamily="34" charset="0"/>
              </a:rPr>
              <a:t> </a:t>
            </a:r>
            <a:endParaRPr lang="en-IN" sz="2400" u="none" strike="noStrike"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100" name="Picture 4" descr="Matrix Organizational Structure: Complexity and Efficiency | Motion | Motion"/>
          <p:cNvPicPr>
            <a:picLocks noChangeAspect="1" noChangeArrowheads="1"/>
          </p:cNvPicPr>
          <p:nvPr/>
        </p:nvPicPr>
        <p:blipFill rotWithShape="1">
          <a:blip r:embed="rId5">
            <a:extLst>
              <a:ext uri="{28A0092B-C50C-407E-A947-70E740481C1C}">
                <a14:useLocalDpi xmlns:a14="http://schemas.microsoft.com/office/drawing/2010/main" val="0"/>
              </a:ext>
            </a:extLst>
          </a:blip>
          <a:srcRect t="17229"/>
          <a:stretch/>
        </p:blipFill>
        <p:spPr bwMode="auto">
          <a:xfrm>
            <a:off x="8947486" y="4441407"/>
            <a:ext cx="9055263" cy="41758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1195"/>
            </a:stretch>
          </a:blipFill>
        </p:spPr>
        <p:txBody>
          <a:bodyPr/>
          <a:lstStyle/>
          <a:p>
            <a:endParaRPr lang="ro-GB"/>
          </a:p>
        </p:txBody>
      </p:sp>
      <p:sp>
        <p:nvSpPr>
          <p:cNvPr id="3" name="TextBox 3"/>
          <p:cNvSpPr txBox="1"/>
          <p:nvPr/>
        </p:nvSpPr>
        <p:spPr>
          <a:xfrm>
            <a:off x="979570" y="1035462"/>
            <a:ext cx="7337654" cy="866775"/>
          </a:xfrm>
          <a:prstGeom prst="rect">
            <a:avLst/>
          </a:prstGeom>
        </p:spPr>
        <p:txBody>
          <a:bodyPr lIns="0" tIns="0" rIns="0" bIns="0" rtlCol="0" anchor="t">
            <a:spAutoFit/>
          </a:bodyPr>
          <a:lstStyle/>
          <a:p>
            <a:pPr>
              <a:lnSpc>
                <a:spcPts val="6600"/>
              </a:lnSpc>
            </a:pPr>
            <a:r>
              <a:rPr lang="en-US" sz="6000" b="1" spc="-150" dirty="0">
                <a:solidFill>
                  <a:srgbClr val="0D0D0D"/>
                </a:solidFill>
                <a:latin typeface="Arial" panose="020B0604020202020204" pitchFamily="34" charset="0"/>
                <a:ea typeface="Cardo"/>
                <a:cs typeface="Arial" panose="020B0604020202020204" pitchFamily="34" charset="0"/>
                <a:sym typeface="Cardo"/>
              </a:rPr>
              <a:t>Conclusion </a:t>
            </a:r>
          </a:p>
        </p:txBody>
      </p:sp>
      <p:grpSp>
        <p:nvGrpSpPr>
          <p:cNvPr id="5" name="Group 5"/>
          <p:cNvGrpSpPr/>
          <p:nvPr/>
        </p:nvGrpSpPr>
        <p:grpSpPr>
          <a:xfrm>
            <a:off x="10743772" y="0"/>
            <a:ext cx="7544228" cy="10287000"/>
            <a:chOff x="0" y="0"/>
            <a:chExt cx="1986957" cy="2709333"/>
          </a:xfrm>
        </p:grpSpPr>
        <p:sp>
          <p:nvSpPr>
            <p:cNvPr id="6" name="Freeform 6"/>
            <p:cNvSpPr/>
            <p:nvPr/>
          </p:nvSpPr>
          <p:spPr>
            <a:xfrm>
              <a:off x="0" y="0"/>
              <a:ext cx="1986957" cy="2709333"/>
            </a:xfrm>
            <a:custGeom>
              <a:avLst/>
              <a:gdLst/>
              <a:ahLst/>
              <a:cxnLst/>
              <a:rect l="l" t="t" r="r" b="b"/>
              <a:pathLst>
                <a:path w="1986957" h="2709333">
                  <a:moveTo>
                    <a:pt x="0" y="0"/>
                  </a:moveTo>
                  <a:lnTo>
                    <a:pt x="1986957" y="0"/>
                  </a:lnTo>
                  <a:lnTo>
                    <a:pt x="1986957" y="2709333"/>
                  </a:lnTo>
                  <a:lnTo>
                    <a:pt x="0" y="2709333"/>
                  </a:lnTo>
                  <a:close/>
                </a:path>
              </a:pathLst>
            </a:custGeom>
            <a:solidFill>
              <a:srgbClr val="F1F1F1"/>
            </a:solidFill>
          </p:spPr>
          <p:txBody>
            <a:bodyPr/>
            <a:lstStyle/>
            <a:p>
              <a:endParaRPr lang="ro-GB"/>
            </a:p>
          </p:txBody>
        </p:sp>
        <p:sp>
          <p:nvSpPr>
            <p:cNvPr id="7" name="TextBox 7"/>
            <p:cNvSpPr txBox="1"/>
            <p:nvPr/>
          </p:nvSpPr>
          <p:spPr>
            <a:xfrm>
              <a:off x="0" y="19050"/>
              <a:ext cx="1986957" cy="2690283"/>
            </a:xfrm>
            <a:prstGeom prst="rect">
              <a:avLst/>
            </a:prstGeom>
          </p:spPr>
          <p:txBody>
            <a:bodyPr lIns="50800" tIns="50800" rIns="50800" bIns="50800" rtlCol="0" anchor="ctr"/>
            <a:lstStyle/>
            <a:p>
              <a:pPr algn="ctr">
                <a:lnSpc>
                  <a:spcPts val="2392"/>
                </a:lnSpc>
              </a:pPr>
              <a:endParaRPr/>
            </a:p>
          </p:txBody>
        </p:sp>
      </p:grpSp>
      <p:sp>
        <p:nvSpPr>
          <p:cNvPr id="10" name="Freeform 10"/>
          <p:cNvSpPr/>
          <p:nvPr/>
        </p:nvSpPr>
        <p:spPr>
          <a:xfrm>
            <a:off x="1313898" y="2067011"/>
            <a:ext cx="4057988" cy="12174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ro-GB"/>
          </a:p>
        </p:txBody>
      </p:sp>
      <p:sp>
        <p:nvSpPr>
          <p:cNvPr id="17" name="Rectangle 16"/>
          <p:cNvSpPr/>
          <p:nvPr/>
        </p:nvSpPr>
        <p:spPr>
          <a:xfrm>
            <a:off x="438364" y="3180750"/>
            <a:ext cx="8343900" cy="5386090"/>
          </a:xfrm>
          <a:prstGeom prst="rect">
            <a:avLst/>
          </a:prstGeom>
        </p:spPr>
        <p:txBody>
          <a:bodyPr wrap="square">
            <a:spAutoFit/>
          </a:bodyPr>
          <a:lstStyle/>
          <a:p>
            <a:pPr marL="342900" lvl="0" indent="-342900" algn="just">
              <a:lnSpc>
                <a:spcPct val="150000"/>
              </a:lnSpc>
              <a:spcBef>
                <a:spcPts val="600"/>
              </a:spcBef>
              <a:spcAft>
                <a:spcPts val="600"/>
              </a:spcAft>
              <a:buFont typeface="Arial" panose="020B0604020202020204" pitchFamily="34" charset="0"/>
              <a:buChar char="●"/>
            </a:pPr>
            <a:r>
              <a:rPr lang="en-IN" sz="2400" dirty="0">
                <a:latin typeface="Arial" panose="020B0604020202020204" pitchFamily="34" charset="0"/>
                <a:ea typeface="Times New Roman" panose="02020603050405020304" pitchFamily="18" charset="0"/>
                <a:cs typeface="Arial" panose="020B0604020202020204" pitchFamily="34" charset="0"/>
              </a:rPr>
              <a:t>Organisational structure is a process or system to define the roles and responsibilities of employees for achieving goals.</a:t>
            </a:r>
          </a:p>
          <a:p>
            <a:pPr marL="342900" lvl="0" indent="-342900" algn="just">
              <a:lnSpc>
                <a:spcPct val="150000"/>
              </a:lnSpc>
              <a:spcBef>
                <a:spcPts val="600"/>
              </a:spcBef>
              <a:spcAft>
                <a:spcPts val="600"/>
              </a:spcAft>
              <a:buFont typeface="Arial" panose="020B0604020202020204" pitchFamily="34" charset="0"/>
              <a:buChar char="●"/>
            </a:pPr>
            <a:r>
              <a:rPr lang="en-IN" sz="2400" dirty="0">
                <a:latin typeface="Arial" panose="020B0604020202020204" pitchFamily="34" charset="0"/>
                <a:ea typeface="Times New Roman" panose="02020603050405020304" pitchFamily="18" charset="0"/>
                <a:cs typeface="Arial" panose="020B0604020202020204" pitchFamily="34" charset="0"/>
              </a:rPr>
              <a:t>Ampersand Hotel prioritises functional organisational structure to manage all the work activities by involving all the employees</a:t>
            </a:r>
          </a:p>
          <a:p>
            <a:pPr marL="342900" lvl="0" indent="-342900" algn="just">
              <a:lnSpc>
                <a:spcPct val="150000"/>
              </a:lnSpc>
              <a:spcBef>
                <a:spcPts val="600"/>
              </a:spcBef>
              <a:spcAft>
                <a:spcPts val="600"/>
              </a:spcAft>
              <a:buFont typeface="Arial" panose="020B0604020202020204" pitchFamily="34" charset="0"/>
              <a:buChar char="●"/>
            </a:pPr>
            <a:r>
              <a:rPr lang="en-IN" sz="2400" dirty="0">
                <a:latin typeface="Arial" panose="020B0604020202020204" pitchFamily="34" charset="0"/>
                <a:ea typeface="Times New Roman" panose="02020603050405020304" pitchFamily="18" charset="0"/>
                <a:cs typeface="Arial" panose="020B0604020202020204" pitchFamily="34" charset="0"/>
              </a:rPr>
              <a:t>The presentation has discussed different types of organisational structures that include functional, matrix and divisional. </a:t>
            </a:r>
            <a:endParaRPr lang="en-IN" sz="2400" dirty="0">
              <a:latin typeface="Arial" panose="020B0604020202020204" pitchFamily="34" charset="0"/>
              <a:cs typeface="Arial" panose="020B0604020202020204" pitchFamily="34" charset="0"/>
            </a:endParaRPr>
          </a:p>
        </p:txBody>
      </p:sp>
      <p:pic>
        <p:nvPicPr>
          <p:cNvPr id="1026" name="Picture 2" descr="10,300+ Notepad And Pen Cartoon Stock Illustrations, Royalty-Free Vector  Graphics &amp; Clip Art - iStoc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582400" y="2781300"/>
            <a:ext cx="6077164" cy="60771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1195"/>
            </a:stretch>
          </a:blipFill>
        </p:spPr>
        <p:txBody>
          <a:bodyPr/>
          <a:lstStyle/>
          <a:p>
            <a:endParaRPr lang="ro-GB"/>
          </a:p>
        </p:txBody>
      </p:sp>
      <p:sp>
        <p:nvSpPr>
          <p:cNvPr id="3" name="TextBox 3"/>
          <p:cNvSpPr txBox="1"/>
          <p:nvPr/>
        </p:nvSpPr>
        <p:spPr>
          <a:xfrm>
            <a:off x="4716693" y="756606"/>
            <a:ext cx="8008707" cy="800989"/>
          </a:xfrm>
          <a:prstGeom prst="rect">
            <a:avLst/>
          </a:prstGeom>
        </p:spPr>
        <p:txBody>
          <a:bodyPr wrap="square" lIns="0" tIns="0" rIns="0" bIns="0" rtlCol="0" anchor="t">
            <a:spAutoFit/>
          </a:bodyPr>
          <a:lstStyle/>
          <a:p>
            <a:pPr algn="ctr">
              <a:lnSpc>
                <a:spcPts val="6128"/>
              </a:lnSpc>
            </a:pPr>
            <a:r>
              <a:rPr lang="en-US" sz="5571" b="1" spc="-139" dirty="0">
                <a:solidFill>
                  <a:srgbClr val="0D0D0D"/>
                </a:solidFill>
                <a:latin typeface="Arial" panose="020B0604020202020204" pitchFamily="34" charset="0"/>
                <a:ea typeface="Cardo"/>
                <a:cs typeface="Arial" panose="020B0604020202020204" pitchFamily="34" charset="0"/>
                <a:sym typeface="Cardo"/>
              </a:rPr>
              <a:t>Reference List</a:t>
            </a:r>
          </a:p>
        </p:txBody>
      </p:sp>
      <p:sp>
        <p:nvSpPr>
          <p:cNvPr id="13" name="Freeform 13"/>
          <p:cNvSpPr/>
          <p:nvPr/>
        </p:nvSpPr>
        <p:spPr>
          <a:xfrm>
            <a:off x="6838612" y="1570295"/>
            <a:ext cx="4057988" cy="121740"/>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ro-GB"/>
          </a:p>
        </p:txBody>
      </p:sp>
      <p:sp>
        <p:nvSpPr>
          <p:cNvPr id="20" name="Rectangle 19"/>
          <p:cNvSpPr/>
          <p:nvPr/>
        </p:nvSpPr>
        <p:spPr>
          <a:xfrm>
            <a:off x="990600" y="3143563"/>
            <a:ext cx="16916400" cy="5693866"/>
          </a:xfrm>
          <a:prstGeom prst="rect">
            <a:avLst/>
          </a:prstGeom>
          <a:solidFill>
            <a:schemeClr val="bg1">
              <a:lumMod val="95000"/>
            </a:schemeClr>
          </a:solidFill>
        </p:spPr>
        <p:txBody>
          <a:bodyPr wrap="square">
            <a:spAutoFit/>
          </a:bodyPr>
          <a:lstStyle/>
          <a:p>
            <a:pPr marL="285750" indent="-285750" algn="just">
              <a:lnSpc>
                <a:spcPct val="150000"/>
              </a:lnSpc>
              <a:spcBef>
                <a:spcPts val="600"/>
              </a:spcBef>
              <a:spcAft>
                <a:spcPts val="600"/>
              </a:spcAft>
              <a:buFont typeface="Arial" panose="020B0604020202020204" pitchFamily="34" charset="0"/>
              <a:buChar char="•"/>
            </a:pPr>
            <a:r>
              <a:rPr lang="en-IN" dirty="0" err="1">
                <a:latin typeface="Arial" panose="020B0604020202020204" pitchFamily="34" charset="0"/>
                <a:ea typeface="Times New Roman" panose="02020603050405020304" pitchFamily="18" charset="0"/>
                <a:cs typeface="Arial" panose="020B0604020202020204" pitchFamily="34" charset="0"/>
              </a:rPr>
              <a:t>Kohyama</a:t>
            </a:r>
            <a:r>
              <a:rPr lang="en-IN" dirty="0">
                <a:latin typeface="Arial" panose="020B0604020202020204" pitchFamily="34" charset="0"/>
                <a:ea typeface="Times New Roman" panose="02020603050405020304" pitchFamily="18" charset="0"/>
                <a:cs typeface="Arial" panose="020B0604020202020204" pitchFamily="34" charset="0"/>
              </a:rPr>
              <a:t>, S., Merino-</a:t>
            </a:r>
            <a:r>
              <a:rPr lang="en-IN" dirty="0" err="1">
                <a:latin typeface="Arial" panose="020B0604020202020204" pitchFamily="34" charset="0"/>
                <a:ea typeface="Times New Roman" panose="02020603050405020304" pitchFamily="18" charset="0"/>
                <a:cs typeface="Arial" panose="020B0604020202020204" pitchFamily="34" charset="0"/>
              </a:rPr>
              <a:t>Salomón</a:t>
            </a:r>
            <a:r>
              <a:rPr lang="en-IN" dirty="0">
                <a:latin typeface="Arial" panose="020B0604020202020204" pitchFamily="34" charset="0"/>
                <a:ea typeface="Times New Roman" panose="02020603050405020304" pitchFamily="18" charset="0"/>
                <a:cs typeface="Arial" panose="020B0604020202020204" pitchFamily="34" charset="0"/>
              </a:rPr>
              <a:t>, A. and </a:t>
            </a:r>
            <a:r>
              <a:rPr lang="en-IN" dirty="0" err="1">
                <a:latin typeface="Arial" panose="020B0604020202020204" pitchFamily="34" charset="0"/>
                <a:ea typeface="Times New Roman" panose="02020603050405020304" pitchFamily="18" charset="0"/>
                <a:cs typeface="Arial" panose="020B0604020202020204" pitchFamily="34" charset="0"/>
              </a:rPr>
              <a:t>Schwille</a:t>
            </a:r>
            <a:r>
              <a:rPr lang="en-IN" dirty="0">
                <a:latin typeface="Arial" panose="020B0604020202020204" pitchFamily="34" charset="0"/>
                <a:ea typeface="Times New Roman" panose="02020603050405020304" pitchFamily="18" charset="0"/>
                <a:cs typeface="Arial" panose="020B0604020202020204" pitchFamily="34" charset="0"/>
              </a:rPr>
              <a:t>, P. (2022) ‘In vitro assembly, positioning and contraction of a division ring in minimal cells’, </a:t>
            </a:r>
            <a:r>
              <a:rPr lang="en-IN" i="1" dirty="0">
                <a:latin typeface="Arial" panose="020B0604020202020204" pitchFamily="34" charset="0"/>
                <a:ea typeface="Times New Roman" panose="02020603050405020304" pitchFamily="18" charset="0"/>
                <a:cs typeface="Arial" panose="020B0604020202020204" pitchFamily="34" charset="0"/>
              </a:rPr>
              <a:t>Nature Communications</a:t>
            </a:r>
            <a:r>
              <a:rPr lang="en-IN" dirty="0">
                <a:latin typeface="Arial" panose="020B0604020202020204" pitchFamily="34" charset="0"/>
                <a:ea typeface="Times New Roman" panose="02020603050405020304" pitchFamily="18" charset="0"/>
                <a:cs typeface="Arial" panose="020B0604020202020204" pitchFamily="34" charset="0"/>
              </a:rPr>
              <a:t>, </a:t>
            </a:r>
            <a:r>
              <a:rPr lang="en-IN" i="1" dirty="0">
                <a:latin typeface="Arial" panose="020B0604020202020204" pitchFamily="34" charset="0"/>
                <a:ea typeface="Times New Roman" panose="02020603050405020304" pitchFamily="18" charset="0"/>
                <a:cs typeface="Arial" panose="020B0604020202020204" pitchFamily="34" charset="0"/>
              </a:rPr>
              <a:t>13</a:t>
            </a:r>
            <a:r>
              <a:rPr lang="en-IN" dirty="0">
                <a:latin typeface="Arial" panose="020B0604020202020204" pitchFamily="34" charset="0"/>
                <a:ea typeface="Times New Roman" panose="02020603050405020304" pitchFamily="18" charset="0"/>
                <a:cs typeface="Arial" panose="020B0604020202020204" pitchFamily="34" charset="0"/>
              </a:rPr>
              <a:t>(1), pp. 6098. Available at: https://www.nature.com/articles/s41467-022-33679-x.pdf</a:t>
            </a:r>
          </a:p>
          <a:p>
            <a:pPr marL="285750" indent="-285750" algn="just">
              <a:lnSpc>
                <a:spcPct val="150000"/>
              </a:lnSpc>
              <a:spcBef>
                <a:spcPts val="600"/>
              </a:spcBef>
              <a:spcAft>
                <a:spcPts val="600"/>
              </a:spcAft>
              <a:buFont typeface="Arial" panose="020B0604020202020204" pitchFamily="34" charset="0"/>
              <a:buChar char="•"/>
            </a:pPr>
            <a:r>
              <a:rPr lang="en-IN" dirty="0" err="1">
                <a:latin typeface="Arial" panose="020B0604020202020204" pitchFamily="34" charset="0"/>
                <a:ea typeface="Times New Roman" panose="02020603050405020304" pitchFamily="18" charset="0"/>
                <a:cs typeface="Arial" panose="020B0604020202020204" pitchFamily="34" charset="0"/>
              </a:rPr>
              <a:t>Lazarević-Moravčević</a:t>
            </a:r>
            <a:r>
              <a:rPr lang="en-IN" dirty="0">
                <a:latin typeface="Arial" panose="020B0604020202020204" pitchFamily="34" charset="0"/>
                <a:ea typeface="Times New Roman" panose="02020603050405020304" pitchFamily="18" charset="0"/>
                <a:cs typeface="Arial" panose="020B0604020202020204" pitchFamily="34" charset="0"/>
              </a:rPr>
              <a:t>, M. and </a:t>
            </a:r>
            <a:r>
              <a:rPr lang="en-IN" dirty="0" err="1">
                <a:latin typeface="Arial" panose="020B0604020202020204" pitchFamily="34" charset="0"/>
                <a:ea typeface="Times New Roman" panose="02020603050405020304" pitchFamily="18" charset="0"/>
                <a:cs typeface="Arial" panose="020B0604020202020204" pitchFamily="34" charset="0"/>
              </a:rPr>
              <a:t>Mosurović</a:t>
            </a:r>
            <a:r>
              <a:rPr lang="en-IN" dirty="0">
                <a:latin typeface="Arial" panose="020B0604020202020204" pitchFamily="34" charset="0"/>
                <a:ea typeface="Times New Roman" panose="02020603050405020304" pitchFamily="18" charset="0"/>
                <a:cs typeface="Arial" panose="020B0604020202020204" pitchFamily="34" charset="0"/>
              </a:rPr>
              <a:t> </a:t>
            </a:r>
            <a:r>
              <a:rPr lang="en-IN" dirty="0" err="1">
                <a:latin typeface="Arial" panose="020B0604020202020204" pitchFamily="34" charset="0"/>
                <a:ea typeface="Times New Roman" panose="02020603050405020304" pitchFamily="18" charset="0"/>
                <a:cs typeface="Arial" panose="020B0604020202020204" pitchFamily="34" charset="0"/>
              </a:rPr>
              <a:t>Ružičić</a:t>
            </a:r>
            <a:r>
              <a:rPr lang="en-IN" dirty="0">
                <a:latin typeface="Arial" panose="020B0604020202020204" pitchFamily="34" charset="0"/>
                <a:ea typeface="Times New Roman" panose="02020603050405020304" pitchFamily="18" charset="0"/>
                <a:cs typeface="Arial" panose="020B0604020202020204" pitchFamily="34" charset="0"/>
              </a:rPr>
              <a:t>, M. (2023) ‘Organizational structure and organizational culture-impact on innovative </a:t>
            </a:r>
            <a:r>
              <a:rPr lang="en-IN" dirty="0" err="1">
                <a:latin typeface="Arial" panose="020B0604020202020204" pitchFamily="34" charset="0"/>
                <a:ea typeface="Times New Roman" panose="02020603050405020304" pitchFamily="18" charset="0"/>
                <a:cs typeface="Arial" panose="020B0604020202020204" pitchFamily="34" charset="0"/>
              </a:rPr>
              <a:t>behavior</a:t>
            </a:r>
            <a:r>
              <a:rPr lang="en-IN" dirty="0">
                <a:latin typeface="Arial" panose="020B0604020202020204" pitchFamily="34" charset="0"/>
                <a:ea typeface="Times New Roman" panose="02020603050405020304" pitchFamily="18" charset="0"/>
                <a:cs typeface="Arial" panose="020B0604020202020204" pitchFamily="34" charset="0"/>
              </a:rPr>
              <a:t> of the organization’, </a:t>
            </a:r>
            <a:r>
              <a:rPr lang="en-IN" i="1" dirty="0">
                <a:latin typeface="Arial" panose="020B0604020202020204" pitchFamily="34" charset="0"/>
                <a:ea typeface="Times New Roman" panose="02020603050405020304" pitchFamily="18" charset="0"/>
                <a:cs typeface="Arial" panose="020B0604020202020204" pitchFamily="34" charset="0"/>
              </a:rPr>
              <a:t>Economic Analysis</a:t>
            </a:r>
            <a:r>
              <a:rPr lang="en-IN" dirty="0">
                <a:latin typeface="Arial" panose="020B0604020202020204" pitchFamily="34" charset="0"/>
                <a:ea typeface="Times New Roman" panose="02020603050405020304" pitchFamily="18" charset="0"/>
                <a:cs typeface="Arial" panose="020B0604020202020204" pitchFamily="34" charset="0"/>
              </a:rPr>
              <a:t>, </a:t>
            </a:r>
            <a:r>
              <a:rPr lang="en-IN" i="1" dirty="0">
                <a:latin typeface="Arial" panose="020B0604020202020204" pitchFamily="34" charset="0"/>
                <a:ea typeface="Times New Roman" panose="02020603050405020304" pitchFamily="18" charset="0"/>
                <a:cs typeface="Arial" panose="020B0604020202020204" pitchFamily="34" charset="0"/>
              </a:rPr>
              <a:t>56</a:t>
            </a:r>
            <a:r>
              <a:rPr lang="en-IN" dirty="0">
                <a:latin typeface="Arial" panose="020B0604020202020204" pitchFamily="34" charset="0"/>
                <a:ea typeface="Times New Roman" panose="02020603050405020304" pitchFamily="18" charset="0"/>
                <a:cs typeface="Arial" panose="020B0604020202020204" pitchFamily="34" charset="0"/>
              </a:rPr>
              <a:t>(2), pp. 39-53. Available at: http://ebooks.ien.bg.ac.rs/1993/1/1694-Article%20Text-8205-1-10-20231218.pdf</a:t>
            </a:r>
          </a:p>
          <a:p>
            <a:pPr marL="285750" indent="-285750" algn="just">
              <a:lnSpc>
                <a:spcPct val="150000"/>
              </a:lnSpc>
              <a:spcBef>
                <a:spcPts val="600"/>
              </a:spcBef>
              <a:spcAft>
                <a:spcPts val="600"/>
              </a:spcAft>
              <a:buFont typeface="Arial" panose="020B0604020202020204" pitchFamily="34" charset="0"/>
              <a:buChar char="•"/>
            </a:pPr>
            <a:r>
              <a:rPr lang="en-IN" dirty="0">
                <a:latin typeface="Arial" panose="020B0604020202020204" pitchFamily="34" charset="0"/>
                <a:ea typeface="Times New Roman" panose="02020603050405020304" pitchFamily="18" charset="0"/>
                <a:cs typeface="Arial" panose="020B0604020202020204" pitchFamily="34" charset="0"/>
              </a:rPr>
              <a:t>Valentine, M.A., Pratt, A.L., Hinds, R. and Bernstein, M.S. (2024) ‘The Algorithm and the Org Chart: How Algorithms Can Conflict with Organizational Structures’, </a:t>
            </a:r>
            <a:r>
              <a:rPr lang="en-IN" i="1" dirty="0">
                <a:latin typeface="Arial" panose="020B0604020202020204" pitchFamily="34" charset="0"/>
                <a:ea typeface="Times New Roman" panose="02020603050405020304" pitchFamily="18" charset="0"/>
                <a:cs typeface="Arial" panose="020B0604020202020204" pitchFamily="34" charset="0"/>
              </a:rPr>
              <a:t>Proceedings of the ACM on Human-Computer Interaction</a:t>
            </a:r>
            <a:r>
              <a:rPr lang="en-IN" dirty="0">
                <a:latin typeface="Arial" panose="020B0604020202020204" pitchFamily="34" charset="0"/>
                <a:ea typeface="Times New Roman" panose="02020603050405020304" pitchFamily="18" charset="0"/>
                <a:cs typeface="Arial" panose="020B0604020202020204" pitchFamily="34" charset="0"/>
              </a:rPr>
              <a:t>, </a:t>
            </a:r>
            <a:r>
              <a:rPr lang="en-IN" i="1" dirty="0">
                <a:latin typeface="Arial" panose="020B0604020202020204" pitchFamily="34" charset="0"/>
                <a:ea typeface="Times New Roman" panose="02020603050405020304" pitchFamily="18" charset="0"/>
                <a:cs typeface="Arial" panose="020B0604020202020204" pitchFamily="34" charset="0"/>
              </a:rPr>
              <a:t>8</a:t>
            </a:r>
            <a:r>
              <a:rPr lang="en-IN" dirty="0">
                <a:latin typeface="Arial" panose="020B0604020202020204" pitchFamily="34" charset="0"/>
                <a:ea typeface="Times New Roman" panose="02020603050405020304" pitchFamily="18" charset="0"/>
                <a:cs typeface="Arial" panose="020B0604020202020204" pitchFamily="34" charset="0"/>
              </a:rPr>
              <a:t>(CSCW2), pp. 1-31. Available at: https://dl.acm.org/doi/pdf/10.1145/3686903</a:t>
            </a:r>
          </a:p>
          <a:p>
            <a:pPr marL="285750" indent="-285750" algn="just">
              <a:lnSpc>
                <a:spcPct val="150000"/>
              </a:lnSpc>
              <a:spcBef>
                <a:spcPts val="600"/>
              </a:spcBef>
              <a:spcAft>
                <a:spcPts val="600"/>
              </a:spcAft>
              <a:buFont typeface="Arial" panose="020B0604020202020204" pitchFamily="34" charset="0"/>
              <a:buChar char="•"/>
            </a:pPr>
            <a:r>
              <a:rPr lang="en-IN" dirty="0">
                <a:latin typeface="Arial" panose="020B0604020202020204" pitchFamily="34" charset="0"/>
                <a:ea typeface="Times New Roman" panose="02020603050405020304" pitchFamily="18" charset="0"/>
                <a:cs typeface="Arial" panose="020B0604020202020204" pitchFamily="34" charset="0"/>
              </a:rPr>
              <a:t>Watson, J.L., </a:t>
            </a:r>
            <a:r>
              <a:rPr lang="en-IN" dirty="0" err="1">
                <a:latin typeface="Arial" panose="020B0604020202020204" pitchFamily="34" charset="0"/>
                <a:ea typeface="Times New Roman" panose="02020603050405020304" pitchFamily="18" charset="0"/>
                <a:cs typeface="Arial" panose="020B0604020202020204" pitchFamily="34" charset="0"/>
              </a:rPr>
              <a:t>Juergens</a:t>
            </a:r>
            <a:r>
              <a:rPr lang="en-IN" dirty="0">
                <a:latin typeface="Arial" panose="020B0604020202020204" pitchFamily="34" charset="0"/>
                <a:ea typeface="Times New Roman" panose="02020603050405020304" pitchFamily="18" charset="0"/>
                <a:cs typeface="Arial" panose="020B0604020202020204" pitchFamily="34" charset="0"/>
              </a:rPr>
              <a:t>, D., Bennett, N.R., </a:t>
            </a:r>
            <a:r>
              <a:rPr lang="en-IN" dirty="0" err="1">
                <a:latin typeface="Arial" panose="020B0604020202020204" pitchFamily="34" charset="0"/>
                <a:ea typeface="Times New Roman" panose="02020603050405020304" pitchFamily="18" charset="0"/>
                <a:cs typeface="Arial" panose="020B0604020202020204" pitchFamily="34" charset="0"/>
              </a:rPr>
              <a:t>Trippe</a:t>
            </a:r>
            <a:r>
              <a:rPr lang="en-IN" dirty="0">
                <a:latin typeface="Arial" panose="020B0604020202020204" pitchFamily="34" charset="0"/>
                <a:ea typeface="Times New Roman" panose="02020603050405020304" pitchFamily="18" charset="0"/>
                <a:cs typeface="Arial" panose="020B0604020202020204" pitchFamily="34" charset="0"/>
              </a:rPr>
              <a:t>, B.L., </a:t>
            </a:r>
            <a:r>
              <a:rPr lang="en-IN" dirty="0" err="1">
                <a:latin typeface="Arial" panose="020B0604020202020204" pitchFamily="34" charset="0"/>
                <a:ea typeface="Times New Roman" panose="02020603050405020304" pitchFamily="18" charset="0"/>
                <a:cs typeface="Arial" panose="020B0604020202020204" pitchFamily="34" charset="0"/>
              </a:rPr>
              <a:t>Yim</a:t>
            </a:r>
            <a:r>
              <a:rPr lang="en-IN" dirty="0">
                <a:latin typeface="Arial" panose="020B0604020202020204" pitchFamily="34" charset="0"/>
                <a:ea typeface="Times New Roman" panose="02020603050405020304" pitchFamily="18" charset="0"/>
                <a:cs typeface="Arial" panose="020B0604020202020204" pitchFamily="34" charset="0"/>
              </a:rPr>
              <a:t>, J., Eisenach, H.E., Ahern, W., </a:t>
            </a:r>
            <a:r>
              <a:rPr lang="en-IN" dirty="0" err="1">
                <a:latin typeface="Arial" panose="020B0604020202020204" pitchFamily="34" charset="0"/>
                <a:ea typeface="Times New Roman" panose="02020603050405020304" pitchFamily="18" charset="0"/>
                <a:cs typeface="Arial" panose="020B0604020202020204" pitchFamily="34" charset="0"/>
              </a:rPr>
              <a:t>Borst</a:t>
            </a:r>
            <a:r>
              <a:rPr lang="en-IN" dirty="0">
                <a:latin typeface="Arial" panose="020B0604020202020204" pitchFamily="34" charset="0"/>
                <a:ea typeface="Times New Roman" panose="02020603050405020304" pitchFamily="18" charset="0"/>
                <a:cs typeface="Arial" panose="020B0604020202020204" pitchFamily="34" charset="0"/>
              </a:rPr>
              <a:t>, A.J., </a:t>
            </a:r>
            <a:r>
              <a:rPr lang="en-IN" dirty="0" err="1">
                <a:latin typeface="Arial" panose="020B0604020202020204" pitchFamily="34" charset="0"/>
                <a:ea typeface="Times New Roman" panose="02020603050405020304" pitchFamily="18" charset="0"/>
                <a:cs typeface="Arial" panose="020B0604020202020204" pitchFamily="34" charset="0"/>
              </a:rPr>
              <a:t>Ragotte</a:t>
            </a:r>
            <a:r>
              <a:rPr lang="en-IN" dirty="0">
                <a:latin typeface="Arial" panose="020B0604020202020204" pitchFamily="34" charset="0"/>
                <a:ea typeface="Times New Roman" panose="02020603050405020304" pitchFamily="18" charset="0"/>
                <a:cs typeface="Arial" panose="020B0604020202020204" pitchFamily="34" charset="0"/>
              </a:rPr>
              <a:t>, R.J., Milles, L.F. and </a:t>
            </a:r>
            <a:r>
              <a:rPr lang="en-IN" dirty="0" err="1">
                <a:latin typeface="Arial" panose="020B0604020202020204" pitchFamily="34" charset="0"/>
                <a:ea typeface="Times New Roman" panose="02020603050405020304" pitchFamily="18" charset="0"/>
                <a:cs typeface="Arial" panose="020B0604020202020204" pitchFamily="34" charset="0"/>
              </a:rPr>
              <a:t>Wicky</a:t>
            </a:r>
            <a:r>
              <a:rPr lang="en-IN" dirty="0">
                <a:latin typeface="Arial" panose="020B0604020202020204" pitchFamily="34" charset="0"/>
                <a:ea typeface="Times New Roman" panose="02020603050405020304" pitchFamily="18" charset="0"/>
                <a:cs typeface="Arial" panose="020B0604020202020204" pitchFamily="34" charset="0"/>
              </a:rPr>
              <a:t>, B.I. (2023) ‘De novo design of protein structure and function with </a:t>
            </a:r>
            <a:r>
              <a:rPr lang="en-IN" dirty="0" err="1">
                <a:latin typeface="Arial" panose="020B0604020202020204" pitchFamily="34" charset="0"/>
                <a:ea typeface="Times New Roman" panose="02020603050405020304" pitchFamily="18" charset="0"/>
                <a:cs typeface="Arial" panose="020B0604020202020204" pitchFamily="34" charset="0"/>
              </a:rPr>
              <a:t>RFdiffusion</a:t>
            </a:r>
            <a:r>
              <a:rPr lang="en-IN" dirty="0">
                <a:latin typeface="Arial" panose="020B0604020202020204" pitchFamily="34" charset="0"/>
                <a:ea typeface="Times New Roman" panose="02020603050405020304" pitchFamily="18" charset="0"/>
                <a:cs typeface="Arial" panose="020B0604020202020204" pitchFamily="34" charset="0"/>
              </a:rPr>
              <a:t>’, </a:t>
            </a:r>
            <a:r>
              <a:rPr lang="en-IN" i="1" dirty="0">
                <a:latin typeface="Arial" panose="020B0604020202020204" pitchFamily="34" charset="0"/>
                <a:ea typeface="Times New Roman" panose="02020603050405020304" pitchFamily="18" charset="0"/>
                <a:cs typeface="Arial" panose="020B0604020202020204" pitchFamily="34" charset="0"/>
              </a:rPr>
              <a:t>Nature</a:t>
            </a:r>
            <a:r>
              <a:rPr lang="en-IN" dirty="0">
                <a:latin typeface="Arial" panose="020B0604020202020204" pitchFamily="34" charset="0"/>
                <a:ea typeface="Times New Roman" panose="02020603050405020304" pitchFamily="18" charset="0"/>
                <a:cs typeface="Arial" panose="020B0604020202020204" pitchFamily="34" charset="0"/>
              </a:rPr>
              <a:t>, </a:t>
            </a:r>
            <a:r>
              <a:rPr lang="en-IN" i="1" dirty="0">
                <a:latin typeface="Arial" panose="020B0604020202020204" pitchFamily="34" charset="0"/>
                <a:ea typeface="Times New Roman" panose="02020603050405020304" pitchFamily="18" charset="0"/>
                <a:cs typeface="Arial" panose="020B0604020202020204" pitchFamily="34" charset="0"/>
              </a:rPr>
              <a:t>620</a:t>
            </a:r>
            <a:r>
              <a:rPr lang="en-IN" dirty="0">
                <a:latin typeface="Arial" panose="020B0604020202020204" pitchFamily="34" charset="0"/>
                <a:ea typeface="Times New Roman" panose="02020603050405020304" pitchFamily="18" charset="0"/>
                <a:cs typeface="Arial" panose="020B0604020202020204" pitchFamily="34" charset="0"/>
              </a:rPr>
              <a:t>(7976), pp. 1089-1100. Available at: https://www.nature.com/articles/s41586-023-06415-8_reference.pdf</a:t>
            </a:r>
          </a:p>
          <a:p>
            <a:pPr marL="285750" indent="-285750" algn="just">
              <a:lnSpc>
                <a:spcPct val="150000"/>
              </a:lnSpc>
              <a:spcBef>
                <a:spcPts val="600"/>
              </a:spcBef>
              <a:spcAft>
                <a:spcPts val="600"/>
              </a:spcAft>
              <a:buFont typeface="Arial" panose="020B0604020202020204" pitchFamily="34" charset="0"/>
              <a:buChar char="•"/>
            </a:pPr>
            <a:r>
              <a:rPr lang="en-US" dirty="0">
                <a:latin typeface="Arial" panose="020B0604020202020204" pitchFamily="34" charset="0"/>
                <a:ea typeface="Times New Roman" panose="02020603050405020304" pitchFamily="18" charset="0"/>
                <a:cs typeface="Arial" panose="020B0604020202020204" pitchFamily="34" charset="0"/>
              </a:rPr>
              <a:t>Yu, X., </a:t>
            </a:r>
            <a:r>
              <a:rPr lang="en-US" dirty="0" err="1">
                <a:latin typeface="Arial" panose="020B0604020202020204" pitchFamily="34" charset="0"/>
                <a:ea typeface="Times New Roman" panose="02020603050405020304" pitchFamily="18" charset="0"/>
                <a:cs typeface="Arial" panose="020B0604020202020204" pitchFamily="34" charset="0"/>
              </a:rPr>
              <a:t>Xu</a:t>
            </a:r>
            <a:r>
              <a:rPr lang="en-US" dirty="0">
                <a:latin typeface="Arial" panose="020B0604020202020204" pitchFamily="34" charset="0"/>
                <a:ea typeface="Times New Roman" panose="02020603050405020304" pitchFamily="18" charset="0"/>
                <a:cs typeface="Arial" panose="020B0604020202020204" pitchFamily="34" charset="0"/>
              </a:rPr>
              <a:t>, S. and Ashton, M. (2023) ‘</a:t>
            </a:r>
            <a:r>
              <a:rPr lang="en-US" i="1" dirty="0">
                <a:latin typeface="Arial" panose="020B0604020202020204" pitchFamily="34" charset="0"/>
                <a:ea typeface="Times New Roman" panose="02020603050405020304" pitchFamily="18" charset="0"/>
                <a:cs typeface="Arial" panose="020B0604020202020204" pitchFamily="34" charset="0"/>
              </a:rPr>
              <a:t>Antecedents and outcomes of artificial intelligence adoption and application in the workplace: the socio-technical system theory perspective</a:t>
            </a:r>
            <a:r>
              <a:rPr lang="en-US" dirty="0">
                <a:latin typeface="Arial" panose="020B0604020202020204" pitchFamily="34" charset="0"/>
                <a:ea typeface="Times New Roman" panose="02020603050405020304" pitchFamily="18" charset="0"/>
                <a:cs typeface="Arial" panose="020B0604020202020204" pitchFamily="34" charset="0"/>
              </a:rPr>
              <a:t>’, Information Technology &amp; People, 36(1), pp. 454-474. Available at: https://www.emerald.com/itp/article-pdf/36/1/454/2712978/itp-04-2021-0254.pdf</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143</TotalTime>
  <Words>1019</Words>
  <Application>Microsoft Office PowerPoint</Application>
  <PresentationFormat>Particularizare</PresentationFormat>
  <Paragraphs>51</Paragraphs>
  <Slides>8</Slides>
  <Notes>7</Notes>
  <HiddenSlides>0</HiddenSlides>
  <MMClips>0</MMClips>
  <ScaleCrop>false</ScaleCrop>
  <HeadingPairs>
    <vt:vector size="4" baseType="variant">
      <vt:variant>
        <vt:lpstr>Temă</vt:lpstr>
      </vt:variant>
      <vt:variant>
        <vt:i4>1</vt:i4>
      </vt:variant>
      <vt:variant>
        <vt:lpstr>Titluri diapozitive</vt:lpstr>
      </vt:variant>
      <vt:variant>
        <vt:i4>8</vt:i4>
      </vt:variant>
    </vt:vector>
  </HeadingPairs>
  <TitlesOfParts>
    <vt:vector size="9" baseType="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and Grey Modern Organizational Structure Presentation</dc:title>
  <cp:lastModifiedBy>Alexandra-Mihaela Alexe (2513664)</cp:lastModifiedBy>
  <cp:revision>34</cp:revision>
  <dcterms:created xsi:type="dcterms:W3CDTF">2006-08-16T00:00:00Z</dcterms:created>
  <dcterms:modified xsi:type="dcterms:W3CDTF">2026-03-25T09:06:15Z</dcterms:modified>
  <dc:identifier>DAHEdY5FzWY</dc:identifier>
</cp:coreProperties>
</file>