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7"/>
  </p:notesMasterIdLst>
  <p:sldIdLst>
    <p:sldId id="258" r:id="rId3"/>
    <p:sldId id="256" r:id="rId4"/>
    <p:sldId id="259" r:id="rId5"/>
    <p:sldId id="260" r:id="rId6"/>
    <p:sldId id="261" r:id="rId7"/>
    <p:sldId id="262" r:id="rId8"/>
    <p:sldId id="263" r:id="rId9"/>
    <p:sldId id="265" r:id="rId10"/>
    <p:sldId id="266" r:id="rId11"/>
    <p:sldId id="264"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283344-2BD2-4322-8022-0AAFBE045AE4}" v="18" dt="2025-05-19T09:34:19.9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969" autoAdjust="0"/>
  </p:normalViewPr>
  <p:slideViewPr>
    <p:cSldViewPr snapToGrid="0">
      <p:cViewPr varScale="1">
        <p:scale>
          <a:sx n="69" d="100"/>
          <a:sy n="69" d="100"/>
        </p:scale>
        <p:origin x="75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E PUSCUTA" userId="92874e88fc3105f2" providerId="LiveId" clId="{31283344-2BD2-4322-8022-0AAFBE045AE4}"/>
    <pc:docChg chg="undo custSel addSld delSld modSld sldOrd">
      <pc:chgData name="VASILE PUSCUTA" userId="92874e88fc3105f2" providerId="LiveId" clId="{31283344-2BD2-4322-8022-0AAFBE045AE4}" dt="2025-05-19T11:03:37.138" v="344" actId="12"/>
      <pc:docMkLst>
        <pc:docMk/>
      </pc:docMkLst>
      <pc:sldChg chg="delSp modSp new mod ord">
        <pc:chgData name="VASILE PUSCUTA" userId="92874e88fc3105f2" providerId="LiveId" clId="{31283344-2BD2-4322-8022-0AAFBE045AE4}" dt="2025-05-19T10:08:44.759" v="248" actId="14100"/>
        <pc:sldMkLst>
          <pc:docMk/>
          <pc:sldMk cId="3823219697" sldId="256"/>
        </pc:sldMkLst>
        <pc:spChg chg="mod">
          <ac:chgData name="VASILE PUSCUTA" userId="92874e88fc3105f2" providerId="LiveId" clId="{31283344-2BD2-4322-8022-0AAFBE045AE4}" dt="2025-05-19T10:08:44.759" v="248" actId="14100"/>
          <ac:spMkLst>
            <pc:docMk/>
            <pc:sldMk cId="3823219697" sldId="256"/>
            <ac:spMk id="2" creationId="{F2D86F5E-3014-0958-2B56-491A8B2E2064}"/>
          </ac:spMkLst>
        </pc:spChg>
        <pc:spChg chg="del mod">
          <ac:chgData name="VASILE PUSCUTA" userId="92874e88fc3105f2" providerId="LiveId" clId="{31283344-2BD2-4322-8022-0AAFBE045AE4}" dt="2025-05-19T10:08:34.626" v="245" actId="21"/>
          <ac:spMkLst>
            <pc:docMk/>
            <pc:sldMk cId="3823219697" sldId="256"/>
            <ac:spMk id="3" creationId="{D3186A73-C2B8-0B60-9611-B70BA3B2CA4D}"/>
          </ac:spMkLst>
        </pc:spChg>
      </pc:sldChg>
      <pc:sldChg chg="new del ord">
        <pc:chgData name="VASILE PUSCUTA" userId="92874e88fc3105f2" providerId="LiveId" clId="{31283344-2BD2-4322-8022-0AAFBE045AE4}" dt="2025-05-19T09:19:18.201" v="82" actId="2696"/>
        <pc:sldMkLst>
          <pc:docMk/>
          <pc:sldMk cId="2426862242" sldId="257"/>
        </pc:sldMkLst>
      </pc:sldChg>
      <pc:sldChg chg="modSp add mod ord">
        <pc:chgData name="VASILE PUSCUTA" userId="92874e88fc3105f2" providerId="LiveId" clId="{31283344-2BD2-4322-8022-0AAFBE045AE4}" dt="2025-05-19T09:39:15.515" v="238" actId="255"/>
        <pc:sldMkLst>
          <pc:docMk/>
          <pc:sldMk cId="0" sldId="258"/>
        </pc:sldMkLst>
        <pc:spChg chg="mod">
          <ac:chgData name="VASILE PUSCUTA" userId="92874e88fc3105f2" providerId="LiveId" clId="{31283344-2BD2-4322-8022-0AAFBE045AE4}" dt="2025-05-19T09:37:43.876" v="237" actId="255"/>
          <ac:spMkLst>
            <pc:docMk/>
            <pc:sldMk cId="0" sldId="258"/>
            <ac:spMk id="54" creationId="{00000000-0000-0000-0000-000000000000}"/>
          </ac:spMkLst>
        </pc:spChg>
        <pc:spChg chg="mod">
          <ac:chgData name="VASILE PUSCUTA" userId="92874e88fc3105f2" providerId="LiveId" clId="{31283344-2BD2-4322-8022-0AAFBE045AE4}" dt="2025-05-19T09:39:15.515" v="238" actId="255"/>
          <ac:spMkLst>
            <pc:docMk/>
            <pc:sldMk cId="0" sldId="258"/>
            <ac:spMk id="55" creationId="{00000000-0000-0000-0000-000000000000}"/>
          </ac:spMkLst>
        </pc:spChg>
      </pc:sldChg>
      <pc:sldChg chg="modSp add mod ord modNotes">
        <pc:chgData name="VASILE PUSCUTA" userId="92874e88fc3105f2" providerId="LiveId" clId="{31283344-2BD2-4322-8022-0AAFBE045AE4}" dt="2025-05-19T11:03:37.138" v="344" actId="12"/>
        <pc:sldMkLst>
          <pc:docMk/>
          <pc:sldMk cId="0" sldId="259"/>
        </pc:sldMkLst>
        <pc:spChg chg="mod">
          <ac:chgData name="VASILE PUSCUTA" userId="92874e88fc3105f2" providerId="LiveId" clId="{31283344-2BD2-4322-8022-0AAFBE045AE4}" dt="2025-05-19T11:03:37.138" v="344" actId="12"/>
          <ac:spMkLst>
            <pc:docMk/>
            <pc:sldMk cId="0" sldId="259"/>
            <ac:spMk id="61" creationId="{00000000-0000-0000-0000-000000000000}"/>
          </ac:spMkLst>
        </pc:spChg>
      </pc:sldChg>
      <pc:sldChg chg="modSp add mod ord">
        <pc:chgData name="VASILE PUSCUTA" userId="92874e88fc3105f2" providerId="LiveId" clId="{31283344-2BD2-4322-8022-0AAFBE045AE4}" dt="2025-05-19T10:55:26.173" v="330" actId="20577"/>
        <pc:sldMkLst>
          <pc:docMk/>
          <pc:sldMk cId="0" sldId="260"/>
        </pc:sldMkLst>
        <pc:spChg chg="mod">
          <ac:chgData name="VASILE PUSCUTA" userId="92874e88fc3105f2" providerId="LiveId" clId="{31283344-2BD2-4322-8022-0AAFBE045AE4}" dt="2025-05-19T09:12:22.317" v="27" actId="27636"/>
          <ac:spMkLst>
            <pc:docMk/>
            <pc:sldMk cId="0" sldId="260"/>
            <ac:spMk id="66" creationId="{00000000-0000-0000-0000-000000000000}"/>
          </ac:spMkLst>
        </pc:spChg>
        <pc:spChg chg="mod">
          <ac:chgData name="VASILE PUSCUTA" userId="92874e88fc3105f2" providerId="LiveId" clId="{31283344-2BD2-4322-8022-0AAFBE045AE4}" dt="2025-05-19T10:55:26.173" v="330" actId="20577"/>
          <ac:spMkLst>
            <pc:docMk/>
            <pc:sldMk cId="0" sldId="260"/>
            <ac:spMk id="67" creationId="{00000000-0000-0000-0000-000000000000}"/>
          </ac:spMkLst>
        </pc:spChg>
      </pc:sldChg>
      <pc:sldChg chg="modSp add mod ord">
        <pc:chgData name="VASILE PUSCUTA" userId="92874e88fc3105f2" providerId="LiveId" clId="{31283344-2BD2-4322-8022-0AAFBE045AE4}" dt="2025-05-19T10:55:51.475" v="332" actId="14100"/>
        <pc:sldMkLst>
          <pc:docMk/>
          <pc:sldMk cId="0" sldId="261"/>
        </pc:sldMkLst>
        <pc:spChg chg="mod">
          <ac:chgData name="VASILE PUSCUTA" userId="92874e88fc3105f2" providerId="LiveId" clId="{31283344-2BD2-4322-8022-0AAFBE045AE4}" dt="2025-05-19T09:13:06.476" v="33" actId="27636"/>
          <ac:spMkLst>
            <pc:docMk/>
            <pc:sldMk cId="0" sldId="261"/>
            <ac:spMk id="74" creationId="{00000000-0000-0000-0000-000000000000}"/>
          </ac:spMkLst>
        </pc:spChg>
        <pc:spChg chg="mod">
          <ac:chgData name="VASILE PUSCUTA" userId="92874e88fc3105f2" providerId="LiveId" clId="{31283344-2BD2-4322-8022-0AAFBE045AE4}" dt="2025-05-19T10:55:51.475" v="332" actId="14100"/>
          <ac:spMkLst>
            <pc:docMk/>
            <pc:sldMk cId="0" sldId="261"/>
            <ac:spMk id="75" creationId="{00000000-0000-0000-0000-000000000000}"/>
          </ac:spMkLst>
        </pc:spChg>
      </pc:sldChg>
      <pc:sldChg chg="add ord">
        <pc:chgData name="VASILE PUSCUTA" userId="92874e88fc3105f2" providerId="LiveId" clId="{31283344-2BD2-4322-8022-0AAFBE045AE4}" dt="2025-05-19T09:13:35.009" v="40"/>
        <pc:sldMkLst>
          <pc:docMk/>
          <pc:sldMk cId="0" sldId="262"/>
        </pc:sldMkLst>
      </pc:sldChg>
      <pc:sldChg chg="modSp add mod ord">
        <pc:chgData name="VASILE PUSCUTA" userId="92874e88fc3105f2" providerId="LiveId" clId="{31283344-2BD2-4322-8022-0AAFBE045AE4}" dt="2025-05-19T10:56:14.039" v="334" actId="20577"/>
        <pc:sldMkLst>
          <pc:docMk/>
          <pc:sldMk cId="0" sldId="263"/>
        </pc:sldMkLst>
        <pc:spChg chg="mod">
          <ac:chgData name="VASILE PUSCUTA" userId="92874e88fc3105f2" providerId="LiveId" clId="{31283344-2BD2-4322-8022-0AAFBE045AE4}" dt="2025-05-19T10:56:14.039" v="334" actId="20577"/>
          <ac:spMkLst>
            <pc:docMk/>
            <pc:sldMk cId="0" sldId="263"/>
            <ac:spMk id="91" creationId="{00000000-0000-0000-0000-000000000000}"/>
          </ac:spMkLst>
        </pc:spChg>
      </pc:sldChg>
      <pc:sldChg chg="modSp add del mod ord">
        <pc:chgData name="VASILE PUSCUTA" userId="92874e88fc3105f2" providerId="LiveId" clId="{31283344-2BD2-4322-8022-0AAFBE045AE4}" dt="2025-05-19T09:16:00.956" v="58"/>
        <pc:sldMkLst>
          <pc:docMk/>
          <pc:sldMk cId="0" sldId="264"/>
        </pc:sldMkLst>
        <pc:spChg chg="mod">
          <ac:chgData name="VASILE PUSCUTA" userId="92874e88fc3105f2" providerId="LiveId" clId="{31283344-2BD2-4322-8022-0AAFBE045AE4}" dt="2025-05-19T09:14:19.682" v="46" actId="27636"/>
          <ac:spMkLst>
            <pc:docMk/>
            <pc:sldMk cId="0" sldId="264"/>
            <ac:spMk id="91" creationId="{00000000-0000-0000-0000-000000000000}"/>
          </ac:spMkLst>
        </pc:spChg>
      </pc:sldChg>
      <pc:sldChg chg="add ord">
        <pc:chgData name="VASILE PUSCUTA" userId="92874e88fc3105f2" providerId="LiveId" clId="{31283344-2BD2-4322-8022-0AAFBE045AE4}" dt="2025-05-19T09:14:48.947" v="49"/>
        <pc:sldMkLst>
          <pc:docMk/>
          <pc:sldMk cId="0" sldId="265"/>
        </pc:sldMkLst>
      </pc:sldChg>
      <pc:sldChg chg="modSp add mod ord modNotes">
        <pc:chgData name="VASILE PUSCUTA" userId="92874e88fc3105f2" providerId="LiveId" clId="{31283344-2BD2-4322-8022-0AAFBE045AE4}" dt="2025-05-19T10:57:05.886" v="337" actId="20577"/>
        <pc:sldMkLst>
          <pc:docMk/>
          <pc:sldMk cId="0" sldId="266"/>
        </pc:sldMkLst>
        <pc:spChg chg="mod">
          <ac:chgData name="VASILE PUSCUTA" userId="92874e88fc3105f2" providerId="LiveId" clId="{31283344-2BD2-4322-8022-0AAFBE045AE4}" dt="2025-05-19T10:57:05.886" v="337" actId="20577"/>
          <ac:spMkLst>
            <pc:docMk/>
            <pc:sldMk cId="0" sldId="266"/>
            <ac:spMk id="105" creationId="{00000000-0000-0000-0000-000000000000}"/>
          </ac:spMkLst>
        </pc:spChg>
      </pc:sldChg>
      <pc:sldChg chg="add ord">
        <pc:chgData name="VASILE PUSCUTA" userId="92874e88fc3105f2" providerId="LiveId" clId="{31283344-2BD2-4322-8022-0AAFBE045AE4}" dt="2025-05-19T09:16:39.648" v="65"/>
        <pc:sldMkLst>
          <pc:docMk/>
          <pc:sldMk cId="0" sldId="267"/>
        </pc:sldMkLst>
      </pc:sldChg>
      <pc:sldChg chg="modSp add mod ord">
        <pc:chgData name="VASILE PUSCUTA" userId="92874e88fc3105f2" providerId="LiveId" clId="{31283344-2BD2-4322-8022-0AAFBE045AE4}" dt="2025-05-19T10:45:37.417" v="329" actId="20577"/>
        <pc:sldMkLst>
          <pc:docMk/>
          <pc:sldMk cId="0" sldId="268"/>
        </pc:sldMkLst>
        <pc:spChg chg="mod">
          <ac:chgData name="VASILE PUSCUTA" userId="92874e88fc3105f2" providerId="LiveId" clId="{31283344-2BD2-4322-8022-0AAFBE045AE4}" dt="2025-05-19T10:45:37.417" v="329" actId="20577"/>
          <ac:spMkLst>
            <pc:docMk/>
            <pc:sldMk cId="0" sldId="268"/>
            <ac:spMk id="127" creationId="{00000000-0000-0000-0000-000000000000}"/>
          </ac:spMkLst>
        </pc:spChg>
      </pc:sldChg>
      <pc:sldChg chg="modSp add mod ord">
        <pc:chgData name="VASILE PUSCUTA" userId="92874e88fc3105f2" providerId="LiveId" clId="{31283344-2BD2-4322-8022-0AAFBE045AE4}" dt="2025-05-19T09:42:42.489" v="240" actId="255"/>
        <pc:sldMkLst>
          <pc:docMk/>
          <pc:sldMk cId="0" sldId="269"/>
        </pc:sldMkLst>
        <pc:spChg chg="mod">
          <ac:chgData name="VASILE PUSCUTA" userId="92874e88fc3105f2" providerId="LiveId" clId="{31283344-2BD2-4322-8022-0AAFBE045AE4}" dt="2025-05-19T09:17:39.546" v="72" actId="27636"/>
          <ac:spMkLst>
            <pc:docMk/>
            <pc:sldMk cId="0" sldId="269"/>
            <ac:spMk id="134" creationId="{00000000-0000-0000-0000-000000000000}"/>
          </ac:spMkLst>
        </pc:spChg>
        <pc:spChg chg="mod">
          <ac:chgData name="VASILE PUSCUTA" userId="92874e88fc3105f2" providerId="LiveId" clId="{31283344-2BD2-4322-8022-0AAFBE045AE4}" dt="2025-05-19T09:42:42.489" v="240" actId="255"/>
          <ac:spMkLst>
            <pc:docMk/>
            <pc:sldMk cId="0" sldId="269"/>
            <ac:spMk id="135" creationId="{00000000-0000-0000-0000-000000000000}"/>
          </ac:spMkLst>
        </pc:spChg>
      </pc:sldChg>
      <pc:sldChg chg="add ord modNotes">
        <pc:chgData name="VASILE PUSCUTA" userId="92874e88fc3105f2" providerId="LiveId" clId="{31283344-2BD2-4322-8022-0AAFBE045AE4}" dt="2025-05-19T09:19:14.282" v="81"/>
        <pc:sldMkLst>
          <pc:docMk/>
          <pc:sldMk cId="0" sldId="27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139204-022F-47DB-84AF-E152950BA37C}" type="datetimeFigureOut">
              <a:rPr lang="en-GB" smtClean="0"/>
              <a:t>19/05/2025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43C83B-758F-42B6-9C09-1F6CDA6956E3}" type="slidenum">
              <a:rPr lang="en-GB" smtClean="0"/>
              <a:t>‹#›</a:t>
            </a:fld>
            <a:endParaRPr lang="en-GB"/>
          </a:p>
        </p:txBody>
      </p:sp>
    </p:spTree>
    <p:extLst>
      <p:ext uri="{BB962C8B-B14F-4D97-AF65-F5344CB8AC3E}">
        <p14:creationId xmlns:p14="http://schemas.microsoft.com/office/powerpoint/2010/main" val="110605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58" name="Google Shape;58;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4" name="Google Shape;64;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highlight>
                  <a:srgbClr val="FFFFFF"/>
                </a:highlight>
                <a:latin typeface="Times New Roman"/>
                <a:ea typeface="Times New Roman"/>
                <a:cs typeface="Times New Roman"/>
                <a:sym typeface="Times New Roman"/>
              </a:rPr>
              <a:t>For the celebration of ‘Visit Wales’ Year of Croeso 2025, this feasibility study will demonstrate the rationale for a new bespoke Wales </a:t>
            </a:r>
            <a:r>
              <a:rPr lang="en" sz="1200" b="1">
                <a:solidFill>
                  <a:srgbClr val="222222"/>
                </a:solidFill>
                <a:highlight>
                  <a:srgbClr val="FFFFFF"/>
                </a:highlight>
                <a:latin typeface="Times New Roman"/>
                <a:ea typeface="Times New Roman"/>
                <a:cs typeface="Times New Roman"/>
                <a:sym typeface="Times New Roman"/>
              </a:rPr>
              <a:t>Hospitality Investment Forum</a:t>
            </a:r>
            <a:r>
              <a:rPr lang="en" sz="1200">
                <a:solidFill>
                  <a:srgbClr val="222222"/>
                </a:solidFill>
                <a:highlight>
                  <a:srgbClr val="FFFFFF"/>
                </a:highlight>
                <a:latin typeface="Times New Roman"/>
                <a:ea typeface="Times New Roman"/>
                <a:cs typeface="Times New Roman"/>
                <a:sym typeface="Times New Roman"/>
              </a:rPr>
              <a:t> as a MICE event that will enable international investors to experience this diverse and rich hospitality variety that will attract them to this blend of business, place, culture and opportunity.</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2" name="Google Shape;72;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highlight>
                  <a:srgbClr val="FFFFFF"/>
                </a:highlight>
                <a:latin typeface="Times New Roman"/>
                <a:ea typeface="Times New Roman"/>
                <a:cs typeface="Times New Roman"/>
                <a:sym typeface="Times New Roman"/>
              </a:rPr>
              <a:t>The Wales Hospitality Investment Forum 2025 is a two-day B2B event aimed to spark interests in investment potential in Wales’ rapidly growing hospitality sector. The event will occur during June 2025 right before the summer peak, carefully designed to take place when the country will attract much tourist interest. The event’s character is hybrid: a regular in person forum in Cardiff, with live virtual sessions for global stakeholders that cannot attend in person. In the event keynote presentations, investment pitches, panel discussions and site visits to important hospitality development zones will be held. The forum, set in the Year of Croeso theme, will also offer immersive experiences of Welsh culture, Welsh cuisine tastings, folk music and heritage tours to create a profound “Sense of Place”.</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0" name="Google Shape;80;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rgbClr val="222222"/>
                </a:solidFill>
                <a:highlight>
                  <a:srgbClr val="FFFFFF"/>
                </a:highlight>
                <a:latin typeface="Times New Roman"/>
                <a:ea typeface="Times New Roman"/>
                <a:cs typeface="Times New Roman"/>
                <a:sym typeface="Times New Roman"/>
              </a:rPr>
              <a:t>Target Market:</a:t>
            </a:r>
            <a:endParaRPr sz="1200" b="1">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highlight>
                  <a:srgbClr val="FFFFFF"/>
                </a:highlight>
                <a:latin typeface="Times New Roman"/>
                <a:ea typeface="Times New Roman"/>
                <a:cs typeface="Times New Roman"/>
                <a:sym typeface="Times New Roman"/>
              </a:rPr>
              <a:t>The main target group will be international hospitality investors, venture capitalists, franchise developers of hotels, property developers, tourism boards and Welsh hospitality entrepreneurs. The Secondary targets involve press personnel and government tourism officials.</a:t>
            </a:r>
            <a:endParaRPr sz="1200">
              <a:solidFill>
                <a:srgbClr val="222222"/>
              </a:solidFill>
              <a:highlight>
                <a:srgbClr val="FFFFFF"/>
              </a:highlight>
              <a:latin typeface="Times New Roman"/>
              <a:ea typeface="Times New Roman"/>
              <a:cs typeface="Times New Roman"/>
              <a:sym typeface="Times New Roman"/>
            </a:endParaRPr>
          </a:p>
          <a:p>
            <a:pPr marL="457200" lvl="0" indent="0" algn="just" rtl="0">
              <a:lnSpc>
                <a:spcPct val="150000"/>
              </a:lnSpc>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35aab23c78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35aab23c78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05000"/>
              </a:lnSpc>
              <a:spcBef>
                <a:spcPts val="1200"/>
              </a:spcBef>
              <a:spcAft>
                <a:spcPts val="0"/>
              </a:spcAft>
              <a:buClr>
                <a:schemeClr val="dk1"/>
              </a:buClr>
              <a:buSzPts val="1100"/>
              <a:buFont typeface="Arial"/>
              <a:buNone/>
            </a:pPr>
            <a:r>
              <a:rPr lang="en" sz="1425" b="1">
                <a:solidFill>
                  <a:schemeClr val="dk1"/>
                </a:solidFill>
                <a:latin typeface="Times New Roman"/>
                <a:ea typeface="Times New Roman"/>
                <a:cs typeface="Times New Roman"/>
                <a:sym typeface="Times New Roman"/>
              </a:rPr>
              <a:t>Demand</a:t>
            </a:r>
            <a:r>
              <a:rPr lang="en" sz="1425">
                <a:solidFill>
                  <a:schemeClr val="dk1"/>
                </a:solidFill>
                <a:latin typeface="Times New Roman"/>
                <a:ea typeface="Times New Roman"/>
                <a:cs typeface="Times New Roman"/>
                <a:sym typeface="Times New Roman"/>
              </a:rPr>
              <a:t>:Wales’ hospitality sector is expanding quickly as a high potential market under efforts from the UK government’s directives As per the report by Statista, the tourism businesses have reported an increase of visitors in 2019 as compared to 2018 due to the better weather conditions and preferring to stay in the UK instead of travel abroad (Statista, 2023). Demand is majorly driven by:</a:t>
            </a:r>
            <a:endParaRPr sz="1425">
              <a:solidFill>
                <a:schemeClr val="dk1"/>
              </a:solidFill>
              <a:latin typeface="Times New Roman"/>
              <a:ea typeface="Times New Roman"/>
              <a:cs typeface="Times New Roman"/>
              <a:sym typeface="Times New Roman"/>
            </a:endParaRPr>
          </a:p>
          <a:p>
            <a:pPr marL="457200" lvl="0" indent="-319087" algn="just" rtl="0">
              <a:lnSpc>
                <a:spcPct val="105000"/>
              </a:lnSpc>
              <a:spcBef>
                <a:spcPts val="1200"/>
              </a:spcBef>
              <a:spcAft>
                <a:spcPts val="0"/>
              </a:spcAft>
              <a:buClr>
                <a:schemeClr val="dk1"/>
              </a:buClr>
              <a:buSzPts val="1425"/>
              <a:buFont typeface="Times New Roman"/>
              <a:buChar char="●"/>
            </a:pPr>
            <a:r>
              <a:rPr lang="en" sz="1425">
                <a:solidFill>
                  <a:schemeClr val="dk1"/>
                </a:solidFill>
                <a:latin typeface="Times New Roman"/>
                <a:ea typeface="Times New Roman"/>
                <a:cs typeface="Times New Roman"/>
                <a:sym typeface="Times New Roman"/>
              </a:rPr>
              <a:t>Investment in domestic and rural tourism after the COVID.</a:t>
            </a:r>
            <a:endParaRPr sz="1425">
              <a:solidFill>
                <a:schemeClr val="dk1"/>
              </a:solidFill>
              <a:latin typeface="Times New Roman"/>
              <a:ea typeface="Times New Roman"/>
              <a:cs typeface="Times New Roman"/>
              <a:sym typeface="Times New Roman"/>
            </a:endParaRPr>
          </a:p>
          <a:p>
            <a:pPr marL="457200" lvl="0" indent="-319087" algn="just" rtl="0">
              <a:lnSpc>
                <a:spcPct val="105000"/>
              </a:lnSpc>
              <a:spcBef>
                <a:spcPts val="0"/>
              </a:spcBef>
              <a:spcAft>
                <a:spcPts val="0"/>
              </a:spcAft>
              <a:buClr>
                <a:schemeClr val="dk1"/>
              </a:buClr>
              <a:buSzPts val="1425"/>
              <a:buFont typeface="Times New Roman"/>
              <a:buChar char="●"/>
            </a:pPr>
            <a:r>
              <a:rPr lang="en" sz="1425">
                <a:solidFill>
                  <a:schemeClr val="dk1"/>
                </a:solidFill>
                <a:latin typeface="Times New Roman"/>
                <a:ea typeface="Times New Roman"/>
                <a:cs typeface="Times New Roman"/>
                <a:sym typeface="Times New Roman"/>
              </a:rPr>
              <a:t>Growing interest in eco-lodges, heritage and boutique experiences (García and López, 2025)</a:t>
            </a:r>
            <a:endParaRPr sz="1425">
              <a:solidFill>
                <a:schemeClr val="dk1"/>
              </a:solidFill>
              <a:latin typeface="Times New Roman"/>
              <a:ea typeface="Times New Roman"/>
              <a:cs typeface="Times New Roman"/>
              <a:sym typeface="Times New Roman"/>
            </a:endParaRPr>
          </a:p>
          <a:p>
            <a:pPr marL="457200" lvl="0" indent="-319087" algn="just" rtl="0">
              <a:lnSpc>
                <a:spcPct val="105000"/>
              </a:lnSpc>
              <a:spcBef>
                <a:spcPts val="0"/>
              </a:spcBef>
              <a:spcAft>
                <a:spcPts val="0"/>
              </a:spcAft>
              <a:buClr>
                <a:schemeClr val="dk1"/>
              </a:buClr>
              <a:buSzPts val="1425"/>
              <a:buFont typeface="Times New Roman"/>
              <a:buChar char="●"/>
            </a:pPr>
            <a:r>
              <a:rPr lang="en" sz="1425">
                <a:solidFill>
                  <a:schemeClr val="dk1"/>
                </a:solidFill>
                <a:latin typeface="Times New Roman"/>
                <a:ea typeface="Times New Roman"/>
                <a:cs typeface="Times New Roman"/>
                <a:sym typeface="Times New Roman"/>
              </a:rPr>
              <a:t>Favourable exchange rate for international investors</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5" name="Google Shape;95;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i="1">
                <a:solidFill>
                  <a:srgbClr val="222222"/>
                </a:solidFill>
                <a:highlight>
                  <a:srgbClr val="FFFFFF"/>
                </a:highlight>
                <a:latin typeface="Times New Roman"/>
                <a:ea typeface="Times New Roman"/>
                <a:cs typeface="Times New Roman"/>
                <a:sym typeface="Times New Roman"/>
              </a:rPr>
              <a:t>Supply</a:t>
            </a:r>
            <a:r>
              <a:rPr lang="en" sz="1200">
                <a:solidFill>
                  <a:srgbClr val="222222"/>
                </a:solidFill>
                <a:highlight>
                  <a:srgbClr val="FFFFFF"/>
                </a:highlight>
                <a:latin typeface="Times New Roman"/>
                <a:ea typeface="Times New Roman"/>
                <a:cs typeface="Times New Roman"/>
                <a:sym typeface="Times New Roman"/>
              </a:rPr>
              <a:t>:</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highlight>
                  <a:srgbClr val="FFFFFF"/>
                </a:highlight>
                <a:latin typeface="Times New Roman"/>
                <a:ea typeface="Times New Roman"/>
                <a:cs typeface="Times New Roman"/>
                <a:sym typeface="Times New Roman"/>
              </a:rPr>
              <a:t> An increasing inventory of undeserved properties such as historical manors, coastal cottages, and industrial buildings present attractive opportunities to transform to hospitality assets (</a:t>
            </a:r>
            <a:r>
              <a:rPr lang="en" sz="1200">
                <a:solidFill>
                  <a:schemeClr val="dk1"/>
                </a:solidFill>
                <a:highlight>
                  <a:srgbClr val="FFFFFF"/>
                </a:highlight>
                <a:latin typeface="Times New Roman"/>
                <a:ea typeface="Times New Roman"/>
                <a:cs typeface="Times New Roman"/>
                <a:sym typeface="Times New Roman"/>
              </a:rPr>
              <a:t>Chapman </a:t>
            </a:r>
            <a:r>
              <a:rPr lang="en" sz="1200" i="1">
                <a:solidFill>
                  <a:schemeClr val="dk1"/>
                </a:solidFill>
                <a:highlight>
                  <a:srgbClr val="FFFFFF"/>
                </a:highlight>
                <a:latin typeface="Times New Roman"/>
                <a:ea typeface="Times New Roman"/>
                <a:cs typeface="Times New Roman"/>
                <a:sym typeface="Times New Roman"/>
              </a:rPr>
              <a:t>et al.</a:t>
            </a:r>
            <a:r>
              <a:rPr lang="en" sz="1200">
                <a:solidFill>
                  <a:schemeClr val="dk1"/>
                </a:solidFill>
                <a:highlight>
                  <a:srgbClr val="FFFFFF"/>
                </a:highlight>
                <a:latin typeface="Times New Roman"/>
                <a:ea typeface="Times New Roman"/>
                <a:cs typeface="Times New Roman"/>
                <a:sym typeface="Times New Roman"/>
              </a:rPr>
              <a:t>, 2021</a:t>
            </a:r>
            <a:r>
              <a:rPr lang="en" sz="1200">
                <a:solidFill>
                  <a:srgbClr val="222222"/>
                </a:solidFill>
                <a:highlight>
                  <a:srgbClr val="FFFFFF"/>
                </a:highlight>
                <a:latin typeface="Times New Roman"/>
                <a:ea typeface="Times New Roman"/>
                <a:cs typeface="Times New Roman"/>
                <a:sym typeface="Times New Roman"/>
              </a:rPr>
              <a:t>). Welsh Development Agency and Visit Wales have always underlined the desire for new innovative investors to unblock this potential.</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b="1">
                <a:solidFill>
                  <a:srgbClr val="222222"/>
                </a:solidFill>
                <a:highlight>
                  <a:srgbClr val="FFFFFF"/>
                </a:highlight>
                <a:latin typeface="Times New Roman"/>
                <a:ea typeface="Times New Roman"/>
                <a:cs typeface="Times New Roman"/>
                <a:sym typeface="Times New Roman"/>
              </a:rPr>
              <a:t>Competition</a:t>
            </a:r>
            <a:r>
              <a:rPr lang="en" sz="1200">
                <a:solidFill>
                  <a:srgbClr val="222222"/>
                </a:solidFill>
                <a:highlight>
                  <a:srgbClr val="FFFFFF"/>
                </a:highlight>
                <a:latin typeface="Times New Roman"/>
                <a:ea typeface="Times New Roman"/>
                <a:cs typeface="Times New Roman"/>
                <a:sym typeface="Times New Roman"/>
              </a:rPr>
              <a:t>:</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highlight>
                  <a:srgbClr val="FFFFFF"/>
                </a:highlight>
                <a:latin typeface="Times New Roman"/>
                <a:ea typeface="Times New Roman"/>
                <a:cs typeface="Times New Roman"/>
                <a:sym typeface="Times New Roman"/>
              </a:rPr>
              <a:t>There are currently no events in Wales that centre only on hospitality investment. However indirect competition can be seen through such regional forums as the UK Hospitality Conference, European Hotel Investment Forum and so on (</a:t>
            </a:r>
            <a:r>
              <a:rPr lang="en" sz="1200">
                <a:solidFill>
                  <a:schemeClr val="dk1"/>
                </a:solidFill>
                <a:highlight>
                  <a:srgbClr val="FFFFFF"/>
                </a:highlight>
                <a:latin typeface="Times New Roman"/>
                <a:ea typeface="Times New Roman"/>
                <a:cs typeface="Times New Roman"/>
                <a:sym typeface="Times New Roman"/>
              </a:rPr>
              <a:t>Bowdin </a:t>
            </a:r>
            <a:r>
              <a:rPr lang="en" sz="1200" i="1">
                <a:solidFill>
                  <a:schemeClr val="dk1"/>
                </a:solidFill>
                <a:highlight>
                  <a:srgbClr val="FFFFFF"/>
                </a:highlight>
                <a:latin typeface="Times New Roman"/>
                <a:ea typeface="Times New Roman"/>
                <a:cs typeface="Times New Roman"/>
                <a:sym typeface="Times New Roman"/>
              </a:rPr>
              <a:t>et al.,</a:t>
            </a:r>
            <a:r>
              <a:rPr lang="en" sz="1200">
                <a:solidFill>
                  <a:schemeClr val="dk1"/>
                </a:solidFill>
                <a:highlight>
                  <a:srgbClr val="FFFFFF"/>
                </a:highlight>
                <a:latin typeface="Times New Roman"/>
                <a:ea typeface="Times New Roman"/>
                <a:cs typeface="Times New Roman"/>
                <a:sym typeface="Times New Roman"/>
              </a:rPr>
              <a:t> 2023</a:t>
            </a:r>
            <a:r>
              <a:rPr lang="en" sz="1200">
                <a:solidFill>
                  <a:srgbClr val="222222"/>
                </a:solidFill>
                <a:highlight>
                  <a:srgbClr val="FFFFFF"/>
                </a:highlight>
                <a:latin typeface="Times New Roman"/>
                <a:ea typeface="Times New Roman"/>
                <a:cs typeface="Times New Roman"/>
                <a:sym typeface="Times New Roman"/>
              </a:rPr>
              <a:t>). The uniqueness of Wales </a:t>
            </a:r>
            <a:r>
              <a:rPr lang="en" sz="1200" b="1">
                <a:solidFill>
                  <a:srgbClr val="222222"/>
                </a:solidFill>
                <a:highlight>
                  <a:srgbClr val="FFFFFF"/>
                </a:highlight>
                <a:latin typeface="Times New Roman"/>
                <a:ea typeface="Times New Roman"/>
                <a:cs typeface="Times New Roman"/>
                <a:sym typeface="Times New Roman"/>
              </a:rPr>
              <a:t>Hospitality Investment Forum</a:t>
            </a:r>
            <a:r>
              <a:rPr lang="en" sz="1200">
                <a:solidFill>
                  <a:srgbClr val="222222"/>
                </a:solidFill>
                <a:highlight>
                  <a:srgbClr val="FFFFFF"/>
                </a:highlight>
                <a:latin typeface="Times New Roman"/>
                <a:ea typeface="Times New Roman"/>
                <a:cs typeface="Times New Roman"/>
                <a:sym typeface="Times New Roman"/>
              </a:rPr>
              <a:t> will be based on its strong localisations and approach of cultural immersion. </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35aab23c78d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35aab23c78d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i="1">
                <a:solidFill>
                  <a:srgbClr val="222222"/>
                </a:solidFill>
                <a:highlight>
                  <a:schemeClr val="lt1"/>
                </a:highlight>
                <a:latin typeface="Times New Roman"/>
                <a:ea typeface="Times New Roman"/>
                <a:cs typeface="Times New Roman"/>
                <a:sym typeface="Times New Roman"/>
              </a:rPr>
              <a:t>Marketing Activity</a:t>
            </a:r>
            <a:r>
              <a:rPr lang="en" sz="1200">
                <a:solidFill>
                  <a:srgbClr val="222222"/>
                </a:solidFill>
                <a:highlight>
                  <a:schemeClr val="lt1"/>
                </a:highlight>
                <a:latin typeface="Times New Roman"/>
                <a:ea typeface="Times New Roman"/>
                <a:cs typeface="Times New Roman"/>
                <a:sym typeface="Times New Roman"/>
              </a:rPr>
              <a:t>:</a:t>
            </a:r>
            <a:endParaRPr sz="1200">
              <a:solidFill>
                <a:srgbClr val="222222"/>
              </a:solidFill>
              <a:highlight>
                <a:schemeClr val="lt1"/>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highlight>
                  <a:schemeClr val="lt1"/>
                </a:highlight>
                <a:latin typeface="Times New Roman"/>
                <a:ea typeface="Times New Roman"/>
                <a:cs typeface="Times New Roman"/>
                <a:sym typeface="Times New Roman"/>
              </a:rPr>
              <a:t>Marketing will be directed to multiple platforms.</a:t>
            </a:r>
            <a:endParaRPr sz="1200">
              <a:solidFill>
                <a:srgbClr val="222222"/>
              </a:solidFill>
              <a:highlight>
                <a:schemeClr val="lt1"/>
              </a:highlight>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 sz="1200">
                <a:solidFill>
                  <a:srgbClr val="222222"/>
                </a:solidFill>
                <a:highlight>
                  <a:schemeClr val="lt1"/>
                </a:highlight>
                <a:latin typeface="Times New Roman"/>
                <a:ea typeface="Times New Roman"/>
                <a:cs typeface="Times New Roman"/>
                <a:sym typeface="Times New Roman"/>
              </a:rPr>
              <a:t>Digital campaigns through LinkedIn, hotel investment groups and professional newsletters will help in reaching the target audience (</a:t>
            </a:r>
            <a:r>
              <a:rPr lang="en" sz="1200">
                <a:solidFill>
                  <a:schemeClr val="dk1"/>
                </a:solidFill>
                <a:highlight>
                  <a:schemeClr val="lt1"/>
                </a:highlight>
                <a:latin typeface="Times New Roman"/>
                <a:ea typeface="Times New Roman"/>
                <a:cs typeface="Times New Roman"/>
                <a:sym typeface="Times New Roman"/>
              </a:rPr>
              <a:t>Hudson and Hudson, 2023)</a:t>
            </a:r>
            <a:r>
              <a:rPr lang="en" sz="1200">
                <a:solidFill>
                  <a:srgbClr val="222222"/>
                </a:solidFill>
                <a:highlight>
                  <a:schemeClr val="lt1"/>
                </a:highlight>
                <a:latin typeface="Times New Roman"/>
                <a:ea typeface="Times New Roman"/>
                <a:cs typeface="Times New Roman"/>
                <a:sym typeface="Times New Roman"/>
              </a:rPr>
              <a:t>.</a:t>
            </a:r>
            <a:endParaRPr sz="1200">
              <a:solidFill>
                <a:srgbClr val="222222"/>
              </a:solidFill>
              <a:highlight>
                <a:schemeClr val="lt1"/>
              </a:highlight>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 sz="1200">
                <a:solidFill>
                  <a:srgbClr val="222222"/>
                </a:solidFill>
                <a:highlight>
                  <a:schemeClr val="lt1"/>
                </a:highlight>
                <a:latin typeface="Times New Roman"/>
                <a:ea typeface="Times New Roman"/>
                <a:cs typeface="Times New Roman"/>
                <a:sym typeface="Times New Roman"/>
              </a:rPr>
              <a:t>Collaboration with UK Trade &amp; Investment (UKTI) and Visit Wales</a:t>
            </a:r>
            <a:endParaRPr sz="1200">
              <a:solidFill>
                <a:srgbClr val="222222"/>
              </a:solidFill>
              <a:highlight>
                <a:schemeClr val="lt1"/>
              </a:highlight>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 sz="1200">
                <a:solidFill>
                  <a:srgbClr val="222222"/>
                </a:solidFill>
                <a:highlight>
                  <a:schemeClr val="lt1"/>
                </a:highlight>
                <a:latin typeface="Times New Roman"/>
                <a:ea typeface="Times New Roman"/>
                <a:cs typeface="Times New Roman"/>
                <a:sym typeface="Times New Roman"/>
              </a:rPr>
              <a:t>Press releases in the world’s hospitality press (e.g. Hospitality Investor, Skift)</a:t>
            </a:r>
            <a:endParaRPr sz="1200">
              <a:solidFill>
                <a:srgbClr val="222222"/>
              </a:solidFill>
              <a:highlight>
                <a:schemeClr val="lt1"/>
              </a:highlight>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 sz="1200">
                <a:solidFill>
                  <a:srgbClr val="222222"/>
                </a:solidFill>
                <a:highlight>
                  <a:schemeClr val="lt1"/>
                </a:highlight>
                <a:latin typeface="Times New Roman"/>
                <a:ea typeface="Times New Roman"/>
                <a:cs typeface="Times New Roman"/>
                <a:sym typeface="Times New Roman"/>
              </a:rPr>
              <a:t>Email marketing as well as invitations to some investors and developers to reach directly (</a:t>
            </a:r>
            <a:r>
              <a:rPr lang="en" sz="1200">
                <a:solidFill>
                  <a:schemeClr val="dk1"/>
                </a:solidFill>
                <a:highlight>
                  <a:schemeClr val="lt1"/>
                </a:highlight>
                <a:latin typeface="Times New Roman"/>
                <a:ea typeface="Times New Roman"/>
                <a:cs typeface="Times New Roman"/>
                <a:sym typeface="Times New Roman"/>
              </a:rPr>
              <a:t>Kundu, 2021</a:t>
            </a:r>
            <a:r>
              <a:rPr lang="en" sz="1200">
                <a:solidFill>
                  <a:srgbClr val="222222"/>
                </a:solidFill>
                <a:highlight>
                  <a:schemeClr val="lt1"/>
                </a:highlight>
                <a:latin typeface="Times New Roman"/>
                <a:ea typeface="Times New Roman"/>
                <a:cs typeface="Times New Roman"/>
                <a:sym typeface="Times New Roman"/>
              </a:rPr>
              <a:t>).</a:t>
            </a:r>
            <a:endParaRPr sz="1200">
              <a:solidFill>
                <a:srgbClr val="222222"/>
              </a:solidFill>
              <a:highlight>
                <a:schemeClr val="lt1"/>
              </a:highlight>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222222"/>
              </a:buClr>
              <a:buSzPts val="1200"/>
              <a:buFont typeface="Times New Roman"/>
              <a:buChar char="●"/>
            </a:pPr>
            <a:r>
              <a:rPr lang="en" sz="1200">
                <a:solidFill>
                  <a:srgbClr val="222222"/>
                </a:solidFill>
                <a:highlight>
                  <a:schemeClr val="lt1"/>
                </a:highlight>
                <a:latin typeface="Times New Roman"/>
                <a:ea typeface="Times New Roman"/>
                <a:cs typeface="Times New Roman"/>
                <a:sym typeface="Times New Roman"/>
              </a:rPr>
              <a:t>Websites with early registration along with sponsorship portal</a:t>
            </a:r>
            <a:endParaRPr sz="1200">
              <a:solidFill>
                <a:srgbClr val="222222"/>
              </a:solidFill>
              <a:highlight>
                <a:schemeClr val="lt1"/>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rgbClr val="222222"/>
                </a:solidFill>
                <a:highlight>
                  <a:schemeClr val="lt1"/>
                </a:highlight>
                <a:latin typeface="Times New Roman"/>
                <a:ea typeface="Times New Roman"/>
                <a:cs typeface="Times New Roman"/>
                <a:sym typeface="Times New Roman"/>
              </a:rPr>
              <a:t>These marketing activities will be beneficial in creating awareness of the events and in reaching the targeted audiences. </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9" name="Google Shape;109;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lvl="0" indent="0" algn="l" rtl="0">
              <a:lnSpc>
                <a:spcPct val="100000"/>
              </a:lnSpc>
              <a:spcBef>
                <a:spcPts val="0"/>
              </a:spcBef>
              <a:spcAft>
                <a:spcPts val="0"/>
              </a:spcAft>
              <a:buSzPts val="1100"/>
              <a:buNone/>
            </a:pPr>
            <a:r>
              <a:rPr lang="en" sz="1100" b="0" i="0" u="none" strike="noStrike" cap="none" dirty="0">
                <a:solidFill>
                  <a:srgbClr val="000000"/>
                </a:solidFill>
                <a:latin typeface="Arial"/>
                <a:ea typeface="Arial"/>
                <a:cs typeface="Arial"/>
                <a:sym typeface="Arial"/>
              </a:rPr>
              <a:t>The location where the Wales Hospitality Investment Forum will occur has been chosen to be International Convention Centre Wales (ICC). This location is a well-known venue located near Cardiff generally used for exhibition, conferences and events. The venue offers the latest hybrid technologies and appropriate connections for transportations (Visit Cardiff, 2025). ICC Wales is located in the Southern part of Wales and can be accessed using cars. Moreover, it only takes 2 hours to reach ICC Wales from London Paddington Station. The total area of ICC Wales is around 26,000 sq mt (ICC Wales, 2025). Due to the wide space offered by the venue, the event can house approx. 5,000 attendees. Furthemore, there is an entrance of 2,500 sq mt outdoor plaza allowing seamless entry of the attendees. Due to such elements, the venue is highly effective to conduct events such as the MICE events. The venue provides effective experiences both physically and virtually to the attendees which highly suits the hybrid system used by the forum (International Conference Centre Cymru Wales, 2021). Some major roles for the events namely. hospitality workers, event managers, technical staff, security teams and tour coordinators. Moreover, the cost associated with this event will be reduced through measures such as partnership with institutions such as the Cardiff Metropolitan University which can offer required training to the volunteers. </a:t>
            </a:r>
            <a:br>
              <a:rPr lang="en" sz="1100" b="0" i="0" u="none" strike="noStrike" cap="none" dirty="0">
                <a:solidFill>
                  <a:srgbClr val="000000"/>
                </a:solidFill>
                <a:latin typeface="Arial"/>
                <a:ea typeface="Arial"/>
                <a:cs typeface="Arial"/>
                <a:sym typeface="Arial"/>
              </a:rPr>
            </a:br>
            <a:r>
              <a:rPr lang="en" sz="1100" b="0" i="0" u="none" strike="noStrike" cap="none" dirty="0">
                <a:solidFill>
                  <a:srgbClr val="000000"/>
                </a:solidFill>
                <a:latin typeface="Arial"/>
                <a:ea typeface="Arial"/>
                <a:cs typeface="Arial"/>
                <a:sym typeface="Arial"/>
              </a:rPr>
              <a:t>The event will allocate resources  in the following areas:</a:t>
            </a:r>
            <a:endParaRPr b="0" dirty="0"/>
          </a:p>
          <a:p>
            <a:pPr marL="457200" lvl="0" indent="-298450" algn="l" rtl="0">
              <a:lnSpc>
                <a:spcPct val="100000"/>
              </a:lnSpc>
              <a:spcBef>
                <a:spcPts val="0"/>
              </a:spcBef>
              <a:spcAft>
                <a:spcPts val="0"/>
              </a:spcAft>
              <a:buSzPts val="1100"/>
              <a:buChar char="●"/>
            </a:pPr>
            <a:r>
              <a:rPr lang="en" sz="1100" b="0" i="0" u="none" strike="noStrike" cap="none" dirty="0">
                <a:solidFill>
                  <a:srgbClr val="000000"/>
                </a:solidFill>
                <a:latin typeface="Arial"/>
                <a:ea typeface="Arial"/>
                <a:cs typeface="Arial"/>
                <a:sym typeface="Arial"/>
              </a:rPr>
              <a:t>The traditional Welsh dishes and cuisine will be offered by Cuisine.</a:t>
            </a:r>
            <a:endParaRPr dirty="0"/>
          </a:p>
          <a:p>
            <a:pPr marL="457200" lvl="0" indent="-298450" algn="l" rtl="0">
              <a:lnSpc>
                <a:spcPct val="100000"/>
              </a:lnSpc>
              <a:spcBef>
                <a:spcPts val="0"/>
              </a:spcBef>
              <a:spcAft>
                <a:spcPts val="0"/>
              </a:spcAft>
              <a:buSzPts val="1100"/>
              <a:buChar char="●"/>
            </a:pPr>
            <a:r>
              <a:rPr lang="en" sz="1100" b="0" i="0" u="none" strike="noStrike" cap="none" dirty="0">
                <a:solidFill>
                  <a:srgbClr val="000000"/>
                </a:solidFill>
                <a:latin typeface="Arial"/>
                <a:ea typeface="Arial"/>
                <a:cs typeface="Arial"/>
                <a:sym typeface="Arial"/>
              </a:rPr>
              <a:t>For live-streaming AV equipment will be rented (Getz, 2025).</a:t>
            </a:r>
            <a:endParaRPr dirty="0"/>
          </a:p>
          <a:p>
            <a:pPr marL="457200" lvl="0" indent="-298450" algn="l" rtl="0">
              <a:lnSpc>
                <a:spcPct val="100000"/>
              </a:lnSpc>
              <a:spcBef>
                <a:spcPts val="0"/>
              </a:spcBef>
              <a:spcAft>
                <a:spcPts val="0"/>
              </a:spcAft>
              <a:buSzPts val="1100"/>
              <a:buChar char="●"/>
            </a:pPr>
            <a:r>
              <a:rPr lang="en" sz="1100" b="0" i="0" u="none" strike="noStrike" cap="none" dirty="0">
                <a:solidFill>
                  <a:srgbClr val="000000"/>
                </a:solidFill>
                <a:latin typeface="Arial"/>
                <a:ea typeface="Arial"/>
                <a:cs typeface="Arial"/>
                <a:sym typeface="Arial"/>
              </a:rPr>
              <a:t>For transportation, the venue will offer arrangements such as pickup from the airport, scheduled cultural trips and more (Getz, 2025). </a:t>
            </a:r>
            <a:endParaRPr dirty="0"/>
          </a:p>
          <a:p>
            <a:pPr marL="457200" lvl="0" indent="-298450" algn="l" rtl="0">
              <a:lnSpc>
                <a:spcPct val="100000"/>
              </a:lnSpc>
              <a:spcBef>
                <a:spcPts val="0"/>
              </a:spcBef>
              <a:spcAft>
                <a:spcPts val="0"/>
              </a:spcAft>
              <a:buSzPts val="1100"/>
              <a:buChar char="●"/>
            </a:pPr>
            <a:r>
              <a:rPr lang="en" sz="1100" b="0" i="0" u="none" strike="noStrike" cap="none" dirty="0">
                <a:solidFill>
                  <a:srgbClr val="000000"/>
                </a:solidFill>
                <a:latin typeface="Arial"/>
                <a:ea typeface="Arial"/>
                <a:cs typeface="Arial"/>
                <a:sym typeface="Arial"/>
              </a:rPr>
              <a:t>The venue will also provide stage-style seating arrangements which will enable the required individuals to give speech when scheduled.</a:t>
            </a:r>
            <a:endParaRPr dirty="0"/>
          </a:p>
          <a:p>
            <a:pPr marL="158750" lvl="0" indent="0" algn="l" rtl="0">
              <a:lnSpc>
                <a:spcPct val="100000"/>
              </a:lnSpc>
              <a:spcBef>
                <a:spcPts val="0"/>
              </a:spcBef>
              <a:spcAft>
                <a:spcPts val="0"/>
              </a:spcAft>
              <a:buSzPts val="1100"/>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7" name="Google Shape;117;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lvl="0" indent="0" algn="l" rtl="0">
              <a:lnSpc>
                <a:spcPct val="100000"/>
              </a:lnSpc>
              <a:spcBef>
                <a:spcPts val="0"/>
              </a:spcBef>
              <a:spcAft>
                <a:spcPts val="0"/>
              </a:spcAft>
              <a:buSzPts val="1100"/>
              <a:buNone/>
            </a:pPr>
            <a:r>
              <a:rPr lang="en" sz="1100" b="0" i="0" u="none" strike="noStrike" cap="none">
                <a:solidFill>
                  <a:srgbClr val="000000"/>
                </a:solidFill>
                <a:latin typeface="Arial"/>
                <a:ea typeface="Arial"/>
                <a:cs typeface="Arial"/>
                <a:sym typeface="Arial"/>
              </a:rPr>
              <a:t>The financial aspect of event planning is highly important and determines the achievement of the final objective of the event (Janjusevic and Mathur, 2021). Financial requirements are important for any event which helps if supporting every requirement and functions of the event. In the case of the Wales Hospitality Investment Forum, the approximate cost for the event covering every operation will be around £65,000. Moreover, the revenue generation is estimated to be around £70,000 which offers a profit of £15,000 (Bladen </a:t>
            </a:r>
            <a:r>
              <a:rPr lang="en" sz="1100" b="0" i="1" u="none" strike="noStrike" cap="none">
                <a:solidFill>
                  <a:srgbClr val="000000"/>
                </a:solidFill>
                <a:latin typeface="Arial"/>
                <a:ea typeface="Arial"/>
                <a:cs typeface="Arial"/>
                <a:sym typeface="Arial"/>
              </a:rPr>
              <a:t>et al</a:t>
            </a:r>
            <a:r>
              <a:rPr lang="en" sz="1100" b="0" i="0" u="none" strike="noStrike" cap="none">
                <a:solidFill>
                  <a:srgbClr val="000000"/>
                </a:solidFill>
                <a:latin typeface="Arial"/>
                <a:ea typeface="Arial"/>
                <a:cs typeface="Arial"/>
                <a:sym typeface="Arial"/>
              </a:rPr>
              <a:t>., 2022).</a:t>
            </a:r>
            <a:endParaRPr/>
          </a:p>
          <a:p>
            <a:pPr marL="158750" lvl="0" indent="0" algn="l" rtl="0">
              <a:lnSpc>
                <a:spcPct val="100000"/>
              </a:lnSpc>
              <a:spcBef>
                <a:spcPts val="0"/>
              </a:spcBef>
              <a:spcAft>
                <a:spcPts val="0"/>
              </a:spcAft>
              <a:buSzPts val="1100"/>
              <a:buNone/>
            </a:pPr>
            <a:r>
              <a:rPr lang="en" sz="1100" b="0" i="0" u="none" strike="noStrike" cap="none">
                <a:solidFill>
                  <a:srgbClr val="000000"/>
                </a:solidFill>
                <a:latin typeface="Arial"/>
                <a:ea typeface="Arial"/>
                <a:cs typeface="Arial"/>
                <a:sym typeface="Arial"/>
              </a:rPr>
              <a:t>As the total expected income is £70,000 while the total estimated expense amounts to £65,000, the total expected revenue from the event is £15,0000. Furthermore, the event will also ensure that there will be no overdependence on a one source of income and therefore, that there are different sources of revenue. The main source of revenue in the event will be from the sales of tickets, whoever, funds will also be raised through sponsorships and collaborations with the stakeholders. This will help in increasing engagement with the visitors (investors), improve the credibility of the event and increase accessibility (Lin and Bruning, 2021). With the help of effective financial  management, the overall event is predicted to be highly cost-efficient, profitable and effective in terms of developing the Welsh cultural and tourist destinations.</a:t>
            </a:r>
            <a:endParaRPr b="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4" name="Google Shape;124;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lvl="0" indent="0" algn="l" rtl="0">
              <a:lnSpc>
                <a:spcPct val="100000"/>
              </a:lnSpc>
              <a:spcBef>
                <a:spcPts val="0"/>
              </a:spcBef>
              <a:spcAft>
                <a:spcPts val="0"/>
              </a:spcAft>
              <a:buSzPts val="1100"/>
              <a:buNone/>
            </a:pPr>
            <a:r>
              <a:rPr lang="en" sz="1100" b="0" i="0" u="none" strike="noStrike" cap="none">
                <a:solidFill>
                  <a:srgbClr val="000000"/>
                </a:solidFill>
                <a:latin typeface="Arial"/>
                <a:ea typeface="Arial"/>
                <a:cs typeface="Arial"/>
                <a:sym typeface="Arial"/>
              </a:rPr>
              <a:t>Through this presentation, the feasibility study of the Wales Hospitality Investment Forum 2025 has been conducted. The event offers assistance to the Year of Croseo by Visit Wales which helps in promoting the opportunities for investment which also promotes the Welsh customers and cultural activities. The main aim of this event is to promote effective collaboration between tradition, businesses and location to appeal to the global investment and contribute to the growth of the tourism and hospitality sector of Wales. Through this event, an effective contribution to the Welsh’s economy will be offered and help in developing Wales as a popular tourist destination across the world attracting more global investors.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2" name="Google Shape;132;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8" name="Google Shape;138;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0DAF3-7273-E9A8-2AE7-E244D75222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694941-3B04-009D-DB5A-C592E1F5E8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04FD092-6DD5-8FC4-4679-08D8897CD2A2}"/>
              </a:ext>
            </a:extLst>
          </p:cNvPr>
          <p:cNvSpPr>
            <a:spLocks noGrp="1"/>
          </p:cNvSpPr>
          <p:nvPr>
            <p:ph type="dt" sz="half" idx="10"/>
          </p:nvPr>
        </p:nvSpPr>
        <p:spPr/>
        <p:txBody>
          <a:bodyPr/>
          <a:lstStyle/>
          <a:p>
            <a:fld id="{B570448D-D12F-46D4-8089-E0BB7F4880D4}" type="datetimeFigureOut">
              <a:rPr lang="en-GB" smtClean="0"/>
              <a:t>19/05/2025</a:t>
            </a:fld>
            <a:endParaRPr lang="en-GB"/>
          </a:p>
        </p:txBody>
      </p:sp>
      <p:sp>
        <p:nvSpPr>
          <p:cNvPr id="5" name="Footer Placeholder 4">
            <a:extLst>
              <a:ext uri="{FF2B5EF4-FFF2-40B4-BE49-F238E27FC236}">
                <a16:creationId xmlns:a16="http://schemas.microsoft.com/office/drawing/2014/main" id="{E64A189A-21C0-1ED4-47E7-65C07D99D2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406016-A65A-7C60-F1C8-997CFCEAFC32}"/>
              </a:ext>
            </a:extLst>
          </p:cNvPr>
          <p:cNvSpPr>
            <a:spLocks noGrp="1"/>
          </p:cNvSpPr>
          <p:nvPr>
            <p:ph type="sldNum" sz="quarter" idx="12"/>
          </p:nvPr>
        </p:nvSpPr>
        <p:spPr/>
        <p:txBody>
          <a:bodyPr/>
          <a:lstStyle/>
          <a:p>
            <a:fld id="{DCB57ECD-104C-4EA6-9487-3D2660A5F021}" type="slidenum">
              <a:rPr lang="en-GB" smtClean="0"/>
              <a:t>‹#›</a:t>
            </a:fld>
            <a:endParaRPr lang="en-GB"/>
          </a:p>
        </p:txBody>
      </p:sp>
    </p:spTree>
    <p:extLst>
      <p:ext uri="{BB962C8B-B14F-4D97-AF65-F5344CB8AC3E}">
        <p14:creationId xmlns:p14="http://schemas.microsoft.com/office/powerpoint/2010/main" val="10231976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FAF6C-870F-2497-61E1-79AAFB237E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45ED7A-24FE-C67D-052B-38EF36C1F2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45A5DE-B1D5-309C-FD60-E92F5A491C03}"/>
              </a:ext>
            </a:extLst>
          </p:cNvPr>
          <p:cNvSpPr>
            <a:spLocks noGrp="1"/>
          </p:cNvSpPr>
          <p:nvPr>
            <p:ph type="dt" sz="half" idx="10"/>
          </p:nvPr>
        </p:nvSpPr>
        <p:spPr/>
        <p:txBody>
          <a:bodyPr/>
          <a:lstStyle/>
          <a:p>
            <a:fld id="{B570448D-D12F-46D4-8089-E0BB7F4880D4}" type="datetimeFigureOut">
              <a:rPr lang="en-GB" smtClean="0"/>
              <a:t>19/05/2025</a:t>
            </a:fld>
            <a:endParaRPr lang="en-GB"/>
          </a:p>
        </p:txBody>
      </p:sp>
      <p:sp>
        <p:nvSpPr>
          <p:cNvPr id="5" name="Footer Placeholder 4">
            <a:extLst>
              <a:ext uri="{FF2B5EF4-FFF2-40B4-BE49-F238E27FC236}">
                <a16:creationId xmlns:a16="http://schemas.microsoft.com/office/drawing/2014/main" id="{96286966-4F7B-4327-F7A8-871CBA7901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9F4D16-E9DA-2EEB-81A6-7288EF89D8FF}"/>
              </a:ext>
            </a:extLst>
          </p:cNvPr>
          <p:cNvSpPr>
            <a:spLocks noGrp="1"/>
          </p:cNvSpPr>
          <p:nvPr>
            <p:ph type="sldNum" sz="quarter" idx="12"/>
          </p:nvPr>
        </p:nvSpPr>
        <p:spPr/>
        <p:txBody>
          <a:bodyPr/>
          <a:lstStyle/>
          <a:p>
            <a:fld id="{DCB57ECD-104C-4EA6-9487-3D2660A5F021}" type="slidenum">
              <a:rPr lang="en-GB" smtClean="0"/>
              <a:t>‹#›</a:t>
            </a:fld>
            <a:endParaRPr lang="en-GB"/>
          </a:p>
        </p:txBody>
      </p:sp>
    </p:spTree>
    <p:extLst>
      <p:ext uri="{BB962C8B-B14F-4D97-AF65-F5344CB8AC3E}">
        <p14:creationId xmlns:p14="http://schemas.microsoft.com/office/powerpoint/2010/main" val="7953098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8EBAB-C12D-CE2B-D8F2-5A90A5B9F6E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653E84F-D438-024D-9FFB-24E2A7682A1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4C96CE-FF71-B313-A52A-458AEC97BB6F}"/>
              </a:ext>
            </a:extLst>
          </p:cNvPr>
          <p:cNvSpPr>
            <a:spLocks noGrp="1"/>
          </p:cNvSpPr>
          <p:nvPr>
            <p:ph type="dt" sz="half" idx="10"/>
          </p:nvPr>
        </p:nvSpPr>
        <p:spPr/>
        <p:txBody>
          <a:bodyPr/>
          <a:lstStyle/>
          <a:p>
            <a:fld id="{B570448D-D12F-46D4-8089-E0BB7F4880D4}" type="datetimeFigureOut">
              <a:rPr lang="en-GB" smtClean="0"/>
              <a:t>19/05/2025</a:t>
            </a:fld>
            <a:endParaRPr lang="en-GB"/>
          </a:p>
        </p:txBody>
      </p:sp>
      <p:sp>
        <p:nvSpPr>
          <p:cNvPr id="5" name="Footer Placeholder 4">
            <a:extLst>
              <a:ext uri="{FF2B5EF4-FFF2-40B4-BE49-F238E27FC236}">
                <a16:creationId xmlns:a16="http://schemas.microsoft.com/office/drawing/2014/main" id="{24AC40C0-3EB1-0704-56FA-F2C40567D0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11D262-DFD2-B47A-A8ED-14EDD7CA27B9}"/>
              </a:ext>
            </a:extLst>
          </p:cNvPr>
          <p:cNvSpPr>
            <a:spLocks noGrp="1"/>
          </p:cNvSpPr>
          <p:nvPr>
            <p:ph type="sldNum" sz="quarter" idx="12"/>
          </p:nvPr>
        </p:nvSpPr>
        <p:spPr/>
        <p:txBody>
          <a:bodyPr/>
          <a:lstStyle/>
          <a:p>
            <a:fld id="{DCB57ECD-104C-4EA6-9487-3D2660A5F021}" type="slidenum">
              <a:rPr lang="en-GB" smtClean="0"/>
              <a:t>‹#›</a:t>
            </a:fld>
            <a:endParaRPr lang="en-GB"/>
          </a:p>
        </p:txBody>
      </p:sp>
    </p:spTree>
    <p:extLst>
      <p:ext uri="{BB962C8B-B14F-4D97-AF65-F5344CB8AC3E}">
        <p14:creationId xmlns:p14="http://schemas.microsoft.com/office/powerpoint/2010/main" val="133441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67176-E03B-CE17-21AE-EE3C2F8691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480534-61FC-1AF3-119F-F037B4240CA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FB394F2-15C7-D257-7B7F-359904B584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70FE63E-4883-D4F7-86C2-EFD97B5B33C9}"/>
              </a:ext>
            </a:extLst>
          </p:cNvPr>
          <p:cNvSpPr>
            <a:spLocks noGrp="1"/>
          </p:cNvSpPr>
          <p:nvPr>
            <p:ph type="dt" sz="half" idx="10"/>
          </p:nvPr>
        </p:nvSpPr>
        <p:spPr/>
        <p:txBody>
          <a:bodyPr/>
          <a:lstStyle/>
          <a:p>
            <a:fld id="{B570448D-D12F-46D4-8089-E0BB7F4880D4}" type="datetimeFigureOut">
              <a:rPr lang="en-GB" smtClean="0"/>
              <a:t>19/05/2025</a:t>
            </a:fld>
            <a:endParaRPr lang="en-GB"/>
          </a:p>
        </p:txBody>
      </p:sp>
      <p:sp>
        <p:nvSpPr>
          <p:cNvPr id="6" name="Footer Placeholder 5">
            <a:extLst>
              <a:ext uri="{FF2B5EF4-FFF2-40B4-BE49-F238E27FC236}">
                <a16:creationId xmlns:a16="http://schemas.microsoft.com/office/drawing/2014/main" id="{308C7BC7-8350-9174-9CC6-9928F9D4B3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97BD26-576A-99AF-ABBB-0EB91B8719FF}"/>
              </a:ext>
            </a:extLst>
          </p:cNvPr>
          <p:cNvSpPr>
            <a:spLocks noGrp="1"/>
          </p:cNvSpPr>
          <p:nvPr>
            <p:ph type="sldNum" sz="quarter" idx="12"/>
          </p:nvPr>
        </p:nvSpPr>
        <p:spPr/>
        <p:txBody>
          <a:bodyPr/>
          <a:lstStyle/>
          <a:p>
            <a:fld id="{DCB57ECD-104C-4EA6-9487-3D2660A5F021}" type="slidenum">
              <a:rPr lang="en-GB" smtClean="0"/>
              <a:t>‹#›</a:t>
            </a:fld>
            <a:endParaRPr lang="en-GB"/>
          </a:p>
        </p:txBody>
      </p:sp>
    </p:spTree>
    <p:extLst>
      <p:ext uri="{BB962C8B-B14F-4D97-AF65-F5344CB8AC3E}">
        <p14:creationId xmlns:p14="http://schemas.microsoft.com/office/powerpoint/2010/main" val="2774755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9D1EA-D31E-E29A-F025-05DA00B0A3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8232FB6-84FD-6CA5-2FE8-5EAFD006BF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6CC59B5-2B1F-0AE7-ADFA-891C39D1E75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54D5CA0-B982-45AB-84CD-6EE5A00C644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F1EDF8A-E109-0C6B-9A72-5E702288347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B3753B2-A687-227C-509C-64655C722EED}"/>
              </a:ext>
            </a:extLst>
          </p:cNvPr>
          <p:cNvSpPr>
            <a:spLocks noGrp="1"/>
          </p:cNvSpPr>
          <p:nvPr>
            <p:ph type="dt" sz="half" idx="10"/>
          </p:nvPr>
        </p:nvSpPr>
        <p:spPr/>
        <p:txBody>
          <a:bodyPr/>
          <a:lstStyle/>
          <a:p>
            <a:fld id="{B570448D-D12F-46D4-8089-E0BB7F4880D4}" type="datetimeFigureOut">
              <a:rPr lang="en-GB" smtClean="0"/>
              <a:t>19/05/2025</a:t>
            </a:fld>
            <a:endParaRPr lang="en-GB"/>
          </a:p>
        </p:txBody>
      </p:sp>
      <p:sp>
        <p:nvSpPr>
          <p:cNvPr id="8" name="Footer Placeholder 7">
            <a:extLst>
              <a:ext uri="{FF2B5EF4-FFF2-40B4-BE49-F238E27FC236}">
                <a16:creationId xmlns:a16="http://schemas.microsoft.com/office/drawing/2014/main" id="{6D629118-3F29-E947-0469-746BFB449F1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08ECB0C-DCFD-8DE5-96E8-3B614AF656B0}"/>
              </a:ext>
            </a:extLst>
          </p:cNvPr>
          <p:cNvSpPr>
            <a:spLocks noGrp="1"/>
          </p:cNvSpPr>
          <p:nvPr>
            <p:ph type="sldNum" sz="quarter" idx="12"/>
          </p:nvPr>
        </p:nvSpPr>
        <p:spPr/>
        <p:txBody>
          <a:bodyPr/>
          <a:lstStyle/>
          <a:p>
            <a:fld id="{DCB57ECD-104C-4EA6-9487-3D2660A5F021}" type="slidenum">
              <a:rPr lang="en-GB" smtClean="0"/>
              <a:t>‹#›</a:t>
            </a:fld>
            <a:endParaRPr lang="en-GB"/>
          </a:p>
        </p:txBody>
      </p:sp>
    </p:spTree>
    <p:extLst>
      <p:ext uri="{BB962C8B-B14F-4D97-AF65-F5344CB8AC3E}">
        <p14:creationId xmlns:p14="http://schemas.microsoft.com/office/powerpoint/2010/main" val="1254406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3326-B837-F928-4CEA-4F866D2F9C0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6E4FB99-8492-7CEE-5A0F-011880D68277}"/>
              </a:ext>
            </a:extLst>
          </p:cNvPr>
          <p:cNvSpPr>
            <a:spLocks noGrp="1"/>
          </p:cNvSpPr>
          <p:nvPr>
            <p:ph type="dt" sz="half" idx="10"/>
          </p:nvPr>
        </p:nvSpPr>
        <p:spPr/>
        <p:txBody>
          <a:bodyPr/>
          <a:lstStyle/>
          <a:p>
            <a:fld id="{B570448D-D12F-46D4-8089-E0BB7F4880D4}" type="datetimeFigureOut">
              <a:rPr lang="en-GB" smtClean="0"/>
              <a:t>19/05/2025</a:t>
            </a:fld>
            <a:endParaRPr lang="en-GB"/>
          </a:p>
        </p:txBody>
      </p:sp>
      <p:sp>
        <p:nvSpPr>
          <p:cNvPr id="4" name="Footer Placeholder 3">
            <a:extLst>
              <a:ext uri="{FF2B5EF4-FFF2-40B4-BE49-F238E27FC236}">
                <a16:creationId xmlns:a16="http://schemas.microsoft.com/office/drawing/2014/main" id="{241BED08-ED70-9DA0-8CBE-8BF59E8CDE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F1C56CE-9E4B-4899-0759-369A98E34F87}"/>
              </a:ext>
            </a:extLst>
          </p:cNvPr>
          <p:cNvSpPr>
            <a:spLocks noGrp="1"/>
          </p:cNvSpPr>
          <p:nvPr>
            <p:ph type="sldNum" sz="quarter" idx="12"/>
          </p:nvPr>
        </p:nvSpPr>
        <p:spPr/>
        <p:txBody>
          <a:bodyPr/>
          <a:lstStyle/>
          <a:p>
            <a:fld id="{DCB57ECD-104C-4EA6-9487-3D2660A5F021}" type="slidenum">
              <a:rPr lang="en-GB" smtClean="0"/>
              <a:t>‹#›</a:t>
            </a:fld>
            <a:endParaRPr lang="en-GB"/>
          </a:p>
        </p:txBody>
      </p:sp>
    </p:spTree>
    <p:extLst>
      <p:ext uri="{BB962C8B-B14F-4D97-AF65-F5344CB8AC3E}">
        <p14:creationId xmlns:p14="http://schemas.microsoft.com/office/powerpoint/2010/main" val="2002241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FCD6D1-69D9-21AA-17FD-D4C91E35FF20}"/>
              </a:ext>
            </a:extLst>
          </p:cNvPr>
          <p:cNvSpPr>
            <a:spLocks noGrp="1"/>
          </p:cNvSpPr>
          <p:nvPr>
            <p:ph type="dt" sz="half" idx="10"/>
          </p:nvPr>
        </p:nvSpPr>
        <p:spPr/>
        <p:txBody>
          <a:bodyPr/>
          <a:lstStyle/>
          <a:p>
            <a:fld id="{B570448D-D12F-46D4-8089-E0BB7F4880D4}" type="datetimeFigureOut">
              <a:rPr lang="en-GB" smtClean="0"/>
              <a:t>19/05/2025</a:t>
            </a:fld>
            <a:endParaRPr lang="en-GB"/>
          </a:p>
        </p:txBody>
      </p:sp>
      <p:sp>
        <p:nvSpPr>
          <p:cNvPr id="3" name="Footer Placeholder 2">
            <a:extLst>
              <a:ext uri="{FF2B5EF4-FFF2-40B4-BE49-F238E27FC236}">
                <a16:creationId xmlns:a16="http://schemas.microsoft.com/office/drawing/2014/main" id="{F2EDAAAD-311D-7C6B-9408-62A1815644B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34E09C-77C5-F22B-B4C0-97902311FA7C}"/>
              </a:ext>
            </a:extLst>
          </p:cNvPr>
          <p:cNvSpPr>
            <a:spLocks noGrp="1"/>
          </p:cNvSpPr>
          <p:nvPr>
            <p:ph type="sldNum" sz="quarter" idx="12"/>
          </p:nvPr>
        </p:nvSpPr>
        <p:spPr/>
        <p:txBody>
          <a:bodyPr/>
          <a:lstStyle/>
          <a:p>
            <a:fld id="{DCB57ECD-104C-4EA6-9487-3D2660A5F021}" type="slidenum">
              <a:rPr lang="en-GB" smtClean="0"/>
              <a:t>‹#›</a:t>
            </a:fld>
            <a:endParaRPr lang="en-GB"/>
          </a:p>
        </p:txBody>
      </p:sp>
    </p:spTree>
    <p:extLst>
      <p:ext uri="{BB962C8B-B14F-4D97-AF65-F5344CB8AC3E}">
        <p14:creationId xmlns:p14="http://schemas.microsoft.com/office/powerpoint/2010/main" val="32428739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397B5-5283-AA9A-CA4C-6DF2E13A97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1508B97-BE1F-A792-FA8A-74F5E4D5DD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B82690-B8E9-26C4-780D-67CABAC400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AEA2B1-CC9C-33CB-328F-DBCDA0462556}"/>
              </a:ext>
            </a:extLst>
          </p:cNvPr>
          <p:cNvSpPr>
            <a:spLocks noGrp="1"/>
          </p:cNvSpPr>
          <p:nvPr>
            <p:ph type="dt" sz="half" idx="10"/>
          </p:nvPr>
        </p:nvSpPr>
        <p:spPr/>
        <p:txBody>
          <a:bodyPr/>
          <a:lstStyle/>
          <a:p>
            <a:fld id="{B570448D-D12F-46D4-8089-E0BB7F4880D4}" type="datetimeFigureOut">
              <a:rPr lang="en-GB" smtClean="0"/>
              <a:t>19/05/2025</a:t>
            </a:fld>
            <a:endParaRPr lang="en-GB"/>
          </a:p>
        </p:txBody>
      </p:sp>
      <p:sp>
        <p:nvSpPr>
          <p:cNvPr id="6" name="Footer Placeholder 5">
            <a:extLst>
              <a:ext uri="{FF2B5EF4-FFF2-40B4-BE49-F238E27FC236}">
                <a16:creationId xmlns:a16="http://schemas.microsoft.com/office/drawing/2014/main" id="{DF1478D3-7D1E-0582-49A8-212B132E7E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20E775-2CA2-2B9F-CE74-8EE55D78AD63}"/>
              </a:ext>
            </a:extLst>
          </p:cNvPr>
          <p:cNvSpPr>
            <a:spLocks noGrp="1"/>
          </p:cNvSpPr>
          <p:nvPr>
            <p:ph type="sldNum" sz="quarter" idx="12"/>
          </p:nvPr>
        </p:nvSpPr>
        <p:spPr/>
        <p:txBody>
          <a:bodyPr/>
          <a:lstStyle/>
          <a:p>
            <a:fld id="{DCB57ECD-104C-4EA6-9487-3D2660A5F021}" type="slidenum">
              <a:rPr lang="en-GB" smtClean="0"/>
              <a:t>‹#›</a:t>
            </a:fld>
            <a:endParaRPr lang="en-GB"/>
          </a:p>
        </p:txBody>
      </p:sp>
    </p:spTree>
    <p:extLst>
      <p:ext uri="{BB962C8B-B14F-4D97-AF65-F5344CB8AC3E}">
        <p14:creationId xmlns:p14="http://schemas.microsoft.com/office/powerpoint/2010/main" val="1840143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BCEC2-D412-8798-0FA0-4BF1239922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874D84A-7DB1-2A43-DF5E-13F614AD59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098559B-24EB-8FFC-6CD1-51FE262142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1CF36F-709C-27BD-43B6-96F5738851A9}"/>
              </a:ext>
            </a:extLst>
          </p:cNvPr>
          <p:cNvSpPr>
            <a:spLocks noGrp="1"/>
          </p:cNvSpPr>
          <p:nvPr>
            <p:ph type="dt" sz="half" idx="10"/>
          </p:nvPr>
        </p:nvSpPr>
        <p:spPr/>
        <p:txBody>
          <a:bodyPr/>
          <a:lstStyle/>
          <a:p>
            <a:fld id="{B570448D-D12F-46D4-8089-E0BB7F4880D4}" type="datetimeFigureOut">
              <a:rPr lang="en-GB" smtClean="0"/>
              <a:t>19/05/2025</a:t>
            </a:fld>
            <a:endParaRPr lang="en-GB"/>
          </a:p>
        </p:txBody>
      </p:sp>
      <p:sp>
        <p:nvSpPr>
          <p:cNvPr id="6" name="Footer Placeholder 5">
            <a:extLst>
              <a:ext uri="{FF2B5EF4-FFF2-40B4-BE49-F238E27FC236}">
                <a16:creationId xmlns:a16="http://schemas.microsoft.com/office/drawing/2014/main" id="{162D7D08-B1CC-C3A8-9D79-7E6D4ED084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AACF2D-6502-060A-EDE2-50F5868E2764}"/>
              </a:ext>
            </a:extLst>
          </p:cNvPr>
          <p:cNvSpPr>
            <a:spLocks noGrp="1"/>
          </p:cNvSpPr>
          <p:nvPr>
            <p:ph type="sldNum" sz="quarter" idx="12"/>
          </p:nvPr>
        </p:nvSpPr>
        <p:spPr/>
        <p:txBody>
          <a:bodyPr/>
          <a:lstStyle/>
          <a:p>
            <a:fld id="{DCB57ECD-104C-4EA6-9487-3D2660A5F021}" type="slidenum">
              <a:rPr lang="en-GB" smtClean="0"/>
              <a:t>‹#›</a:t>
            </a:fld>
            <a:endParaRPr lang="en-GB"/>
          </a:p>
        </p:txBody>
      </p:sp>
    </p:spTree>
    <p:extLst>
      <p:ext uri="{BB962C8B-B14F-4D97-AF65-F5344CB8AC3E}">
        <p14:creationId xmlns:p14="http://schemas.microsoft.com/office/powerpoint/2010/main" val="15598887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7DF46-BD36-F3B1-60B4-7DC73CEAE37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EAD5F5-5FDA-7569-96F3-590C8D6818A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CD23D7-DE37-7514-1D0A-8FE8BE1EAB11}"/>
              </a:ext>
            </a:extLst>
          </p:cNvPr>
          <p:cNvSpPr>
            <a:spLocks noGrp="1"/>
          </p:cNvSpPr>
          <p:nvPr>
            <p:ph type="dt" sz="half" idx="10"/>
          </p:nvPr>
        </p:nvSpPr>
        <p:spPr/>
        <p:txBody>
          <a:bodyPr/>
          <a:lstStyle/>
          <a:p>
            <a:fld id="{B570448D-D12F-46D4-8089-E0BB7F4880D4}" type="datetimeFigureOut">
              <a:rPr lang="en-GB" smtClean="0"/>
              <a:t>19/05/2025</a:t>
            </a:fld>
            <a:endParaRPr lang="en-GB"/>
          </a:p>
        </p:txBody>
      </p:sp>
      <p:sp>
        <p:nvSpPr>
          <p:cNvPr id="5" name="Footer Placeholder 4">
            <a:extLst>
              <a:ext uri="{FF2B5EF4-FFF2-40B4-BE49-F238E27FC236}">
                <a16:creationId xmlns:a16="http://schemas.microsoft.com/office/drawing/2014/main" id="{312CD0CD-D096-5092-6381-1869FC0F66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3754DA-63A8-FCB5-5568-A5EA4211DB2B}"/>
              </a:ext>
            </a:extLst>
          </p:cNvPr>
          <p:cNvSpPr>
            <a:spLocks noGrp="1"/>
          </p:cNvSpPr>
          <p:nvPr>
            <p:ph type="sldNum" sz="quarter" idx="12"/>
          </p:nvPr>
        </p:nvSpPr>
        <p:spPr/>
        <p:txBody>
          <a:bodyPr/>
          <a:lstStyle/>
          <a:p>
            <a:fld id="{DCB57ECD-104C-4EA6-9487-3D2660A5F021}" type="slidenum">
              <a:rPr lang="en-GB" smtClean="0"/>
              <a:t>‹#›</a:t>
            </a:fld>
            <a:endParaRPr lang="en-GB"/>
          </a:p>
        </p:txBody>
      </p:sp>
    </p:spTree>
    <p:extLst>
      <p:ext uri="{BB962C8B-B14F-4D97-AF65-F5344CB8AC3E}">
        <p14:creationId xmlns:p14="http://schemas.microsoft.com/office/powerpoint/2010/main" val="4113728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EC9266-EEAD-5D95-5EDE-885180BCB5F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5E96B2-262C-4880-55C9-E03B928599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1EBD53-EF8D-CD32-1609-546D02467782}"/>
              </a:ext>
            </a:extLst>
          </p:cNvPr>
          <p:cNvSpPr>
            <a:spLocks noGrp="1"/>
          </p:cNvSpPr>
          <p:nvPr>
            <p:ph type="dt" sz="half" idx="10"/>
          </p:nvPr>
        </p:nvSpPr>
        <p:spPr/>
        <p:txBody>
          <a:bodyPr/>
          <a:lstStyle/>
          <a:p>
            <a:fld id="{B570448D-D12F-46D4-8089-E0BB7F4880D4}" type="datetimeFigureOut">
              <a:rPr lang="en-GB" smtClean="0"/>
              <a:t>19/05/2025</a:t>
            </a:fld>
            <a:endParaRPr lang="en-GB"/>
          </a:p>
        </p:txBody>
      </p:sp>
      <p:sp>
        <p:nvSpPr>
          <p:cNvPr id="5" name="Footer Placeholder 4">
            <a:extLst>
              <a:ext uri="{FF2B5EF4-FFF2-40B4-BE49-F238E27FC236}">
                <a16:creationId xmlns:a16="http://schemas.microsoft.com/office/drawing/2014/main" id="{E2A45FC4-56EE-AEC7-A444-83D4D3F959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DB53F6-020E-A61F-61ED-B32F4F37F422}"/>
              </a:ext>
            </a:extLst>
          </p:cNvPr>
          <p:cNvSpPr>
            <a:spLocks noGrp="1"/>
          </p:cNvSpPr>
          <p:nvPr>
            <p:ph type="sldNum" sz="quarter" idx="12"/>
          </p:nvPr>
        </p:nvSpPr>
        <p:spPr/>
        <p:txBody>
          <a:bodyPr/>
          <a:lstStyle/>
          <a:p>
            <a:fld id="{DCB57ECD-104C-4EA6-9487-3D2660A5F021}" type="slidenum">
              <a:rPr lang="en-GB" smtClean="0"/>
              <a:t>‹#›</a:t>
            </a:fld>
            <a:endParaRPr lang="en-GB"/>
          </a:p>
        </p:txBody>
      </p:sp>
    </p:spTree>
    <p:extLst>
      <p:ext uri="{BB962C8B-B14F-4D97-AF65-F5344CB8AC3E}">
        <p14:creationId xmlns:p14="http://schemas.microsoft.com/office/powerpoint/2010/main" val="41389586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13"/>
          <p:cNvSpPr txBox="1">
            <a:spLocks noGrp="1"/>
          </p:cNvSpPr>
          <p:nvPr>
            <p:ph type="ctrTitle"/>
          </p:nvPr>
        </p:nvSpPr>
        <p:spPr>
          <a:xfrm>
            <a:off x="415611" y="992767"/>
            <a:ext cx="11360800" cy="27368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6933"/>
            </a:lvl1pPr>
            <a:lvl2pPr lvl="1" algn="ctr">
              <a:lnSpc>
                <a:spcPct val="100000"/>
              </a:lnSpc>
              <a:spcBef>
                <a:spcPts val="0"/>
              </a:spcBef>
              <a:spcAft>
                <a:spcPts val="0"/>
              </a:spcAft>
              <a:buSzPts val="5200"/>
              <a:buNone/>
              <a:defRPr sz="6933"/>
            </a:lvl2pPr>
            <a:lvl3pPr lvl="2" algn="ctr">
              <a:lnSpc>
                <a:spcPct val="100000"/>
              </a:lnSpc>
              <a:spcBef>
                <a:spcPts val="0"/>
              </a:spcBef>
              <a:spcAft>
                <a:spcPts val="0"/>
              </a:spcAft>
              <a:buSzPts val="5200"/>
              <a:buNone/>
              <a:defRPr sz="6933"/>
            </a:lvl3pPr>
            <a:lvl4pPr lvl="3" algn="ctr">
              <a:lnSpc>
                <a:spcPct val="100000"/>
              </a:lnSpc>
              <a:spcBef>
                <a:spcPts val="0"/>
              </a:spcBef>
              <a:spcAft>
                <a:spcPts val="0"/>
              </a:spcAft>
              <a:buSzPts val="5200"/>
              <a:buNone/>
              <a:defRPr sz="6933"/>
            </a:lvl4pPr>
            <a:lvl5pPr lvl="4" algn="ctr">
              <a:lnSpc>
                <a:spcPct val="100000"/>
              </a:lnSpc>
              <a:spcBef>
                <a:spcPts val="0"/>
              </a:spcBef>
              <a:spcAft>
                <a:spcPts val="0"/>
              </a:spcAft>
              <a:buSzPts val="5200"/>
              <a:buNone/>
              <a:defRPr sz="6933"/>
            </a:lvl5pPr>
            <a:lvl6pPr lvl="5" algn="ctr">
              <a:lnSpc>
                <a:spcPct val="100000"/>
              </a:lnSpc>
              <a:spcBef>
                <a:spcPts val="0"/>
              </a:spcBef>
              <a:spcAft>
                <a:spcPts val="0"/>
              </a:spcAft>
              <a:buSzPts val="5200"/>
              <a:buNone/>
              <a:defRPr sz="6933"/>
            </a:lvl6pPr>
            <a:lvl7pPr lvl="6" algn="ctr">
              <a:lnSpc>
                <a:spcPct val="100000"/>
              </a:lnSpc>
              <a:spcBef>
                <a:spcPts val="0"/>
              </a:spcBef>
              <a:spcAft>
                <a:spcPts val="0"/>
              </a:spcAft>
              <a:buSzPts val="5200"/>
              <a:buNone/>
              <a:defRPr sz="6933"/>
            </a:lvl7pPr>
            <a:lvl8pPr lvl="7" algn="ctr">
              <a:lnSpc>
                <a:spcPct val="100000"/>
              </a:lnSpc>
              <a:spcBef>
                <a:spcPts val="0"/>
              </a:spcBef>
              <a:spcAft>
                <a:spcPts val="0"/>
              </a:spcAft>
              <a:buSzPts val="5200"/>
              <a:buNone/>
              <a:defRPr sz="6933"/>
            </a:lvl8pPr>
            <a:lvl9pPr lvl="8" algn="ctr">
              <a:lnSpc>
                <a:spcPct val="100000"/>
              </a:lnSpc>
              <a:spcBef>
                <a:spcPts val="0"/>
              </a:spcBef>
              <a:spcAft>
                <a:spcPts val="0"/>
              </a:spcAft>
              <a:buSzPts val="5200"/>
              <a:buNone/>
              <a:defRPr sz="6933"/>
            </a:lvl9pPr>
          </a:lstStyle>
          <a:p>
            <a:endParaRPr/>
          </a:p>
        </p:txBody>
      </p:sp>
      <p:sp>
        <p:nvSpPr>
          <p:cNvPr id="11" name="Google Shape;11;p13"/>
          <p:cNvSpPr txBox="1">
            <a:spLocks noGrp="1"/>
          </p:cNvSpPr>
          <p:nvPr>
            <p:ph type="subTitle" idx="1"/>
          </p:nvPr>
        </p:nvSpPr>
        <p:spPr>
          <a:xfrm>
            <a:off x="415600" y="3778833"/>
            <a:ext cx="11360800" cy="10568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3733"/>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2" name="Google Shape;12;p13"/>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8001154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3"/>
        <p:cNvGrpSpPr/>
        <p:nvPr/>
      </p:nvGrpSpPr>
      <p:grpSpPr>
        <a:xfrm>
          <a:off x="0" y="0"/>
          <a:ext cx="0" cy="0"/>
          <a:chOff x="0" y="0"/>
          <a:chExt cx="0" cy="0"/>
        </a:xfrm>
      </p:grpSpPr>
      <p:sp>
        <p:nvSpPr>
          <p:cNvPr id="14" name="Google Shape;14;p14"/>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p14"/>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rmAutofit/>
          </a:bodyPr>
          <a:lstStyle>
            <a:lvl1pPr marL="609585" lvl="0" indent="-457189" algn="l">
              <a:lnSpc>
                <a:spcPct val="115000"/>
              </a:lnSpc>
              <a:spcBef>
                <a:spcPts val="0"/>
              </a:spcBef>
              <a:spcAft>
                <a:spcPts val="0"/>
              </a:spcAft>
              <a:buSzPts val="1800"/>
              <a:buChar char="●"/>
              <a:defRPr/>
            </a:lvl1pPr>
            <a:lvl2pPr marL="1219170" lvl="1" indent="-423323" algn="l">
              <a:lnSpc>
                <a:spcPct val="115000"/>
              </a:lnSpc>
              <a:spcBef>
                <a:spcPts val="0"/>
              </a:spcBef>
              <a:spcAft>
                <a:spcPts val="0"/>
              </a:spcAft>
              <a:buSzPts val="1400"/>
              <a:buChar char="○"/>
              <a:defRPr/>
            </a:lvl2pPr>
            <a:lvl3pPr marL="1828754" lvl="2" indent="-423323" algn="l">
              <a:lnSpc>
                <a:spcPct val="115000"/>
              </a:lnSpc>
              <a:spcBef>
                <a:spcPts val="0"/>
              </a:spcBef>
              <a:spcAft>
                <a:spcPts val="0"/>
              </a:spcAft>
              <a:buSzPts val="1400"/>
              <a:buChar char="■"/>
              <a:defRPr/>
            </a:lvl3pPr>
            <a:lvl4pPr marL="2438339" lvl="3" indent="-423323" algn="l">
              <a:lnSpc>
                <a:spcPct val="115000"/>
              </a:lnSpc>
              <a:spcBef>
                <a:spcPts val="0"/>
              </a:spcBef>
              <a:spcAft>
                <a:spcPts val="0"/>
              </a:spcAft>
              <a:buSzPts val="1400"/>
              <a:buChar char="●"/>
              <a:defRPr/>
            </a:lvl4pPr>
            <a:lvl5pPr marL="3047924" lvl="4" indent="-423323" algn="l">
              <a:lnSpc>
                <a:spcPct val="115000"/>
              </a:lnSpc>
              <a:spcBef>
                <a:spcPts val="0"/>
              </a:spcBef>
              <a:spcAft>
                <a:spcPts val="0"/>
              </a:spcAft>
              <a:buSzPts val="1400"/>
              <a:buChar char="○"/>
              <a:defRPr/>
            </a:lvl5pPr>
            <a:lvl6pPr marL="3657509" lvl="5" indent="-423323" algn="l">
              <a:lnSpc>
                <a:spcPct val="115000"/>
              </a:lnSpc>
              <a:spcBef>
                <a:spcPts val="0"/>
              </a:spcBef>
              <a:spcAft>
                <a:spcPts val="0"/>
              </a:spcAft>
              <a:buSzPts val="1400"/>
              <a:buChar char="■"/>
              <a:defRPr/>
            </a:lvl6pPr>
            <a:lvl7pPr marL="4267093" lvl="6" indent="-423323" algn="l">
              <a:lnSpc>
                <a:spcPct val="115000"/>
              </a:lnSpc>
              <a:spcBef>
                <a:spcPts val="0"/>
              </a:spcBef>
              <a:spcAft>
                <a:spcPts val="0"/>
              </a:spcAft>
              <a:buSzPts val="1400"/>
              <a:buChar char="●"/>
              <a:defRPr/>
            </a:lvl7pPr>
            <a:lvl8pPr marL="4876678" lvl="7" indent="-423323" algn="l">
              <a:lnSpc>
                <a:spcPct val="115000"/>
              </a:lnSpc>
              <a:spcBef>
                <a:spcPts val="0"/>
              </a:spcBef>
              <a:spcAft>
                <a:spcPts val="0"/>
              </a:spcAft>
              <a:buSzPts val="1400"/>
              <a:buChar char="○"/>
              <a:defRPr/>
            </a:lvl8pPr>
            <a:lvl9pPr marL="5486263" lvl="8" indent="-423323" algn="l">
              <a:lnSpc>
                <a:spcPct val="115000"/>
              </a:lnSpc>
              <a:spcBef>
                <a:spcPts val="0"/>
              </a:spcBef>
              <a:spcAft>
                <a:spcPts val="0"/>
              </a:spcAft>
              <a:buSzPts val="1400"/>
              <a:buChar char="■"/>
              <a:defRPr/>
            </a:lvl9pPr>
          </a:lstStyle>
          <a:p>
            <a:endParaRPr/>
          </a:p>
        </p:txBody>
      </p:sp>
      <p:sp>
        <p:nvSpPr>
          <p:cNvPr id="16" name="Google Shape;16;p14"/>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4198896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7"/>
        <p:cNvGrpSpPr/>
        <p:nvPr/>
      </p:nvGrpSpPr>
      <p:grpSpPr>
        <a:xfrm>
          <a:off x="0" y="0"/>
          <a:ext cx="0" cy="0"/>
          <a:chOff x="0" y="0"/>
          <a:chExt cx="0" cy="0"/>
        </a:xfrm>
      </p:grpSpPr>
      <p:sp>
        <p:nvSpPr>
          <p:cNvPr id="18" name="Google Shape;18;p15"/>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8790633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9"/>
        <p:cNvGrpSpPr/>
        <p:nvPr/>
      </p:nvGrpSpPr>
      <p:grpSpPr>
        <a:xfrm>
          <a:off x="0" y="0"/>
          <a:ext cx="0" cy="0"/>
          <a:chOff x="0" y="0"/>
          <a:chExt cx="0" cy="0"/>
        </a:xfrm>
      </p:grpSpPr>
      <p:sp>
        <p:nvSpPr>
          <p:cNvPr id="20" name="Google Shape;20;p16"/>
          <p:cNvSpPr txBox="1">
            <a:spLocks noGrp="1"/>
          </p:cNvSpPr>
          <p:nvPr>
            <p:ph type="title"/>
          </p:nvPr>
        </p:nvSpPr>
        <p:spPr>
          <a:xfrm>
            <a:off x="415600" y="2867800"/>
            <a:ext cx="11360800" cy="11224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4800"/>
            </a:lvl1pPr>
            <a:lvl2pPr lvl="1" algn="ctr">
              <a:lnSpc>
                <a:spcPct val="100000"/>
              </a:lnSpc>
              <a:spcBef>
                <a:spcPts val="0"/>
              </a:spcBef>
              <a:spcAft>
                <a:spcPts val="0"/>
              </a:spcAft>
              <a:buSzPts val="3600"/>
              <a:buNone/>
              <a:defRPr sz="4800"/>
            </a:lvl2pPr>
            <a:lvl3pPr lvl="2" algn="ctr">
              <a:lnSpc>
                <a:spcPct val="100000"/>
              </a:lnSpc>
              <a:spcBef>
                <a:spcPts val="0"/>
              </a:spcBef>
              <a:spcAft>
                <a:spcPts val="0"/>
              </a:spcAft>
              <a:buSzPts val="3600"/>
              <a:buNone/>
              <a:defRPr sz="4800"/>
            </a:lvl3pPr>
            <a:lvl4pPr lvl="3" algn="ctr">
              <a:lnSpc>
                <a:spcPct val="100000"/>
              </a:lnSpc>
              <a:spcBef>
                <a:spcPts val="0"/>
              </a:spcBef>
              <a:spcAft>
                <a:spcPts val="0"/>
              </a:spcAft>
              <a:buSzPts val="3600"/>
              <a:buNone/>
              <a:defRPr sz="4800"/>
            </a:lvl4pPr>
            <a:lvl5pPr lvl="4" algn="ctr">
              <a:lnSpc>
                <a:spcPct val="100000"/>
              </a:lnSpc>
              <a:spcBef>
                <a:spcPts val="0"/>
              </a:spcBef>
              <a:spcAft>
                <a:spcPts val="0"/>
              </a:spcAft>
              <a:buSzPts val="3600"/>
              <a:buNone/>
              <a:defRPr sz="4800"/>
            </a:lvl5pPr>
            <a:lvl6pPr lvl="5" algn="ctr">
              <a:lnSpc>
                <a:spcPct val="100000"/>
              </a:lnSpc>
              <a:spcBef>
                <a:spcPts val="0"/>
              </a:spcBef>
              <a:spcAft>
                <a:spcPts val="0"/>
              </a:spcAft>
              <a:buSzPts val="3600"/>
              <a:buNone/>
              <a:defRPr sz="4800"/>
            </a:lvl6pPr>
            <a:lvl7pPr lvl="6" algn="ctr">
              <a:lnSpc>
                <a:spcPct val="100000"/>
              </a:lnSpc>
              <a:spcBef>
                <a:spcPts val="0"/>
              </a:spcBef>
              <a:spcAft>
                <a:spcPts val="0"/>
              </a:spcAft>
              <a:buSzPts val="3600"/>
              <a:buNone/>
              <a:defRPr sz="4800"/>
            </a:lvl7pPr>
            <a:lvl8pPr lvl="7" algn="ctr">
              <a:lnSpc>
                <a:spcPct val="100000"/>
              </a:lnSpc>
              <a:spcBef>
                <a:spcPts val="0"/>
              </a:spcBef>
              <a:spcAft>
                <a:spcPts val="0"/>
              </a:spcAft>
              <a:buSzPts val="3600"/>
              <a:buNone/>
              <a:defRPr sz="4800"/>
            </a:lvl8pPr>
            <a:lvl9pPr lvl="8" algn="ctr">
              <a:lnSpc>
                <a:spcPct val="100000"/>
              </a:lnSpc>
              <a:spcBef>
                <a:spcPts val="0"/>
              </a:spcBef>
              <a:spcAft>
                <a:spcPts val="0"/>
              </a:spcAft>
              <a:buSzPts val="3600"/>
              <a:buNone/>
              <a:defRPr sz="4800"/>
            </a:lvl9pPr>
          </a:lstStyle>
          <a:p>
            <a:endParaRPr/>
          </a:p>
        </p:txBody>
      </p:sp>
      <p:sp>
        <p:nvSpPr>
          <p:cNvPr id="21" name="Google Shape;21;p16"/>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8816321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2"/>
        <p:cNvGrpSpPr/>
        <p:nvPr/>
      </p:nvGrpSpPr>
      <p:grpSpPr>
        <a:xfrm>
          <a:off x="0" y="0"/>
          <a:ext cx="0" cy="0"/>
          <a:chOff x="0" y="0"/>
          <a:chExt cx="0" cy="0"/>
        </a:xfrm>
      </p:grpSpPr>
      <p:sp>
        <p:nvSpPr>
          <p:cNvPr id="23" name="Google Shape;23;p17"/>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4" name="Google Shape;24;p17"/>
          <p:cNvSpPr txBox="1">
            <a:spLocks noGrp="1"/>
          </p:cNvSpPr>
          <p:nvPr>
            <p:ph type="body" idx="1"/>
          </p:nvPr>
        </p:nvSpPr>
        <p:spPr>
          <a:xfrm>
            <a:off x="415600" y="1536633"/>
            <a:ext cx="5333200" cy="4555200"/>
          </a:xfrm>
          <a:prstGeom prst="rect">
            <a:avLst/>
          </a:prstGeom>
          <a:noFill/>
          <a:ln>
            <a:noFill/>
          </a:ln>
        </p:spPr>
        <p:txBody>
          <a:bodyPr spcFirstLastPara="1" wrap="square" lIns="91425" tIns="91425" rIns="91425" bIns="91425" anchor="t" anchorCtr="0">
            <a:normAutofit/>
          </a:bodyPr>
          <a:lstStyle>
            <a:lvl1pPr marL="609585" lvl="0" indent="-423323" algn="l">
              <a:lnSpc>
                <a:spcPct val="115000"/>
              </a:lnSpc>
              <a:spcBef>
                <a:spcPts val="0"/>
              </a:spcBef>
              <a:spcAft>
                <a:spcPts val="0"/>
              </a:spcAft>
              <a:buSzPts val="1400"/>
              <a:buChar char="●"/>
              <a:defRPr sz="1867"/>
            </a:lvl1pPr>
            <a:lvl2pPr marL="1219170" lvl="1" indent="-406390" algn="l">
              <a:lnSpc>
                <a:spcPct val="115000"/>
              </a:lnSpc>
              <a:spcBef>
                <a:spcPts val="0"/>
              </a:spcBef>
              <a:spcAft>
                <a:spcPts val="0"/>
              </a:spcAft>
              <a:buSzPts val="1200"/>
              <a:buChar char="○"/>
              <a:defRPr sz="1600"/>
            </a:lvl2pPr>
            <a:lvl3pPr marL="1828754" lvl="2" indent="-406390" algn="l">
              <a:lnSpc>
                <a:spcPct val="115000"/>
              </a:lnSpc>
              <a:spcBef>
                <a:spcPts val="0"/>
              </a:spcBef>
              <a:spcAft>
                <a:spcPts val="0"/>
              </a:spcAft>
              <a:buSzPts val="1200"/>
              <a:buChar char="■"/>
              <a:defRPr sz="1600"/>
            </a:lvl3pPr>
            <a:lvl4pPr marL="2438339" lvl="3" indent="-406390" algn="l">
              <a:lnSpc>
                <a:spcPct val="115000"/>
              </a:lnSpc>
              <a:spcBef>
                <a:spcPts val="0"/>
              </a:spcBef>
              <a:spcAft>
                <a:spcPts val="0"/>
              </a:spcAft>
              <a:buSzPts val="1200"/>
              <a:buChar char="●"/>
              <a:defRPr sz="1600"/>
            </a:lvl4pPr>
            <a:lvl5pPr marL="3047924" lvl="4" indent="-406390" algn="l">
              <a:lnSpc>
                <a:spcPct val="115000"/>
              </a:lnSpc>
              <a:spcBef>
                <a:spcPts val="0"/>
              </a:spcBef>
              <a:spcAft>
                <a:spcPts val="0"/>
              </a:spcAft>
              <a:buSzPts val="1200"/>
              <a:buChar char="○"/>
              <a:defRPr sz="1600"/>
            </a:lvl5pPr>
            <a:lvl6pPr marL="3657509" lvl="5" indent="-406390" algn="l">
              <a:lnSpc>
                <a:spcPct val="115000"/>
              </a:lnSpc>
              <a:spcBef>
                <a:spcPts val="0"/>
              </a:spcBef>
              <a:spcAft>
                <a:spcPts val="0"/>
              </a:spcAft>
              <a:buSzPts val="1200"/>
              <a:buChar char="■"/>
              <a:defRPr sz="1600"/>
            </a:lvl6pPr>
            <a:lvl7pPr marL="4267093" lvl="6" indent="-406390" algn="l">
              <a:lnSpc>
                <a:spcPct val="115000"/>
              </a:lnSpc>
              <a:spcBef>
                <a:spcPts val="0"/>
              </a:spcBef>
              <a:spcAft>
                <a:spcPts val="0"/>
              </a:spcAft>
              <a:buSzPts val="1200"/>
              <a:buChar char="●"/>
              <a:defRPr sz="1600"/>
            </a:lvl7pPr>
            <a:lvl8pPr marL="4876678" lvl="7" indent="-406390" algn="l">
              <a:lnSpc>
                <a:spcPct val="115000"/>
              </a:lnSpc>
              <a:spcBef>
                <a:spcPts val="0"/>
              </a:spcBef>
              <a:spcAft>
                <a:spcPts val="0"/>
              </a:spcAft>
              <a:buSzPts val="1200"/>
              <a:buChar char="○"/>
              <a:defRPr sz="1600"/>
            </a:lvl8pPr>
            <a:lvl9pPr marL="5486263" lvl="8" indent="-406390" algn="l">
              <a:lnSpc>
                <a:spcPct val="115000"/>
              </a:lnSpc>
              <a:spcBef>
                <a:spcPts val="0"/>
              </a:spcBef>
              <a:spcAft>
                <a:spcPts val="0"/>
              </a:spcAft>
              <a:buSzPts val="1200"/>
              <a:buChar char="■"/>
              <a:defRPr sz="1600"/>
            </a:lvl9pPr>
          </a:lstStyle>
          <a:p>
            <a:endParaRPr/>
          </a:p>
        </p:txBody>
      </p:sp>
      <p:sp>
        <p:nvSpPr>
          <p:cNvPr id="25" name="Google Shape;25;p17"/>
          <p:cNvSpPr txBox="1">
            <a:spLocks noGrp="1"/>
          </p:cNvSpPr>
          <p:nvPr>
            <p:ph type="body" idx="2"/>
          </p:nvPr>
        </p:nvSpPr>
        <p:spPr>
          <a:xfrm>
            <a:off x="6443200" y="1536633"/>
            <a:ext cx="5333200" cy="4555200"/>
          </a:xfrm>
          <a:prstGeom prst="rect">
            <a:avLst/>
          </a:prstGeom>
          <a:noFill/>
          <a:ln>
            <a:noFill/>
          </a:ln>
        </p:spPr>
        <p:txBody>
          <a:bodyPr spcFirstLastPara="1" wrap="square" lIns="91425" tIns="91425" rIns="91425" bIns="91425" anchor="t" anchorCtr="0">
            <a:normAutofit/>
          </a:bodyPr>
          <a:lstStyle>
            <a:lvl1pPr marL="609585" lvl="0" indent="-423323" algn="l">
              <a:lnSpc>
                <a:spcPct val="115000"/>
              </a:lnSpc>
              <a:spcBef>
                <a:spcPts val="0"/>
              </a:spcBef>
              <a:spcAft>
                <a:spcPts val="0"/>
              </a:spcAft>
              <a:buSzPts val="1400"/>
              <a:buChar char="●"/>
              <a:defRPr sz="1867"/>
            </a:lvl1pPr>
            <a:lvl2pPr marL="1219170" lvl="1" indent="-406390" algn="l">
              <a:lnSpc>
                <a:spcPct val="115000"/>
              </a:lnSpc>
              <a:spcBef>
                <a:spcPts val="0"/>
              </a:spcBef>
              <a:spcAft>
                <a:spcPts val="0"/>
              </a:spcAft>
              <a:buSzPts val="1200"/>
              <a:buChar char="○"/>
              <a:defRPr sz="1600"/>
            </a:lvl2pPr>
            <a:lvl3pPr marL="1828754" lvl="2" indent="-406390" algn="l">
              <a:lnSpc>
                <a:spcPct val="115000"/>
              </a:lnSpc>
              <a:spcBef>
                <a:spcPts val="0"/>
              </a:spcBef>
              <a:spcAft>
                <a:spcPts val="0"/>
              </a:spcAft>
              <a:buSzPts val="1200"/>
              <a:buChar char="■"/>
              <a:defRPr sz="1600"/>
            </a:lvl3pPr>
            <a:lvl4pPr marL="2438339" lvl="3" indent="-406390" algn="l">
              <a:lnSpc>
                <a:spcPct val="115000"/>
              </a:lnSpc>
              <a:spcBef>
                <a:spcPts val="0"/>
              </a:spcBef>
              <a:spcAft>
                <a:spcPts val="0"/>
              </a:spcAft>
              <a:buSzPts val="1200"/>
              <a:buChar char="●"/>
              <a:defRPr sz="1600"/>
            </a:lvl4pPr>
            <a:lvl5pPr marL="3047924" lvl="4" indent="-406390" algn="l">
              <a:lnSpc>
                <a:spcPct val="115000"/>
              </a:lnSpc>
              <a:spcBef>
                <a:spcPts val="0"/>
              </a:spcBef>
              <a:spcAft>
                <a:spcPts val="0"/>
              </a:spcAft>
              <a:buSzPts val="1200"/>
              <a:buChar char="○"/>
              <a:defRPr sz="1600"/>
            </a:lvl5pPr>
            <a:lvl6pPr marL="3657509" lvl="5" indent="-406390" algn="l">
              <a:lnSpc>
                <a:spcPct val="115000"/>
              </a:lnSpc>
              <a:spcBef>
                <a:spcPts val="0"/>
              </a:spcBef>
              <a:spcAft>
                <a:spcPts val="0"/>
              </a:spcAft>
              <a:buSzPts val="1200"/>
              <a:buChar char="■"/>
              <a:defRPr sz="1600"/>
            </a:lvl6pPr>
            <a:lvl7pPr marL="4267093" lvl="6" indent="-406390" algn="l">
              <a:lnSpc>
                <a:spcPct val="115000"/>
              </a:lnSpc>
              <a:spcBef>
                <a:spcPts val="0"/>
              </a:spcBef>
              <a:spcAft>
                <a:spcPts val="0"/>
              </a:spcAft>
              <a:buSzPts val="1200"/>
              <a:buChar char="●"/>
              <a:defRPr sz="1600"/>
            </a:lvl7pPr>
            <a:lvl8pPr marL="4876678" lvl="7" indent="-406390" algn="l">
              <a:lnSpc>
                <a:spcPct val="115000"/>
              </a:lnSpc>
              <a:spcBef>
                <a:spcPts val="0"/>
              </a:spcBef>
              <a:spcAft>
                <a:spcPts val="0"/>
              </a:spcAft>
              <a:buSzPts val="1200"/>
              <a:buChar char="○"/>
              <a:defRPr sz="1600"/>
            </a:lvl8pPr>
            <a:lvl9pPr marL="5486263" lvl="8" indent="-406390" algn="l">
              <a:lnSpc>
                <a:spcPct val="115000"/>
              </a:lnSpc>
              <a:spcBef>
                <a:spcPts val="0"/>
              </a:spcBef>
              <a:spcAft>
                <a:spcPts val="0"/>
              </a:spcAft>
              <a:buSzPts val="1200"/>
              <a:buChar char="■"/>
              <a:defRPr sz="1600"/>
            </a:lvl9pPr>
          </a:lstStyle>
          <a:p>
            <a:endParaRPr/>
          </a:p>
        </p:txBody>
      </p:sp>
      <p:sp>
        <p:nvSpPr>
          <p:cNvPr id="26" name="Google Shape;26;p17"/>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2837821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7"/>
        <p:cNvGrpSpPr/>
        <p:nvPr/>
      </p:nvGrpSpPr>
      <p:grpSpPr>
        <a:xfrm>
          <a:off x="0" y="0"/>
          <a:ext cx="0" cy="0"/>
          <a:chOff x="0" y="0"/>
          <a:chExt cx="0" cy="0"/>
        </a:xfrm>
      </p:grpSpPr>
      <p:sp>
        <p:nvSpPr>
          <p:cNvPr id="28" name="Google Shape;28;p18"/>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9" name="Google Shape;29;p18"/>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9015538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0"/>
        <p:cNvGrpSpPr/>
        <p:nvPr/>
      </p:nvGrpSpPr>
      <p:grpSpPr>
        <a:xfrm>
          <a:off x="0" y="0"/>
          <a:ext cx="0" cy="0"/>
          <a:chOff x="0" y="0"/>
          <a:chExt cx="0" cy="0"/>
        </a:xfrm>
      </p:grpSpPr>
      <p:sp>
        <p:nvSpPr>
          <p:cNvPr id="31" name="Google Shape;31;p19"/>
          <p:cNvSpPr txBox="1">
            <a:spLocks noGrp="1"/>
          </p:cNvSpPr>
          <p:nvPr>
            <p:ph type="title"/>
          </p:nvPr>
        </p:nvSpPr>
        <p:spPr>
          <a:xfrm>
            <a:off x="415600" y="740800"/>
            <a:ext cx="3744000" cy="10076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3200"/>
            </a:lvl1pPr>
            <a:lvl2pPr lvl="1" algn="l">
              <a:lnSpc>
                <a:spcPct val="100000"/>
              </a:lnSpc>
              <a:spcBef>
                <a:spcPts val="0"/>
              </a:spcBef>
              <a:spcAft>
                <a:spcPts val="0"/>
              </a:spcAft>
              <a:buSzPts val="2400"/>
              <a:buNone/>
              <a:defRPr sz="3200"/>
            </a:lvl2pPr>
            <a:lvl3pPr lvl="2" algn="l">
              <a:lnSpc>
                <a:spcPct val="100000"/>
              </a:lnSpc>
              <a:spcBef>
                <a:spcPts val="0"/>
              </a:spcBef>
              <a:spcAft>
                <a:spcPts val="0"/>
              </a:spcAft>
              <a:buSzPts val="2400"/>
              <a:buNone/>
              <a:defRPr sz="3200"/>
            </a:lvl3pPr>
            <a:lvl4pPr lvl="3" algn="l">
              <a:lnSpc>
                <a:spcPct val="100000"/>
              </a:lnSpc>
              <a:spcBef>
                <a:spcPts val="0"/>
              </a:spcBef>
              <a:spcAft>
                <a:spcPts val="0"/>
              </a:spcAft>
              <a:buSzPts val="2400"/>
              <a:buNone/>
              <a:defRPr sz="3200"/>
            </a:lvl4pPr>
            <a:lvl5pPr lvl="4" algn="l">
              <a:lnSpc>
                <a:spcPct val="100000"/>
              </a:lnSpc>
              <a:spcBef>
                <a:spcPts val="0"/>
              </a:spcBef>
              <a:spcAft>
                <a:spcPts val="0"/>
              </a:spcAft>
              <a:buSzPts val="2400"/>
              <a:buNone/>
              <a:defRPr sz="3200"/>
            </a:lvl5pPr>
            <a:lvl6pPr lvl="5" algn="l">
              <a:lnSpc>
                <a:spcPct val="100000"/>
              </a:lnSpc>
              <a:spcBef>
                <a:spcPts val="0"/>
              </a:spcBef>
              <a:spcAft>
                <a:spcPts val="0"/>
              </a:spcAft>
              <a:buSzPts val="2400"/>
              <a:buNone/>
              <a:defRPr sz="3200"/>
            </a:lvl6pPr>
            <a:lvl7pPr lvl="6" algn="l">
              <a:lnSpc>
                <a:spcPct val="100000"/>
              </a:lnSpc>
              <a:spcBef>
                <a:spcPts val="0"/>
              </a:spcBef>
              <a:spcAft>
                <a:spcPts val="0"/>
              </a:spcAft>
              <a:buSzPts val="2400"/>
              <a:buNone/>
              <a:defRPr sz="3200"/>
            </a:lvl7pPr>
            <a:lvl8pPr lvl="7" algn="l">
              <a:lnSpc>
                <a:spcPct val="100000"/>
              </a:lnSpc>
              <a:spcBef>
                <a:spcPts val="0"/>
              </a:spcBef>
              <a:spcAft>
                <a:spcPts val="0"/>
              </a:spcAft>
              <a:buSzPts val="2400"/>
              <a:buNone/>
              <a:defRPr sz="3200"/>
            </a:lvl8pPr>
            <a:lvl9pPr lvl="8" algn="l">
              <a:lnSpc>
                <a:spcPct val="100000"/>
              </a:lnSpc>
              <a:spcBef>
                <a:spcPts val="0"/>
              </a:spcBef>
              <a:spcAft>
                <a:spcPts val="0"/>
              </a:spcAft>
              <a:buSzPts val="2400"/>
              <a:buNone/>
              <a:defRPr sz="3200"/>
            </a:lvl9pPr>
          </a:lstStyle>
          <a:p>
            <a:endParaRPr/>
          </a:p>
        </p:txBody>
      </p:sp>
      <p:sp>
        <p:nvSpPr>
          <p:cNvPr id="32" name="Google Shape;32;p19"/>
          <p:cNvSpPr txBox="1">
            <a:spLocks noGrp="1"/>
          </p:cNvSpPr>
          <p:nvPr>
            <p:ph type="body" idx="1"/>
          </p:nvPr>
        </p:nvSpPr>
        <p:spPr>
          <a:xfrm>
            <a:off x="415600" y="1852800"/>
            <a:ext cx="3744000" cy="4239200"/>
          </a:xfrm>
          <a:prstGeom prst="rect">
            <a:avLst/>
          </a:prstGeom>
          <a:noFill/>
          <a:ln>
            <a:noFill/>
          </a:ln>
        </p:spPr>
        <p:txBody>
          <a:bodyPr spcFirstLastPara="1" wrap="square" lIns="91425" tIns="91425" rIns="91425" bIns="91425" anchor="t" anchorCtr="0">
            <a:normAutofit/>
          </a:bodyPr>
          <a:lstStyle>
            <a:lvl1pPr marL="609585" lvl="0" indent="-406390" algn="l">
              <a:lnSpc>
                <a:spcPct val="115000"/>
              </a:lnSpc>
              <a:spcBef>
                <a:spcPts val="0"/>
              </a:spcBef>
              <a:spcAft>
                <a:spcPts val="0"/>
              </a:spcAft>
              <a:buSzPts val="1200"/>
              <a:buChar char="●"/>
              <a:defRPr sz="1600"/>
            </a:lvl1pPr>
            <a:lvl2pPr marL="1219170" lvl="1" indent="-406390" algn="l">
              <a:lnSpc>
                <a:spcPct val="115000"/>
              </a:lnSpc>
              <a:spcBef>
                <a:spcPts val="0"/>
              </a:spcBef>
              <a:spcAft>
                <a:spcPts val="0"/>
              </a:spcAft>
              <a:buSzPts val="1200"/>
              <a:buChar char="○"/>
              <a:defRPr sz="1600"/>
            </a:lvl2pPr>
            <a:lvl3pPr marL="1828754" lvl="2" indent="-406390" algn="l">
              <a:lnSpc>
                <a:spcPct val="115000"/>
              </a:lnSpc>
              <a:spcBef>
                <a:spcPts val="0"/>
              </a:spcBef>
              <a:spcAft>
                <a:spcPts val="0"/>
              </a:spcAft>
              <a:buSzPts val="1200"/>
              <a:buChar char="■"/>
              <a:defRPr sz="1600"/>
            </a:lvl3pPr>
            <a:lvl4pPr marL="2438339" lvl="3" indent="-406390" algn="l">
              <a:lnSpc>
                <a:spcPct val="115000"/>
              </a:lnSpc>
              <a:spcBef>
                <a:spcPts val="0"/>
              </a:spcBef>
              <a:spcAft>
                <a:spcPts val="0"/>
              </a:spcAft>
              <a:buSzPts val="1200"/>
              <a:buChar char="●"/>
              <a:defRPr sz="1600"/>
            </a:lvl4pPr>
            <a:lvl5pPr marL="3047924" lvl="4" indent="-406390" algn="l">
              <a:lnSpc>
                <a:spcPct val="115000"/>
              </a:lnSpc>
              <a:spcBef>
                <a:spcPts val="0"/>
              </a:spcBef>
              <a:spcAft>
                <a:spcPts val="0"/>
              </a:spcAft>
              <a:buSzPts val="1200"/>
              <a:buChar char="○"/>
              <a:defRPr sz="1600"/>
            </a:lvl5pPr>
            <a:lvl6pPr marL="3657509" lvl="5" indent="-406390" algn="l">
              <a:lnSpc>
                <a:spcPct val="115000"/>
              </a:lnSpc>
              <a:spcBef>
                <a:spcPts val="0"/>
              </a:spcBef>
              <a:spcAft>
                <a:spcPts val="0"/>
              </a:spcAft>
              <a:buSzPts val="1200"/>
              <a:buChar char="■"/>
              <a:defRPr sz="1600"/>
            </a:lvl6pPr>
            <a:lvl7pPr marL="4267093" lvl="6" indent="-406390" algn="l">
              <a:lnSpc>
                <a:spcPct val="115000"/>
              </a:lnSpc>
              <a:spcBef>
                <a:spcPts val="0"/>
              </a:spcBef>
              <a:spcAft>
                <a:spcPts val="0"/>
              </a:spcAft>
              <a:buSzPts val="1200"/>
              <a:buChar char="●"/>
              <a:defRPr sz="1600"/>
            </a:lvl7pPr>
            <a:lvl8pPr marL="4876678" lvl="7" indent="-406390" algn="l">
              <a:lnSpc>
                <a:spcPct val="115000"/>
              </a:lnSpc>
              <a:spcBef>
                <a:spcPts val="0"/>
              </a:spcBef>
              <a:spcAft>
                <a:spcPts val="0"/>
              </a:spcAft>
              <a:buSzPts val="1200"/>
              <a:buChar char="○"/>
              <a:defRPr sz="1600"/>
            </a:lvl8pPr>
            <a:lvl9pPr marL="5486263" lvl="8" indent="-406390" algn="l">
              <a:lnSpc>
                <a:spcPct val="115000"/>
              </a:lnSpc>
              <a:spcBef>
                <a:spcPts val="0"/>
              </a:spcBef>
              <a:spcAft>
                <a:spcPts val="0"/>
              </a:spcAft>
              <a:buSzPts val="1200"/>
              <a:buChar char="■"/>
              <a:defRPr sz="1600"/>
            </a:lvl9pPr>
          </a:lstStyle>
          <a:p>
            <a:endParaRPr/>
          </a:p>
        </p:txBody>
      </p:sp>
      <p:sp>
        <p:nvSpPr>
          <p:cNvPr id="33" name="Google Shape;33;p19"/>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5146464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4"/>
        <p:cNvGrpSpPr/>
        <p:nvPr/>
      </p:nvGrpSpPr>
      <p:grpSpPr>
        <a:xfrm>
          <a:off x="0" y="0"/>
          <a:ext cx="0" cy="0"/>
          <a:chOff x="0" y="0"/>
          <a:chExt cx="0" cy="0"/>
        </a:xfrm>
      </p:grpSpPr>
      <p:sp>
        <p:nvSpPr>
          <p:cNvPr id="35" name="Google Shape;35;p20"/>
          <p:cNvSpPr txBox="1">
            <a:spLocks noGrp="1"/>
          </p:cNvSpPr>
          <p:nvPr>
            <p:ph type="title"/>
          </p:nvPr>
        </p:nvSpPr>
        <p:spPr>
          <a:xfrm>
            <a:off x="653667" y="600200"/>
            <a:ext cx="8490400" cy="54544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6400"/>
            </a:lvl1pPr>
            <a:lvl2pPr lvl="1" algn="l">
              <a:lnSpc>
                <a:spcPct val="100000"/>
              </a:lnSpc>
              <a:spcBef>
                <a:spcPts val="0"/>
              </a:spcBef>
              <a:spcAft>
                <a:spcPts val="0"/>
              </a:spcAft>
              <a:buSzPts val="4800"/>
              <a:buNone/>
              <a:defRPr sz="6400"/>
            </a:lvl2pPr>
            <a:lvl3pPr lvl="2" algn="l">
              <a:lnSpc>
                <a:spcPct val="100000"/>
              </a:lnSpc>
              <a:spcBef>
                <a:spcPts val="0"/>
              </a:spcBef>
              <a:spcAft>
                <a:spcPts val="0"/>
              </a:spcAft>
              <a:buSzPts val="4800"/>
              <a:buNone/>
              <a:defRPr sz="6400"/>
            </a:lvl3pPr>
            <a:lvl4pPr lvl="3" algn="l">
              <a:lnSpc>
                <a:spcPct val="100000"/>
              </a:lnSpc>
              <a:spcBef>
                <a:spcPts val="0"/>
              </a:spcBef>
              <a:spcAft>
                <a:spcPts val="0"/>
              </a:spcAft>
              <a:buSzPts val="4800"/>
              <a:buNone/>
              <a:defRPr sz="6400"/>
            </a:lvl4pPr>
            <a:lvl5pPr lvl="4" algn="l">
              <a:lnSpc>
                <a:spcPct val="100000"/>
              </a:lnSpc>
              <a:spcBef>
                <a:spcPts val="0"/>
              </a:spcBef>
              <a:spcAft>
                <a:spcPts val="0"/>
              </a:spcAft>
              <a:buSzPts val="4800"/>
              <a:buNone/>
              <a:defRPr sz="6400"/>
            </a:lvl5pPr>
            <a:lvl6pPr lvl="5" algn="l">
              <a:lnSpc>
                <a:spcPct val="100000"/>
              </a:lnSpc>
              <a:spcBef>
                <a:spcPts val="0"/>
              </a:spcBef>
              <a:spcAft>
                <a:spcPts val="0"/>
              </a:spcAft>
              <a:buSzPts val="4800"/>
              <a:buNone/>
              <a:defRPr sz="6400"/>
            </a:lvl6pPr>
            <a:lvl7pPr lvl="6" algn="l">
              <a:lnSpc>
                <a:spcPct val="100000"/>
              </a:lnSpc>
              <a:spcBef>
                <a:spcPts val="0"/>
              </a:spcBef>
              <a:spcAft>
                <a:spcPts val="0"/>
              </a:spcAft>
              <a:buSzPts val="4800"/>
              <a:buNone/>
              <a:defRPr sz="6400"/>
            </a:lvl7pPr>
            <a:lvl8pPr lvl="7" algn="l">
              <a:lnSpc>
                <a:spcPct val="100000"/>
              </a:lnSpc>
              <a:spcBef>
                <a:spcPts val="0"/>
              </a:spcBef>
              <a:spcAft>
                <a:spcPts val="0"/>
              </a:spcAft>
              <a:buSzPts val="4800"/>
              <a:buNone/>
              <a:defRPr sz="6400"/>
            </a:lvl8pPr>
            <a:lvl9pPr lvl="8" algn="l">
              <a:lnSpc>
                <a:spcPct val="100000"/>
              </a:lnSpc>
              <a:spcBef>
                <a:spcPts val="0"/>
              </a:spcBef>
              <a:spcAft>
                <a:spcPts val="0"/>
              </a:spcAft>
              <a:buSzPts val="4800"/>
              <a:buNone/>
              <a:defRPr sz="6400"/>
            </a:lvl9pPr>
          </a:lstStyle>
          <a:p>
            <a:endParaRPr/>
          </a:p>
        </p:txBody>
      </p:sp>
      <p:sp>
        <p:nvSpPr>
          <p:cNvPr id="36" name="Google Shape;36;p20"/>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1612184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7"/>
        <p:cNvGrpSpPr/>
        <p:nvPr/>
      </p:nvGrpSpPr>
      <p:grpSpPr>
        <a:xfrm>
          <a:off x="0" y="0"/>
          <a:ext cx="0" cy="0"/>
          <a:chOff x="0" y="0"/>
          <a:chExt cx="0" cy="0"/>
        </a:xfrm>
      </p:grpSpPr>
      <p:sp>
        <p:nvSpPr>
          <p:cNvPr id="38" name="Google Shape;38;p21"/>
          <p:cNvSpPr/>
          <p:nvPr/>
        </p:nvSpPr>
        <p:spPr>
          <a:xfrm>
            <a:off x="6096000" y="-167"/>
            <a:ext cx="6096000" cy="6858000"/>
          </a:xfrm>
          <a:prstGeom prst="rect">
            <a:avLst/>
          </a:prstGeom>
          <a:solidFill>
            <a:schemeClr val="lt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867" b="0" i="0" u="none" strike="noStrike" cap="none">
              <a:solidFill>
                <a:srgbClr val="000000"/>
              </a:solidFill>
              <a:latin typeface="Arial"/>
              <a:ea typeface="Arial"/>
              <a:cs typeface="Arial"/>
              <a:sym typeface="Arial"/>
            </a:endParaRPr>
          </a:p>
        </p:txBody>
      </p:sp>
      <p:sp>
        <p:nvSpPr>
          <p:cNvPr id="39" name="Google Shape;39;p21"/>
          <p:cNvSpPr txBox="1">
            <a:spLocks noGrp="1"/>
          </p:cNvSpPr>
          <p:nvPr>
            <p:ph type="title"/>
          </p:nvPr>
        </p:nvSpPr>
        <p:spPr>
          <a:xfrm>
            <a:off x="354000" y="1644233"/>
            <a:ext cx="5393600" cy="19764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5600"/>
            </a:lvl1pPr>
            <a:lvl2pPr lvl="1" algn="ctr">
              <a:lnSpc>
                <a:spcPct val="100000"/>
              </a:lnSpc>
              <a:spcBef>
                <a:spcPts val="0"/>
              </a:spcBef>
              <a:spcAft>
                <a:spcPts val="0"/>
              </a:spcAft>
              <a:buSzPts val="4200"/>
              <a:buNone/>
              <a:defRPr sz="5600"/>
            </a:lvl2pPr>
            <a:lvl3pPr lvl="2" algn="ctr">
              <a:lnSpc>
                <a:spcPct val="100000"/>
              </a:lnSpc>
              <a:spcBef>
                <a:spcPts val="0"/>
              </a:spcBef>
              <a:spcAft>
                <a:spcPts val="0"/>
              </a:spcAft>
              <a:buSzPts val="4200"/>
              <a:buNone/>
              <a:defRPr sz="5600"/>
            </a:lvl3pPr>
            <a:lvl4pPr lvl="3" algn="ctr">
              <a:lnSpc>
                <a:spcPct val="100000"/>
              </a:lnSpc>
              <a:spcBef>
                <a:spcPts val="0"/>
              </a:spcBef>
              <a:spcAft>
                <a:spcPts val="0"/>
              </a:spcAft>
              <a:buSzPts val="4200"/>
              <a:buNone/>
              <a:defRPr sz="5600"/>
            </a:lvl4pPr>
            <a:lvl5pPr lvl="4" algn="ctr">
              <a:lnSpc>
                <a:spcPct val="100000"/>
              </a:lnSpc>
              <a:spcBef>
                <a:spcPts val="0"/>
              </a:spcBef>
              <a:spcAft>
                <a:spcPts val="0"/>
              </a:spcAft>
              <a:buSzPts val="4200"/>
              <a:buNone/>
              <a:defRPr sz="5600"/>
            </a:lvl5pPr>
            <a:lvl6pPr lvl="5" algn="ctr">
              <a:lnSpc>
                <a:spcPct val="100000"/>
              </a:lnSpc>
              <a:spcBef>
                <a:spcPts val="0"/>
              </a:spcBef>
              <a:spcAft>
                <a:spcPts val="0"/>
              </a:spcAft>
              <a:buSzPts val="4200"/>
              <a:buNone/>
              <a:defRPr sz="5600"/>
            </a:lvl6pPr>
            <a:lvl7pPr lvl="6" algn="ctr">
              <a:lnSpc>
                <a:spcPct val="100000"/>
              </a:lnSpc>
              <a:spcBef>
                <a:spcPts val="0"/>
              </a:spcBef>
              <a:spcAft>
                <a:spcPts val="0"/>
              </a:spcAft>
              <a:buSzPts val="4200"/>
              <a:buNone/>
              <a:defRPr sz="5600"/>
            </a:lvl7pPr>
            <a:lvl8pPr lvl="7" algn="ctr">
              <a:lnSpc>
                <a:spcPct val="100000"/>
              </a:lnSpc>
              <a:spcBef>
                <a:spcPts val="0"/>
              </a:spcBef>
              <a:spcAft>
                <a:spcPts val="0"/>
              </a:spcAft>
              <a:buSzPts val="4200"/>
              <a:buNone/>
              <a:defRPr sz="5600"/>
            </a:lvl8pPr>
            <a:lvl9pPr lvl="8" algn="ctr">
              <a:lnSpc>
                <a:spcPct val="100000"/>
              </a:lnSpc>
              <a:spcBef>
                <a:spcPts val="0"/>
              </a:spcBef>
              <a:spcAft>
                <a:spcPts val="0"/>
              </a:spcAft>
              <a:buSzPts val="4200"/>
              <a:buNone/>
              <a:defRPr sz="5600"/>
            </a:lvl9pPr>
          </a:lstStyle>
          <a:p>
            <a:endParaRPr/>
          </a:p>
        </p:txBody>
      </p:sp>
      <p:sp>
        <p:nvSpPr>
          <p:cNvPr id="40" name="Google Shape;40;p21"/>
          <p:cNvSpPr txBox="1">
            <a:spLocks noGrp="1"/>
          </p:cNvSpPr>
          <p:nvPr>
            <p:ph type="subTitle" idx="1"/>
          </p:nvPr>
        </p:nvSpPr>
        <p:spPr>
          <a:xfrm>
            <a:off x="354000" y="3737433"/>
            <a:ext cx="5393600" cy="16468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800"/>
            </a:lvl1pPr>
            <a:lvl2pPr lvl="1" algn="ctr">
              <a:lnSpc>
                <a:spcPct val="100000"/>
              </a:lnSpc>
              <a:spcBef>
                <a:spcPts val="0"/>
              </a:spcBef>
              <a:spcAft>
                <a:spcPts val="0"/>
              </a:spcAft>
              <a:buSzPts val="2100"/>
              <a:buNone/>
              <a:defRPr sz="2800"/>
            </a:lvl2pPr>
            <a:lvl3pPr lvl="2" algn="ctr">
              <a:lnSpc>
                <a:spcPct val="100000"/>
              </a:lnSpc>
              <a:spcBef>
                <a:spcPts val="0"/>
              </a:spcBef>
              <a:spcAft>
                <a:spcPts val="0"/>
              </a:spcAft>
              <a:buSzPts val="2100"/>
              <a:buNone/>
              <a:defRPr sz="2800"/>
            </a:lvl3pPr>
            <a:lvl4pPr lvl="3" algn="ctr">
              <a:lnSpc>
                <a:spcPct val="100000"/>
              </a:lnSpc>
              <a:spcBef>
                <a:spcPts val="0"/>
              </a:spcBef>
              <a:spcAft>
                <a:spcPts val="0"/>
              </a:spcAft>
              <a:buSzPts val="2100"/>
              <a:buNone/>
              <a:defRPr sz="2800"/>
            </a:lvl4pPr>
            <a:lvl5pPr lvl="4" algn="ctr">
              <a:lnSpc>
                <a:spcPct val="100000"/>
              </a:lnSpc>
              <a:spcBef>
                <a:spcPts val="0"/>
              </a:spcBef>
              <a:spcAft>
                <a:spcPts val="0"/>
              </a:spcAft>
              <a:buSzPts val="2100"/>
              <a:buNone/>
              <a:defRPr sz="2800"/>
            </a:lvl5pPr>
            <a:lvl6pPr lvl="5" algn="ctr">
              <a:lnSpc>
                <a:spcPct val="100000"/>
              </a:lnSpc>
              <a:spcBef>
                <a:spcPts val="0"/>
              </a:spcBef>
              <a:spcAft>
                <a:spcPts val="0"/>
              </a:spcAft>
              <a:buSzPts val="2100"/>
              <a:buNone/>
              <a:defRPr sz="2800"/>
            </a:lvl6pPr>
            <a:lvl7pPr lvl="6" algn="ctr">
              <a:lnSpc>
                <a:spcPct val="100000"/>
              </a:lnSpc>
              <a:spcBef>
                <a:spcPts val="0"/>
              </a:spcBef>
              <a:spcAft>
                <a:spcPts val="0"/>
              </a:spcAft>
              <a:buSzPts val="2100"/>
              <a:buNone/>
              <a:defRPr sz="2800"/>
            </a:lvl7pPr>
            <a:lvl8pPr lvl="7" algn="ctr">
              <a:lnSpc>
                <a:spcPct val="100000"/>
              </a:lnSpc>
              <a:spcBef>
                <a:spcPts val="0"/>
              </a:spcBef>
              <a:spcAft>
                <a:spcPts val="0"/>
              </a:spcAft>
              <a:buSzPts val="2100"/>
              <a:buNone/>
              <a:defRPr sz="2800"/>
            </a:lvl8pPr>
            <a:lvl9pPr lvl="8" algn="ctr">
              <a:lnSpc>
                <a:spcPct val="100000"/>
              </a:lnSpc>
              <a:spcBef>
                <a:spcPts val="0"/>
              </a:spcBef>
              <a:spcAft>
                <a:spcPts val="0"/>
              </a:spcAft>
              <a:buSzPts val="2100"/>
              <a:buNone/>
              <a:defRPr sz="2800"/>
            </a:lvl9pPr>
          </a:lstStyle>
          <a:p>
            <a:endParaRPr/>
          </a:p>
        </p:txBody>
      </p:sp>
      <p:sp>
        <p:nvSpPr>
          <p:cNvPr id="41" name="Google Shape;41;p21"/>
          <p:cNvSpPr txBox="1">
            <a:spLocks noGrp="1"/>
          </p:cNvSpPr>
          <p:nvPr>
            <p:ph type="body" idx="2"/>
          </p:nvPr>
        </p:nvSpPr>
        <p:spPr>
          <a:xfrm>
            <a:off x="6586000" y="965433"/>
            <a:ext cx="5116000" cy="4926800"/>
          </a:xfrm>
          <a:prstGeom prst="rect">
            <a:avLst/>
          </a:prstGeom>
          <a:noFill/>
          <a:ln>
            <a:noFill/>
          </a:ln>
        </p:spPr>
        <p:txBody>
          <a:bodyPr spcFirstLastPara="1" wrap="square" lIns="91425" tIns="91425" rIns="91425" bIns="91425" anchor="ctr" anchorCtr="0">
            <a:normAutofit/>
          </a:bodyPr>
          <a:lstStyle>
            <a:lvl1pPr marL="609585" lvl="0" indent="-457189" algn="l">
              <a:lnSpc>
                <a:spcPct val="115000"/>
              </a:lnSpc>
              <a:spcBef>
                <a:spcPts val="0"/>
              </a:spcBef>
              <a:spcAft>
                <a:spcPts val="0"/>
              </a:spcAft>
              <a:buSzPts val="1800"/>
              <a:buChar char="●"/>
              <a:defRPr/>
            </a:lvl1pPr>
            <a:lvl2pPr marL="1219170" lvl="1" indent="-423323" algn="l">
              <a:lnSpc>
                <a:spcPct val="115000"/>
              </a:lnSpc>
              <a:spcBef>
                <a:spcPts val="0"/>
              </a:spcBef>
              <a:spcAft>
                <a:spcPts val="0"/>
              </a:spcAft>
              <a:buSzPts val="1400"/>
              <a:buChar char="○"/>
              <a:defRPr/>
            </a:lvl2pPr>
            <a:lvl3pPr marL="1828754" lvl="2" indent="-423323" algn="l">
              <a:lnSpc>
                <a:spcPct val="115000"/>
              </a:lnSpc>
              <a:spcBef>
                <a:spcPts val="0"/>
              </a:spcBef>
              <a:spcAft>
                <a:spcPts val="0"/>
              </a:spcAft>
              <a:buSzPts val="1400"/>
              <a:buChar char="■"/>
              <a:defRPr/>
            </a:lvl3pPr>
            <a:lvl4pPr marL="2438339" lvl="3" indent="-423323" algn="l">
              <a:lnSpc>
                <a:spcPct val="115000"/>
              </a:lnSpc>
              <a:spcBef>
                <a:spcPts val="0"/>
              </a:spcBef>
              <a:spcAft>
                <a:spcPts val="0"/>
              </a:spcAft>
              <a:buSzPts val="1400"/>
              <a:buChar char="●"/>
              <a:defRPr/>
            </a:lvl4pPr>
            <a:lvl5pPr marL="3047924" lvl="4" indent="-423323" algn="l">
              <a:lnSpc>
                <a:spcPct val="115000"/>
              </a:lnSpc>
              <a:spcBef>
                <a:spcPts val="0"/>
              </a:spcBef>
              <a:spcAft>
                <a:spcPts val="0"/>
              </a:spcAft>
              <a:buSzPts val="1400"/>
              <a:buChar char="○"/>
              <a:defRPr/>
            </a:lvl5pPr>
            <a:lvl6pPr marL="3657509" lvl="5" indent="-423323" algn="l">
              <a:lnSpc>
                <a:spcPct val="115000"/>
              </a:lnSpc>
              <a:spcBef>
                <a:spcPts val="0"/>
              </a:spcBef>
              <a:spcAft>
                <a:spcPts val="0"/>
              </a:spcAft>
              <a:buSzPts val="1400"/>
              <a:buChar char="■"/>
              <a:defRPr/>
            </a:lvl6pPr>
            <a:lvl7pPr marL="4267093" lvl="6" indent="-423323" algn="l">
              <a:lnSpc>
                <a:spcPct val="115000"/>
              </a:lnSpc>
              <a:spcBef>
                <a:spcPts val="0"/>
              </a:spcBef>
              <a:spcAft>
                <a:spcPts val="0"/>
              </a:spcAft>
              <a:buSzPts val="1400"/>
              <a:buChar char="●"/>
              <a:defRPr/>
            </a:lvl7pPr>
            <a:lvl8pPr marL="4876678" lvl="7" indent="-423323" algn="l">
              <a:lnSpc>
                <a:spcPct val="115000"/>
              </a:lnSpc>
              <a:spcBef>
                <a:spcPts val="0"/>
              </a:spcBef>
              <a:spcAft>
                <a:spcPts val="0"/>
              </a:spcAft>
              <a:buSzPts val="1400"/>
              <a:buChar char="○"/>
              <a:defRPr/>
            </a:lvl8pPr>
            <a:lvl9pPr marL="5486263" lvl="8" indent="-423323" algn="l">
              <a:lnSpc>
                <a:spcPct val="115000"/>
              </a:lnSpc>
              <a:spcBef>
                <a:spcPts val="0"/>
              </a:spcBef>
              <a:spcAft>
                <a:spcPts val="0"/>
              </a:spcAft>
              <a:buSzPts val="1400"/>
              <a:buChar char="■"/>
              <a:defRPr/>
            </a:lvl9pPr>
          </a:lstStyle>
          <a:p>
            <a:endParaRPr/>
          </a:p>
        </p:txBody>
      </p:sp>
      <p:sp>
        <p:nvSpPr>
          <p:cNvPr id="42" name="Google Shape;42;p21"/>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3641796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3"/>
        <p:cNvGrpSpPr/>
        <p:nvPr/>
      </p:nvGrpSpPr>
      <p:grpSpPr>
        <a:xfrm>
          <a:off x="0" y="0"/>
          <a:ext cx="0" cy="0"/>
          <a:chOff x="0" y="0"/>
          <a:chExt cx="0" cy="0"/>
        </a:xfrm>
      </p:grpSpPr>
      <p:sp>
        <p:nvSpPr>
          <p:cNvPr id="44" name="Google Shape;44;p22"/>
          <p:cNvSpPr txBox="1">
            <a:spLocks noGrp="1"/>
          </p:cNvSpPr>
          <p:nvPr>
            <p:ph type="body" idx="1"/>
          </p:nvPr>
        </p:nvSpPr>
        <p:spPr>
          <a:xfrm>
            <a:off x="415600" y="5640767"/>
            <a:ext cx="7998400" cy="806800"/>
          </a:xfrm>
          <a:prstGeom prst="rect">
            <a:avLst/>
          </a:prstGeom>
          <a:noFill/>
          <a:ln>
            <a:noFill/>
          </a:ln>
        </p:spPr>
        <p:txBody>
          <a:bodyPr spcFirstLastPara="1" wrap="square" lIns="91425" tIns="91425" rIns="91425" bIns="91425" anchor="ctr" anchorCtr="0">
            <a:normAutofit/>
          </a:bodyPr>
          <a:lstStyle>
            <a:lvl1pPr marL="609585" lvl="0" indent="-304792" algn="l">
              <a:lnSpc>
                <a:spcPct val="100000"/>
              </a:lnSpc>
              <a:spcBef>
                <a:spcPts val="0"/>
              </a:spcBef>
              <a:spcAft>
                <a:spcPts val="0"/>
              </a:spcAft>
              <a:buSzPts val="1800"/>
              <a:buNone/>
              <a:defRPr/>
            </a:lvl1pPr>
          </a:lstStyle>
          <a:p>
            <a:endParaRPr/>
          </a:p>
        </p:txBody>
      </p:sp>
      <p:sp>
        <p:nvSpPr>
          <p:cNvPr id="45" name="Google Shape;45;p22"/>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9230009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6"/>
        <p:cNvGrpSpPr/>
        <p:nvPr/>
      </p:nvGrpSpPr>
      <p:grpSpPr>
        <a:xfrm>
          <a:off x="0" y="0"/>
          <a:ext cx="0" cy="0"/>
          <a:chOff x="0" y="0"/>
          <a:chExt cx="0" cy="0"/>
        </a:xfrm>
      </p:grpSpPr>
      <p:sp>
        <p:nvSpPr>
          <p:cNvPr id="47" name="Google Shape;47;p23"/>
          <p:cNvSpPr txBox="1">
            <a:spLocks noGrp="1"/>
          </p:cNvSpPr>
          <p:nvPr>
            <p:ph type="title" hasCustomPrompt="1"/>
          </p:nvPr>
        </p:nvSpPr>
        <p:spPr>
          <a:xfrm>
            <a:off x="415600" y="1474833"/>
            <a:ext cx="11360800" cy="26180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6000"/>
            </a:lvl1pPr>
            <a:lvl2pPr lvl="1" algn="ctr">
              <a:lnSpc>
                <a:spcPct val="100000"/>
              </a:lnSpc>
              <a:spcBef>
                <a:spcPts val="0"/>
              </a:spcBef>
              <a:spcAft>
                <a:spcPts val="0"/>
              </a:spcAft>
              <a:buSzPts val="12000"/>
              <a:buNone/>
              <a:defRPr sz="16000"/>
            </a:lvl2pPr>
            <a:lvl3pPr lvl="2" algn="ctr">
              <a:lnSpc>
                <a:spcPct val="100000"/>
              </a:lnSpc>
              <a:spcBef>
                <a:spcPts val="0"/>
              </a:spcBef>
              <a:spcAft>
                <a:spcPts val="0"/>
              </a:spcAft>
              <a:buSzPts val="12000"/>
              <a:buNone/>
              <a:defRPr sz="16000"/>
            </a:lvl3pPr>
            <a:lvl4pPr lvl="3" algn="ctr">
              <a:lnSpc>
                <a:spcPct val="100000"/>
              </a:lnSpc>
              <a:spcBef>
                <a:spcPts val="0"/>
              </a:spcBef>
              <a:spcAft>
                <a:spcPts val="0"/>
              </a:spcAft>
              <a:buSzPts val="12000"/>
              <a:buNone/>
              <a:defRPr sz="16000"/>
            </a:lvl4pPr>
            <a:lvl5pPr lvl="4" algn="ctr">
              <a:lnSpc>
                <a:spcPct val="100000"/>
              </a:lnSpc>
              <a:spcBef>
                <a:spcPts val="0"/>
              </a:spcBef>
              <a:spcAft>
                <a:spcPts val="0"/>
              </a:spcAft>
              <a:buSzPts val="12000"/>
              <a:buNone/>
              <a:defRPr sz="16000"/>
            </a:lvl5pPr>
            <a:lvl6pPr lvl="5" algn="ctr">
              <a:lnSpc>
                <a:spcPct val="100000"/>
              </a:lnSpc>
              <a:spcBef>
                <a:spcPts val="0"/>
              </a:spcBef>
              <a:spcAft>
                <a:spcPts val="0"/>
              </a:spcAft>
              <a:buSzPts val="12000"/>
              <a:buNone/>
              <a:defRPr sz="16000"/>
            </a:lvl6pPr>
            <a:lvl7pPr lvl="6" algn="ctr">
              <a:lnSpc>
                <a:spcPct val="100000"/>
              </a:lnSpc>
              <a:spcBef>
                <a:spcPts val="0"/>
              </a:spcBef>
              <a:spcAft>
                <a:spcPts val="0"/>
              </a:spcAft>
              <a:buSzPts val="12000"/>
              <a:buNone/>
              <a:defRPr sz="16000"/>
            </a:lvl7pPr>
            <a:lvl8pPr lvl="7" algn="ctr">
              <a:lnSpc>
                <a:spcPct val="100000"/>
              </a:lnSpc>
              <a:spcBef>
                <a:spcPts val="0"/>
              </a:spcBef>
              <a:spcAft>
                <a:spcPts val="0"/>
              </a:spcAft>
              <a:buSzPts val="12000"/>
              <a:buNone/>
              <a:defRPr sz="16000"/>
            </a:lvl8pPr>
            <a:lvl9pPr lvl="8" algn="ctr">
              <a:lnSpc>
                <a:spcPct val="100000"/>
              </a:lnSpc>
              <a:spcBef>
                <a:spcPts val="0"/>
              </a:spcBef>
              <a:spcAft>
                <a:spcPts val="0"/>
              </a:spcAft>
              <a:buSzPts val="12000"/>
              <a:buNone/>
              <a:defRPr sz="16000"/>
            </a:lvl9pPr>
          </a:lstStyle>
          <a:p>
            <a:r>
              <a:t>xx%</a:t>
            </a:r>
          </a:p>
        </p:txBody>
      </p:sp>
      <p:sp>
        <p:nvSpPr>
          <p:cNvPr id="48" name="Google Shape;48;p23"/>
          <p:cNvSpPr txBox="1">
            <a:spLocks noGrp="1"/>
          </p:cNvSpPr>
          <p:nvPr>
            <p:ph type="body" idx="1"/>
          </p:nvPr>
        </p:nvSpPr>
        <p:spPr>
          <a:xfrm>
            <a:off x="415600" y="4202967"/>
            <a:ext cx="11360800" cy="1734400"/>
          </a:xfrm>
          <a:prstGeom prst="rect">
            <a:avLst/>
          </a:prstGeom>
          <a:noFill/>
          <a:ln>
            <a:noFill/>
          </a:ln>
        </p:spPr>
        <p:txBody>
          <a:bodyPr spcFirstLastPara="1" wrap="square" lIns="91425" tIns="91425" rIns="91425" bIns="91425" anchor="t" anchorCtr="0">
            <a:normAutofit/>
          </a:bodyPr>
          <a:lstStyle>
            <a:lvl1pPr marL="609585" lvl="0" indent="-457189" algn="ctr">
              <a:lnSpc>
                <a:spcPct val="115000"/>
              </a:lnSpc>
              <a:spcBef>
                <a:spcPts val="0"/>
              </a:spcBef>
              <a:spcAft>
                <a:spcPts val="0"/>
              </a:spcAft>
              <a:buSzPts val="1800"/>
              <a:buChar char="●"/>
              <a:defRPr/>
            </a:lvl1pPr>
            <a:lvl2pPr marL="1219170" lvl="1" indent="-423323" algn="ctr">
              <a:lnSpc>
                <a:spcPct val="115000"/>
              </a:lnSpc>
              <a:spcBef>
                <a:spcPts val="0"/>
              </a:spcBef>
              <a:spcAft>
                <a:spcPts val="0"/>
              </a:spcAft>
              <a:buSzPts val="1400"/>
              <a:buChar char="○"/>
              <a:defRPr/>
            </a:lvl2pPr>
            <a:lvl3pPr marL="1828754" lvl="2" indent="-423323" algn="ctr">
              <a:lnSpc>
                <a:spcPct val="115000"/>
              </a:lnSpc>
              <a:spcBef>
                <a:spcPts val="0"/>
              </a:spcBef>
              <a:spcAft>
                <a:spcPts val="0"/>
              </a:spcAft>
              <a:buSzPts val="1400"/>
              <a:buChar char="■"/>
              <a:defRPr/>
            </a:lvl3pPr>
            <a:lvl4pPr marL="2438339" lvl="3" indent="-423323" algn="ctr">
              <a:lnSpc>
                <a:spcPct val="115000"/>
              </a:lnSpc>
              <a:spcBef>
                <a:spcPts val="0"/>
              </a:spcBef>
              <a:spcAft>
                <a:spcPts val="0"/>
              </a:spcAft>
              <a:buSzPts val="1400"/>
              <a:buChar char="●"/>
              <a:defRPr/>
            </a:lvl4pPr>
            <a:lvl5pPr marL="3047924" lvl="4" indent="-423323" algn="ctr">
              <a:lnSpc>
                <a:spcPct val="115000"/>
              </a:lnSpc>
              <a:spcBef>
                <a:spcPts val="0"/>
              </a:spcBef>
              <a:spcAft>
                <a:spcPts val="0"/>
              </a:spcAft>
              <a:buSzPts val="1400"/>
              <a:buChar char="○"/>
              <a:defRPr/>
            </a:lvl5pPr>
            <a:lvl6pPr marL="3657509" lvl="5" indent="-423323" algn="ctr">
              <a:lnSpc>
                <a:spcPct val="115000"/>
              </a:lnSpc>
              <a:spcBef>
                <a:spcPts val="0"/>
              </a:spcBef>
              <a:spcAft>
                <a:spcPts val="0"/>
              </a:spcAft>
              <a:buSzPts val="1400"/>
              <a:buChar char="■"/>
              <a:defRPr/>
            </a:lvl6pPr>
            <a:lvl7pPr marL="4267093" lvl="6" indent="-423323" algn="ctr">
              <a:lnSpc>
                <a:spcPct val="115000"/>
              </a:lnSpc>
              <a:spcBef>
                <a:spcPts val="0"/>
              </a:spcBef>
              <a:spcAft>
                <a:spcPts val="0"/>
              </a:spcAft>
              <a:buSzPts val="1400"/>
              <a:buChar char="●"/>
              <a:defRPr/>
            </a:lvl7pPr>
            <a:lvl8pPr marL="4876678" lvl="7" indent="-423323" algn="ctr">
              <a:lnSpc>
                <a:spcPct val="115000"/>
              </a:lnSpc>
              <a:spcBef>
                <a:spcPts val="0"/>
              </a:spcBef>
              <a:spcAft>
                <a:spcPts val="0"/>
              </a:spcAft>
              <a:buSzPts val="1400"/>
              <a:buChar char="○"/>
              <a:defRPr/>
            </a:lvl8pPr>
            <a:lvl9pPr marL="5486263" lvl="8" indent="-423323" algn="ctr">
              <a:lnSpc>
                <a:spcPct val="115000"/>
              </a:lnSpc>
              <a:spcBef>
                <a:spcPts val="0"/>
              </a:spcBef>
              <a:spcAft>
                <a:spcPts val="0"/>
              </a:spcAft>
              <a:buSzPts val="1400"/>
              <a:buChar char="■"/>
              <a:defRPr/>
            </a:lvl9pPr>
          </a:lstStyle>
          <a:p>
            <a:endParaRPr/>
          </a:p>
        </p:txBody>
      </p:sp>
      <p:sp>
        <p:nvSpPr>
          <p:cNvPr id="49" name="Google Shape;49;p23"/>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9095342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E2610E-9AA6-319A-D099-95AF5552FD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05D6E3-55DC-3942-3E68-1C0514FE54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C618FD-C35A-151A-5576-2EECE5CF12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570448D-D12F-46D4-8089-E0BB7F4880D4}" type="datetimeFigureOut">
              <a:rPr lang="en-GB" smtClean="0"/>
              <a:t>19/05/2025</a:t>
            </a:fld>
            <a:endParaRPr lang="en-GB"/>
          </a:p>
        </p:txBody>
      </p:sp>
      <p:sp>
        <p:nvSpPr>
          <p:cNvPr id="5" name="Footer Placeholder 4">
            <a:extLst>
              <a:ext uri="{FF2B5EF4-FFF2-40B4-BE49-F238E27FC236}">
                <a16:creationId xmlns:a16="http://schemas.microsoft.com/office/drawing/2014/main" id="{1C45F19B-9A58-31B9-D2F3-FAE3793BBB3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7AA763E-16F2-CF67-9EE8-634539F9401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CB57ECD-104C-4EA6-9487-3D2660A5F021}" type="slidenum">
              <a:rPr lang="en-GB" smtClean="0"/>
              <a:t>‹#›</a:t>
            </a:fld>
            <a:endParaRPr lang="en-GB"/>
          </a:p>
        </p:txBody>
      </p:sp>
    </p:spTree>
    <p:extLst>
      <p:ext uri="{BB962C8B-B14F-4D97-AF65-F5344CB8AC3E}">
        <p14:creationId xmlns:p14="http://schemas.microsoft.com/office/powerpoint/2010/main" val="25395343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5"/>
        <p:cNvGrpSpPr/>
        <p:nvPr/>
      </p:nvGrpSpPr>
      <p:grpSpPr>
        <a:xfrm>
          <a:off x="0" y="0"/>
          <a:ext cx="0" cy="0"/>
          <a:chOff x="0" y="0"/>
          <a:chExt cx="0" cy="0"/>
        </a:xfrm>
      </p:grpSpPr>
      <p:sp>
        <p:nvSpPr>
          <p:cNvPr id="6" name="Google Shape;6;p12"/>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12"/>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p12"/>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838267749"/>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
          <p:cNvSpPr txBox="1">
            <a:spLocks noGrp="1"/>
          </p:cNvSpPr>
          <p:nvPr>
            <p:ph type="ctrTitle"/>
          </p:nvPr>
        </p:nvSpPr>
        <p:spPr>
          <a:xfrm>
            <a:off x="415600" y="119920"/>
            <a:ext cx="11360811" cy="3658911"/>
          </a:xfrm>
          <a:prstGeom prst="rect">
            <a:avLst/>
          </a:prstGeom>
          <a:noFill/>
          <a:ln>
            <a:noFill/>
          </a:ln>
        </p:spPr>
        <p:txBody>
          <a:bodyPr spcFirstLastPara="1" wrap="square" lIns="121900" tIns="121900" rIns="121900" bIns="121900" anchor="b" anchorCtr="0">
            <a:noAutofit/>
          </a:bodyPr>
          <a:lstStyle/>
          <a:p>
            <a:pPr>
              <a:lnSpc>
                <a:spcPct val="150000"/>
              </a:lnSpc>
              <a:buSzPts val="1100"/>
            </a:pPr>
            <a:r>
              <a:rPr lang="en-GB" sz="2400" b="1" dirty="0">
                <a:latin typeface="Times New Roman" panose="02020603050405020304" pitchFamily="18" charset="0"/>
                <a:ea typeface="Times New Roman"/>
                <a:cs typeface="Times New Roman" panose="02020603050405020304" pitchFamily="18" charset="0"/>
                <a:sym typeface="Times New Roman"/>
              </a:rPr>
              <a:t>International Meetings Management for the Hotel Industry BMIH6007 </a:t>
            </a:r>
          </a:p>
          <a:p>
            <a:pPr marL="0" marR="0" lvl="0" indent="0" algn="ctr" defTabSz="914400" rtl="0" eaLnBrk="1" fontAlgn="auto" latinLnBrk="0" hangingPunct="1">
              <a:lnSpc>
                <a:spcPct val="150000"/>
              </a:lnSpc>
              <a:spcBef>
                <a:spcPts val="0"/>
              </a:spcBef>
              <a:spcAft>
                <a:spcPts val="0"/>
              </a:spcAft>
              <a:buClr>
                <a:srgbClr val="000000"/>
              </a:buClr>
              <a:buSzPct val="74324"/>
              <a:buFont typeface="Arial"/>
              <a:buNone/>
              <a:tabLst/>
              <a:defRPr/>
            </a:pPr>
            <a:r>
              <a:rPr lang="en-GB" sz="2400" b="1" dirty="0">
                <a:latin typeface="Times New Roman" panose="02020603050405020304" pitchFamily="18" charset="0"/>
                <a:ea typeface="Times New Roman"/>
                <a:cs typeface="Times New Roman" panose="02020603050405020304" pitchFamily="18" charset="0"/>
                <a:sym typeface="Times New Roman"/>
              </a:rPr>
              <a:t>Assignment 1: Feasibility Plan for an International Meeting / Event. </a:t>
            </a:r>
            <a:br>
              <a:rPr lang="en-GB" sz="2400" b="1" dirty="0">
                <a:latin typeface="Times New Roman" panose="02020603050405020304" pitchFamily="18" charset="0"/>
                <a:ea typeface="Times New Roman"/>
                <a:cs typeface="Times New Roman" panose="02020603050405020304" pitchFamily="18" charset="0"/>
                <a:sym typeface="Times New Roman"/>
              </a:rPr>
            </a:br>
            <a:r>
              <a:rPr lang="en-GB" sz="2400" b="1" dirty="0">
                <a:solidFill>
                  <a:srgbClr val="000000"/>
                </a:solidFill>
                <a:highlight>
                  <a:srgbClr val="FFFFFF"/>
                </a:highlight>
                <a:latin typeface="Times New Roman" panose="02020603050405020304" pitchFamily="18" charset="0"/>
                <a:ea typeface="Times New Roman"/>
                <a:cs typeface="Times New Roman" panose="02020603050405020304" pitchFamily="18" charset="0"/>
                <a:sym typeface="Times New Roman"/>
              </a:rPr>
              <a:t>Lecturer: Kathryn Flynn</a:t>
            </a:r>
            <a:br>
              <a:rPr kumimoji="0" lang="en-GB" sz="2400" b="1" u="none" strike="noStrike" kern="0" cap="none" spc="0" normalizeH="0" baseline="0" noProof="0" dirty="0">
                <a:ln>
                  <a:noFill/>
                </a:ln>
                <a:solidFill>
                  <a:srgbClr val="595959"/>
                </a:solidFill>
                <a:uLnTx/>
                <a:uFillTx/>
                <a:latin typeface="Times New Roman" panose="02020603050405020304" pitchFamily="18" charset="0"/>
                <a:cs typeface="Times New Roman" panose="02020603050405020304" pitchFamily="18" charset="0"/>
                <a:sym typeface="Arial"/>
              </a:rPr>
            </a:br>
            <a:endParaRPr lang="en-GB" sz="2400" dirty="0">
              <a:latin typeface="Times New Roman" panose="02020603050405020304" pitchFamily="18" charset="0"/>
              <a:cs typeface="Times New Roman" panose="02020603050405020304" pitchFamily="18" charset="0"/>
            </a:endParaRPr>
          </a:p>
        </p:txBody>
      </p:sp>
      <p:sp>
        <p:nvSpPr>
          <p:cNvPr id="55" name="Google Shape;55;p1"/>
          <p:cNvSpPr txBox="1">
            <a:spLocks noGrp="1"/>
          </p:cNvSpPr>
          <p:nvPr>
            <p:ph type="subTitle" idx="1"/>
          </p:nvPr>
        </p:nvSpPr>
        <p:spPr>
          <a:xfrm>
            <a:off x="415600" y="3778832"/>
            <a:ext cx="11360800" cy="2086401"/>
          </a:xfrm>
          <a:prstGeom prst="rect">
            <a:avLst/>
          </a:prstGeom>
          <a:noFill/>
          <a:ln>
            <a:noFill/>
          </a:ln>
        </p:spPr>
        <p:txBody>
          <a:bodyPr spcFirstLastPara="1" wrap="square" lIns="121900" tIns="121900" rIns="121900" bIns="121900" anchor="t" anchorCtr="0">
            <a:normAutofit/>
          </a:bodyPr>
          <a:lstStyle/>
          <a:p>
            <a:pPr marL="0" indent="0">
              <a:lnSpc>
                <a:spcPct val="150000"/>
              </a:lnSpc>
              <a:buClr>
                <a:schemeClr val="dk1"/>
              </a:buClr>
              <a:buSzPct val="74324"/>
            </a:pPr>
            <a:r>
              <a:rPr lang="en-GB" sz="2400" b="1" dirty="0">
                <a:latin typeface="Times New Roman" panose="02020603050405020304" pitchFamily="18" charset="0"/>
                <a:cs typeface="Times New Roman" panose="02020603050405020304" pitchFamily="18" charset="0"/>
              </a:rPr>
              <a:t>Student name: Vasile </a:t>
            </a:r>
            <a:r>
              <a:rPr lang="en-GB" sz="2400" b="1" dirty="0" err="1">
                <a:latin typeface="Times New Roman" panose="02020603050405020304" pitchFamily="18" charset="0"/>
                <a:cs typeface="Times New Roman" panose="02020603050405020304" pitchFamily="18" charset="0"/>
              </a:rPr>
              <a:t>Puscuta</a:t>
            </a:r>
            <a:endParaRPr lang="en-GB" sz="2400" b="1" dirty="0">
              <a:latin typeface="Times New Roman" panose="02020603050405020304" pitchFamily="18" charset="0"/>
              <a:cs typeface="Times New Roman" panose="02020603050405020304" pitchFamily="18" charset="0"/>
            </a:endParaRPr>
          </a:p>
          <a:p>
            <a:pPr marL="0" indent="0">
              <a:lnSpc>
                <a:spcPct val="150000"/>
              </a:lnSpc>
              <a:buClr>
                <a:schemeClr val="dk1"/>
              </a:buClr>
              <a:buSzPct val="74324"/>
            </a:pPr>
            <a:r>
              <a:rPr lang="en-GB" sz="2400" b="1" dirty="0">
                <a:latin typeface="Times New Roman" panose="02020603050405020304" pitchFamily="18" charset="0"/>
                <a:cs typeface="Times New Roman" panose="02020603050405020304" pitchFamily="18" charset="0"/>
              </a:rPr>
              <a:t>ID : 2233417</a:t>
            </a:r>
            <a:endParaRPr sz="2400"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86F5E-3014-0958-2B56-491A8B2E2064}"/>
              </a:ext>
            </a:extLst>
          </p:cNvPr>
          <p:cNvSpPr>
            <a:spLocks noGrp="1"/>
          </p:cNvSpPr>
          <p:nvPr>
            <p:ph type="ctrTitle"/>
          </p:nvPr>
        </p:nvSpPr>
        <p:spPr>
          <a:xfrm>
            <a:off x="1524000" y="734517"/>
            <a:ext cx="9144000" cy="3897443"/>
          </a:xfrm>
        </p:spPr>
        <p:txBody>
          <a:bodyPr>
            <a:noAutofit/>
          </a:bodyPr>
          <a:lstStyle/>
          <a:p>
            <a:pPr>
              <a:lnSpc>
                <a:spcPct val="150000"/>
              </a:lnSpc>
              <a:spcAft>
                <a:spcPts val="800"/>
              </a:spcAft>
            </a:pPr>
            <a:r>
              <a:rPr lang="en-GB" sz="1600" b="1" dirty="0">
                <a:effectLst/>
                <a:latin typeface="Times New Roman" panose="02020603050405020304" pitchFamily="18" charset="0"/>
                <a:ea typeface="Times New Roman" panose="02020603050405020304" pitchFamily="18" charset="0"/>
                <a:cs typeface="Times New Roman" panose="02020603050405020304" pitchFamily="18" charset="0"/>
              </a:rPr>
              <a:t>AI Declaration:</a:t>
            </a:r>
            <a:br>
              <a:rPr lang="en-GB" sz="1600" dirty="0">
                <a:effectLst/>
                <a:latin typeface="Aptos" panose="020B0004020202020204" pitchFamily="34" charset="0"/>
                <a:ea typeface="Aptos" panose="020B0004020202020204" pitchFamily="34" charset="0"/>
                <a:cs typeface="Times New Roman" panose="02020603050405020304" pitchFamily="18" charset="0"/>
              </a:rPr>
            </a:br>
            <a:r>
              <a:rPr lang="en-GB" sz="1600" b="1" dirty="0">
                <a:effectLst/>
                <a:latin typeface="Times New Roman" panose="02020603050405020304" pitchFamily="18" charset="0"/>
                <a:ea typeface="Times New Roman" panose="02020603050405020304" pitchFamily="18" charset="0"/>
                <a:cs typeface="Times New Roman" panose="02020603050405020304" pitchFamily="18" charset="0"/>
              </a:rPr>
              <a:t> </a:t>
            </a:r>
            <a:br>
              <a:rPr lang="en-GB" sz="1600" dirty="0">
                <a:effectLst/>
                <a:latin typeface="Aptos" panose="020B0004020202020204" pitchFamily="34" charset="0"/>
                <a:ea typeface="Aptos" panose="020B0004020202020204" pitchFamily="34" charset="0"/>
                <a:cs typeface="Times New Roman" panose="02020603050405020304" pitchFamily="18" charset="0"/>
              </a:rPr>
            </a:br>
            <a:r>
              <a:rPr lang="en-GB" sz="1600" b="1" dirty="0">
                <a:effectLst/>
                <a:latin typeface="Times New Roman" panose="02020603050405020304" pitchFamily="18" charset="0"/>
                <a:ea typeface="Times New Roman" panose="02020603050405020304" pitchFamily="18" charset="0"/>
                <a:cs typeface="Times New Roman" panose="02020603050405020304" pitchFamily="18" charset="0"/>
              </a:rPr>
              <a:t> </a:t>
            </a:r>
            <a:br>
              <a:rPr lang="en-GB" sz="1600" dirty="0">
                <a:effectLst/>
                <a:latin typeface="Aptos" panose="020B0004020202020204" pitchFamily="34" charset="0"/>
                <a:ea typeface="Aptos" panose="020B0004020202020204" pitchFamily="34" charset="0"/>
                <a:cs typeface="Times New Roman" panose="02020603050405020304" pitchFamily="18" charset="0"/>
              </a:rPr>
            </a:br>
            <a:r>
              <a:rPr lang="en-GB" sz="1600" b="1" dirty="0">
                <a:effectLst/>
                <a:latin typeface="Times New Roman" panose="02020603050405020304" pitchFamily="18" charset="0"/>
                <a:ea typeface="Times New Roman" panose="02020603050405020304" pitchFamily="18" charset="0"/>
                <a:cs typeface="Times New Roman" panose="02020603050405020304" pitchFamily="18"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br>
              <a:rPr lang="en-GB" sz="1600" dirty="0">
                <a:effectLst/>
                <a:latin typeface="Aptos" panose="020B0004020202020204" pitchFamily="34" charset="0"/>
                <a:ea typeface="Aptos" panose="020B0004020202020204" pitchFamily="34" charset="0"/>
                <a:cs typeface="Times New Roman" panose="02020603050405020304" pitchFamily="18" charset="0"/>
              </a:rPr>
            </a:br>
            <a:endParaRPr lang="en-GB" sz="1600" dirty="0"/>
          </a:p>
        </p:txBody>
      </p:sp>
    </p:spTree>
    <p:extLst>
      <p:ext uri="{BB962C8B-B14F-4D97-AF65-F5344CB8AC3E}">
        <p14:creationId xmlns:p14="http://schemas.microsoft.com/office/powerpoint/2010/main" val="38232196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2"/>
          <p:cNvSpPr txBox="1">
            <a:spLocks noGrp="1"/>
          </p:cNvSpPr>
          <p:nvPr>
            <p:ph type="title"/>
          </p:nvPr>
        </p:nvSpPr>
        <p:spPr>
          <a:xfrm>
            <a:off x="415600" y="593367"/>
            <a:ext cx="11360800" cy="763600"/>
          </a:xfrm>
          <a:prstGeom prst="rect">
            <a:avLst/>
          </a:prstGeom>
          <a:noFill/>
          <a:ln>
            <a:noFill/>
          </a:ln>
        </p:spPr>
        <p:txBody>
          <a:bodyPr spcFirstLastPara="1" wrap="square" lIns="121900" tIns="121900" rIns="121900" bIns="121900" anchor="t" anchorCtr="0">
            <a:normAutofit/>
          </a:bodyPr>
          <a:lstStyle/>
          <a:p>
            <a:r>
              <a:rPr lang="en" sz="3200" b="1">
                <a:latin typeface="Times New Roman"/>
                <a:ea typeface="Times New Roman"/>
                <a:cs typeface="Times New Roman"/>
                <a:sym typeface="Times New Roman"/>
              </a:rPr>
              <a:t>Table of Contents</a:t>
            </a:r>
            <a:endParaRPr sz="3200" b="1">
              <a:latin typeface="Times New Roman"/>
              <a:ea typeface="Times New Roman"/>
              <a:cs typeface="Times New Roman"/>
              <a:sym typeface="Times New Roman"/>
            </a:endParaRPr>
          </a:p>
        </p:txBody>
      </p:sp>
      <p:sp>
        <p:nvSpPr>
          <p:cNvPr id="61" name="Google Shape;61;p2"/>
          <p:cNvSpPr txBox="1">
            <a:spLocks noGrp="1"/>
          </p:cNvSpPr>
          <p:nvPr>
            <p:ph type="body" idx="1"/>
          </p:nvPr>
        </p:nvSpPr>
        <p:spPr>
          <a:xfrm>
            <a:off x="415600" y="1536633"/>
            <a:ext cx="11360800" cy="4555200"/>
          </a:xfrm>
          <a:prstGeom prst="rect">
            <a:avLst/>
          </a:prstGeom>
          <a:noFill/>
          <a:ln>
            <a:noFill/>
          </a:ln>
        </p:spPr>
        <p:txBody>
          <a:bodyPr spcFirstLastPara="1" wrap="square" lIns="121900" tIns="121900" rIns="121900" bIns="121900" anchor="t" anchorCtr="0">
            <a:normAutofit/>
          </a:bodyPr>
          <a:lstStyle/>
          <a:p>
            <a:pPr marL="342900" indent="-342900">
              <a:buFont typeface="Wingdings" panose="05000000000000000000" pitchFamily="2" charset="2"/>
              <a:buChar char="q"/>
            </a:pPr>
            <a:r>
              <a:rPr lang="en" sz="1867" dirty="0">
                <a:latin typeface="Times New Roman" panose="02020603050405020304" pitchFamily="18" charset="0"/>
                <a:ea typeface="Times New Roman"/>
                <a:cs typeface="Times New Roman" panose="02020603050405020304" pitchFamily="18" charset="0"/>
                <a:sym typeface="Times New Roman"/>
              </a:rPr>
              <a:t>Introduction</a:t>
            </a:r>
            <a:endParaRPr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q"/>
            </a:pPr>
            <a:r>
              <a:rPr lang="en" sz="1867" dirty="0">
                <a:latin typeface="Times New Roman" panose="02020603050405020304" pitchFamily="18" charset="0"/>
                <a:ea typeface="Times New Roman"/>
                <a:cs typeface="Times New Roman" panose="02020603050405020304" pitchFamily="18" charset="0"/>
                <a:sym typeface="Times New Roman"/>
              </a:rPr>
              <a:t>Event Content and Context (background to the event)</a:t>
            </a:r>
            <a:endParaRPr dirty="0">
              <a:latin typeface="Times New Roman" panose="02020603050405020304" pitchFamily="18" charset="0"/>
              <a:cs typeface="Times New Roman" panose="02020603050405020304" pitchFamily="18" charset="0"/>
            </a:endParaRPr>
          </a:p>
          <a:p>
            <a:pPr marL="342900" indent="-342900">
              <a:lnSpc>
                <a:spcPct val="150000"/>
              </a:lnSpc>
              <a:buFont typeface="Wingdings" panose="05000000000000000000" pitchFamily="2" charset="2"/>
              <a:buChar char="q"/>
            </a:pPr>
            <a:r>
              <a:rPr lang="en" sz="1867" dirty="0">
                <a:latin typeface="Times New Roman" panose="02020603050405020304" pitchFamily="18" charset="0"/>
                <a:ea typeface="Times New Roman"/>
                <a:cs typeface="Times New Roman" panose="02020603050405020304" pitchFamily="18" charset="0"/>
                <a:sym typeface="Times New Roman"/>
              </a:rPr>
              <a:t>Market Factors</a:t>
            </a:r>
            <a:endParaRPr dirty="0">
              <a:latin typeface="Times New Roman" panose="02020603050405020304" pitchFamily="18" charset="0"/>
              <a:cs typeface="Times New Roman" panose="02020603050405020304" pitchFamily="18" charset="0"/>
            </a:endParaRPr>
          </a:p>
          <a:p>
            <a:pPr marL="342900" indent="-342900">
              <a:lnSpc>
                <a:spcPct val="150000"/>
              </a:lnSpc>
              <a:buClr>
                <a:schemeClr val="dk1"/>
              </a:buClr>
              <a:buSzPts val="581"/>
              <a:buFont typeface="Wingdings" panose="05000000000000000000" pitchFamily="2" charset="2"/>
              <a:buChar char="q"/>
            </a:pPr>
            <a:r>
              <a:rPr lang="en" sz="1867" dirty="0">
                <a:latin typeface="Times New Roman" panose="02020603050405020304" pitchFamily="18" charset="0"/>
                <a:ea typeface="Times New Roman"/>
                <a:cs typeface="Times New Roman" panose="02020603050405020304" pitchFamily="18" charset="0"/>
                <a:sym typeface="Times New Roman"/>
              </a:rPr>
              <a:t>Operational Factors </a:t>
            </a:r>
            <a:endParaRPr dirty="0">
              <a:latin typeface="Times New Roman" panose="02020603050405020304" pitchFamily="18" charset="0"/>
              <a:cs typeface="Times New Roman" panose="02020603050405020304" pitchFamily="18" charset="0"/>
            </a:endParaRPr>
          </a:p>
          <a:p>
            <a:pPr marL="342900" indent="-342900">
              <a:lnSpc>
                <a:spcPct val="150000"/>
              </a:lnSpc>
              <a:buClr>
                <a:schemeClr val="dk1"/>
              </a:buClr>
              <a:buSzPts val="581"/>
              <a:buFont typeface="Wingdings" panose="05000000000000000000" pitchFamily="2" charset="2"/>
              <a:buChar char="q"/>
            </a:pPr>
            <a:r>
              <a:rPr lang="en" sz="1867" dirty="0">
                <a:latin typeface="Times New Roman" panose="02020603050405020304" pitchFamily="18" charset="0"/>
                <a:ea typeface="Times New Roman"/>
                <a:cs typeface="Times New Roman" panose="02020603050405020304" pitchFamily="18" charset="0"/>
                <a:sym typeface="Times New Roman"/>
              </a:rPr>
              <a:t>Financial Factors</a:t>
            </a:r>
            <a:endParaRPr dirty="0">
              <a:latin typeface="Times New Roman" panose="02020603050405020304" pitchFamily="18" charset="0"/>
              <a:cs typeface="Times New Roman" panose="02020603050405020304" pitchFamily="18" charset="0"/>
            </a:endParaRPr>
          </a:p>
          <a:p>
            <a:pPr marL="342900" indent="-342900">
              <a:lnSpc>
                <a:spcPct val="150000"/>
              </a:lnSpc>
              <a:buClr>
                <a:schemeClr val="dk1"/>
              </a:buClr>
              <a:buSzPts val="581"/>
              <a:buFont typeface="Wingdings" panose="05000000000000000000" pitchFamily="2" charset="2"/>
              <a:buChar char="q"/>
            </a:pPr>
            <a:r>
              <a:rPr lang="en" sz="1867" dirty="0">
                <a:latin typeface="Times New Roman" panose="02020603050405020304" pitchFamily="18" charset="0"/>
                <a:ea typeface="Times New Roman"/>
                <a:cs typeface="Times New Roman" panose="02020603050405020304" pitchFamily="18" charset="0"/>
                <a:sym typeface="Times New Roman"/>
              </a:rPr>
              <a:t>Conclusion</a:t>
            </a:r>
            <a:endParaRPr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q"/>
            </a:pPr>
            <a:r>
              <a:rPr lang="en" sz="1867" dirty="0">
                <a:latin typeface="Times New Roman" panose="02020603050405020304" pitchFamily="18" charset="0"/>
                <a:ea typeface="Times New Roman"/>
                <a:cs typeface="Times New Roman" panose="02020603050405020304" pitchFamily="18" charset="0"/>
                <a:sym typeface="Times New Roman"/>
              </a:rPr>
              <a:t>References</a:t>
            </a:r>
            <a:endParaRPr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q"/>
            </a:pPr>
            <a:r>
              <a:rPr lang="en" sz="1867" dirty="0">
                <a:latin typeface="Times New Roman" panose="02020603050405020304" pitchFamily="18" charset="0"/>
                <a:ea typeface="Times New Roman"/>
                <a:cs typeface="Times New Roman" panose="02020603050405020304" pitchFamily="18" charset="0"/>
                <a:sym typeface="Times New Roman"/>
              </a:rPr>
              <a:t>Thank You</a:t>
            </a:r>
            <a:endParaRPr sz="1867" dirty="0">
              <a:latin typeface="Times New Roman" panose="02020603050405020304" pitchFamily="18" charset="0"/>
              <a:ea typeface="Times New Roman"/>
              <a:cs typeface="Times New Roman" panose="02020603050405020304" pitchFamily="18" charset="0"/>
              <a:sym typeface="Times New Roman"/>
            </a:endParaRPr>
          </a:p>
          <a:p>
            <a:pPr indent="-304792">
              <a:buNone/>
            </a:pP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3"/>
          <p:cNvSpPr txBox="1">
            <a:spLocks noGrp="1"/>
          </p:cNvSpPr>
          <p:nvPr>
            <p:ph type="title"/>
          </p:nvPr>
        </p:nvSpPr>
        <p:spPr>
          <a:xfrm>
            <a:off x="415600" y="593367"/>
            <a:ext cx="4918400" cy="763600"/>
          </a:xfrm>
          <a:prstGeom prst="rect">
            <a:avLst/>
          </a:prstGeom>
          <a:noFill/>
          <a:ln>
            <a:noFill/>
          </a:ln>
        </p:spPr>
        <p:txBody>
          <a:bodyPr spcFirstLastPara="1" wrap="square" lIns="121900" tIns="121900" rIns="121900" bIns="121900" anchor="t" anchorCtr="0">
            <a:normAutofit/>
          </a:bodyPr>
          <a:lstStyle/>
          <a:p>
            <a:pPr>
              <a:buSzPct val="111111"/>
            </a:pPr>
            <a:r>
              <a:rPr lang="en" b="1">
                <a:latin typeface="Times New Roman"/>
                <a:ea typeface="Times New Roman"/>
                <a:cs typeface="Times New Roman"/>
                <a:sym typeface="Times New Roman"/>
              </a:rPr>
              <a:t>Introduction</a:t>
            </a:r>
            <a:endParaRPr b="1">
              <a:latin typeface="Times New Roman"/>
              <a:ea typeface="Times New Roman"/>
              <a:cs typeface="Times New Roman"/>
              <a:sym typeface="Times New Roman"/>
            </a:endParaRPr>
          </a:p>
        </p:txBody>
      </p:sp>
      <p:sp>
        <p:nvSpPr>
          <p:cNvPr id="67" name="Google Shape;67;p3"/>
          <p:cNvSpPr txBox="1">
            <a:spLocks noGrp="1"/>
          </p:cNvSpPr>
          <p:nvPr>
            <p:ph type="body" idx="1"/>
          </p:nvPr>
        </p:nvSpPr>
        <p:spPr>
          <a:xfrm>
            <a:off x="415600" y="1536633"/>
            <a:ext cx="6410000" cy="4555200"/>
          </a:xfrm>
          <a:prstGeom prst="rect">
            <a:avLst/>
          </a:prstGeom>
          <a:noFill/>
          <a:ln>
            <a:noFill/>
          </a:ln>
        </p:spPr>
        <p:txBody>
          <a:bodyPr spcFirstLastPara="1" wrap="square" lIns="121900" tIns="121900" rIns="121900" bIns="121900" anchor="t" anchorCtr="0">
            <a:normAutofit/>
          </a:bodyPr>
          <a:lstStyle/>
          <a:p>
            <a:pPr>
              <a:buClr>
                <a:schemeClr val="dk1"/>
              </a:buClr>
              <a:buFont typeface="Times New Roman"/>
              <a:buChar char="●"/>
            </a:pPr>
            <a:r>
              <a:rPr lang="en" dirty="0">
                <a:solidFill>
                  <a:schemeClr val="dk1"/>
                </a:solidFill>
                <a:latin typeface="Times New Roman"/>
                <a:ea typeface="Times New Roman"/>
                <a:cs typeface="Times New Roman"/>
                <a:sym typeface="Times New Roman"/>
              </a:rPr>
              <a:t>For the celebration of ‘Visit Wales’ Year of Croeso 2025, this feasibility study will demonstrate the rationale for a new bespoke Wales Hospitality Investment Forum as a MICE event.</a:t>
            </a:r>
            <a:endParaRPr dirty="0">
              <a:solidFill>
                <a:schemeClr val="dk1"/>
              </a:solidFill>
              <a:latin typeface="Times New Roman"/>
              <a:ea typeface="Times New Roman"/>
              <a:cs typeface="Times New Roman"/>
              <a:sym typeface="Times New Roman"/>
            </a:endParaRPr>
          </a:p>
          <a:p>
            <a:pPr>
              <a:buClr>
                <a:schemeClr val="dk1"/>
              </a:buClr>
              <a:buFont typeface="Times New Roman"/>
              <a:buChar char="●"/>
            </a:pPr>
            <a:r>
              <a:rPr lang="en" dirty="0">
                <a:solidFill>
                  <a:schemeClr val="dk1"/>
                </a:solidFill>
                <a:latin typeface="Times New Roman"/>
                <a:ea typeface="Times New Roman"/>
                <a:cs typeface="Times New Roman"/>
                <a:sym typeface="Times New Roman"/>
              </a:rPr>
              <a:t>This event will enable international investors to experience this diverse and rich hospitality variety that will attract them to this blend of business, place, culture and opportunity.</a:t>
            </a:r>
            <a:endParaRPr dirty="0">
              <a:solidFill>
                <a:schemeClr val="dk1"/>
              </a:solidFill>
              <a:latin typeface="Times New Roman"/>
              <a:ea typeface="Times New Roman"/>
              <a:cs typeface="Times New Roman"/>
              <a:sym typeface="Times New Roman"/>
            </a:endParaRPr>
          </a:p>
        </p:txBody>
      </p:sp>
      <p:pic>
        <p:nvPicPr>
          <p:cNvPr id="68" name="Google Shape;68;p3"/>
          <p:cNvPicPr preferRelativeResize="0"/>
          <p:nvPr/>
        </p:nvPicPr>
        <p:blipFill rotWithShape="1">
          <a:blip r:embed="rId3">
            <a:alphaModFix/>
          </a:blip>
          <a:srcRect/>
          <a:stretch/>
        </p:blipFill>
        <p:spPr>
          <a:xfrm>
            <a:off x="6967301" y="1705801"/>
            <a:ext cx="4379100" cy="2406433"/>
          </a:xfrm>
          <a:prstGeom prst="rect">
            <a:avLst/>
          </a:prstGeom>
          <a:noFill/>
          <a:ln>
            <a:noFill/>
          </a:ln>
        </p:spPr>
      </p:pic>
      <p:pic>
        <p:nvPicPr>
          <p:cNvPr id="69" name="Google Shape;69;p3"/>
          <p:cNvPicPr preferRelativeResize="0"/>
          <p:nvPr/>
        </p:nvPicPr>
        <p:blipFill rotWithShape="1">
          <a:blip r:embed="rId4">
            <a:alphaModFix/>
          </a:blip>
          <a:srcRect/>
          <a:stretch/>
        </p:blipFill>
        <p:spPr>
          <a:xfrm>
            <a:off x="7103891" y="4308534"/>
            <a:ext cx="4105899" cy="1691033"/>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4"/>
          <p:cNvSpPr txBox="1">
            <a:spLocks noGrp="1"/>
          </p:cNvSpPr>
          <p:nvPr>
            <p:ph type="title"/>
          </p:nvPr>
        </p:nvSpPr>
        <p:spPr>
          <a:xfrm>
            <a:off x="415600" y="424233"/>
            <a:ext cx="11360800" cy="763600"/>
          </a:xfrm>
          <a:prstGeom prst="rect">
            <a:avLst/>
          </a:prstGeom>
          <a:noFill/>
          <a:ln>
            <a:noFill/>
          </a:ln>
        </p:spPr>
        <p:txBody>
          <a:bodyPr spcFirstLastPara="1" wrap="square" lIns="121900" tIns="121900" rIns="121900" bIns="121900" anchor="t" anchorCtr="0">
            <a:normAutofit/>
          </a:bodyPr>
          <a:lstStyle/>
          <a:p>
            <a:pPr>
              <a:buSzPct val="111111"/>
            </a:pPr>
            <a:r>
              <a:rPr lang="en" b="1">
                <a:latin typeface="Times New Roman"/>
                <a:ea typeface="Times New Roman"/>
                <a:cs typeface="Times New Roman"/>
                <a:sym typeface="Times New Roman"/>
              </a:rPr>
              <a:t>Event Content and Context (background to the event)</a:t>
            </a:r>
            <a:endParaRPr b="1">
              <a:latin typeface="Times New Roman"/>
              <a:ea typeface="Times New Roman"/>
              <a:cs typeface="Times New Roman"/>
              <a:sym typeface="Times New Roman"/>
            </a:endParaRPr>
          </a:p>
        </p:txBody>
      </p:sp>
      <p:sp>
        <p:nvSpPr>
          <p:cNvPr id="75" name="Google Shape;75;p4"/>
          <p:cNvSpPr txBox="1">
            <a:spLocks noGrp="1"/>
          </p:cNvSpPr>
          <p:nvPr>
            <p:ph type="body" idx="1"/>
          </p:nvPr>
        </p:nvSpPr>
        <p:spPr>
          <a:xfrm>
            <a:off x="415600" y="1187834"/>
            <a:ext cx="7209600" cy="5420784"/>
          </a:xfrm>
          <a:prstGeom prst="rect">
            <a:avLst/>
          </a:prstGeom>
          <a:noFill/>
          <a:ln>
            <a:noFill/>
          </a:ln>
        </p:spPr>
        <p:txBody>
          <a:bodyPr spcFirstLastPara="1" wrap="square" lIns="121900" tIns="121900" rIns="121900" bIns="121900" anchor="t" anchorCtr="0">
            <a:noAutofit/>
          </a:bodyPr>
          <a:lstStyle/>
          <a:p>
            <a:pPr indent="-426709" algn="just">
              <a:lnSpc>
                <a:spcPct val="150000"/>
              </a:lnSpc>
              <a:buClr>
                <a:schemeClr val="dk1"/>
              </a:buClr>
              <a:buSzPts val="1440"/>
              <a:buFont typeface="Times New Roman"/>
              <a:buChar char="●"/>
            </a:pPr>
            <a:r>
              <a:rPr lang="en" sz="1920" dirty="0">
                <a:solidFill>
                  <a:schemeClr val="dk1"/>
                </a:solidFill>
                <a:latin typeface="Times New Roman"/>
                <a:ea typeface="Times New Roman"/>
                <a:cs typeface="Times New Roman"/>
                <a:sym typeface="Times New Roman"/>
              </a:rPr>
              <a:t>The Wales Hospitality Investment Forum 2025 is a two-day B2B event aimed to spark interests in investment potential in Wales’ rapidly growing hospitality sector.</a:t>
            </a:r>
            <a:endParaRPr sz="1920" dirty="0">
              <a:solidFill>
                <a:schemeClr val="dk1"/>
              </a:solidFill>
              <a:latin typeface="Times New Roman"/>
              <a:ea typeface="Times New Roman"/>
              <a:cs typeface="Times New Roman"/>
              <a:sym typeface="Times New Roman"/>
            </a:endParaRPr>
          </a:p>
          <a:p>
            <a:pPr indent="-426709" algn="just">
              <a:lnSpc>
                <a:spcPct val="150000"/>
              </a:lnSpc>
              <a:buClr>
                <a:schemeClr val="dk1"/>
              </a:buClr>
              <a:buSzPts val="1440"/>
              <a:buFont typeface="Times New Roman"/>
              <a:buChar char="●"/>
            </a:pPr>
            <a:r>
              <a:rPr lang="en" sz="1920" dirty="0">
                <a:solidFill>
                  <a:schemeClr val="dk1"/>
                </a:solidFill>
                <a:latin typeface="Times New Roman"/>
                <a:ea typeface="Times New Roman"/>
                <a:cs typeface="Times New Roman"/>
                <a:sym typeface="Times New Roman"/>
              </a:rPr>
              <a:t>The event will occur during June 2025 right before the summer peak, carefully designed to take place when the country will attract much tourist interest.</a:t>
            </a:r>
            <a:endParaRPr sz="1920" dirty="0">
              <a:solidFill>
                <a:schemeClr val="dk1"/>
              </a:solidFill>
              <a:latin typeface="Times New Roman"/>
              <a:ea typeface="Times New Roman"/>
              <a:cs typeface="Times New Roman"/>
              <a:sym typeface="Times New Roman"/>
            </a:endParaRPr>
          </a:p>
          <a:p>
            <a:pPr indent="-426709" algn="just">
              <a:lnSpc>
                <a:spcPct val="150000"/>
              </a:lnSpc>
              <a:buClr>
                <a:schemeClr val="dk1"/>
              </a:buClr>
              <a:buSzPts val="1440"/>
              <a:buFont typeface="Times New Roman"/>
              <a:buChar char="●"/>
            </a:pPr>
            <a:r>
              <a:rPr lang="en" sz="1920" dirty="0">
                <a:solidFill>
                  <a:schemeClr val="dk1"/>
                </a:solidFill>
                <a:latin typeface="Times New Roman"/>
                <a:ea typeface="Times New Roman"/>
                <a:cs typeface="Times New Roman"/>
                <a:sym typeface="Times New Roman"/>
              </a:rPr>
              <a:t>The event’s character is hybrid: a regular in person forum in Cardiff, with live virtual sessions for global stakeholders that cannot attend in person. </a:t>
            </a:r>
            <a:endParaRPr sz="1920" dirty="0">
              <a:solidFill>
                <a:schemeClr val="dk1"/>
              </a:solidFill>
              <a:latin typeface="Times New Roman"/>
              <a:ea typeface="Times New Roman"/>
              <a:cs typeface="Times New Roman"/>
              <a:sym typeface="Times New Roman"/>
            </a:endParaRPr>
          </a:p>
          <a:p>
            <a:pPr indent="-426709" algn="just">
              <a:lnSpc>
                <a:spcPct val="150000"/>
              </a:lnSpc>
              <a:buClr>
                <a:schemeClr val="dk1"/>
              </a:buClr>
              <a:buSzPts val="1440"/>
              <a:buFont typeface="Times New Roman"/>
              <a:buChar char="●"/>
            </a:pPr>
            <a:r>
              <a:rPr lang="en" sz="1920" dirty="0">
                <a:solidFill>
                  <a:schemeClr val="dk1"/>
                </a:solidFill>
                <a:latin typeface="Times New Roman"/>
                <a:ea typeface="Times New Roman"/>
                <a:cs typeface="Times New Roman"/>
                <a:sym typeface="Times New Roman"/>
              </a:rPr>
              <a:t>In the event keynote presentations, investment pitches, panel discussions and site visits to important hospitality development zones will be held.</a:t>
            </a:r>
            <a:endParaRPr sz="1920" dirty="0">
              <a:solidFill>
                <a:schemeClr val="dk1"/>
              </a:solidFill>
              <a:latin typeface="Times New Roman"/>
              <a:ea typeface="Times New Roman"/>
              <a:cs typeface="Times New Roman"/>
              <a:sym typeface="Times New Roman"/>
            </a:endParaRPr>
          </a:p>
        </p:txBody>
      </p:sp>
      <p:pic>
        <p:nvPicPr>
          <p:cNvPr id="76" name="Google Shape;76;p4"/>
          <p:cNvPicPr preferRelativeResize="0"/>
          <p:nvPr/>
        </p:nvPicPr>
        <p:blipFill rotWithShape="1">
          <a:blip r:embed="rId3">
            <a:alphaModFix/>
          </a:blip>
          <a:srcRect/>
          <a:stretch/>
        </p:blipFill>
        <p:spPr>
          <a:xfrm>
            <a:off x="7828400" y="1593884"/>
            <a:ext cx="3548733" cy="2701733"/>
          </a:xfrm>
          <a:prstGeom prst="rect">
            <a:avLst/>
          </a:prstGeom>
          <a:noFill/>
          <a:ln>
            <a:noFill/>
          </a:ln>
        </p:spPr>
      </p:pic>
      <p:pic>
        <p:nvPicPr>
          <p:cNvPr id="77" name="Google Shape;77;p4"/>
          <p:cNvPicPr preferRelativeResize="0"/>
          <p:nvPr/>
        </p:nvPicPr>
        <p:blipFill rotWithShape="1">
          <a:blip r:embed="rId4">
            <a:alphaModFix/>
          </a:blip>
          <a:srcRect/>
          <a:stretch/>
        </p:blipFill>
        <p:spPr>
          <a:xfrm>
            <a:off x="7923418" y="4701662"/>
            <a:ext cx="3358700" cy="1309167"/>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Google Shape;82;p5"/>
          <p:cNvSpPr txBox="1">
            <a:spLocks noGrp="1"/>
          </p:cNvSpPr>
          <p:nvPr>
            <p:ph type="title"/>
          </p:nvPr>
        </p:nvSpPr>
        <p:spPr>
          <a:xfrm>
            <a:off x="415600" y="424200"/>
            <a:ext cx="11360800" cy="676800"/>
          </a:xfrm>
          <a:prstGeom prst="rect">
            <a:avLst/>
          </a:prstGeom>
          <a:noFill/>
          <a:ln>
            <a:noFill/>
          </a:ln>
        </p:spPr>
        <p:txBody>
          <a:bodyPr spcFirstLastPara="1" wrap="square" lIns="121900" tIns="121900" rIns="121900" bIns="121900" anchor="t" anchorCtr="0">
            <a:normAutofit fontScale="90000"/>
          </a:bodyPr>
          <a:lstStyle/>
          <a:p>
            <a:pPr algn="just">
              <a:lnSpc>
                <a:spcPct val="150000"/>
              </a:lnSpc>
              <a:buSzPct val="117400"/>
            </a:pPr>
            <a:r>
              <a:rPr lang="en" sz="3533" b="1">
                <a:solidFill>
                  <a:srgbClr val="222222"/>
                </a:solidFill>
                <a:highlight>
                  <a:srgbClr val="FFFFFF"/>
                </a:highlight>
                <a:latin typeface="Times New Roman"/>
                <a:ea typeface="Times New Roman"/>
                <a:cs typeface="Times New Roman"/>
                <a:sym typeface="Times New Roman"/>
              </a:rPr>
              <a:t>Market Factors</a:t>
            </a:r>
            <a:endParaRPr sz="3533" b="1">
              <a:solidFill>
                <a:srgbClr val="222222"/>
              </a:solidFill>
              <a:highlight>
                <a:srgbClr val="FFFFFF"/>
              </a:highlight>
              <a:latin typeface="Times New Roman"/>
              <a:ea typeface="Times New Roman"/>
              <a:cs typeface="Times New Roman"/>
              <a:sym typeface="Times New Roman"/>
            </a:endParaRPr>
          </a:p>
          <a:p>
            <a:pPr algn="just">
              <a:lnSpc>
                <a:spcPct val="150000"/>
              </a:lnSpc>
              <a:buSzPct val="91666"/>
            </a:pPr>
            <a:endParaRPr sz="1600" b="1">
              <a:solidFill>
                <a:srgbClr val="222222"/>
              </a:solidFill>
              <a:highlight>
                <a:srgbClr val="FFFFFF"/>
              </a:highlight>
              <a:latin typeface="Times New Roman"/>
              <a:ea typeface="Times New Roman"/>
              <a:cs typeface="Times New Roman"/>
              <a:sym typeface="Times New Roman"/>
            </a:endParaRPr>
          </a:p>
        </p:txBody>
      </p:sp>
      <p:sp>
        <p:nvSpPr>
          <p:cNvPr id="83" name="Google Shape;83;p5"/>
          <p:cNvSpPr txBox="1">
            <a:spLocks noGrp="1"/>
          </p:cNvSpPr>
          <p:nvPr>
            <p:ph type="body" idx="1"/>
          </p:nvPr>
        </p:nvSpPr>
        <p:spPr>
          <a:xfrm>
            <a:off x="541533" y="1450133"/>
            <a:ext cx="6428400" cy="4837200"/>
          </a:xfrm>
          <a:prstGeom prst="rect">
            <a:avLst/>
          </a:prstGeom>
          <a:noFill/>
          <a:ln>
            <a:noFill/>
          </a:ln>
        </p:spPr>
        <p:txBody>
          <a:bodyPr spcFirstLastPara="1" wrap="square" lIns="121900" tIns="121900" rIns="121900" bIns="121900" anchor="t" anchorCtr="0">
            <a:noAutofit/>
          </a:bodyPr>
          <a:lstStyle/>
          <a:p>
            <a:pPr marL="0" indent="0" algn="just">
              <a:lnSpc>
                <a:spcPct val="105000"/>
              </a:lnSpc>
              <a:buSzPts val="688"/>
              <a:buNone/>
            </a:pPr>
            <a:r>
              <a:rPr lang="en" sz="1900" b="1" dirty="0">
                <a:solidFill>
                  <a:schemeClr val="dk1"/>
                </a:solidFill>
                <a:latin typeface="Times New Roman"/>
                <a:ea typeface="Times New Roman"/>
                <a:cs typeface="Times New Roman"/>
                <a:sym typeface="Times New Roman"/>
              </a:rPr>
              <a:t>Target Market:</a:t>
            </a:r>
            <a:endParaRPr sz="1900" b="1" dirty="0">
              <a:solidFill>
                <a:schemeClr val="dk1"/>
              </a:solidFill>
              <a:latin typeface="Times New Roman"/>
              <a:ea typeface="Times New Roman"/>
              <a:cs typeface="Times New Roman"/>
              <a:sym typeface="Times New Roman"/>
            </a:endParaRPr>
          </a:p>
          <a:p>
            <a:pPr indent="-425439" algn="just">
              <a:lnSpc>
                <a:spcPct val="150000"/>
              </a:lnSpc>
              <a:buClr>
                <a:schemeClr val="dk1"/>
              </a:buClr>
              <a:buSzPts val="1425"/>
              <a:buFont typeface="Times New Roman"/>
              <a:buChar char="●"/>
            </a:pPr>
            <a:r>
              <a:rPr lang="en" sz="1900" dirty="0">
                <a:solidFill>
                  <a:schemeClr val="dk1"/>
                </a:solidFill>
                <a:latin typeface="Times New Roman"/>
                <a:ea typeface="Times New Roman"/>
                <a:cs typeface="Times New Roman"/>
                <a:sym typeface="Times New Roman"/>
              </a:rPr>
              <a:t>The main target group will be international hospitality investors, venture capitalists, franchise developers of hotels, property developers, tourism boards and Welsh hospitality entrepreneurs. </a:t>
            </a:r>
            <a:endParaRPr sz="1900" dirty="0">
              <a:solidFill>
                <a:schemeClr val="dk1"/>
              </a:solidFill>
              <a:latin typeface="Times New Roman"/>
              <a:ea typeface="Times New Roman"/>
              <a:cs typeface="Times New Roman"/>
              <a:sym typeface="Times New Roman"/>
            </a:endParaRPr>
          </a:p>
          <a:p>
            <a:pPr indent="-425439" algn="just">
              <a:lnSpc>
                <a:spcPct val="150000"/>
              </a:lnSpc>
              <a:buClr>
                <a:schemeClr val="dk1"/>
              </a:buClr>
              <a:buSzPts val="1425"/>
              <a:buFont typeface="Times New Roman"/>
              <a:buChar char="●"/>
            </a:pPr>
            <a:r>
              <a:rPr lang="en" sz="1900" dirty="0">
                <a:solidFill>
                  <a:schemeClr val="dk1"/>
                </a:solidFill>
                <a:latin typeface="Times New Roman"/>
                <a:ea typeface="Times New Roman"/>
                <a:cs typeface="Times New Roman"/>
                <a:sym typeface="Times New Roman"/>
              </a:rPr>
              <a:t>The Secondary targets involve press personnel and government tourism officials.</a:t>
            </a:r>
            <a:endParaRPr sz="1900" dirty="0">
              <a:solidFill>
                <a:schemeClr val="dk1"/>
              </a:solidFill>
              <a:latin typeface="Times New Roman"/>
              <a:ea typeface="Times New Roman"/>
              <a:cs typeface="Times New Roman"/>
              <a:sym typeface="Times New Roman"/>
            </a:endParaRPr>
          </a:p>
          <a:p>
            <a:pPr marL="0" indent="0" algn="just">
              <a:lnSpc>
                <a:spcPct val="105000"/>
              </a:lnSpc>
              <a:buNone/>
            </a:pPr>
            <a:endParaRPr sz="1900" dirty="0">
              <a:solidFill>
                <a:schemeClr val="dk1"/>
              </a:solidFill>
              <a:latin typeface="Times New Roman"/>
              <a:ea typeface="Times New Roman"/>
              <a:cs typeface="Times New Roman"/>
              <a:sym typeface="Times New Roman"/>
            </a:endParaRPr>
          </a:p>
          <a:p>
            <a:pPr marL="0" indent="0" algn="just">
              <a:lnSpc>
                <a:spcPct val="105000"/>
              </a:lnSpc>
              <a:spcBef>
                <a:spcPts val="1600"/>
              </a:spcBef>
              <a:spcAft>
                <a:spcPts val="1600"/>
              </a:spcAft>
              <a:buSzPts val="688"/>
              <a:buNone/>
            </a:pPr>
            <a:endParaRPr sz="1767" dirty="0">
              <a:solidFill>
                <a:schemeClr val="dk1"/>
              </a:solidFill>
              <a:latin typeface="Times New Roman"/>
              <a:ea typeface="Times New Roman"/>
              <a:cs typeface="Times New Roman"/>
              <a:sym typeface="Times New Roman"/>
            </a:endParaRPr>
          </a:p>
        </p:txBody>
      </p:sp>
      <p:pic>
        <p:nvPicPr>
          <p:cNvPr id="84" name="Google Shape;84;p5"/>
          <p:cNvPicPr preferRelativeResize="0"/>
          <p:nvPr/>
        </p:nvPicPr>
        <p:blipFill rotWithShape="1">
          <a:blip r:embed="rId3">
            <a:alphaModFix/>
          </a:blip>
          <a:srcRect/>
          <a:stretch/>
        </p:blipFill>
        <p:spPr>
          <a:xfrm>
            <a:off x="7386734" y="1450134"/>
            <a:ext cx="3236533" cy="2267333"/>
          </a:xfrm>
          <a:prstGeom prst="rect">
            <a:avLst/>
          </a:prstGeom>
          <a:noFill/>
          <a:ln>
            <a:noFill/>
          </a:ln>
        </p:spPr>
      </p:pic>
      <p:pic>
        <p:nvPicPr>
          <p:cNvPr id="85" name="Google Shape;85;p5"/>
          <p:cNvPicPr preferRelativeResize="0"/>
          <p:nvPr/>
        </p:nvPicPr>
        <p:blipFill rotWithShape="1">
          <a:blip r:embed="rId4">
            <a:alphaModFix/>
          </a:blip>
          <a:srcRect/>
          <a:stretch/>
        </p:blipFill>
        <p:spPr>
          <a:xfrm>
            <a:off x="8389965" y="3774731"/>
            <a:ext cx="3320967" cy="1956933"/>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g35aab23c78d_0_0"/>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fontScale="90000"/>
          </a:bodyPr>
          <a:lstStyle/>
          <a:p>
            <a:pPr algn="just">
              <a:lnSpc>
                <a:spcPct val="150000"/>
              </a:lnSpc>
              <a:buSzPct val="117400"/>
            </a:pPr>
            <a:r>
              <a:rPr lang="en" sz="3533" b="1">
                <a:solidFill>
                  <a:srgbClr val="222222"/>
                </a:solidFill>
                <a:highlight>
                  <a:schemeClr val="lt1"/>
                </a:highlight>
                <a:latin typeface="Times New Roman"/>
                <a:ea typeface="Times New Roman"/>
                <a:cs typeface="Times New Roman"/>
                <a:sym typeface="Times New Roman"/>
              </a:rPr>
              <a:t>Market Factors</a:t>
            </a:r>
            <a:endParaRPr/>
          </a:p>
        </p:txBody>
      </p:sp>
      <p:sp>
        <p:nvSpPr>
          <p:cNvPr id="91" name="Google Shape;91;g35aab23c78d_0_0"/>
          <p:cNvSpPr txBox="1">
            <a:spLocks noGrp="1"/>
          </p:cNvSpPr>
          <p:nvPr>
            <p:ph type="body" idx="1"/>
          </p:nvPr>
        </p:nvSpPr>
        <p:spPr>
          <a:xfrm>
            <a:off x="592033" y="1466067"/>
            <a:ext cx="10431600" cy="2691200"/>
          </a:xfrm>
          <a:prstGeom prst="rect">
            <a:avLst/>
          </a:prstGeom>
        </p:spPr>
        <p:txBody>
          <a:bodyPr spcFirstLastPara="1" wrap="square" lIns="121900" tIns="121900" rIns="121900" bIns="121900" anchor="t" anchorCtr="0">
            <a:normAutofit lnSpcReduction="10000"/>
          </a:bodyPr>
          <a:lstStyle/>
          <a:p>
            <a:pPr marL="0" indent="0" algn="just">
              <a:lnSpc>
                <a:spcPct val="105000"/>
              </a:lnSpc>
              <a:spcBef>
                <a:spcPts val="1600"/>
              </a:spcBef>
              <a:buClr>
                <a:schemeClr val="dk1"/>
              </a:buClr>
              <a:buSzPts val="688"/>
              <a:buNone/>
            </a:pPr>
            <a:r>
              <a:rPr lang="en" sz="1900" b="1" dirty="0">
                <a:solidFill>
                  <a:schemeClr val="dk1"/>
                </a:solidFill>
                <a:latin typeface="Times New Roman"/>
                <a:ea typeface="Times New Roman"/>
                <a:cs typeface="Times New Roman"/>
                <a:sym typeface="Times New Roman"/>
              </a:rPr>
              <a:t>Demand</a:t>
            </a:r>
            <a:r>
              <a:rPr lang="en" sz="1900" dirty="0">
                <a:solidFill>
                  <a:schemeClr val="dk1"/>
                </a:solidFill>
                <a:latin typeface="Times New Roman"/>
                <a:ea typeface="Times New Roman"/>
                <a:cs typeface="Times New Roman"/>
                <a:sym typeface="Times New Roman"/>
              </a:rPr>
              <a:t>:Wales’ hospitality sector is expanding quickly as a high potential market under efforts from the UK government’s directives As per the report by Statista, the tourism businesses have reported an increase of visitors in 2019 as compared to 2018 due to the better weather conditions and preferring to stay in the UK instead of travel abroad (Statista, 2023). Demand is majorly driven by:</a:t>
            </a:r>
            <a:endParaRPr sz="1900" dirty="0">
              <a:solidFill>
                <a:schemeClr val="dk1"/>
              </a:solidFill>
              <a:latin typeface="Times New Roman"/>
              <a:ea typeface="Times New Roman"/>
              <a:cs typeface="Times New Roman"/>
              <a:sym typeface="Times New Roman"/>
            </a:endParaRPr>
          </a:p>
          <a:p>
            <a:pPr indent="-425439" algn="just">
              <a:lnSpc>
                <a:spcPct val="105000"/>
              </a:lnSpc>
              <a:spcBef>
                <a:spcPts val="1600"/>
              </a:spcBef>
              <a:buClr>
                <a:schemeClr val="dk1"/>
              </a:buClr>
              <a:buSzPts val="1425"/>
              <a:buFont typeface="Times New Roman"/>
              <a:buChar char="●"/>
            </a:pPr>
            <a:r>
              <a:rPr lang="en" sz="1900" dirty="0">
                <a:solidFill>
                  <a:schemeClr val="dk1"/>
                </a:solidFill>
                <a:latin typeface="Times New Roman"/>
                <a:ea typeface="Times New Roman"/>
                <a:cs typeface="Times New Roman"/>
                <a:sym typeface="Times New Roman"/>
              </a:rPr>
              <a:t>Investment in domestic and rural tourism after the COVID.</a:t>
            </a:r>
            <a:endParaRPr sz="1900" dirty="0">
              <a:solidFill>
                <a:schemeClr val="dk1"/>
              </a:solidFill>
              <a:latin typeface="Times New Roman"/>
              <a:ea typeface="Times New Roman"/>
              <a:cs typeface="Times New Roman"/>
              <a:sym typeface="Times New Roman"/>
            </a:endParaRPr>
          </a:p>
          <a:p>
            <a:pPr indent="-425439" algn="just">
              <a:lnSpc>
                <a:spcPct val="105000"/>
              </a:lnSpc>
              <a:buClr>
                <a:schemeClr val="dk1"/>
              </a:buClr>
              <a:buSzPts val="1425"/>
              <a:buFont typeface="Times New Roman"/>
              <a:buChar char="●"/>
            </a:pPr>
            <a:r>
              <a:rPr lang="en" sz="1900" dirty="0">
                <a:solidFill>
                  <a:schemeClr val="dk1"/>
                </a:solidFill>
                <a:latin typeface="Times New Roman"/>
                <a:ea typeface="Times New Roman"/>
                <a:cs typeface="Times New Roman"/>
                <a:sym typeface="Times New Roman"/>
              </a:rPr>
              <a:t>Growing interest in eco-lodges, heritage and boutique experiences (García and López, 2025).</a:t>
            </a:r>
            <a:endParaRPr sz="1900" dirty="0">
              <a:solidFill>
                <a:schemeClr val="dk1"/>
              </a:solidFill>
              <a:latin typeface="Times New Roman"/>
              <a:ea typeface="Times New Roman"/>
              <a:cs typeface="Times New Roman"/>
              <a:sym typeface="Times New Roman"/>
            </a:endParaRPr>
          </a:p>
          <a:p>
            <a:pPr indent="-425439" algn="just">
              <a:lnSpc>
                <a:spcPct val="105000"/>
              </a:lnSpc>
              <a:buClr>
                <a:schemeClr val="dk1"/>
              </a:buClr>
              <a:buSzPts val="1425"/>
              <a:buFont typeface="Times New Roman"/>
              <a:buChar char="●"/>
            </a:pPr>
            <a:r>
              <a:rPr lang="en" sz="1900" dirty="0">
                <a:solidFill>
                  <a:schemeClr val="dk1"/>
                </a:solidFill>
                <a:latin typeface="Times New Roman"/>
                <a:ea typeface="Times New Roman"/>
                <a:cs typeface="Times New Roman"/>
                <a:sym typeface="Times New Roman"/>
              </a:rPr>
              <a:t>Favourable exchange rate for international investors.</a:t>
            </a:r>
            <a:endParaRPr dirty="0"/>
          </a:p>
        </p:txBody>
      </p:sp>
      <p:pic>
        <p:nvPicPr>
          <p:cNvPr id="92" name="Google Shape;92;g35aab23c78d_0_0"/>
          <p:cNvPicPr preferRelativeResize="0"/>
          <p:nvPr/>
        </p:nvPicPr>
        <p:blipFill>
          <a:blip r:embed="rId3">
            <a:alphaModFix/>
          </a:blip>
          <a:stretch>
            <a:fillRect/>
          </a:stretch>
        </p:blipFill>
        <p:spPr>
          <a:xfrm>
            <a:off x="3432001" y="4157267"/>
            <a:ext cx="6730865" cy="2124933"/>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6"/>
          <p:cNvSpPr txBox="1">
            <a:spLocks noGrp="1"/>
          </p:cNvSpPr>
          <p:nvPr>
            <p:ph type="title"/>
          </p:nvPr>
        </p:nvSpPr>
        <p:spPr>
          <a:xfrm>
            <a:off x="415600" y="468400"/>
            <a:ext cx="2957200" cy="763600"/>
          </a:xfrm>
          <a:prstGeom prst="rect">
            <a:avLst/>
          </a:prstGeom>
          <a:noFill/>
          <a:ln>
            <a:noFill/>
          </a:ln>
        </p:spPr>
        <p:txBody>
          <a:bodyPr spcFirstLastPara="1" wrap="square" lIns="121900" tIns="121900" rIns="121900" bIns="121900" anchor="t" anchorCtr="0">
            <a:normAutofit fontScale="90000"/>
          </a:bodyPr>
          <a:lstStyle/>
          <a:p>
            <a:pPr algn="just">
              <a:lnSpc>
                <a:spcPct val="150000"/>
              </a:lnSpc>
              <a:buSzPct val="41509"/>
            </a:pPr>
            <a:r>
              <a:rPr lang="en" sz="3533" b="1">
                <a:solidFill>
                  <a:srgbClr val="222222"/>
                </a:solidFill>
                <a:highlight>
                  <a:srgbClr val="FFFFFF"/>
                </a:highlight>
                <a:latin typeface="Times New Roman"/>
                <a:ea typeface="Times New Roman"/>
                <a:cs typeface="Times New Roman"/>
                <a:sym typeface="Times New Roman"/>
              </a:rPr>
              <a:t>Market Factors</a:t>
            </a:r>
            <a:endParaRPr/>
          </a:p>
        </p:txBody>
      </p:sp>
      <p:sp>
        <p:nvSpPr>
          <p:cNvPr id="98" name="Google Shape;98;p6"/>
          <p:cNvSpPr txBox="1">
            <a:spLocks noGrp="1"/>
          </p:cNvSpPr>
          <p:nvPr>
            <p:ph type="body" idx="1"/>
          </p:nvPr>
        </p:nvSpPr>
        <p:spPr>
          <a:xfrm>
            <a:off x="5332433" y="782233"/>
            <a:ext cx="5992400" cy="4495600"/>
          </a:xfrm>
          <a:prstGeom prst="rect">
            <a:avLst/>
          </a:prstGeom>
          <a:noFill/>
          <a:ln>
            <a:noFill/>
          </a:ln>
        </p:spPr>
        <p:txBody>
          <a:bodyPr spcFirstLastPara="1" wrap="square" lIns="121900" tIns="121900" rIns="121900" bIns="121900" anchor="t" anchorCtr="0">
            <a:noAutofit/>
          </a:bodyPr>
          <a:lstStyle/>
          <a:p>
            <a:pPr marL="0" indent="0" algn="just">
              <a:buNone/>
            </a:pPr>
            <a:r>
              <a:rPr lang="en" sz="1867" b="1" dirty="0">
                <a:solidFill>
                  <a:schemeClr val="dk1"/>
                </a:solidFill>
                <a:latin typeface="Times New Roman"/>
                <a:ea typeface="Times New Roman"/>
                <a:cs typeface="Times New Roman"/>
                <a:sym typeface="Times New Roman"/>
              </a:rPr>
              <a:t>Supply: </a:t>
            </a:r>
            <a:endParaRPr sz="1867" b="1" dirty="0">
              <a:solidFill>
                <a:schemeClr val="dk1"/>
              </a:solidFill>
              <a:latin typeface="Times New Roman"/>
              <a:ea typeface="Times New Roman"/>
              <a:cs typeface="Times New Roman"/>
              <a:sym typeface="Times New Roman"/>
            </a:endParaRPr>
          </a:p>
          <a:p>
            <a:pPr indent="-423323" algn="just">
              <a:buClr>
                <a:schemeClr val="dk1"/>
              </a:buClr>
              <a:buSzPts val="1400"/>
              <a:buFont typeface="Times New Roman"/>
              <a:buChar char="●"/>
            </a:pPr>
            <a:r>
              <a:rPr lang="en" sz="1867" b="1" dirty="0">
                <a:solidFill>
                  <a:schemeClr val="dk1"/>
                </a:solidFill>
                <a:latin typeface="Times New Roman"/>
                <a:ea typeface="Times New Roman"/>
                <a:cs typeface="Times New Roman"/>
                <a:sym typeface="Times New Roman"/>
              </a:rPr>
              <a:t>An </a:t>
            </a:r>
            <a:r>
              <a:rPr lang="en" sz="1867" dirty="0">
                <a:solidFill>
                  <a:schemeClr val="dk1"/>
                </a:solidFill>
                <a:latin typeface="Times New Roman"/>
                <a:ea typeface="Times New Roman"/>
                <a:cs typeface="Times New Roman"/>
                <a:sym typeface="Times New Roman"/>
              </a:rPr>
              <a:t>increasing inventory of undeserved properties such as historical manors, coastal cottages, and industrial buildings present attractive opportunities to transform to hospitality assets (Chapman et al., 2021). </a:t>
            </a:r>
            <a:endParaRPr sz="1867" dirty="0">
              <a:solidFill>
                <a:schemeClr val="dk1"/>
              </a:solidFill>
              <a:latin typeface="Times New Roman"/>
              <a:ea typeface="Times New Roman"/>
              <a:cs typeface="Times New Roman"/>
              <a:sym typeface="Times New Roman"/>
            </a:endParaRPr>
          </a:p>
          <a:p>
            <a:pPr marL="0" indent="0" algn="just">
              <a:buNone/>
            </a:pPr>
            <a:r>
              <a:rPr lang="en" sz="1867" b="1" dirty="0">
                <a:solidFill>
                  <a:schemeClr val="dk1"/>
                </a:solidFill>
                <a:latin typeface="Times New Roman"/>
                <a:ea typeface="Times New Roman"/>
                <a:cs typeface="Times New Roman"/>
                <a:sym typeface="Times New Roman"/>
              </a:rPr>
              <a:t>Competition</a:t>
            </a:r>
            <a:r>
              <a:rPr lang="en" sz="1867" dirty="0">
                <a:solidFill>
                  <a:schemeClr val="dk1"/>
                </a:solidFill>
                <a:latin typeface="Times New Roman"/>
                <a:ea typeface="Times New Roman"/>
                <a:cs typeface="Times New Roman"/>
                <a:sym typeface="Times New Roman"/>
              </a:rPr>
              <a:t>: </a:t>
            </a:r>
            <a:endParaRPr sz="1867" dirty="0">
              <a:solidFill>
                <a:schemeClr val="dk1"/>
              </a:solidFill>
              <a:latin typeface="Times New Roman"/>
              <a:ea typeface="Times New Roman"/>
              <a:cs typeface="Times New Roman"/>
              <a:sym typeface="Times New Roman"/>
            </a:endParaRPr>
          </a:p>
          <a:p>
            <a:pPr indent="-423323" algn="just">
              <a:buClr>
                <a:schemeClr val="dk1"/>
              </a:buClr>
              <a:buSzPts val="1400"/>
              <a:buFont typeface="Times New Roman"/>
              <a:buChar char="●"/>
            </a:pPr>
            <a:r>
              <a:rPr lang="en" sz="1867" dirty="0">
                <a:solidFill>
                  <a:schemeClr val="dk1"/>
                </a:solidFill>
                <a:latin typeface="Times New Roman"/>
                <a:ea typeface="Times New Roman"/>
                <a:cs typeface="Times New Roman"/>
                <a:sym typeface="Times New Roman"/>
              </a:rPr>
              <a:t>The indirect competition can be seen through such regional forums as the UK Hospitality Conference, European Hotel Investment Forum and so on (Bowdin et al., 2023). </a:t>
            </a:r>
            <a:endParaRPr sz="1867" dirty="0">
              <a:solidFill>
                <a:schemeClr val="dk1"/>
              </a:solidFill>
              <a:latin typeface="Times New Roman"/>
              <a:ea typeface="Times New Roman"/>
              <a:cs typeface="Times New Roman"/>
              <a:sym typeface="Times New Roman"/>
            </a:endParaRPr>
          </a:p>
          <a:p>
            <a:pPr indent="-423323" algn="just">
              <a:buClr>
                <a:schemeClr val="dk1"/>
              </a:buClr>
              <a:buSzPts val="1400"/>
              <a:buFont typeface="Times New Roman"/>
              <a:buChar char="●"/>
            </a:pPr>
            <a:r>
              <a:rPr lang="en" sz="1867" dirty="0">
                <a:solidFill>
                  <a:schemeClr val="dk1"/>
                </a:solidFill>
                <a:latin typeface="Times New Roman"/>
                <a:ea typeface="Times New Roman"/>
                <a:cs typeface="Times New Roman"/>
                <a:sym typeface="Times New Roman"/>
              </a:rPr>
              <a:t>The uniqueness of Wales Hospitality Investment Forum will be based on its strong localisations and approach of cultural immersion. </a:t>
            </a:r>
            <a:endParaRPr sz="1867" dirty="0">
              <a:solidFill>
                <a:schemeClr val="dk1"/>
              </a:solidFill>
              <a:latin typeface="Times New Roman"/>
              <a:ea typeface="Times New Roman"/>
              <a:cs typeface="Times New Roman"/>
              <a:sym typeface="Times New Roman"/>
            </a:endParaRPr>
          </a:p>
          <a:p>
            <a:pPr marL="0" indent="0" algn="just">
              <a:buNone/>
            </a:pPr>
            <a:endParaRPr sz="1867" dirty="0">
              <a:solidFill>
                <a:schemeClr val="dk1"/>
              </a:solidFill>
              <a:latin typeface="Times New Roman"/>
              <a:ea typeface="Times New Roman"/>
              <a:cs typeface="Times New Roman"/>
              <a:sym typeface="Times New Roman"/>
            </a:endParaRPr>
          </a:p>
          <a:p>
            <a:pPr marL="0" indent="0">
              <a:spcAft>
                <a:spcPts val="1600"/>
              </a:spcAft>
              <a:buNone/>
            </a:pPr>
            <a:endParaRPr sz="1867" dirty="0"/>
          </a:p>
        </p:txBody>
      </p:sp>
      <p:pic>
        <p:nvPicPr>
          <p:cNvPr id="99" name="Google Shape;99;p6"/>
          <p:cNvPicPr preferRelativeResize="0"/>
          <p:nvPr/>
        </p:nvPicPr>
        <p:blipFill rotWithShape="1">
          <a:blip r:embed="rId3">
            <a:alphaModFix/>
          </a:blip>
          <a:srcRect/>
          <a:stretch/>
        </p:blipFill>
        <p:spPr>
          <a:xfrm>
            <a:off x="944367" y="1754933"/>
            <a:ext cx="3690632" cy="3011467"/>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g35aab23c78d_0_5"/>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fontScale="90000"/>
          </a:bodyPr>
          <a:lstStyle/>
          <a:p>
            <a:pPr algn="just">
              <a:lnSpc>
                <a:spcPct val="150000"/>
              </a:lnSpc>
              <a:buSzPct val="41509"/>
            </a:pPr>
            <a:r>
              <a:rPr lang="en" sz="3533" b="1">
                <a:solidFill>
                  <a:srgbClr val="222222"/>
                </a:solidFill>
                <a:highlight>
                  <a:srgbClr val="FFFFFF"/>
                </a:highlight>
                <a:latin typeface="Times New Roman"/>
                <a:ea typeface="Times New Roman"/>
                <a:cs typeface="Times New Roman"/>
                <a:sym typeface="Times New Roman"/>
              </a:rPr>
              <a:t>Market Factors</a:t>
            </a:r>
            <a:endParaRPr sz="1867">
              <a:solidFill>
                <a:srgbClr val="000000"/>
              </a:solidFill>
            </a:endParaRPr>
          </a:p>
          <a:p>
            <a:endParaRPr/>
          </a:p>
        </p:txBody>
      </p:sp>
      <p:sp>
        <p:nvSpPr>
          <p:cNvPr id="105" name="Google Shape;105;g35aab23c78d_0_5"/>
          <p:cNvSpPr txBox="1">
            <a:spLocks noGrp="1"/>
          </p:cNvSpPr>
          <p:nvPr>
            <p:ph type="body" idx="1"/>
          </p:nvPr>
        </p:nvSpPr>
        <p:spPr>
          <a:xfrm>
            <a:off x="415600" y="1536633"/>
            <a:ext cx="7172000" cy="4555200"/>
          </a:xfrm>
          <a:prstGeom prst="rect">
            <a:avLst/>
          </a:prstGeom>
        </p:spPr>
        <p:txBody>
          <a:bodyPr spcFirstLastPara="1" wrap="square" lIns="121900" tIns="121900" rIns="121900" bIns="121900" anchor="t" anchorCtr="0">
            <a:normAutofit/>
          </a:bodyPr>
          <a:lstStyle/>
          <a:p>
            <a:pPr marL="0" indent="0" algn="just">
              <a:buClr>
                <a:schemeClr val="dk1"/>
              </a:buClr>
              <a:buNone/>
            </a:pPr>
            <a:r>
              <a:rPr lang="en" sz="1867" b="1" dirty="0">
                <a:solidFill>
                  <a:schemeClr val="dk1"/>
                </a:solidFill>
                <a:latin typeface="Times New Roman"/>
                <a:ea typeface="Times New Roman"/>
                <a:cs typeface="Times New Roman"/>
                <a:sym typeface="Times New Roman"/>
              </a:rPr>
              <a:t>Marketing Activity:</a:t>
            </a:r>
            <a:endParaRPr sz="1867" dirty="0">
              <a:solidFill>
                <a:schemeClr val="dk1"/>
              </a:solidFill>
              <a:latin typeface="Times New Roman"/>
              <a:ea typeface="Times New Roman"/>
              <a:cs typeface="Times New Roman"/>
              <a:sym typeface="Times New Roman"/>
            </a:endParaRPr>
          </a:p>
          <a:p>
            <a:pPr indent="-423323" algn="just">
              <a:buClr>
                <a:schemeClr val="dk1"/>
              </a:buClr>
              <a:buSzPts val="1400"/>
              <a:buFont typeface="Times New Roman"/>
              <a:buChar char="●"/>
            </a:pPr>
            <a:r>
              <a:rPr lang="en" sz="1867" dirty="0">
                <a:solidFill>
                  <a:schemeClr val="dk1"/>
                </a:solidFill>
                <a:latin typeface="Times New Roman"/>
                <a:ea typeface="Times New Roman"/>
                <a:cs typeface="Times New Roman"/>
                <a:sym typeface="Times New Roman"/>
              </a:rPr>
              <a:t>Digital campaigns through LinkedIn, hotel investment groups and professional newsletters will help in reaching the target audience (Hudson and Hudson, 2023).</a:t>
            </a:r>
            <a:endParaRPr sz="1867" dirty="0">
              <a:solidFill>
                <a:schemeClr val="dk1"/>
              </a:solidFill>
              <a:latin typeface="Times New Roman"/>
              <a:ea typeface="Times New Roman"/>
              <a:cs typeface="Times New Roman"/>
              <a:sym typeface="Times New Roman"/>
            </a:endParaRPr>
          </a:p>
          <a:p>
            <a:pPr indent="-423323" algn="just">
              <a:buClr>
                <a:schemeClr val="dk1"/>
              </a:buClr>
              <a:buSzPts val="1400"/>
              <a:buFont typeface="Times New Roman"/>
              <a:buChar char="●"/>
            </a:pPr>
            <a:r>
              <a:rPr lang="en" sz="1867" dirty="0">
                <a:solidFill>
                  <a:schemeClr val="dk1"/>
                </a:solidFill>
                <a:latin typeface="Times New Roman"/>
                <a:ea typeface="Times New Roman"/>
                <a:cs typeface="Times New Roman"/>
                <a:sym typeface="Times New Roman"/>
              </a:rPr>
              <a:t>Collaboration with UK Trade &amp; Investment (UKTI) and Visit Wales.</a:t>
            </a:r>
            <a:endParaRPr sz="1867" dirty="0">
              <a:solidFill>
                <a:schemeClr val="dk1"/>
              </a:solidFill>
              <a:latin typeface="Times New Roman"/>
              <a:ea typeface="Times New Roman"/>
              <a:cs typeface="Times New Roman"/>
              <a:sym typeface="Times New Roman"/>
            </a:endParaRPr>
          </a:p>
          <a:p>
            <a:pPr indent="-423323" algn="just">
              <a:buClr>
                <a:schemeClr val="dk1"/>
              </a:buClr>
              <a:buSzPts val="1400"/>
              <a:buFont typeface="Times New Roman"/>
              <a:buChar char="●"/>
            </a:pPr>
            <a:r>
              <a:rPr lang="en" sz="1867" dirty="0">
                <a:solidFill>
                  <a:schemeClr val="dk1"/>
                </a:solidFill>
                <a:latin typeface="Times New Roman"/>
                <a:ea typeface="Times New Roman"/>
                <a:cs typeface="Times New Roman"/>
                <a:sym typeface="Times New Roman"/>
              </a:rPr>
              <a:t>Press releases in the world’s hospitality press (e.g. Hospitality Investor, Skift).</a:t>
            </a:r>
            <a:endParaRPr sz="1867" dirty="0">
              <a:solidFill>
                <a:schemeClr val="dk1"/>
              </a:solidFill>
              <a:latin typeface="Times New Roman"/>
              <a:ea typeface="Times New Roman"/>
              <a:cs typeface="Times New Roman"/>
              <a:sym typeface="Times New Roman"/>
            </a:endParaRPr>
          </a:p>
          <a:p>
            <a:pPr indent="-423323" algn="just">
              <a:buClr>
                <a:schemeClr val="dk1"/>
              </a:buClr>
              <a:buSzPts val="1400"/>
              <a:buFont typeface="Times New Roman"/>
              <a:buChar char="●"/>
            </a:pPr>
            <a:r>
              <a:rPr lang="en" sz="1867" dirty="0">
                <a:solidFill>
                  <a:schemeClr val="dk1"/>
                </a:solidFill>
                <a:latin typeface="Times New Roman"/>
                <a:ea typeface="Times New Roman"/>
                <a:cs typeface="Times New Roman"/>
                <a:sym typeface="Times New Roman"/>
              </a:rPr>
              <a:t>Email marketing as well as invitations to some investors and developers to reach directly (Kundu, 2021).</a:t>
            </a:r>
            <a:endParaRPr sz="1867" dirty="0">
              <a:solidFill>
                <a:schemeClr val="dk1"/>
              </a:solidFill>
              <a:latin typeface="Times New Roman"/>
              <a:ea typeface="Times New Roman"/>
              <a:cs typeface="Times New Roman"/>
              <a:sym typeface="Times New Roman"/>
            </a:endParaRPr>
          </a:p>
          <a:p>
            <a:pPr indent="-423323" algn="just">
              <a:buClr>
                <a:schemeClr val="dk1"/>
              </a:buClr>
              <a:buSzPts val="1400"/>
              <a:buFont typeface="Times New Roman"/>
              <a:buChar char="●"/>
            </a:pPr>
            <a:r>
              <a:rPr lang="en" sz="1867" dirty="0">
                <a:solidFill>
                  <a:schemeClr val="dk1"/>
                </a:solidFill>
                <a:latin typeface="Times New Roman"/>
                <a:ea typeface="Times New Roman"/>
                <a:cs typeface="Times New Roman"/>
                <a:sym typeface="Times New Roman"/>
              </a:rPr>
              <a:t>Websites with early registration along with sponsorship portal.</a:t>
            </a:r>
            <a:endParaRPr dirty="0"/>
          </a:p>
        </p:txBody>
      </p:sp>
      <p:pic>
        <p:nvPicPr>
          <p:cNvPr id="106" name="Google Shape;106;g35aab23c78d_0_5"/>
          <p:cNvPicPr preferRelativeResize="0"/>
          <p:nvPr/>
        </p:nvPicPr>
        <p:blipFill rotWithShape="1">
          <a:blip r:embed="rId3">
            <a:alphaModFix/>
          </a:blip>
          <a:srcRect/>
          <a:stretch/>
        </p:blipFill>
        <p:spPr>
          <a:xfrm>
            <a:off x="7971167" y="2185601"/>
            <a:ext cx="3265867" cy="2848167"/>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7"/>
          <p:cNvSpPr txBox="1">
            <a:spLocks noGrp="1"/>
          </p:cNvSpPr>
          <p:nvPr>
            <p:ph type="title"/>
          </p:nvPr>
        </p:nvSpPr>
        <p:spPr>
          <a:xfrm>
            <a:off x="415600" y="593367"/>
            <a:ext cx="11360800" cy="763600"/>
          </a:xfrm>
          <a:prstGeom prst="rect">
            <a:avLst/>
          </a:prstGeom>
          <a:noFill/>
          <a:ln>
            <a:noFill/>
          </a:ln>
        </p:spPr>
        <p:txBody>
          <a:bodyPr spcFirstLastPara="1" wrap="square" lIns="121900" tIns="121900" rIns="121900" bIns="121900" anchor="t" anchorCtr="0">
            <a:normAutofit/>
          </a:bodyPr>
          <a:lstStyle/>
          <a:p>
            <a:r>
              <a:rPr lang="en" sz="3200" b="1">
                <a:latin typeface="Times New Roman"/>
                <a:ea typeface="Times New Roman"/>
                <a:cs typeface="Times New Roman"/>
                <a:sym typeface="Times New Roman"/>
              </a:rPr>
              <a:t>Operational Factors </a:t>
            </a:r>
            <a:endParaRPr sz="3200">
              <a:latin typeface="Times New Roman"/>
              <a:ea typeface="Times New Roman"/>
              <a:cs typeface="Times New Roman"/>
              <a:sym typeface="Times New Roman"/>
            </a:endParaRPr>
          </a:p>
        </p:txBody>
      </p:sp>
      <p:sp>
        <p:nvSpPr>
          <p:cNvPr id="112" name="Google Shape;112;p7"/>
          <p:cNvSpPr txBox="1">
            <a:spLocks noGrp="1"/>
          </p:cNvSpPr>
          <p:nvPr>
            <p:ph type="body" idx="1"/>
          </p:nvPr>
        </p:nvSpPr>
        <p:spPr>
          <a:xfrm>
            <a:off x="415601" y="1536633"/>
            <a:ext cx="7017696" cy="4555200"/>
          </a:xfrm>
          <a:prstGeom prst="rect">
            <a:avLst/>
          </a:prstGeom>
          <a:noFill/>
          <a:ln>
            <a:noFill/>
          </a:ln>
        </p:spPr>
        <p:txBody>
          <a:bodyPr spcFirstLastPara="1" wrap="square" lIns="121900" tIns="121900" rIns="121900" bIns="121900" anchor="t" anchorCtr="0">
            <a:noAutofit/>
          </a:bodyPr>
          <a:lstStyle/>
          <a:p>
            <a:pPr marL="152396" indent="0" algn="just">
              <a:lnSpc>
                <a:spcPct val="100000"/>
              </a:lnSpc>
              <a:buNone/>
            </a:pPr>
            <a:r>
              <a:rPr lang="en" sz="1867" dirty="0">
                <a:solidFill>
                  <a:schemeClr val="dk1"/>
                </a:solidFill>
                <a:latin typeface="Times New Roman"/>
                <a:ea typeface="Times New Roman"/>
                <a:cs typeface="Times New Roman"/>
                <a:sym typeface="Times New Roman"/>
              </a:rPr>
              <a:t>The location where the Wales Hospitality Investment Forum will occur has been chosen to be ICC Wales. This location is a well-known venue located near Cardiff generally used for exhibition, conferences and events. The venue offers the latest hybrid technologies and appropriate connections for transportations (Visit Cardiff, 2025). </a:t>
            </a:r>
            <a:endParaRPr sz="1867" dirty="0">
              <a:solidFill>
                <a:schemeClr val="dk1"/>
              </a:solidFill>
              <a:latin typeface="Times New Roman"/>
              <a:ea typeface="Times New Roman"/>
              <a:cs typeface="Times New Roman"/>
              <a:sym typeface="Times New Roman"/>
            </a:endParaRPr>
          </a:p>
          <a:p>
            <a:pPr algn="just">
              <a:lnSpc>
                <a:spcPct val="100000"/>
              </a:lnSpc>
            </a:pPr>
            <a:r>
              <a:rPr lang="en" sz="1867" dirty="0">
                <a:solidFill>
                  <a:schemeClr val="dk1"/>
                </a:solidFill>
                <a:latin typeface="Times New Roman"/>
                <a:ea typeface="Times New Roman"/>
                <a:cs typeface="Times New Roman"/>
                <a:sym typeface="Times New Roman"/>
              </a:rPr>
              <a:t>The event will allocate resources  in the following areas:</a:t>
            </a:r>
            <a:endParaRPr sz="1867" dirty="0">
              <a:solidFill>
                <a:schemeClr val="dk1"/>
              </a:solidFill>
              <a:latin typeface="Times New Roman"/>
              <a:ea typeface="Times New Roman"/>
              <a:cs typeface="Times New Roman"/>
              <a:sym typeface="Times New Roman"/>
            </a:endParaRPr>
          </a:p>
          <a:p>
            <a:pPr algn="just">
              <a:lnSpc>
                <a:spcPct val="100000"/>
              </a:lnSpc>
            </a:pPr>
            <a:r>
              <a:rPr lang="en" sz="1867" dirty="0">
                <a:solidFill>
                  <a:schemeClr val="dk1"/>
                </a:solidFill>
                <a:latin typeface="Times New Roman"/>
                <a:ea typeface="Times New Roman"/>
                <a:cs typeface="Times New Roman"/>
                <a:sym typeface="Times New Roman"/>
              </a:rPr>
              <a:t>The traditional Welsh dishes and cuisine will be offered by Cuisine.</a:t>
            </a:r>
            <a:endParaRPr dirty="0"/>
          </a:p>
          <a:p>
            <a:pPr algn="just">
              <a:lnSpc>
                <a:spcPct val="100000"/>
              </a:lnSpc>
            </a:pPr>
            <a:r>
              <a:rPr lang="en" sz="1867" dirty="0">
                <a:solidFill>
                  <a:schemeClr val="dk1"/>
                </a:solidFill>
                <a:latin typeface="Times New Roman"/>
                <a:ea typeface="Times New Roman"/>
                <a:cs typeface="Times New Roman"/>
                <a:sym typeface="Times New Roman"/>
              </a:rPr>
              <a:t>For live-streaming AV equipment will be rented.</a:t>
            </a:r>
            <a:endParaRPr dirty="0"/>
          </a:p>
          <a:p>
            <a:pPr algn="just">
              <a:lnSpc>
                <a:spcPct val="100000"/>
              </a:lnSpc>
            </a:pPr>
            <a:r>
              <a:rPr lang="en" sz="1867" dirty="0">
                <a:solidFill>
                  <a:schemeClr val="dk1"/>
                </a:solidFill>
                <a:latin typeface="Times New Roman"/>
                <a:ea typeface="Times New Roman"/>
                <a:cs typeface="Times New Roman"/>
                <a:sym typeface="Times New Roman"/>
              </a:rPr>
              <a:t>For transportation, Visit Wales will offer arrangements such as pickup from the airport, scheduled cultural trips and more. </a:t>
            </a:r>
            <a:endParaRPr dirty="0"/>
          </a:p>
          <a:p>
            <a:pPr algn="just">
              <a:lnSpc>
                <a:spcPct val="100000"/>
              </a:lnSpc>
            </a:pPr>
            <a:r>
              <a:rPr lang="en" sz="1867" dirty="0">
                <a:solidFill>
                  <a:schemeClr val="dk1"/>
                </a:solidFill>
                <a:latin typeface="Times New Roman"/>
                <a:ea typeface="Times New Roman"/>
                <a:cs typeface="Times New Roman"/>
                <a:sym typeface="Times New Roman"/>
              </a:rPr>
              <a:t>Visit Wales will also provide stage-style seating arrangements which will enable the required individuals to give speech when scheduled.</a:t>
            </a:r>
            <a:endParaRPr dirty="0"/>
          </a:p>
          <a:p>
            <a:pPr indent="-304792" algn="just">
              <a:lnSpc>
                <a:spcPct val="100000"/>
              </a:lnSpc>
              <a:buNone/>
            </a:pPr>
            <a:endParaRPr sz="1867" dirty="0">
              <a:solidFill>
                <a:schemeClr val="dk1"/>
              </a:solidFill>
              <a:latin typeface="Times New Roman"/>
              <a:ea typeface="Times New Roman"/>
              <a:cs typeface="Times New Roman"/>
              <a:sym typeface="Times New Roman"/>
            </a:endParaRPr>
          </a:p>
        </p:txBody>
      </p:sp>
      <p:pic>
        <p:nvPicPr>
          <p:cNvPr id="113" name="Google Shape;113;p7"/>
          <p:cNvPicPr preferRelativeResize="0"/>
          <p:nvPr/>
        </p:nvPicPr>
        <p:blipFill rotWithShape="1">
          <a:blip r:embed="rId3">
            <a:alphaModFix/>
          </a:blip>
          <a:srcRect/>
          <a:stretch/>
        </p:blipFill>
        <p:spPr>
          <a:xfrm>
            <a:off x="7580245" y="972775"/>
            <a:ext cx="4049209" cy="2579915"/>
          </a:xfrm>
          <a:prstGeom prst="rect">
            <a:avLst/>
          </a:prstGeom>
          <a:noFill/>
          <a:ln>
            <a:noFill/>
          </a:ln>
        </p:spPr>
      </p:pic>
      <p:pic>
        <p:nvPicPr>
          <p:cNvPr id="114" name="Google Shape;114;p7"/>
          <p:cNvPicPr preferRelativeResize="0"/>
          <p:nvPr/>
        </p:nvPicPr>
        <p:blipFill rotWithShape="1">
          <a:blip r:embed="rId4">
            <a:alphaModFix/>
          </a:blip>
          <a:srcRect/>
          <a:stretch/>
        </p:blipFill>
        <p:spPr>
          <a:xfrm>
            <a:off x="7580244" y="3732356"/>
            <a:ext cx="4049209" cy="257991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8"/>
          <p:cNvSpPr txBox="1">
            <a:spLocks noGrp="1"/>
          </p:cNvSpPr>
          <p:nvPr>
            <p:ph type="title"/>
          </p:nvPr>
        </p:nvSpPr>
        <p:spPr>
          <a:xfrm>
            <a:off x="415600" y="593367"/>
            <a:ext cx="11360800" cy="763600"/>
          </a:xfrm>
          <a:prstGeom prst="rect">
            <a:avLst/>
          </a:prstGeom>
          <a:noFill/>
          <a:ln>
            <a:noFill/>
          </a:ln>
        </p:spPr>
        <p:txBody>
          <a:bodyPr spcFirstLastPara="1" wrap="square" lIns="121900" tIns="121900" rIns="121900" bIns="121900" anchor="t" anchorCtr="0">
            <a:normAutofit/>
          </a:bodyPr>
          <a:lstStyle/>
          <a:p>
            <a:r>
              <a:rPr lang="en" sz="3200" b="1">
                <a:latin typeface="Times New Roman"/>
                <a:ea typeface="Times New Roman"/>
                <a:cs typeface="Times New Roman"/>
                <a:sym typeface="Times New Roman"/>
              </a:rPr>
              <a:t>Financial Factors</a:t>
            </a:r>
            <a:endParaRPr sz="3200">
              <a:latin typeface="Times New Roman"/>
              <a:ea typeface="Times New Roman"/>
              <a:cs typeface="Times New Roman"/>
              <a:sym typeface="Times New Roman"/>
            </a:endParaRPr>
          </a:p>
        </p:txBody>
      </p:sp>
      <p:pic>
        <p:nvPicPr>
          <p:cNvPr id="120" name="Google Shape;120;p8"/>
          <p:cNvPicPr preferRelativeResize="0"/>
          <p:nvPr/>
        </p:nvPicPr>
        <p:blipFill rotWithShape="1">
          <a:blip r:embed="rId3">
            <a:alphaModFix/>
          </a:blip>
          <a:srcRect/>
          <a:stretch/>
        </p:blipFill>
        <p:spPr>
          <a:xfrm>
            <a:off x="415600" y="1648515"/>
            <a:ext cx="5680400" cy="4633016"/>
          </a:xfrm>
          <a:prstGeom prst="rect">
            <a:avLst/>
          </a:prstGeom>
          <a:noFill/>
          <a:ln>
            <a:noFill/>
          </a:ln>
        </p:spPr>
      </p:pic>
      <p:pic>
        <p:nvPicPr>
          <p:cNvPr id="121" name="Google Shape;121;p8"/>
          <p:cNvPicPr preferRelativeResize="0"/>
          <p:nvPr/>
        </p:nvPicPr>
        <p:blipFill rotWithShape="1">
          <a:blip r:embed="rId4">
            <a:alphaModFix/>
          </a:blip>
          <a:srcRect/>
          <a:stretch/>
        </p:blipFill>
        <p:spPr>
          <a:xfrm>
            <a:off x="6590325" y="1060173"/>
            <a:ext cx="4947536" cy="5009323"/>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9"/>
          <p:cNvSpPr txBox="1">
            <a:spLocks noGrp="1"/>
          </p:cNvSpPr>
          <p:nvPr>
            <p:ph type="title"/>
          </p:nvPr>
        </p:nvSpPr>
        <p:spPr>
          <a:xfrm>
            <a:off x="415600" y="593367"/>
            <a:ext cx="11360800" cy="763600"/>
          </a:xfrm>
          <a:prstGeom prst="rect">
            <a:avLst/>
          </a:prstGeom>
          <a:noFill/>
          <a:ln>
            <a:noFill/>
          </a:ln>
        </p:spPr>
        <p:txBody>
          <a:bodyPr spcFirstLastPara="1" wrap="square" lIns="121900" tIns="121900" rIns="121900" bIns="121900" anchor="t" anchorCtr="0">
            <a:normAutofit/>
          </a:bodyPr>
          <a:lstStyle/>
          <a:p>
            <a:r>
              <a:rPr lang="en" sz="3200" b="1">
                <a:latin typeface="Times New Roman"/>
                <a:ea typeface="Times New Roman"/>
                <a:cs typeface="Times New Roman"/>
                <a:sym typeface="Times New Roman"/>
              </a:rPr>
              <a:t>Conclusion</a:t>
            </a:r>
            <a:endParaRPr sz="3200">
              <a:latin typeface="Times New Roman"/>
              <a:ea typeface="Times New Roman"/>
              <a:cs typeface="Times New Roman"/>
              <a:sym typeface="Times New Roman"/>
            </a:endParaRPr>
          </a:p>
        </p:txBody>
      </p:sp>
      <p:sp>
        <p:nvSpPr>
          <p:cNvPr id="127" name="Google Shape;127;p9"/>
          <p:cNvSpPr txBox="1">
            <a:spLocks noGrp="1"/>
          </p:cNvSpPr>
          <p:nvPr>
            <p:ph type="body" idx="1"/>
          </p:nvPr>
        </p:nvSpPr>
        <p:spPr>
          <a:xfrm>
            <a:off x="415599" y="1320561"/>
            <a:ext cx="6928628" cy="5052530"/>
          </a:xfrm>
          <a:prstGeom prst="rect">
            <a:avLst/>
          </a:prstGeom>
          <a:noFill/>
          <a:ln>
            <a:noFill/>
          </a:ln>
        </p:spPr>
        <p:txBody>
          <a:bodyPr spcFirstLastPara="1" wrap="square" lIns="121900" tIns="121900" rIns="121900" bIns="121900" anchor="t" anchorCtr="0">
            <a:noAutofit/>
          </a:bodyPr>
          <a:lstStyle/>
          <a:p>
            <a:pPr algn="just">
              <a:lnSpc>
                <a:spcPct val="120000"/>
              </a:lnSpc>
            </a:pPr>
            <a:r>
              <a:rPr lang="en" sz="1867" dirty="0">
                <a:latin typeface="Times New Roman"/>
                <a:ea typeface="Times New Roman"/>
                <a:cs typeface="Times New Roman"/>
                <a:sym typeface="Times New Roman"/>
              </a:rPr>
              <a:t>Through this presentation, the feasibility study of the Wales Hospitality Investment Forum 2025 has been conducted. </a:t>
            </a:r>
            <a:endParaRPr sz="1867" dirty="0">
              <a:latin typeface="Times New Roman"/>
              <a:ea typeface="Times New Roman"/>
              <a:cs typeface="Times New Roman"/>
              <a:sym typeface="Times New Roman"/>
            </a:endParaRPr>
          </a:p>
          <a:p>
            <a:pPr algn="just">
              <a:lnSpc>
                <a:spcPct val="120000"/>
              </a:lnSpc>
            </a:pPr>
            <a:r>
              <a:rPr lang="en" sz="1867" dirty="0">
                <a:latin typeface="Times New Roman"/>
                <a:ea typeface="Times New Roman"/>
                <a:cs typeface="Times New Roman"/>
                <a:sym typeface="Times New Roman"/>
              </a:rPr>
              <a:t>The event offers assistance to the Year of Croseo by Visit Wales which helps in promoting the opportunities for investment which also promotes the Welsh customers and cultural activities.</a:t>
            </a:r>
            <a:endParaRPr dirty="0"/>
          </a:p>
          <a:p>
            <a:pPr algn="just">
              <a:lnSpc>
                <a:spcPct val="120000"/>
              </a:lnSpc>
            </a:pPr>
            <a:r>
              <a:rPr lang="en" sz="1867" dirty="0">
                <a:latin typeface="Times New Roman"/>
                <a:ea typeface="Times New Roman"/>
                <a:cs typeface="Times New Roman"/>
                <a:sym typeface="Times New Roman"/>
              </a:rPr>
              <a:t>The main aim of this event is to promote effective collaboration between tradition, businesses and location to appeal to the global investment </a:t>
            </a:r>
            <a:r>
              <a:rPr lang="en" sz="1867">
                <a:latin typeface="Times New Roman"/>
                <a:ea typeface="Times New Roman"/>
                <a:cs typeface="Times New Roman"/>
                <a:sym typeface="Times New Roman"/>
              </a:rPr>
              <a:t>and contribute to </a:t>
            </a:r>
            <a:r>
              <a:rPr lang="en" sz="1867" dirty="0">
                <a:latin typeface="Times New Roman"/>
                <a:ea typeface="Times New Roman"/>
                <a:cs typeface="Times New Roman"/>
                <a:sym typeface="Times New Roman"/>
              </a:rPr>
              <a:t>the growth of the tourism and hospitality sector of Wales.</a:t>
            </a:r>
            <a:endParaRPr dirty="0"/>
          </a:p>
          <a:p>
            <a:pPr algn="just">
              <a:lnSpc>
                <a:spcPct val="120000"/>
              </a:lnSpc>
            </a:pPr>
            <a:r>
              <a:rPr lang="en" sz="1867" dirty="0">
                <a:latin typeface="Times New Roman"/>
                <a:ea typeface="Times New Roman"/>
                <a:cs typeface="Times New Roman"/>
                <a:sym typeface="Times New Roman"/>
              </a:rPr>
              <a:t>Through this event, an effective contribution to the Welsh’s economy will be offered and help in developing Wales as a popular tourist destination across the world attracting more global investors. </a:t>
            </a:r>
            <a:endParaRPr sz="1867" dirty="0">
              <a:latin typeface="Times New Roman"/>
              <a:ea typeface="Times New Roman"/>
              <a:cs typeface="Times New Roman"/>
              <a:sym typeface="Times New Roman"/>
            </a:endParaRPr>
          </a:p>
        </p:txBody>
      </p:sp>
      <p:pic>
        <p:nvPicPr>
          <p:cNvPr id="128" name="Google Shape;128;p9"/>
          <p:cNvPicPr preferRelativeResize="0"/>
          <p:nvPr/>
        </p:nvPicPr>
        <p:blipFill rotWithShape="1">
          <a:blip r:embed="rId3">
            <a:alphaModFix/>
          </a:blip>
          <a:srcRect/>
          <a:stretch/>
        </p:blipFill>
        <p:spPr>
          <a:xfrm>
            <a:off x="7661663" y="1482764"/>
            <a:ext cx="3797300" cy="2133600"/>
          </a:xfrm>
          <a:prstGeom prst="rect">
            <a:avLst/>
          </a:prstGeom>
          <a:noFill/>
          <a:ln>
            <a:noFill/>
          </a:ln>
        </p:spPr>
      </p:pic>
      <p:pic>
        <p:nvPicPr>
          <p:cNvPr id="129" name="Google Shape;129;p9"/>
          <p:cNvPicPr preferRelativeResize="0"/>
          <p:nvPr/>
        </p:nvPicPr>
        <p:blipFill rotWithShape="1">
          <a:blip r:embed="rId4">
            <a:alphaModFix/>
          </a:blip>
          <a:srcRect/>
          <a:stretch/>
        </p:blipFill>
        <p:spPr>
          <a:xfrm>
            <a:off x="7661663" y="3742161"/>
            <a:ext cx="3644900" cy="22352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10"/>
          <p:cNvSpPr txBox="1">
            <a:spLocks noGrp="1"/>
          </p:cNvSpPr>
          <p:nvPr>
            <p:ph type="title"/>
          </p:nvPr>
        </p:nvSpPr>
        <p:spPr>
          <a:xfrm>
            <a:off x="415600" y="593367"/>
            <a:ext cx="11360800" cy="763600"/>
          </a:xfrm>
          <a:prstGeom prst="rect">
            <a:avLst/>
          </a:prstGeom>
          <a:noFill/>
          <a:ln>
            <a:noFill/>
          </a:ln>
        </p:spPr>
        <p:txBody>
          <a:bodyPr spcFirstLastPara="1" wrap="square" lIns="121900" tIns="121900" rIns="121900" bIns="121900" anchor="t" anchorCtr="0">
            <a:normAutofit/>
          </a:bodyPr>
          <a:lstStyle/>
          <a:p>
            <a:pPr>
              <a:buSzPct val="111111"/>
            </a:pPr>
            <a:r>
              <a:rPr lang="en" b="1">
                <a:latin typeface="Times New Roman"/>
                <a:ea typeface="Times New Roman"/>
                <a:cs typeface="Times New Roman"/>
                <a:sym typeface="Times New Roman"/>
              </a:rPr>
              <a:t>References/Bibliography</a:t>
            </a:r>
            <a:endParaRPr b="1">
              <a:latin typeface="Times New Roman"/>
              <a:ea typeface="Times New Roman"/>
              <a:cs typeface="Times New Roman"/>
              <a:sym typeface="Times New Roman"/>
            </a:endParaRPr>
          </a:p>
        </p:txBody>
      </p:sp>
      <p:sp>
        <p:nvSpPr>
          <p:cNvPr id="135" name="Google Shape;135;p10"/>
          <p:cNvSpPr txBox="1">
            <a:spLocks noGrp="1"/>
          </p:cNvSpPr>
          <p:nvPr>
            <p:ph type="body" idx="1"/>
          </p:nvPr>
        </p:nvSpPr>
        <p:spPr>
          <a:xfrm>
            <a:off x="415600" y="1356967"/>
            <a:ext cx="11360800" cy="4966000"/>
          </a:xfrm>
          <a:prstGeom prst="rect">
            <a:avLst/>
          </a:prstGeom>
          <a:noFill/>
          <a:ln>
            <a:noFill/>
          </a:ln>
        </p:spPr>
        <p:txBody>
          <a:bodyPr spcFirstLastPara="1" wrap="square" lIns="121900" tIns="121900" rIns="121900" bIns="121900" anchor="t" anchorCtr="0">
            <a:noAutofit/>
          </a:bodyPr>
          <a:lstStyle/>
          <a:p>
            <a:pPr marL="152396" indent="0" algn="just">
              <a:lnSpc>
                <a:spcPct val="100000"/>
              </a:lnSpc>
              <a:buNone/>
            </a:pPr>
            <a:r>
              <a:rPr lang="en" sz="1050" dirty="0">
                <a:solidFill>
                  <a:schemeClr val="dk1"/>
                </a:solidFill>
                <a:latin typeface="Times New Roman" panose="02020603050405020304" pitchFamily="18" charset="0"/>
                <a:cs typeface="Times New Roman" panose="02020603050405020304" pitchFamily="18" charset="0"/>
              </a:rPr>
              <a:t>Bladen, C., Kennell, J., Abson, E. and Wilde, N., (2022). Events management: An introduction. Routledge.</a:t>
            </a:r>
            <a:endParaRPr sz="1050" dirty="0">
              <a:solidFill>
                <a:schemeClr val="dk1"/>
              </a:solidFill>
              <a:latin typeface="Times New Roman" panose="02020603050405020304" pitchFamily="18" charset="0"/>
              <a:cs typeface="Times New Roman" panose="02020603050405020304" pitchFamily="18" charset="0"/>
            </a:endParaRPr>
          </a:p>
          <a:p>
            <a:pPr marL="152396" indent="0" algn="just">
              <a:lnSpc>
                <a:spcPct val="100000"/>
              </a:lnSpc>
              <a:buNone/>
            </a:pPr>
            <a:r>
              <a:rPr lang="en" sz="1050" dirty="0">
                <a:solidFill>
                  <a:schemeClr val="dk1"/>
                </a:solidFill>
                <a:latin typeface="Times New Roman" panose="02020603050405020304" pitchFamily="18" charset="0"/>
                <a:cs typeface="Times New Roman" panose="02020603050405020304" pitchFamily="18" charset="0"/>
              </a:rPr>
              <a:t>Bowdin, G.A., Allen, J., Harris, R., Jago, L., O'toole, W. and McDonnell, I., (2023). Events management. Routledge.</a:t>
            </a:r>
            <a:endParaRPr sz="1050" dirty="0">
              <a:solidFill>
                <a:schemeClr val="dk1"/>
              </a:solidFill>
              <a:latin typeface="Times New Roman" panose="02020603050405020304" pitchFamily="18" charset="0"/>
              <a:cs typeface="Times New Roman" panose="02020603050405020304" pitchFamily="18" charset="0"/>
            </a:endParaRPr>
          </a:p>
          <a:p>
            <a:pPr marL="152396" indent="0" algn="just">
              <a:lnSpc>
                <a:spcPct val="100000"/>
              </a:lnSpc>
              <a:buNone/>
            </a:pPr>
            <a:r>
              <a:rPr lang="en" sz="1050" dirty="0">
                <a:solidFill>
                  <a:schemeClr val="dk1"/>
                </a:solidFill>
                <a:latin typeface="Times New Roman" panose="02020603050405020304" pitchFamily="18" charset="0"/>
                <a:cs typeface="Times New Roman" panose="02020603050405020304" pitchFamily="18" charset="0"/>
              </a:rPr>
              <a:t>Chapman, A., Light, D. and Richards, S., (2021). Heritage attractions, competitive pressures and adaptation: the case of the British seaside pier. Journal of Heritage Tourism, 16(5), pp.533-545.</a:t>
            </a:r>
            <a:endParaRPr sz="1050" dirty="0">
              <a:solidFill>
                <a:schemeClr val="dk1"/>
              </a:solidFill>
              <a:latin typeface="Times New Roman" panose="02020603050405020304" pitchFamily="18" charset="0"/>
              <a:cs typeface="Times New Roman" panose="02020603050405020304" pitchFamily="18" charset="0"/>
            </a:endParaRPr>
          </a:p>
          <a:p>
            <a:pPr marL="152396" indent="0" algn="just">
              <a:lnSpc>
                <a:spcPct val="100000"/>
              </a:lnSpc>
              <a:buNone/>
            </a:pPr>
            <a:r>
              <a:rPr lang="en" sz="1050" dirty="0">
                <a:solidFill>
                  <a:schemeClr val="dk1"/>
                </a:solidFill>
                <a:latin typeface="Times New Roman" panose="02020603050405020304" pitchFamily="18" charset="0"/>
                <a:cs typeface="Times New Roman" panose="02020603050405020304" pitchFamily="18" charset="0"/>
              </a:rPr>
              <a:t>García, H. and López, J., (2025). Tourism Development in Fragile Ecosystems: Promoting Responsible Practices in Ecotourism. Journal of Tourism, Culture, and Management Studies, 2(1), pp.47-61.</a:t>
            </a:r>
            <a:endParaRPr sz="1050" dirty="0">
              <a:solidFill>
                <a:schemeClr val="dk1"/>
              </a:solidFill>
              <a:latin typeface="Times New Roman" panose="02020603050405020304" pitchFamily="18" charset="0"/>
              <a:cs typeface="Times New Roman" panose="02020603050405020304" pitchFamily="18" charset="0"/>
            </a:endParaRPr>
          </a:p>
          <a:p>
            <a:pPr marL="152396" indent="0" algn="just">
              <a:lnSpc>
                <a:spcPct val="100000"/>
              </a:lnSpc>
              <a:buNone/>
            </a:pPr>
            <a:r>
              <a:rPr lang="en" sz="1050" dirty="0">
                <a:solidFill>
                  <a:schemeClr val="dk1"/>
                </a:solidFill>
                <a:latin typeface="Times New Roman" panose="02020603050405020304" pitchFamily="18" charset="0"/>
                <a:cs typeface="Times New Roman" panose="02020603050405020304" pitchFamily="18" charset="0"/>
              </a:rPr>
              <a:t>Getz, D., (2025). Festival and event tourism. In Encyclopedia of tourism (pp. 391-395). Cham: Springer Nature Switzerland.</a:t>
            </a:r>
            <a:endParaRPr sz="1050" dirty="0">
              <a:solidFill>
                <a:schemeClr val="dk1"/>
              </a:solidFill>
              <a:latin typeface="Times New Roman" panose="02020603050405020304" pitchFamily="18" charset="0"/>
              <a:cs typeface="Times New Roman" panose="02020603050405020304" pitchFamily="18" charset="0"/>
            </a:endParaRPr>
          </a:p>
          <a:p>
            <a:pPr marL="152396" indent="0" algn="just">
              <a:lnSpc>
                <a:spcPct val="100000"/>
              </a:lnSpc>
              <a:buNone/>
            </a:pPr>
            <a:r>
              <a:rPr lang="en" sz="1050" dirty="0">
                <a:solidFill>
                  <a:schemeClr val="dk1"/>
                </a:solidFill>
                <a:latin typeface="Times New Roman" panose="02020603050405020304" pitchFamily="18" charset="0"/>
                <a:cs typeface="Times New Roman" panose="02020603050405020304" pitchFamily="18" charset="0"/>
              </a:rPr>
              <a:t>Hudson, S. and Hudson, L., (2023). Marketing for tourism, hospitality &amp; events: a global &amp; digital approach. Sage Publications Limited.</a:t>
            </a:r>
            <a:endParaRPr sz="1050" dirty="0">
              <a:solidFill>
                <a:schemeClr val="dk1"/>
              </a:solidFill>
              <a:latin typeface="Times New Roman" panose="02020603050405020304" pitchFamily="18" charset="0"/>
              <a:cs typeface="Times New Roman" panose="02020603050405020304" pitchFamily="18" charset="0"/>
            </a:endParaRPr>
          </a:p>
          <a:p>
            <a:pPr marL="152396" indent="0" algn="just">
              <a:lnSpc>
                <a:spcPct val="100000"/>
              </a:lnSpc>
              <a:buNone/>
            </a:pPr>
            <a:r>
              <a:rPr lang="en" sz="1050" dirty="0">
                <a:solidFill>
                  <a:schemeClr val="dk1"/>
                </a:solidFill>
                <a:latin typeface="Times New Roman" panose="02020603050405020304" pitchFamily="18" charset="0"/>
                <a:cs typeface="Times New Roman" panose="02020603050405020304" pitchFamily="18" charset="0"/>
              </a:rPr>
              <a:t>ICC Wales. (2025). ICC Wales Newport | ICC Wales | Events. [online] Available at: https://www.iccwales.com/ [Accessed 12 May 2025].</a:t>
            </a:r>
            <a:endParaRPr sz="1050" dirty="0">
              <a:solidFill>
                <a:schemeClr val="dk1"/>
              </a:solidFill>
              <a:latin typeface="Times New Roman" panose="02020603050405020304" pitchFamily="18" charset="0"/>
              <a:cs typeface="Times New Roman" panose="02020603050405020304" pitchFamily="18" charset="0"/>
            </a:endParaRPr>
          </a:p>
          <a:p>
            <a:pPr marL="152396" indent="0" algn="just">
              <a:lnSpc>
                <a:spcPct val="100000"/>
              </a:lnSpc>
              <a:buNone/>
            </a:pPr>
            <a:r>
              <a:rPr lang="en" sz="1050" dirty="0">
                <a:solidFill>
                  <a:schemeClr val="dk1"/>
                </a:solidFill>
                <a:latin typeface="Times New Roman" panose="02020603050405020304" pitchFamily="18" charset="0"/>
                <a:cs typeface="Times New Roman" panose="02020603050405020304" pitchFamily="18" charset="0"/>
              </a:rPr>
              <a:t>International Conference Centre Cymru Wales (2021). Welcome to the International Conference Centre Cymru Wales. [online] Trade &amp; Investment | Wales. Available at: https://tradeandinvest.wales/regional-strengths/international-conference-centre-cymru-wales [Accessed 12 May 2025].</a:t>
            </a:r>
            <a:endParaRPr sz="1050" dirty="0">
              <a:solidFill>
                <a:schemeClr val="dk1"/>
              </a:solidFill>
              <a:latin typeface="Times New Roman" panose="02020603050405020304" pitchFamily="18" charset="0"/>
              <a:cs typeface="Times New Roman" panose="02020603050405020304" pitchFamily="18" charset="0"/>
            </a:endParaRPr>
          </a:p>
          <a:p>
            <a:pPr marL="152396" indent="0" algn="just">
              <a:lnSpc>
                <a:spcPct val="100000"/>
              </a:lnSpc>
              <a:buNone/>
            </a:pPr>
            <a:r>
              <a:rPr lang="en" sz="1050" dirty="0">
                <a:solidFill>
                  <a:schemeClr val="dk1"/>
                </a:solidFill>
                <a:latin typeface="Times New Roman" panose="02020603050405020304" pitchFamily="18" charset="0"/>
                <a:cs typeface="Times New Roman" panose="02020603050405020304" pitchFamily="18" charset="0"/>
              </a:rPr>
              <a:t>Janjusevic, J. and Mathur, S., (2021). Financial Planning and Budgeting of Events. Event Project Management: Principles, technology and innovation, Oxford: Goodfellow Publishers.</a:t>
            </a:r>
            <a:endParaRPr sz="1050" dirty="0">
              <a:solidFill>
                <a:schemeClr val="dk1"/>
              </a:solidFill>
              <a:latin typeface="Times New Roman" panose="02020603050405020304" pitchFamily="18" charset="0"/>
              <a:cs typeface="Times New Roman" panose="02020603050405020304" pitchFamily="18" charset="0"/>
            </a:endParaRPr>
          </a:p>
          <a:p>
            <a:pPr marL="152396" indent="0" algn="just">
              <a:lnSpc>
                <a:spcPct val="100000"/>
              </a:lnSpc>
              <a:buNone/>
            </a:pPr>
            <a:r>
              <a:rPr lang="en" sz="1050" dirty="0">
                <a:solidFill>
                  <a:schemeClr val="dk1"/>
                </a:solidFill>
                <a:latin typeface="Times New Roman" panose="02020603050405020304" pitchFamily="18" charset="0"/>
                <a:cs typeface="Times New Roman" panose="02020603050405020304" pitchFamily="18" charset="0"/>
              </a:rPr>
              <a:t>Kundu, S., (2021). Digital Marketing Trends and Prospects: Develop an effective Digital Marketing strategy with SEO, SEM, PPC, Digital Display Ads &amp; Email Marketing techniques.(English Edition). BPB Publications.</a:t>
            </a:r>
            <a:endParaRPr sz="1050" dirty="0">
              <a:solidFill>
                <a:schemeClr val="dk1"/>
              </a:solidFill>
              <a:latin typeface="Times New Roman" panose="02020603050405020304" pitchFamily="18" charset="0"/>
              <a:cs typeface="Times New Roman" panose="02020603050405020304" pitchFamily="18" charset="0"/>
            </a:endParaRPr>
          </a:p>
          <a:p>
            <a:pPr marL="152396" indent="0" algn="just">
              <a:lnSpc>
                <a:spcPct val="100000"/>
              </a:lnSpc>
              <a:buNone/>
            </a:pPr>
            <a:r>
              <a:rPr lang="en" sz="1050" dirty="0">
                <a:solidFill>
                  <a:schemeClr val="dk1"/>
                </a:solidFill>
                <a:latin typeface="Times New Roman" panose="02020603050405020304" pitchFamily="18" charset="0"/>
                <a:cs typeface="Times New Roman" panose="02020603050405020304" pitchFamily="18" charset="0"/>
              </a:rPr>
              <a:t>Lin, H.C. and Bruning, P.F., (2021). Sponsorship in focus: a typology of sponsorship contexts and research agenda. Marketing Intelligence &amp; Planning, 39(2), pp.213-233.</a:t>
            </a:r>
            <a:endParaRPr sz="1050" dirty="0">
              <a:solidFill>
                <a:schemeClr val="dk1"/>
              </a:solidFill>
              <a:latin typeface="Times New Roman" panose="02020603050405020304" pitchFamily="18" charset="0"/>
              <a:cs typeface="Times New Roman" panose="02020603050405020304" pitchFamily="18" charset="0"/>
            </a:endParaRPr>
          </a:p>
          <a:p>
            <a:pPr marL="152396" indent="0" algn="just">
              <a:lnSpc>
                <a:spcPct val="100000"/>
              </a:lnSpc>
              <a:buNone/>
            </a:pPr>
            <a:r>
              <a:rPr lang="en" sz="1050" dirty="0">
                <a:solidFill>
                  <a:schemeClr val="dk1"/>
                </a:solidFill>
                <a:latin typeface="Times New Roman" panose="02020603050405020304" pitchFamily="18" charset="0"/>
                <a:cs typeface="Times New Roman" panose="02020603050405020304" pitchFamily="18" charset="0"/>
              </a:rPr>
              <a:t>Minor, K., McLoughlin, E. and Carlisle, S., (2024). The digital skills gap–is it time to rethink the needs of tourism and hospitality organizations in the UK?. Journal of Hospitality &amp; Tourism Education, pp.1-12.</a:t>
            </a:r>
            <a:endParaRPr sz="1050" dirty="0">
              <a:solidFill>
                <a:schemeClr val="dk1"/>
              </a:solidFill>
              <a:latin typeface="Times New Roman" panose="02020603050405020304" pitchFamily="18" charset="0"/>
              <a:cs typeface="Times New Roman" panose="02020603050405020304" pitchFamily="18" charset="0"/>
            </a:endParaRPr>
          </a:p>
          <a:p>
            <a:pPr marL="152396" indent="0" algn="just">
              <a:lnSpc>
                <a:spcPct val="100000"/>
              </a:lnSpc>
              <a:buNone/>
            </a:pPr>
            <a:r>
              <a:rPr lang="en" sz="1050" dirty="0">
                <a:solidFill>
                  <a:schemeClr val="dk1"/>
                </a:solidFill>
                <a:latin typeface="Times New Roman" panose="02020603050405020304" pitchFamily="18" charset="0"/>
                <a:cs typeface="Times New Roman" panose="02020603050405020304" pitchFamily="18" charset="0"/>
              </a:rPr>
              <a:t>Ormerod, N. and Wood, E.H., (2021). Regional event tourism funding policies: A strategic-relational critique of current practice. Journal of Travel Research, 60(4), pp.860-877.</a:t>
            </a:r>
            <a:endParaRPr sz="1050" dirty="0">
              <a:solidFill>
                <a:schemeClr val="dk1"/>
              </a:solidFill>
              <a:latin typeface="Times New Roman" panose="02020603050405020304" pitchFamily="18" charset="0"/>
              <a:cs typeface="Times New Roman" panose="02020603050405020304" pitchFamily="18" charset="0"/>
            </a:endParaRPr>
          </a:p>
          <a:p>
            <a:pPr marL="152396" indent="0" algn="just">
              <a:lnSpc>
                <a:spcPct val="100000"/>
              </a:lnSpc>
              <a:buNone/>
            </a:pPr>
            <a:r>
              <a:rPr lang="en" sz="1050" dirty="0">
                <a:solidFill>
                  <a:schemeClr val="dk1"/>
                </a:solidFill>
                <a:latin typeface="Times New Roman" panose="02020603050405020304" pitchFamily="18" charset="0"/>
                <a:cs typeface="Times New Roman" panose="02020603050405020304" pitchFamily="18" charset="0"/>
              </a:rPr>
              <a:t>Revilla, R.G., Moure, O.M. and Einsle, C.S., (2023). Advances in event management using new technologies and mobile applications. International Journal of Event and Festival Management, 14(1), pp.56-72.</a:t>
            </a:r>
            <a:endParaRPr sz="1050" dirty="0">
              <a:solidFill>
                <a:schemeClr val="dk1"/>
              </a:solidFill>
              <a:latin typeface="Times New Roman" panose="02020603050405020304" pitchFamily="18" charset="0"/>
              <a:cs typeface="Times New Roman" panose="02020603050405020304" pitchFamily="18" charset="0"/>
            </a:endParaRPr>
          </a:p>
          <a:p>
            <a:pPr marL="152396" indent="0" algn="just">
              <a:lnSpc>
                <a:spcPct val="100000"/>
              </a:lnSpc>
              <a:buNone/>
            </a:pPr>
            <a:r>
              <a:rPr lang="en" sz="1050" dirty="0">
                <a:solidFill>
                  <a:schemeClr val="dk1"/>
                </a:solidFill>
                <a:latin typeface="Times New Roman" panose="02020603050405020304" pitchFamily="18" charset="0"/>
                <a:cs typeface="Times New Roman" panose="02020603050405020304" pitchFamily="18" charset="0"/>
              </a:rPr>
              <a:t>Son, I.S., Huang, S.S. and Padovan, D., (2021). Realising the goals of event leveraging: The tourism and hospitality SME perspective. Journal of Hospitality and Tourism Management, 49, pp.253-259.</a:t>
            </a:r>
            <a:endParaRPr sz="1050" dirty="0">
              <a:solidFill>
                <a:schemeClr val="dk1"/>
              </a:solidFill>
              <a:latin typeface="Times New Roman" panose="02020603050405020304" pitchFamily="18" charset="0"/>
              <a:cs typeface="Times New Roman" panose="02020603050405020304" pitchFamily="18" charset="0"/>
            </a:endParaRPr>
          </a:p>
          <a:p>
            <a:pPr marL="152396" indent="0" algn="just">
              <a:lnSpc>
                <a:spcPct val="100000"/>
              </a:lnSpc>
              <a:buNone/>
            </a:pPr>
            <a:r>
              <a:rPr lang="en" sz="1050" dirty="0">
                <a:solidFill>
                  <a:schemeClr val="dk1"/>
                </a:solidFill>
                <a:latin typeface="Times New Roman" panose="02020603050405020304" pitchFamily="18" charset="0"/>
                <a:cs typeface="Times New Roman" panose="02020603050405020304" pitchFamily="18" charset="0"/>
              </a:rPr>
              <a:t>Statista (2023). Reasons for increase in tourism business in Wales 2019, Statista Research Department. Available at: https://www.statista.com/statistics/509929/opinions-guest-numbers-attractions-accommodation-wales/ (Accessed: 9 May 2025).</a:t>
            </a:r>
            <a:endParaRPr sz="1050" dirty="0">
              <a:solidFill>
                <a:schemeClr val="dk1"/>
              </a:solidFill>
              <a:latin typeface="Times New Roman" panose="02020603050405020304" pitchFamily="18" charset="0"/>
              <a:cs typeface="Times New Roman" panose="02020603050405020304" pitchFamily="18" charset="0"/>
            </a:endParaRPr>
          </a:p>
          <a:p>
            <a:pPr marL="152396" indent="0" algn="just">
              <a:lnSpc>
                <a:spcPct val="100000"/>
              </a:lnSpc>
              <a:buNone/>
            </a:pPr>
            <a:r>
              <a:rPr lang="en" sz="1050" dirty="0">
                <a:solidFill>
                  <a:schemeClr val="dk1"/>
                </a:solidFill>
                <a:latin typeface="Times New Roman" panose="02020603050405020304" pitchFamily="18" charset="0"/>
                <a:cs typeface="Times New Roman" panose="02020603050405020304" pitchFamily="18" charset="0"/>
              </a:rPr>
              <a:t>Visit Cardiff. (2025). ICC WALES. [online] Available at: https://www.visitcardiff.com/highlights/icc-wales/ [Accessed 12 May 2025].</a:t>
            </a:r>
            <a:endParaRPr sz="1050" dirty="0">
              <a:solidFill>
                <a:schemeClr val="dk1"/>
              </a:solidFill>
              <a:latin typeface="Times New Roman" panose="02020603050405020304" pitchFamily="18" charset="0"/>
              <a:cs typeface="Times New Roman" panose="02020603050405020304" pitchFamily="18" charset="0"/>
            </a:endParaRPr>
          </a:p>
          <a:p>
            <a:pPr marL="152396" indent="0" algn="just">
              <a:lnSpc>
                <a:spcPct val="100000"/>
              </a:lnSpc>
              <a:buNone/>
            </a:pPr>
            <a:r>
              <a:rPr lang="en" sz="1050" dirty="0">
                <a:solidFill>
                  <a:schemeClr val="dk1"/>
                </a:solidFill>
                <a:latin typeface="Times New Roman" panose="02020603050405020304" pitchFamily="18" charset="0"/>
                <a:cs typeface="Times New Roman" panose="02020603050405020304" pitchFamily="18" charset="0"/>
              </a:rPr>
              <a:t>Wyld, L., Ali, N., Constantinescu, A. and Schmitz, B., (2024). White Paper: The Future of Tourism, Hospitality and Events (THE) Education.</a:t>
            </a:r>
            <a:endParaRPr sz="1050" dirty="0">
              <a:solidFill>
                <a:schemeClr val="dk1"/>
              </a:solidFill>
              <a:latin typeface="Times New Roman" panose="02020603050405020304" pitchFamily="18" charset="0"/>
              <a:cs typeface="Times New Roman" panose="02020603050405020304" pitchFamily="18" charset="0"/>
            </a:endParaRPr>
          </a:p>
          <a:p>
            <a:pPr marL="152396" indent="0" algn="just">
              <a:lnSpc>
                <a:spcPct val="100000"/>
              </a:lnSpc>
              <a:buNone/>
            </a:pPr>
            <a:r>
              <a:rPr lang="en" sz="1050" dirty="0">
                <a:solidFill>
                  <a:schemeClr val="dk1"/>
                </a:solidFill>
                <a:latin typeface="Times New Roman" panose="02020603050405020304" pitchFamily="18" charset="0"/>
                <a:cs typeface="Times New Roman" panose="02020603050405020304" pitchFamily="18" charset="0"/>
              </a:rPr>
              <a:t>Yeung, E. and Thomas, R., (2022). The ‘long tail’of event management research: Evidence from the field’s main journals. Journal of Policy Research in Tourism, Leisure and Events, 14(2), pp.207-214.</a:t>
            </a:r>
            <a:endParaRPr sz="1050" dirty="0">
              <a:solidFill>
                <a:schemeClr val="dk1"/>
              </a:solidFill>
              <a:latin typeface="Times New Roman" panose="02020603050405020304" pitchFamily="18" charset="0"/>
              <a:cs typeface="Times New Roman" panose="02020603050405020304" pitchFamily="18" charset="0"/>
            </a:endParaRPr>
          </a:p>
          <a:p>
            <a:pPr marL="152396" indent="0" algn="just">
              <a:lnSpc>
                <a:spcPct val="100000"/>
              </a:lnSpc>
              <a:buNone/>
            </a:pPr>
            <a:r>
              <a:rPr lang="en" sz="1050" dirty="0">
                <a:solidFill>
                  <a:schemeClr val="dk1"/>
                </a:solidFill>
                <a:latin typeface="Times New Roman" panose="02020603050405020304" pitchFamily="18" charset="0"/>
                <a:cs typeface="Times New Roman" panose="02020603050405020304" pitchFamily="18" charset="0"/>
              </a:rPr>
              <a:t>Ziakas, V., (2023). Cases for event management and event tourism.</a:t>
            </a:r>
            <a:endParaRPr sz="1050" dirty="0">
              <a:solidFill>
                <a:schemeClr val="dk1"/>
              </a:solidFill>
              <a:latin typeface="Times New Roman" panose="02020603050405020304" pitchFamily="18" charset="0"/>
              <a:cs typeface="Times New Roman" panose="02020603050405020304" pitchFamily="18" charset="0"/>
            </a:endParaRPr>
          </a:p>
          <a:p>
            <a:pPr marL="152396" indent="0" algn="just">
              <a:lnSpc>
                <a:spcPct val="100000"/>
              </a:lnSpc>
              <a:buNone/>
            </a:pPr>
            <a:endParaRPr sz="1067" dirty="0">
              <a:solidFill>
                <a:schemeClr val="dk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pic>
        <p:nvPicPr>
          <p:cNvPr id="140" name="Google Shape;140;p11"/>
          <p:cNvPicPr preferRelativeResize="0"/>
          <p:nvPr/>
        </p:nvPicPr>
        <p:blipFill rotWithShape="1">
          <a:blip r:embed="rId3">
            <a:alphaModFix/>
          </a:blip>
          <a:srcRect/>
          <a:stretch/>
        </p:blipFill>
        <p:spPr>
          <a:xfrm>
            <a:off x="1045030" y="832758"/>
            <a:ext cx="10218964" cy="5323061"/>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80</TotalTime>
  <Words>2903</Words>
  <Application>Microsoft Office PowerPoint</Application>
  <PresentationFormat>Widescreen</PresentationFormat>
  <Paragraphs>106</Paragraphs>
  <Slides>14</Slides>
  <Notes>13</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14</vt:i4>
      </vt:variant>
    </vt:vector>
  </HeadingPairs>
  <TitlesOfParts>
    <vt:vector size="21" baseType="lpstr">
      <vt:lpstr>Aptos</vt:lpstr>
      <vt:lpstr>Aptos Display</vt:lpstr>
      <vt:lpstr>Arial</vt:lpstr>
      <vt:lpstr>Times New Roman</vt:lpstr>
      <vt:lpstr>Wingdings</vt:lpstr>
      <vt:lpstr>Office Theme</vt:lpstr>
      <vt:lpstr>Simple Light</vt:lpstr>
      <vt:lpstr>International Meetings Management for the Hotel Industry BMIH6007  Assignment 1: Feasibility Plan for an International Meeting / Event.  Lecturer: Kathryn Flynn </vt:lpstr>
      <vt:lpstr>AI Declaration:     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 </vt:lpstr>
      <vt:lpstr>Table of Contents</vt:lpstr>
      <vt:lpstr>Introduction</vt:lpstr>
      <vt:lpstr>Event Content and Context (background to the event)</vt:lpstr>
      <vt:lpstr>Market Factors </vt:lpstr>
      <vt:lpstr>Market Factors</vt:lpstr>
      <vt:lpstr>Market Factors</vt:lpstr>
      <vt:lpstr>Market Factors </vt:lpstr>
      <vt:lpstr>Operational Factors </vt:lpstr>
      <vt:lpstr>Financial Factors</vt:lpstr>
      <vt:lpstr>Conclusion</vt:lpstr>
      <vt:lpstr>References/Bibliography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VASILE PUSCUTA</dc:creator>
  <cp:lastModifiedBy>VASILE PUSCUTA</cp:lastModifiedBy>
  <cp:revision>1</cp:revision>
  <dcterms:created xsi:type="dcterms:W3CDTF">2025-05-19T08:46:57Z</dcterms:created>
  <dcterms:modified xsi:type="dcterms:W3CDTF">2025-05-19T11:03:38Z</dcterms:modified>
</cp:coreProperties>
</file>