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3"/>
  </p:notesMasterIdLst>
  <p:handoutMasterIdLst>
    <p:handoutMasterId r:id="rId44"/>
  </p:handoutMasterIdLst>
  <p:sldIdLst>
    <p:sldId id="257" r:id="rId5"/>
    <p:sldId id="342" r:id="rId6"/>
    <p:sldId id="310" r:id="rId7"/>
    <p:sldId id="277" r:id="rId8"/>
    <p:sldId id="334" r:id="rId9"/>
    <p:sldId id="335" r:id="rId10"/>
    <p:sldId id="336" r:id="rId11"/>
    <p:sldId id="280" r:id="rId12"/>
    <p:sldId id="343" r:id="rId13"/>
    <p:sldId id="281" r:id="rId14"/>
    <p:sldId id="282" r:id="rId15"/>
    <p:sldId id="344" r:id="rId16"/>
    <p:sldId id="311" r:id="rId17"/>
    <p:sldId id="265" r:id="rId18"/>
    <p:sldId id="325" r:id="rId19"/>
    <p:sldId id="326" r:id="rId20"/>
    <p:sldId id="327" r:id="rId21"/>
    <p:sldId id="328" r:id="rId22"/>
    <p:sldId id="284" r:id="rId23"/>
    <p:sldId id="313" r:id="rId24"/>
    <p:sldId id="287" r:id="rId25"/>
    <p:sldId id="289" r:id="rId26"/>
    <p:sldId id="314" r:id="rId27"/>
    <p:sldId id="274" r:id="rId28"/>
    <p:sldId id="330" r:id="rId29"/>
    <p:sldId id="294" r:id="rId30"/>
    <p:sldId id="295" r:id="rId31"/>
    <p:sldId id="296" r:id="rId32"/>
    <p:sldId id="297" r:id="rId33"/>
    <p:sldId id="298" r:id="rId34"/>
    <p:sldId id="299" r:id="rId35"/>
    <p:sldId id="300" r:id="rId36"/>
    <p:sldId id="302" r:id="rId37"/>
    <p:sldId id="301" r:id="rId38"/>
    <p:sldId id="291" r:id="rId39"/>
    <p:sldId id="338" r:id="rId40"/>
    <p:sldId id="345" r:id="rId41"/>
    <p:sldId id="273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91228" autoAdjust="0"/>
  </p:normalViewPr>
  <p:slideViewPr>
    <p:cSldViewPr snapToGrid="0">
      <p:cViewPr varScale="1">
        <p:scale>
          <a:sx n="104" d="100"/>
          <a:sy n="104" d="100"/>
        </p:scale>
        <p:origin x="168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D0546C-25D5-441B-A719-570C871FDDA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7C2D0C-38E8-467C-B792-96B6B7CB1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5115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6999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4405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2632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0720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5055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2368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3648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9687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4110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2435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1371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6682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Oeg63LKnSpI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8229600" cy="1143000"/>
          </a:xfrm>
        </p:spPr>
        <p:txBody>
          <a:bodyPr>
            <a:noAutofit/>
          </a:bodyPr>
          <a:lstStyle/>
          <a:p>
            <a:br>
              <a:rPr lang="en-GB" sz="6000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</a:br>
            <a:r>
              <a:rPr lang="en-GB" sz="6000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Global Cultural Sporting Environment</a:t>
            </a:r>
            <a:br>
              <a:rPr lang="en-GB" sz="6000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</a:br>
            <a:endParaRPr lang="en-GB" sz="60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4509120"/>
            <a:ext cx="7550496" cy="1224136"/>
          </a:xfrm>
        </p:spPr>
        <p:txBody>
          <a:bodyPr/>
          <a:lstStyle/>
          <a:p>
            <a:pPr marL="0" indent="0" algn="ctr">
              <a:buNone/>
            </a:pPr>
            <a:endParaRPr lang="en-GB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Task - Introduce yourself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417638"/>
            <a:ext cx="3772650" cy="278885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Name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Hometown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Sport or leisure activity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Sporting Hero or Heroine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Best sporting event attended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Best country for sport visited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47837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022" y="387032"/>
            <a:ext cx="8229600" cy="1143000"/>
          </a:xfrm>
        </p:spPr>
        <p:txBody>
          <a:bodyPr/>
          <a:lstStyle/>
          <a:p>
            <a:r>
              <a:rPr lang="en-GB" b="1" i="1" dirty="0">
                <a:solidFill>
                  <a:srgbClr val="002060"/>
                </a:solidFill>
              </a:rPr>
              <a:t>Q. What is culture?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5316" y="1714953"/>
            <a:ext cx="4457700" cy="3371850"/>
          </a:xfrm>
        </p:spPr>
      </p:pic>
    </p:spTree>
    <p:extLst>
      <p:ext uri="{BB962C8B-B14F-4D97-AF65-F5344CB8AC3E}">
        <p14:creationId xmlns:p14="http://schemas.microsoft.com/office/powerpoint/2010/main" val="1985520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5684"/>
            <a:ext cx="8229600" cy="1143000"/>
          </a:xfrm>
        </p:spPr>
        <p:txBody>
          <a:bodyPr/>
          <a:lstStyle/>
          <a:p>
            <a:r>
              <a:rPr lang="en-GB" b="1" u="sng" dirty="0">
                <a:solidFill>
                  <a:srgbClr val="002060"/>
                </a:solidFill>
              </a:rPr>
              <a:t>Culture defined: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4113" y="1288684"/>
            <a:ext cx="8229600" cy="40995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200" b="1" i="1" dirty="0">
                <a:solidFill>
                  <a:srgbClr val="002060"/>
                </a:solidFill>
              </a:rPr>
              <a:t>“The processes, artefacts, ideas, rituals, narratives, myths, words and practices that bind a particular group of people together”</a:t>
            </a:r>
            <a:r>
              <a:rPr lang="en-GB" sz="4200" i="1" dirty="0">
                <a:solidFill>
                  <a:srgbClr val="002060"/>
                </a:solidFill>
              </a:rPr>
              <a:t>  </a:t>
            </a:r>
            <a:r>
              <a:rPr lang="en-GB" sz="2200" dirty="0" err="1">
                <a:solidFill>
                  <a:srgbClr val="002060"/>
                </a:solidFill>
              </a:rPr>
              <a:t>Spracklen</a:t>
            </a:r>
            <a:r>
              <a:rPr lang="en-GB" sz="2200" dirty="0">
                <a:solidFill>
                  <a:srgbClr val="002060"/>
                </a:solidFill>
              </a:rPr>
              <a:t> (2015) p.229.    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185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09955" y="1379302"/>
            <a:ext cx="3779134" cy="39170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500" b="1" dirty="0"/>
              <a:t>Think of a sport you enjoy following and list some of the features its culture. </a:t>
            </a:r>
          </a:p>
          <a:p>
            <a:pPr marL="0" indent="0" algn="ctr">
              <a:buNone/>
            </a:pPr>
            <a:endParaRPr lang="en-GB" sz="2500" b="1" dirty="0"/>
          </a:p>
          <a:p>
            <a:pPr marL="0" indent="0" algn="ctr">
              <a:buNone/>
            </a:pPr>
            <a:r>
              <a:rPr lang="en-GB" sz="2500" b="1" dirty="0"/>
              <a:t>Are these constant or evolving features?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993" y="833377"/>
            <a:ext cx="3714020" cy="4106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1311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8246" y="200925"/>
            <a:ext cx="8229600" cy="890100"/>
          </a:xfrm>
        </p:spPr>
        <p:txBody>
          <a:bodyPr/>
          <a:lstStyle/>
          <a:p>
            <a:r>
              <a:rPr lang="en-GB" b="1" u="sng" dirty="0">
                <a:solidFill>
                  <a:srgbClr val="002060"/>
                </a:solidFill>
              </a:rPr>
              <a:t>The Elements of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8371" y="1091025"/>
            <a:ext cx="8229600" cy="454465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Culture is composed of countless elements, however, Samovar et al (2013) identify 5 that often distinguish one culture from another: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2060"/>
                </a:solidFill>
              </a:rPr>
              <a:t>Religion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2060"/>
                </a:solidFill>
              </a:rPr>
              <a:t>History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2060"/>
                </a:solidFill>
              </a:rPr>
              <a:t>Values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2060"/>
                </a:solidFill>
              </a:rPr>
              <a:t>Social organisation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2060"/>
                </a:solidFill>
              </a:rPr>
              <a:t>Language</a:t>
            </a:r>
          </a:p>
        </p:txBody>
      </p:sp>
    </p:spTree>
    <p:extLst>
      <p:ext uri="{BB962C8B-B14F-4D97-AF65-F5344CB8AC3E}">
        <p14:creationId xmlns:p14="http://schemas.microsoft.com/office/powerpoint/2010/main" val="2097713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396" y="141103"/>
            <a:ext cx="8229600" cy="890100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002060"/>
                </a:solidFill>
              </a:rPr>
              <a:t>Characteristics of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105" y="1031203"/>
            <a:ext cx="7089345" cy="391703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2060"/>
                </a:solidFill>
              </a:rPr>
              <a:t>Culture is learned;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2060"/>
                </a:solidFill>
              </a:rPr>
              <a:t>Culture is transmitted from generation to generation;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2060"/>
                </a:solidFill>
              </a:rPr>
              <a:t>Culture is based on symbols;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2060"/>
                </a:solidFill>
              </a:rPr>
              <a:t>Culture is dynamic;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2060"/>
                </a:solidFill>
              </a:rPr>
              <a:t>Culture is an integrated system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2060"/>
                </a:solidFill>
              </a:rPr>
              <a:t>Samovar et al (2013)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96496" y="5133430"/>
            <a:ext cx="5058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rgbClr val="FF0000"/>
                </a:solidFill>
              </a:rPr>
              <a:t>Q. Are these applicable to sporting cultures?</a:t>
            </a:r>
          </a:p>
        </p:txBody>
      </p:sp>
    </p:spTree>
    <p:extLst>
      <p:ext uri="{BB962C8B-B14F-4D97-AF65-F5344CB8AC3E}">
        <p14:creationId xmlns:p14="http://schemas.microsoft.com/office/powerpoint/2010/main" val="37804834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92134" cy="6858000"/>
          </a:xfrm>
        </p:spPr>
      </p:pic>
    </p:spTree>
    <p:extLst>
      <p:ext uri="{BB962C8B-B14F-4D97-AF65-F5344CB8AC3E}">
        <p14:creationId xmlns:p14="http://schemas.microsoft.com/office/powerpoint/2010/main" val="39032755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5408" y="179147"/>
            <a:ext cx="3523241" cy="544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757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4000" cy="6858000"/>
          </a:xfrm>
        </p:spPr>
      </p:pic>
      <p:sp>
        <p:nvSpPr>
          <p:cNvPr id="5" name="TextBox 4"/>
          <p:cNvSpPr txBox="1"/>
          <p:nvPr/>
        </p:nvSpPr>
        <p:spPr>
          <a:xfrm>
            <a:off x="4994031" y="855785"/>
            <a:ext cx="36927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John Anthony Portsmouth Football Club Westwood</a:t>
            </a:r>
          </a:p>
        </p:txBody>
      </p:sp>
    </p:spTree>
    <p:extLst>
      <p:ext uri="{BB962C8B-B14F-4D97-AF65-F5344CB8AC3E}">
        <p14:creationId xmlns:p14="http://schemas.microsoft.com/office/powerpoint/2010/main" val="4286284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23768937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8411" y="1028701"/>
            <a:ext cx="8229600" cy="1143000"/>
          </a:xfrm>
        </p:spPr>
        <p:txBody>
          <a:bodyPr/>
          <a:lstStyle/>
          <a:p>
            <a:r>
              <a:rPr lang="en-GB" dirty="0"/>
              <a:t>What about cheese rolling?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58721" y="1819142"/>
            <a:ext cx="8229600" cy="391703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https://youtu.be/Oeg63LKnSpI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17359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199" y="716579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b="1" i="1" dirty="0">
                <a:solidFill>
                  <a:srgbClr val="002060"/>
                </a:solidFill>
              </a:rPr>
            </a:br>
            <a:r>
              <a:rPr lang="en-GB" b="1" i="1" dirty="0">
                <a:solidFill>
                  <a:srgbClr val="002060"/>
                </a:solidFill>
              </a:rPr>
              <a:t>Q. What functions does culture serve?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648" y="2786419"/>
            <a:ext cx="8229600" cy="39170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b="1" i="1" dirty="0">
                <a:solidFill>
                  <a:srgbClr val="002060"/>
                </a:solidFill>
              </a:rPr>
              <a:t>Q. Does it help or hinder us in our daily lives?</a:t>
            </a:r>
          </a:p>
          <a:p>
            <a:pPr marL="0" indent="0" algn="ctr">
              <a:buNone/>
            </a:pPr>
            <a:endParaRPr lang="en-GB" sz="4000" b="1" i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4000" b="1" i="1" dirty="0">
                <a:solidFill>
                  <a:srgbClr val="002060"/>
                </a:solidFill>
              </a:rPr>
              <a:t>Discuss in pairs. </a:t>
            </a:r>
          </a:p>
        </p:txBody>
      </p:sp>
    </p:spTree>
    <p:extLst>
      <p:ext uri="{BB962C8B-B14F-4D97-AF65-F5344CB8AC3E}">
        <p14:creationId xmlns:p14="http://schemas.microsoft.com/office/powerpoint/2010/main" val="26685084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020" y="685801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400" i="1" dirty="0">
                <a:solidFill>
                  <a:srgbClr val="002060"/>
                </a:solidFill>
              </a:rPr>
              <a:t>“Culture serves a basic need by laying out a somewhat predictable world in which each individual is firmly grounded.  It thus enables you to </a:t>
            </a:r>
            <a:r>
              <a:rPr lang="en-GB" sz="3400" b="1" i="1" dirty="0">
                <a:solidFill>
                  <a:srgbClr val="002060"/>
                </a:solidFill>
              </a:rPr>
              <a:t>make sense of your surroundings </a:t>
            </a:r>
            <a:r>
              <a:rPr lang="en-GB" sz="3400" i="1" dirty="0">
                <a:solidFill>
                  <a:srgbClr val="002060"/>
                </a:solidFill>
              </a:rPr>
              <a:t>by offering </a:t>
            </a:r>
            <a:r>
              <a:rPr lang="en-GB" sz="3400" b="1" i="1" dirty="0">
                <a:solidFill>
                  <a:srgbClr val="002060"/>
                </a:solidFill>
              </a:rPr>
              <a:t>a blueprint </a:t>
            </a:r>
            <a:r>
              <a:rPr lang="en-GB" sz="3400" i="1" dirty="0">
                <a:solidFill>
                  <a:srgbClr val="002060"/>
                </a:solidFill>
              </a:rPr>
              <a:t>of not only how to behave but also what results you can anticipate for that behaviour,” </a:t>
            </a:r>
          </a:p>
          <a:p>
            <a:pPr marL="0" indent="0">
              <a:buNone/>
            </a:pPr>
            <a:endParaRPr lang="en-GB" sz="22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rgbClr val="002060"/>
                </a:solidFill>
              </a:rPr>
              <a:t>Samovar et al (2013) p. 37. </a:t>
            </a:r>
          </a:p>
        </p:txBody>
      </p:sp>
    </p:spTree>
    <p:extLst>
      <p:ext uri="{BB962C8B-B14F-4D97-AF65-F5344CB8AC3E}">
        <p14:creationId xmlns:p14="http://schemas.microsoft.com/office/powerpoint/2010/main" val="28708903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7147" y="233597"/>
            <a:ext cx="6332434" cy="5208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686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00045"/>
          </a:xfrm>
        </p:spPr>
      </p:pic>
    </p:spTree>
    <p:extLst>
      <p:ext uri="{BB962C8B-B14F-4D97-AF65-F5344CB8AC3E}">
        <p14:creationId xmlns:p14="http://schemas.microsoft.com/office/powerpoint/2010/main" val="42387223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9144001" cy="571423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0" y="5714230"/>
            <a:ext cx="914400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“In a sport characterised by the perceived disloyalty of owners and players, the ultras see themselves as the only faithful elements of a club.  In a rootless world, they offer a sense of belonging,” Jones (2016:online, no page).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1166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31908" cy="5734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5494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745" y="163545"/>
            <a:ext cx="8229600" cy="1031906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Globalisation and culture?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3878" y="1195451"/>
            <a:ext cx="3871246" cy="3202701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833" y="1195451"/>
            <a:ext cx="3333957" cy="3288598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551204" y="459514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500" b="1" dirty="0">
                <a:solidFill>
                  <a:srgbClr val="002060"/>
                </a:solidFill>
              </a:rPr>
              <a:t>Can culture be learned?</a:t>
            </a:r>
          </a:p>
        </p:txBody>
      </p:sp>
    </p:spTree>
    <p:extLst>
      <p:ext uri="{BB962C8B-B14F-4D97-AF65-F5344CB8AC3E}">
        <p14:creationId xmlns:p14="http://schemas.microsoft.com/office/powerpoint/2010/main" val="37675966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073" y="66675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What is globalisation?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84983"/>
            <a:ext cx="9144000" cy="5773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186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002060"/>
                </a:solidFill>
              </a:rPr>
              <a:t>Globalisation defined: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4000" i="1" dirty="0">
                <a:solidFill>
                  <a:srgbClr val="002060"/>
                </a:solidFill>
              </a:rPr>
              <a:t>“The process in which the world’s different cultures and countries are becoming closer; the process in which those different cultures and countries are becoming similar through modernisation, homogenisation and Westernisation,”  </a:t>
            </a:r>
            <a:r>
              <a:rPr lang="en-GB" sz="2400" dirty="0" err="1">
                <a:solidFill>
                  <a:srgbClr val="002060"/>
                </a:solidFill>
              </a:rPr>
              <a:t>Spracklen</a:t>
            </a:r>
            <a:r>
              <a:rPr lang="en-GB" sz="2400" dirty="0">
                <a:solidFill>
                  <a:srgbClr val="002060"/>
                </a:solidFill>
              </a:rPr>
              <a:t> (2015), p.229. </a:t>
            </a:r>
          </a:p>
        </p:txBody>
      </p:sp>
    </p:spTree>
    <p:extLst>
      <p:ext uri="{BB962C8B-B14F-4D97-AF65-F5344CB8AC3E}">
        <p14:creationId xmlns:p14="http://schemas.microsoft.com/office/powerpoint/2010/main" val="34118902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002060"/>
                </a:solidFill>
              </a:rPr>
              <a:t>Multiculturalism: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3289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i="1" dirty="0">
                <a:solidFill>
                  <a:srgbClr val="002060"/>
                </a:solidFill>
              </a:rPr>
              <a:t>“The state of a nation or community where there are a number of cultural communities living in the same nation or community, and each cultural community has the same legal and moral status,”  </a:t>
            </a:r>
            <a:r>
              <a:rPr lang="en-GB" sz="2200" dirty="0" err="1">
                <a:solidFill>
                  <a:srgbClr val="002060"/>
                </a:solidFill>
              </a:rPr>
              <a:t>Spracklen</a:t>
            </a:r>
            <a:r>
              <a:rPr lang="en-GB" sz="2200" dirty="0">
                <a:solidFill>
                  <a:srgbClr val="002060"/>
                </a:solidFill>
              </a:rPr>
              <a:t> (2015) p. 230. </a:t>
            </a:r>
          </a:p>
        </p:txBody>
      </p:sp>
    </p:spTree>
    <p:extLst>
      <p:ext uri="{BB962C8B-B14F-4D97-AF65-F5344CB8AC3E}">
        <p14:creationId xmlns:p14="http://schemas.microsoft.com/office/powerpoint/2010/main" val="4195707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9954" y="2314905"/>
            <a:ext cx="4490977" cy="1143000"/>
          </a:xfrm>
        </p:spPr>
        <p:txBody>
          <a:bodyPr>
            <a:noAutofit/>
          </a:bodyPr>
          <a:lstStyle/>
          <a:p>
            <a:r>
              <a:rPr lang="en-GB" sz="5000" i="1" dirty="0">
                <a:solidFill>
                  <a:srgbClr val="002060"/>
                </a:solidFill>
              </a:rPr>
              <a:t>Q. What examples of sport globalisation can you think of?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993" y="833377"/>
            <a:ext cx="3714020" cy="4106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2542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5527" y="920287"/>
            <a:ext cx="5923962" cy="4030071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9130"/>
            <a:ext cx="8229600" cy="1143000"/>
          </a:xfrm>
        </p:spPr>
        <p:txBody>
          <a:bodyPr/>
          <a:lstStyle/>
          <a:p>
            <a:r>
              <a:rPr lang="en-GB" b="1" u="sng" dirty="0">
                <a:solidFill>
                  <a:srgbClr val="002060"/>
                </a:solidFill>
              </a:rPr>
              <a:t>Sport and Identity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562708" y="476457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2000" dirty="0">
              <a:solidFill>
                <a:srgbClr val="002060"/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57200" y="514189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n-GB"/>
              <a:t>What is identity?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1087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Identity defined: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5000" dirty="0"/>
              <a:t>“What we think we are and what we think others are; and what they think we are”  </a:t>
            </a:r>
            <a:r>
              <a:rPr lang="en-GB" sz="5000" dirty="0" err="1"/>
              <a:t>Spracklen</a:t>
            </a:r>
            <a:r>
              <a:rPr lang="en-GB" sz="5000" dirty="0"/>
              <a:t> (2015) p. 230.</a:t>
            </a:r>
          </a:p>
          <a:p>
            <a:pPr marL="0" indent="0">
              <a:buNone/>
            </a:pPr>
            <a:endParaRPr lang="en-GB" sz="5000" dirty="0"/>
          </a:p>
          <a:p>
            <a:pPr marL="0" indent="0">
              <a:buNone/>
            </a:pPr>
            <a:endParaRPr lang="en-GB" sz="5000" dirty="0"/>
          </a:p>
        </p:txBody>
      </p:sp>
    </p:spTree>
    <p:extLst>
      <p:ext uri="{BB962C8B-B14F-4D97-AF65-F5344CB8AC3E}">
        <p14:creationId xmlns:p14="http://schemas.microsoft.com/office/powerpoint/2010/main" val="5648837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6733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3" y="0"/>
            <a:ext cx="9155691" cy="6858000"/>
          </a:xfrm>
        </p:spPr>
      </p:pic>
    </p:spTree>
    <p:extLst>
      <p:ext uri="{BB962C8B-B14F-4D97-AF65-F5344CB8AC3E}">
        <p14:creationId xmlns:p14="http://schemas.microsoft.com/office/powerpoint/2010/main" val="1651160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34" y="0"/>
            <a:ext cx="9130765" cy="6858000"/>
          </a:xfrm>
        </p:spPr>
      </p:pic>
    </p:spTree>
    <p:extLst>
      <p:ext uri="{BB962C8B-B14F-4D97-AF65-F5344CB8AC3E}">
        <p14:creationId xmlns:p14="http://schemas.microsoft.com/office/powerpoint/2010/main" val="7080863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9479951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908"/>
            <a:ext cx="9144000" cy="6847092"/>
          </a:xfrm>
        </p:spPr>
      </p:pic>
    </p:spTree>
    <p:extLst>
      <p:ext uri="{BB962C8B-B14F-4D97-AF65-F5344CB8AC3E}">
        <p14:creationId xmlns:p14="http://schemas.microsoft.com/office/powerpoint/2010/main" val="96001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</p:spPr>
      </p:pic>
    </p:spTree>
    <p:extLst>
      <p:ext uri="{BB962C8B-B14F-4D97-AF65-F5344CB8AC3E}">
        <p14:creationId xmlns:p14="http://schemas.microsoft.com/office/powerpoint/2010/main" val="29959373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</p:spPr>
      </p:pic>
    </p:spTree>
    <p:extLst>
      <p:ext uri="{BB962C8B-B14F-4D97-AF65-F5344CB8AC3E}">
        <p14:creationId xmlns:p14="http://schemas.microsoft.com/office/powerpoint/2010/main" val="39413906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32714565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</p:spPr>
      </p:pic>
    </p:spTree>
    <p:extLst>
      <p:ext uri="{BB962C8B-B14F-4D97-AF65-F5344CB8AC3E}">
        <p14:creationId xmlns:p14="http://schemas.microsoft.com/office/powerpoint/2010/main" val="15878692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pairs identify </a:t>
            </a:r>
            <a:r>
              <a:rPr lang="en-GB" b="1" dirty="0"/>
              <a:t>sports</a:t>
            </a:r>
            <a:r>
              <a:rPr lang="en-GB" dirty="0"/>
              <a:t> that are synonymous with a country’s national identity.  Target: 8 examples.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e.g.  Rugby and Wales.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15 </a:t>
            </a:r>
            <a:r>
              <a:rPr lang="en-GB" dirty="0" err="1"/>
              <a:t>mins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0556073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Literature Searching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After you have logged into your library account: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514350" indent="-514350">
              <a:buAutoNum type="arabicPeriod"/>
            </a:pPr>
            <a:r>
              <a:rPr lang="en-GB" dirty="0"/>
              <a:t>Find a chapter in one of the recommended reading texts on globalisation of sport and take, summarise the key points. </a:t>
            </a:r>
          </a:p>
          <a:p>
            <a:pPr marL="514350" indent="-514350">
              <a:buAutoNum type="arabicPeriod"/>
            </a:pPr>
            <a:r>
              <a:rPr lang="en-GB" dirty="0"/>
              <a:t>Find 1 x recent journal article on globalisation and sport and download this article.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67304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986" y="280702"/>
            <a:ext cx="8229600" cy="1143000"/>
          </a:xfrm>
        </p:spPr>
        <p:txBody>
          <a:bodyPr/>
          <a:lstStyle/>
          <a:p>
            <a:r>
              <a:rPr lang="en-GB" b="1" u="sng" dirty="0">
                <a:solidFill>
                  <a:srgbClr val="002060"/>
                </a:solidFill>
              </a:rPr>
              <a:t>Task for next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1423702"/>
            <a:ext cx="8303787" cy="5093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solidFill>
                  <a:srgbClr val="002060"/>
                </a:solidFill>
              </a:rPr>
              <a:t>Select a sport you are interested in and find out about it’s beginnings and how it has evolved.</a:t>
            </a:r>
          </a:p>
          <a:p>
            <a:endParaRPr lang="en-GB" sz="2500" dirty="0">
              <a:solidFill>
                <a:srgbClr val="002060"/>
              </a:solidFill>
            </a:endParaRPr>
          </a:p>
          <a:p>
            <a:r>
              <a:rPr lang="en-GB" sz="2500" dirty="0">
                <a:solidFill>
                  <a:srgbClr val="002060"/>
                </a:solidFill>
              </a:rPr>
              <a:t>To what extent is it now a global sport?</a:t>
            </a:r>
          </a:p>
          <a:p>
            <a:endParaRPr lang="en-GB" sz="2500" dirty="0">
              <a:solidFill>
                <a:srgbClr val="002060"/>
              </a:solidFill>
            </a:endParaRPr>
          </a:p>
          <a:p>
            <a:r>
              <a:rPr lang="en-GB" sz="2500" dirty="0">
                <a:solidFill>
                  <a:srgbClr val="002060"/>
                </a:solidFill>
              </a:rPr>
              <a:t>What impact has the process of globalisation had the sports national cultures?</a:t>
            </a:r>
          </a:p>
          <a:p>
            <a:endParaRPr lang="en-GB" sz="2500" dirty="0">
              <a:solidFill>
                <a:srgbClr val="002060"/>
              </a:solidFill>
            </a:endParaRPr>
          </a:p>
          <a:p>
            <a:r>
              <a:rPr lang="en-GB" sz="2500" dirty="0">
                <a:solidFill>
                  <a:srgbClr val="002060"/>
                </a:solidFill>
              </a:rPr>
              <a:t>Prepare notes so you can contribute to a class discussion next week. </a:t>
            </a:r>
          </a:p>
          <a:p>
            <a:endParaRPr lang="en-GB" sz="2500" dirty="0">
              <a:solidFill>
                <a:srgbClr val="002060"/>
              </a:solidFill>
            </a:endParaRPr>
          </a:p>
          <a:p>
            <a:endParaRPr lang="en-GB" sz="2500" dirty="0">
              <a:solidFill>
                <a:srgbClr val="002060"/>
              </a:solidFill>
            </a:endParaRPr>
          </a:p>
          <a:p>
            <a:endParaRPr lang="en-GB" sz="25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489945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34739" y="156756"/>
            <a:ext cx="8229600" cy="42290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altLang="en-US" sz="1800" b="1" dirty="0">
                <a:solidFill>
                  <a:srgbClr val="002060"/>
                </a:solidFill>
              </a:rPr>
              <a:t>References</a:t>
            </a:r>
          </a:p>
          <a:p>
            <a:pPr marL="0" indent="0">
              <a:buNone/>
            </a:pPr>
            <a:r>
              <a:rPr lang="en-GB" altLang="en-US" sz="1800" dirty="0" err="1">
                <a:solidFill>
                  <a:srgbClr val="002060"/>
                </a:solidFill>
              </a:rPr>
              <a:t>Bairner</a:t>
            </a:r>
            <a:r>
              <a:rPr lang="en-GB" altLang="en-US" sz="1800" dirty="0">
                <a:solidFill>
                  <a:srgbClr val="002060"/>
                </a:solidFill>
              </a:rPr>
              <a:t>, A. (2001). Sport, Nationalism and Globalisation – European and North American Perspectives.  State University of New York Press. </a:t>
            </a:r>
          </a:p>
          <a:p>
            <a:pPr marL="0" indent="0">
              <a:buNone/>
            </a:pPr>
            <a:r>
              <a:rPr lang="en-GB" altLang="en-US" sz="1800" dirty="0" err="1">
                <a:solidFill>
                  <a:srgbClr val="002060"/>
                </a:solidFill>
              </a:rPr>
              <a:t>Canovan</a:t>
            </a:r>
            <a:r>
              <a:rPr lang="en-GB" altLang="en-US" sz="1800" dirty="0">
                <a:solidFill>
                  <a:srgbClr val="002060"/>
                </a:solidFill>
              </a:rPr>
              <a:t>, M. (1996). Nationhood and Political Theory. In </a:t>
            </a:r>
            <a:r>
              <a:rPr lang="en-GB" altLang="en-US" sz="1800" dirty="0" err="1">
                <a:solidFill>
                  <a:srgbClr val="002060"/>
                </a:solidFill>
              </a:rPr>
              <a:t>Bairner</a:t>
            </a:r>
            <a:r>
              <a:rPr lang="en-GB" altLang="en-US" sz="1800" dirty="0">
                <a:solidFill>
                  <a:srgbClr val="002060"/>
                </a:solidFill>
              </a:rPr>
              <a:t> (2001). Sport, Nationalism and Globalisation – European and North American Perspectives.  State University of New York Press. </a:t>
            </a:r>
          </a:p>
          <a:p>
            <a:pPr marL="0" indent="0">
              <a:buNone/>
            </a:pPr>
            <a:r>
              <a:rPr lang="en-GB" altLang="en-US" sz="1800" dirty="0">
                <a:solidFill>
                  <a:srgbClr val="002060"/>
                </a:solidFill>
              </a:rPr>
              <a:t>Houlihan, B., and Malcolm, D. (2016). Sport and Society – A student introduction, 3</a:t>
            </a:r>
            <a:r>
              <a:rPr lang="en-GB" altLang="en-US" sz="1800" baseline="30000" dirty="0">
                <a:solidFill>
                  <a:srgbClr val="002060"/>
                </a:solidFill>
              </a:rPr>
              <a:t>rd</a:t>
            </a:r>
            <a:r>
              <a:rPr lang="en-GB" altLang="en-US" sz="1800" dirty="0">
                <a:solidFill>
                  <a:srgbClr val="002060"/>
                </a:solidFill>
              </a:rPr>
              <a:t> Edition.  London: Sage.  </a:t>
            </a:r>
          </a:p>
          <a:p>
            <a:pPr marL="0" indent="0">
              <a:buNone/>
            </a:pPr>
            <a:r>
              <a:rPr lang="en-GB" altLang="en-US" sz="1800" dirty="0" err="1">
                <a:solidFill>
                  <a:srgbClr val="002060"/>
                </a:solidFill>
              </a:rPr>
              <a:t>Jarvie</a:t>
            </a:r>
            <a:r>
              <a:rPr lang="en-GB" altLang="en-US" sz="1800" dirty="0">
                <a:solidFill>
                  <a:srgbClr val="002060"/>
                </a:solidFill>
              </a:rPr>
              <a:t>, G. (2012). Sport, Culture and Society. Routledge.   See Chapter 6.</a:t>
            </a:r>
          </a:p>
          <a:p>
            <a:pPr marL="0" indent="0">
              <a:buNone/>
            </a:pPr>
            <a:endParaRPr lang="en-GB" altLang="en-US" sz="18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altLang="en-US" sz="1800" dirty="0">
                <a:solidFill>
                  <a:srgbClr val="002060"/>
                </a:solidFill>
              </a:rPr>
              <a:t>https://www.theguardian.com/world/2016/dec/01/nside-talys-ultras-the-dangerous-fans-who-control-the-game</a:t>
            </a:r>
          </a:p>
          <a:p>
            <a:pPr marL="0" indent="0">
              <a:buNone/>
            </a:pPr>
            <a:r>
              <a:rPr lang="en-GB" altLang="en-US" sz="1800" dirty="0">
                <a:solidFill>
                  <a:srgbClr val="002060"/>
                </a:solidFill>
              </a:rPr>
              <a:t>Moran, R.T., Abramson, N.R., and Moran, S.V. (2007). Managing Cultural Differences. Routledge.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2060"/>
                </a:solidFill>
              </a:rPr>
              <a:t>Samovar, L.A., Porter, R.E., McDaniel, E.R., and Roy, C.S. (2013)  Communication between Cultures, 8</a:t>
            </a:r>
            <a:r>
              <a:rPr lang="en-GB" sz="1800" baseline="30000" dirty="0">
                <a:solidFill>
                  <a:srgbClr val="002060"/>
                </a:solidFill>
              </a:rPr>
              <a:t>th </a:t>
            </a:r>
            <a:r>
              <a:rPr lang="en-GB" sz="1800" dirty="0">
                <a:solidFill>
                  <a:srgbClr val="002060"/>
                </a:solidFill>
              </a:rPr>
              <a:t>Edition. Belmont, California: Wadsworth Cengage Learning. </a:t>
            </a:r>
          </a:p>
          <a:p>
            <a:pPr marL="0" indent="0">
              <a:buNone/>
            </a:pPr>
            <a:r>
              <a:rPr lang="en-GB" altLang="en-US" sz="1800" dirty="0" err="1">
                <a:solidFill>
                  <a:srgbClr val="002060"/>
                </a:solidFill>
              </a:rPr>
              <a:t>Spracklen</a:t>
            </a:r>
            <a:r>
              <a:rPr lang="en-GB" altLang="en-US" sz="1800" dirty="0">
                <a:solidFill>
                  <a:srgbClr val="002060"/>
                </a:solidFill>
              </a:rPr>
              <a:t>, K. (2015). Exploring Sports and Society – A Critical Introduction for Students. Palgrave Macmillan Education. </a:t>
            </a:r>
          </a:p>
          <a:p>
            <a:pPr marL="0" indent="0">
              <a:buNone/>
            </a:pPr>
            <a:r>
              <a:rPr lang="en-GB" altLang="en-US" sz="1800" dirty="0">
                <a:solidFill>
                  <a:srgbClr val="002060"/>
                </a:solidFill>
              </a:rPr>
              <a:t>Tomlinson, A. and Young, C. (2006). National Identity and Global Sports Events. SUNY Press. </a:t>
            </a:r>
          </a:p>
        </p:txBody>
      </p:sp>
    </p:spTree>
    <p:extLst>
      <p:ext uri="{BB962C8B-B14F-4D97-AF65-F5344CB8AC3E}">
        <p14:creationId xmlns:p14="http://schemas.microsoft.com/office/powerpoint/2010/main" val="228282461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DCDABCFA65E84D8B810BF0C5457A5E" ma:contentTypeVersion="13" ma:contentTypeDescription="Create a new document." ma:contentTypeScope="" ma:versionID="e1bc30dd32ea6c6da50d5af59f57c827">
  <xsd:schema xmlns:xsd="http://www.w3.org/2001/XMLSchema" xmlns:xs="http://www.w3.org/2001/XMLSchema" xmlns:p="http://schemas.microsoft.com/office/2006/metadata/properties" xmlns:ns3="21682d76-7fed-41ad-9dab-ad3c63b4cd86" xmlns:ns4="7ac54d59-15ae-468f-8833-3c6b8f4d3013" targetNamespace="http://schemas.microsoft.com/office/2006/metadata/properties" ma:root="true" ma:fieldsID="890bee5f80b6848cd44ab2ce3e5ca172" ns3:_="" ns4:_="">
    <xsd:import namespace="21682d76-7fed-41ad-9dab-ad3c63b4cd86"/>
    <xsd:import namespace="7ac54d59-15ae-468f-8833-3c6b8f4d3013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682d76-7fed-41ad-9dab-ad3c63b4cd8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c54d59-15ae-468f-8833-3c6b8f4d30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21682d76-7fed-41ad-9dab-ad3c63b4cd86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543B6C4-62EF-487D-9F8C-CD9638356E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682d76-7fed-41ad-9dab-ad3c63b4cd86"/>
    <ds:schemaRef ds:uri="7ac54d59-15ae-468f-8833-3c6b8f4d301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purl.org/dc/terms/"/>
    <ds:schemaRef ds:uri="21682d76-7fed-41ad-9dab-ad3c63b4cd86"/>
    <ds:schemaRef ds:uri="7ac54d59-15ae-468f-8833-3c6b8f4d3013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1183</TotalTime>
  <Words>876</Words>
  <Application>Microsoft Office PowerPoint</Application>
  <PresentationFormat>On-screen Show (4:3)</PresentationFormat>
  <Paragraphs>103</Paragraphs>
  <Slides>38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3" baseType="lpstr">
      <vt:lpstr>Arial</vt:lpstr>
      <vt:lpstr>Calibri</vt:lpstr>
      <vt:lpstr>Myriad Pro</vt:lpstr>
      <vt:lpstr>Wingdings</vt:lpstr>
      <vt:lpstr>20140311PresentationUWTSDTemplate</vt:lpstr>
      <vt:lpstr> Global Cultural Sporting Environment </vt:lpstr>
      <vt:lpstr>Task - Introduce yourself</vt:lpstr>
      <vt:lpstr>Q. What is culture?</vt:lpstr>
      <vt:lpstr>Culture defined:</vt:lpstr>
      <vt:lpstr>PowerPoint Presentation</vt:lpstr>
      <vt:lpstr>The Elements of Culture</vt:lpstr>
      <vt:lpstr>Characteristics of Culture</vt:lpstr>
      <vt:lpstr>PowerPoint Presentation</vt:lpstr>
      <vt:lpstr>PowerPoint Presentation</vt:lpstr>
      <vt:lpstr>PowerPoint Presentation</vt:lpstr>
      <vt:lpstr>PowerPoint Presentation</vt:lpstr>
      <vt:lpstr>What about cheese rolling?</vt:lpstr>
      <vt:lpstr> Q. What functions does culture serve?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Globalisation and culture? </vt:lpstr>
      <vt:lpstr>What is globalisation?</vt:lpstr>
      <vt:lpstr>Globalisation defined:</vt:lpstr>
      <vt:lpstr>Multiculturalism:</vt:lpstr>
      <vt:lpstr>Q. What examples of sport globalisation can you think of?</vt:lpstr>
      <vt:lpstr>Sport and Identity</vt:lpstr>
      <vt:lpstr>Identity defined: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Task</vt:lpstr>
      <vt:lpstr>Literature Searching Task</vt:lpstr>
      <vt:lpstr>Task for next week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Partneriaeth Dysgu Proffesiynol  Professional Learning Partnership</dc:title>
  <dc:creator>Matthew James</dc:creator>
  <cp:lastModifiedBy>Mark Napieralla</cp:lastModifiedBy>
  <cp:revision>57</cp:revision>
  <dcterms:modified xsi:type="dcterms:W3CDTF">2023-02-03T12:24:12Z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0x01010071DCDABCFA65E84D8B810BF0C5457A5E</vt:lpwstr>
  </property>
</Properties>
</file>