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9" r:id="rId2"/>
    <p:sldId id="266" r:id="rId3"/>
    <p:sldId id="267" r:id="rId4"/>
    <p:sldId id="268" r:id="rId5"/>
    <p:sldId id="269" r:id="rId6"/>
    <p:sldId id="260" r:id="rId7"/>
    <p:sldId id="264" r:id="rId8"/>
    <p:sldId id="270"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19" autoAdjust="0"/>
  </p:normalViewPr>
  <p:slideViewPr>
    <p:cSldViewPr snapToGrid="0">
      <p:cViewPr>
        <p:scale>
          <a:sx n="100" d="100"/>
          <a:sy n="100" d="100"/>
        </p:scale>
        <p:origin x="876" y="18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61BB7-E0A8-4AFF-99F5-FE81FF87FA48}" type="datetimeFigureOut">
              <a:rPr lang="en-US" smtClean="0"/>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A7392-35E6-4C0E-BD0F-BA2FE8248879}" type="slidenum">
              <a:rPr lang="en-US" smtClean="0"/>
              <a:t>‹#›</a:t>
            </a:fld>
            <a:endParaRPr lang="en-US"/>
          </a:p>
        </p:txBody>
      </p:sp>
    </p:spTree>
    <p:extLst>
      <p:ext uri="{BB962C8B-B14F-4D97-AF65-F5344CB8AC3E}">
        <p14:creationId xmlns:p14="http://schemas.microsoft.com/office/powerpoint/2010/main" val="3148616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aims to better the working and minimise the errors in the company (</a:t>
            </a:r>
            <a:r>
              <a:rPr lang="en-GB" sz="1200" kern="1200" dirty="0" err="1">
                <a:solidFill>
                  <a:schemeClr val="tx1"/>
                </a:solidFill>
                <a:effectLst/>
                <a:latin typeface="+mn-lt"/>
                <a:ea typeface="+mn-ea"/>
                <a:cs typeface="+mn-cs"/>
              </a:rPr>
              <a:t>Baddley</a:t>
            </a:r>
            <a:r>
              <a:rPr lang="en-GB" sz="1200" kern="1200" dirty="0">
                <a:solidFill>
                  <a:schemeClr val="tx1"/>
                </a:solidFill>
                <a:effectLst/>
                <a:latin typeface="+mn-lt"/>
                <a:ea typeface="+mn-ea"/>
                <a:cs typeface="+mn-cs"/>
              </a:rPr>
              <a:t>,  2018). </a:t>
            </a:r>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3</a:t>
            </a:fld>
            <a:endParaRPr lang="en-US"/>
          </a:p>
        </p:txBody>
      </p:sp>
    </p:spTree>
    <p:extLst>
      <p:ext uri="{BB962C8B-B14F-4D97-AF65-F5344CB8AC3E}">
        <p14:creationId xmlns:p14="http://schemas.microsoft.com/office/powerpoint/2010/main" val="371695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several benefits are mentioned below:</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Builds strong employee relationships – </a:t>
            </a:r>
            <a:r>
              <a:rPr lang="en-GB" sz="1200" kern="1200" dirty="0">
                <a:solidFill>
                  <a:schemeClr val="tx1"/>
                </a:solidFill>
                <a:effectLst/>
                <a:latin typeface="+mn-lt"/>
                <a:ea typeface="+mn-ea"/>
                <a:cs typeface="+mn-cs"/>
              </a:rPr>
              <a:t>Bonds among the employees and managers are very crucial. Social engagements apart from the working hours and building of team can essentially better relationships in the company.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Helps with decision-making – </a:t>
            </a:r>
            <a:r>
              <a:rPr lang="en-GB" sz="1200" kern="1200" dirty="0">
                <a:solidFill>
                  <a:schemeClr val="tx1"/>
                </a:solidFill>
                <a:effectLst/>
                <a:latin typeface="+mn-lt"/>
                <a:ea typeface="+mn-ea"/>
                <a:cs typeface="+mn-cs"/>
              </a:rPr>
              <a:t>Effectual communication also support decisions of business which need to be make faster, enhancing business and providing the commercial  agility as well as getting an edge over competitors.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4</a:t>
            </a:fld>
            <a:endParaRPr lang="en-US"/>
          </a:p>
        </p:txBody>
      </p:sp>
    </p:spTree>
    <p:extLst>
      <p:ext uri="{BB962C8B-B14F-4D97-AF65-F5344CB8AC3E}">
        <p14:creationId xmlns:p14="http://schemas.microsoft.com/office/powerpoint/2010/main" val="288813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Mechanistic- </a:t>
            </a:r>
            <a:r>
              <a:rPr lang="en-GB" sz="1200" kern="1200" dirty="0">
                <a:solidFill>
                  <a:schemeClr val="tx1"/>
                </a:solidFill>
                <a:effectLst/>
                <a:latin typeface="+mn-lt"/>
                <a:ea typeface="+mn-ea"/>
                <a:cs typeface="+mn-cs"/>
              </a:rPr>
              <a:t>It states that communication is the transmitting of the info among people. In which one is receiver and other one is sender.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Psychological – </a:t>
            </a:r>
            <a:r>
              <a:rPr lang="en-GB" sz="1200" kern="1200" dirty="0">
                <a:solidFill>
                  <a:schemeClr val="tx1"/>
                </a:solidFill>
                <a:effectLst/>
                <a:latin typeface="+mn-lt"/>
                <a:ea typeface="+mn-ea"/>
                <a:cs typeface="+mn-cs"/>
              </a:rPr>
              <a:t>It states about the thoughts and ideas of the sender which that person attempts to share with the receiver.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Social – </a:t>
            </a:r>
            <a:r>
              <a:rPr lang="en-GB" sz="1200" kern="1200" dirty="0">
                <a:solidFill>
                  <a:schemeClr val="tx1"/>
                </a:solidFill>
                <a:effectLst/>
                <a:latin typeface="+mn-lt"/>
                <a:ea typeface="+mn-ea"/>
                <a:cs typeface="+mn-cs"/>
              </a:rPr>
              <a:t>It is the outcome among the sender and receiver as the communication is majorly dependent on context of interaction.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Systemic- </a:t>
            </a:r>
            <a:r>
              <a:rPr lang="en-GB" sz="1200" kern="1200" dirty="0">
                <a:solidFill>
                  <a:schemeClr val="tx1"/>
                </a:solidFill>
                <a:effectLst/>
                <a:latin typeface="+mn-lt"/>
                <a:ea typeface="+mn-ea"/>
                <a:cs typeface="+mn-cs"/>
              </a:rPr>
              <a:t>This represents that communication is basically something new and different content which is made at the time when several people interpret in their own method.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Critical- </a:t>
            </a:r>
            <a:r>
              <a:rPr lang="en-GB" sz="1200" kern="1200" dirty="0">
                <a:solidFill>
                  <a:schemeClr val="tx1"/>
                </a:solidFill>
                <a:effectLst/>
                <a:latin typeface="+mn-lt"/>
                <a:ea typeface="+mn-ea"/>
                <a:cs typeface="+mn-cs"/>
              </a:rPr>
              <a:t>This says that communication is basically a method with the assistance of which a person show its authorities and power with other people.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theory assist  in attaining the needs in order to interact with people and also with themselves. Communication is critical requirement of survival.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5</a:t>
            </a:fld>
            <a:endParaRPr lang="en-US"/>
          </a:p>
        </p:txBody>
      </p:sp>
    </p:spTree>
    <p:extLst>
      <p:ext uri="{BB962C8B-B14F-4D97-AF65-F5344CB8AC3E}">
        <p14:creationId xmlns:p14="http://schemas.microsoft.com/office/powerpoint/2010/main" val="339662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Inability to Listen to Others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person cannot engage with a person if they are not appropriately listening due to this, a person will apt to make different assumptions regarding their wants which can lead to miscommunication.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Conflicts in the Workplace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 the nature of the barrier is not essential instead communicating appropriately in order to resolve the issue is required (</a:t>
            </a:r>
            <a:r>
              <a:rPr lang="en-GB" sz="1200" kern="1200" dirty="0" err="1">
                <a:solidFill>
                  <a:schemeClr val="tx1"/>
                </a:solidFill>
                <a:effectLst/>
                <a:latin typeface="+mn-lt"/>
                <a:ea typeface="+mn-ea"/>
                <a:cs typeface="+mn-cs"/>
              </a:rPr>
              <a:t>Shennan</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6</a:t>
            </a:fld>
            <a:endParaRPr lang="en-US"/>
          </a:p>
        </p:txBody>
      </p:sp>
    </p:spTree>
    <p:extLst>
      <p:ext uri="{BB962C8B-B14F-4D97-AF65-F5344CB8AC3E}">
        <p14:creationId xmlns:p14="http://schemas.microsoft.com/office/powerpoint/2010/main" val="88164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Face-to-face communication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It is because it minimises any misconducted content by permitting for body language, other non verbal communication and facial expressions as well.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Online messaging platforms-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different channel of communication works more like text message because this give conversation of real time and also increase the professionalism in the informal interactions.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7</a:t>
            </a:fld>
            <a:endParaRPr lang="en-US"/>
          </a:p>
        </p:txBody>
      </p:sp>
    </p:spTree>
    <p:extLst>
      <p:ext uri="{BB962C8B-B14F-4D97-AF65-F5344CB8AC3E}">
        <p14:creationId xmlns:p14="http://schemas.microsoft.com/office/powerpoint/2010/main" val="318433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Additionally there are several advantages of the effective communication which can eliminate barriers in it. Moreover, there are several channels of communication which is effective in order to interact appropriately.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8</a:t>
            </a:fld>
            <a:endParaRPr lang="en-US"/>
          </a:p>
        </p:txBody>
      </p:sp>
    </p:spTree>
    <p:extLst>
      <p:ext uri="{BB962C8B-B14F-4D97-AF65-F5344CB8AC3E}">
        <p14:creationId xmlns:p14="http://schemas.microsoft.com/office/powerpoint/2010/main" val="3285850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9</a:t>
            </a:fld>
            <a:endParaRPr lang="en-US"/>
          </a:p>
        </p:txBody>
      </p:sp>
    </p:spTree>
    <p:extLst>
      <p:ext uri="{BB962C8B-B14F-4D97-AF65-F5344CB8AC3E}">
        <p14:creationId xmlns:p14="http://schemas.microsoft.com/office/powerpoint/2010/main" val="4055552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0604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60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484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235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37292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082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033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927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258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356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032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7470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8486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4606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133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3291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813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27/03/2022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317696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1010216" y="2845775"/>
            <a:ext cx="10515600" cy="1325563"/>
          </a:xfrm>
        </p:spPr>
        <p:txBody>
          <a:bodyPr/>
          <a:lstStyle/>
          <a:p>
            <a:pPr algn="ctr"/>
            <a:r>
              <a:rPr lang="en-GB" b="1" i="1" dirty="0">
                <a:latin typeface="Times New Roman" panose="02020603050405020304" pitchFamily="18" charset="0"/>
                <a:cs typeface="Times New Roman" panose="02020603050405020304" pitchFamily="18" charset="0"/>
              </a:rPr>
              <a:t>Presentation</a:t>
            </a:r>
          </a:p>
        </p:txBody>
      </p:sp>
    </p:spTree>
    <p:extLst>
      <p:ext uri="{BB962C8B-B14F-4D97-AF65-F5344CB8AC3E}">
        <p14:creationId xmlns:p14="http://schemas.microsoft.com/office/powerpoint/2010/main" val="248173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32874"/>
          </a:xfrm>
        </p:spPr>
        <p:txBody>
          <a:bodyPr/>
          <a:lstStyle/>
          <a:p>
            <a:pPr algn="ctr"/>
            <a:r>
              <a:rPr lang="en-GB" b="1" i="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p:txBody>
          <a:bodyPr vert="horz" lIns="91440" tIns="45720" rIns="91440" bIns="45720" rtlCol="0" anchor="t">
            <a:normAutofit/>
          </a:bodyPr>
          <a:lstStyle/>
          <a:p>
            <a:pPr algn="just">
              <a:lnSpc>
                <a:spcPct val="150000"/>
              </a:lnSpc>
            </a:pPr>
            <a:r>
              <a:rPr lang="en-GB" dirty="0">
                <a:latin typeface="Times New Roman" panose="02020603050405020304" pitchFamily="18" charset="0"/>
                <a:cs typeface="Times New Roman" panose="02020603050405020304" pitchFamily="18" charset="0"/>
              </a:rPr>
              <a:t>Introduction</a:t>
            </a:r>
          </a:p>
          <a:p>
            <a:r>
              <a:rPr lang="en-GB" dirty="0">
                <a:latin typeface="Times New Roman" panose="02020603050405020304" pitchFamily="18" charset="0"/>
                <a:cs typeface="Times New Roman" panose="02020603050405020304" pitchFamily="18" charset="0"/>
              </a:rPr>
              <a:t>Benefits of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 should the organization use the theories relating to models of communication</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Types of barriers that can prevent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Channels of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Conclusion </a:t>
            </a:r>
          </a:p>
          <a:p>
            <a:pPr algn="just">
              <a:lnSpc>
                <a:spcPct val="150000"/>
              </a:lnSpc>
            </a:pPr>
            <a:r>
              <a:rPr lang="en-GB" dirty="0">
                <a:latin typeface="Times New Roman" panose="02020603050405020304" pitchFamily="18" charset="0"/>
                <a:cs typeface="Times New Roman" panose="02020603050405020304" pitchFamily="18" charset="0"/>
              </a:rPr>
              <a:t>References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45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41928"/>
          </a:xfrm>
        </p:spPr>
        <p:txBody>
          <a:bodyPr/>
          <a:lstStyle/>
          <a:p>
            <a:pPr algn="ctr"/>
            <a:r>
              <a:rPr lang="en-GB" b="1" i="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569158" y="1962383"/>
            <a:ext cx="5034938"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Business communication is the method of sharing data among the people in the organisation as well as outside of it. Effectual communication in business refers to how workers communicate in order to accomplish the goals of the company. </a:t>
            </a:r>
            <a:endParaRPr lang="en-GB" sz="1800" dirty="0">
              <a:latin typeface="Times New Roman" panose="02020603050405020304" pitchFamily="18" charset="0"/>
              <a:cs typeface="Times New Roman" panose="02020603050405020304" pitchFamily="18" charset="0"/>
            </a:endParaRPr>
          </a:p>
        </p:txBody>
      </p:sp>
      <p:pic>
        <p:nvPicPr>
          <p:cNvPr id="1026" name="Picture 2" descr="Business Communication Service, Business Communication Services - Winfred  Crawford, Jaipur | ID: 89606869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557" y="2066203"/>
            <a:ext cx="4259408" cy="280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042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2" y="452718"/>
            <a:ext cx="5143646" cy="878141"/>
          </a:xfrm>
        </p:spPr>
        <p:txBody>
          <a:bodyPr/>
          <a:lstStyle/>
          <a:p>
            <a:pPr algn="ctr"/>
            <a:r>
              <a:rPr lang="en-GB" b="1" i="1" dirty="0">
                <a:latin typeface="Times New Roman" panose="02020603050405020304" pitchFamily="18" charset="0"/>
                <a:cs typeface="Times New Roman" panose="02020603050405020304" pitchFamily="18" charset="0"/>
              </a:rPr>
              <a:t>Benefits of effective communication </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344787" y="2890982"/>
            <a:ext cx="4725978" cy="3292994"/>
          </a:xfrm>
        </p:spPr>
        <p:txBody>
          <a:bodyPr vert="horz" lIns="91440" tIns="45720" rIns="91440" bIns="45720" rtlCol="0" anchor="t">
            <a:noAutofit/>
          </a:bodyPr>
          <a:lstStyle/>
          <a:p>
            <a:pPr marL="0" indent="0">
              <a:buNone/>
            </a:pPr>
            <a:r>
              <a:rPr lang="en-GB" dirty="0">
                <a:latin typeface="Times New Roman" panose="02020603050405020304" pitchFamily="18" charset="0"/>
                <a:cs typeface="Times New Roman" panose="02020603050405020304" pitchFamily="18" charset="0"/>
              </a:rPr>
              <a:t>The several benefits are mentioned below:</a:t>
            </a:r>
            <a:endParaRPr lang="en-US"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Builds strong employee relationships – </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Helps with decision-making </a:t>
            </a:r>
            <a:endParaRPr lang="en-US" dirty="0">
              <a:latin typeface="Times New Roman" panose="02020603050405020304" pitchFamily="18" charset="0"/>
              <a:cs typeface="Times New Roman" panose="02020603050405020304" pitchFamily="18" charset="0"/>
            </a:endParaRPr>
          </a:p>
        </p:txBody>
      </p:sp>
      <p:pic>
        <p:nvPicPr>
          <p:cNvPr id="4" name="Picture 2" descr="How And Wh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2884" y="0"/>
            <a:ext cx="63191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62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680144" cy="1911791"/>
          </a:xfrm>
        </p:spPr>
        <p:txBody>
          <a:bodyPr/>
          <a:lstStyle/>
          <a:p>
            <a:pPr algn="ctr"/>
            <a:r>
              <a:rPr lang="en-GB" b="1" i="1" dirty="0">
                <a:latin typeface="Times New Roman" panose="02020603050405020304" pitchFamily="18" charset="0"/>
                <a:cs typeface="Times New Roman" panose="02020603050405020304" pitchFamily="18"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470964" y="2974107"/>
            <a:ext cx="5255582" cy="3522073"/>
          </a:xfrm>
        </p:spPr>
        <p:txBody>
          <a:bodyPr vert="horz" lIns="91440" tIns="45720" rIns="91440" bIns="45720" rtlCol="0" anchor="t">
            <a:noAutofit/>
          </a:bodyPr>
          <a:lstStyle/>
          <a:p>
            <a:pPr marL="0" indent="0">
              <a:buNone/>
            </a:pPr>
            <a:r>
              <a:rPr lang="en-GB" b="1" dirty="0">
                <a:latin typeface="Times New Roman" panose="02020603050405020304" pitchFamily="18" charset="0"/>
                <a:cs typeface="Times New Roman" panose="02020603050405020304" pitchFamily="18" charset="0"/>
              </a:rPr>
              <a:t>Communication Theory Framework</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Mechanistic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Psychological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Systemic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Critical</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dirty="0">
              <a:latin typeface="Times New Roman" panose="02020603050405020304" pitchFamily="18" charset="0"/>
              <a:cs typeface="Times New Roman" panose="02020603050405020304" pitchFamily="18" charset="0"/>
            </a:endParaRPr>
          </a:p>
        </p:txBody>
      </p:sp>
      <p:pic>
        <p:nvPicPr>
          <p:cNvPr id="3074" name="Picture 2" descr="Communication Theory: Definition, Framework and Theories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6546" y="2974107"/>
            <a:ext cx="4681896" cy="263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11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929A-E181-4FAD-8235-9EB55018793B}"/>
              </a:ext>
            </a:extLst>
          </p:cNvPr>
          <p:cNvSpPr>
            <a:spLocks noGrp="1"/>
          </p:cNvSpPr>
          <p:nvPr>
            <p:ph type="title"/>
          </p:nvPr>
        </p:nvSpPr>
        <p:spPr>
          <a:xfrm>
            <a:off x="646111" y="452718"/>
            <a:ext cx="9404723" cy="796660"/>
          </a:xfrm>
        </p:spPr>
        <p:txBody>
          <a:bodyPr/>
          <a:lstStyle/>
          <a:p>
            <a:pPr algn="ctr"/>
            <a:r>
              <a:rPr lang="en-GB" b="1" i="1" dirty="0">
                <a:latin typeface="Times New Roman" panose="02020603050405020304" pitchFamily="18" charset="0"/>
                <a:cs typeface="Times New Roman" panose="02020603050405020304" pitchFamily="18" charset="0"/>
              </a:rPr>
              <a:t>Types of barriers that can prevent effective communication </a:t>
            </a:r>
          </a:p>
        </p:txBody>
      </p:sp>
      <p:sp>
        <p:nvSpPr>
          <p:cNvPr id="3" name="Content Placeholder 2">
            <a:extLst>
              <a:ext uri="{FF2B5EF4-FFF2-40B4-BE49-F238E27FC236}">
                <a16:creationId xmlns:a16="http://schemas.microsoft.com/office/drawing/2014/main" id="{A75CB7BD-82C9-4D37-B941-442FF26E9761}"/>
              </a:ext>
            </a:extLst>
          </p:cNvPr>
          <p:cNvSpPr>
            <a:spLocks noGrp="1"/>
          </p:cNvSpPr>
          <p:nvPr>
            <p:ph idx="1"/>
          </p:nvPr>
        </p:nvSpPr>
        <p:spPr>
          <a:xfrm>
            <a:off x="397143" y="2429164"/>
            <a:ext cx="6112300" cy="3855449"/>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Inability to Listen to Others- </a:t>
            </a:r>
            <a:r>
              <a:rPr lang="en-GB" dirty="0">
                <a:latin typeface="Times New Roman" panose="02020603050405020304" pitchFamily="18" charset="0"/>
                <a:cs typeface="Times New Roman" panose="02020603050405020304" pitchFamily="18" charset="0"/>
              </a:rPr>
              <a:t>Listening actively is an essential element of effectual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Conflicts in the Workplace- </a:t>
            </a:r>
            <a:r>
              <a:rPr lang="en-GB" dirty="0">
                <a:latin typeface="Times New Roman" panose="02020603050405020304" pitchFamily="18" charset="0"/>
                <a:cs typeface="Times New Roman" panose="02020603050405020304" pitchFamily="18" charset="0"/>
              </a:rPr>
              <a:t>Conflicts can occur for the several reasons and when it happen, this becomes a hurdle to effectual communication. </a:t>
            </a:r>
            <a:endParaRPr lang="en-US" dirty="0">
              <a:latin typeface="Times New Roman" panose="02020603050405020304" pitchFamily="18" charset="0"/>
              <a:cs typeface="Times New Roman" panose="02020603050405020304" pitchFamily="18" charset="0"/>
            </a:endParaRPr>
          </a:p>
        </p:txBody>
      </p:sp>
      <p:pic>
        <p:nvPicPr>
          <p:cNvPr id="4100" name="Picture 4" descr="15 Ways to Overcome Barriers to Communication | Business Cons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800" y="2609849"/>
            <a:ext cx="4099102" cy="2462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13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Channels of communication used by the organization </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Face-to-face communication- </a:t>
            </a:r>
            <a:r>
              <a:rPr lang="en-GB" dirty="0">
                <a:latin typeface="Times New Roman" panose="02020603050405020304" pitchFamily="18" charset="0"/>
                <a:cs typeface="Times New Roman" panose="02020603050405020304" pitchFamily="18" charset="0"/>
              </a:rPr>
              <a:t>One of the best communication channel is this as meetings are majorly conducted face to face.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Online messaging platforms- </a:t>
            </a:r>
            <a:r>
              <a:rPr lang="en-GB" dirty="0">
                <a:latin typeface="Times New Roman" panose="02020603050405020304" pitchFamily="18" charset="0"/>
                <a:cs typeface="Times New Roman" panose="02020603050405020304" pitchFamily="18" charset="0"/>
              </a:rPr>
              <a:t>These platforms are basically constructed to link inner teams have increased in popularity in recent times.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13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the above presentation it has been concluded that, effective communication in the organisation is very crucial in order negate the any possibility of miscommunication as well as conflict which will lead to the smooth working of the firm.</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980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F026-3263-47B9-9327-CC312676F35C}"/>
              </a:ext>
            </a:extLst>
          </p:cNvPr>
          <p:cNvSpPr>
            <a:spLocks noGrp="1"/>
          </p:cNvSpPr>
          <p:nvPr>
            <p:ph type="title"/>
          </p:nvPr>
        </p:nvSpPr>
        <p:spPr>
          <a:xfrm>
            <a:off x="646111" y="452718"/>
            <a:ext cx="9404723" cy="987199"/>
          </a:xfrm>
        </p:spPr>
        <p:txBody>
          <a:bodyPr/>
          <a:lstStyle/>
          <a:p>
            <a:pPr algn="ctr"/>
            <a:r>
              <a:rPr lang="en-GB" b="1" i="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6F4F9DE0-6730-41BB-A462-3E7AE242CDC2}"/>
              </a:ext>
            </a:extLst>
          </p:cNvPr>
          <p:cNvSpPr>
            <a:spLocks noGrp="1"/>
          </p:cNvSpPr>
          <p:nvPr>
            <p:ph idx="1"/>
          </p:nvPr>
        </p:nvSpPr>
        <p:spPr>
          <a:xfrm>
            <a:off x="1103312" y="2052918"/>
            <a:ext cx="10027143" cy="4195481"/>
          </a:xfrm>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Baddley</a:t>
            </a:r>
            <a:r>
              <a:rPr lang="en-GB" dirty="0">
                <a:latin typeface="Times New Roman" panose="02020603050405020304" pitchFamily="18" charset="0"/>
                <a:cs typeface="Times New Roman" panose="02020603050405020304" pitchFamily="18" charset="0"/>
              </a:rPr>
              <a:t>, D., 2018. Enhancing effective communication among non-verbal patients. </a:t>
            </a:r>
            <a:r>
              <a:rPr lang="en-GB" i="1" dirty="0" err="1">
                <a:latin typeface="Times New Roman" panose="02020603050405020304" pitchFamily="18" charset="0"/>
                <a:cs typeface="Times New Roman" panose="02020603050405020304" pitchFamily="18" charset="0"/>
              </a:rPr>
              <a:t>Pediatric</a:t>
            </a:r>
            <a:r>
              <a:rPr lang="en-GB" i="1" dirty="0">
                <a:latin typeface="Times New Roman" panose="02020603050405020304" pitchFamily="18" charset="0"/>
                <a:cs typeface="Times New Roman" panose="02020603050405020304" pitchFamily="18" charset="0"/>
              </a:rPr>
              <a:t> Nursing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(3), pp.144-146.</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Shennan</a:t>
            </a:r>
            <a:r>
              <a:rPr lang="en-GB" dirty="0">
                <a:latin typeface="Times New Roman" panose="02020603050405020304" pitchFamily="18" charset="0"/>
                <a:cs typeface="Times New Roman" panose="02020603050405020304" pitchFamily="18" charset="0"/>
              </a:rPr>
              <a:t>, G., 2019. </a:t>
            </a:r>
            <a:r>
              <a:rPr lang="en-GB" i="1" dirty="0">
                <a:latin typeface="Times New Roman" panose="02020603050405020304" pitchFamily="18" charset="0"/>
                <a:cs typeface="Times New Roman" panose="02020603050405020304" pitchFamily="18" charset="0"/>
              </a:rPr>
              <a:t>Solution-focused practice: Effective communication to facilitate change</a:t>
            </a:r>
            <a:r>
              <a:rPr lang="en-GB" dirty="0">
                <a:latin typeface="Times New Roman" panose="02020603050405020304" pitchFamily="18" charset="0"/>
                <a:cs typeface="Times New Roman" panose="02020603050405020304" pitchFamily="18" charset="0"/>
              </a:rPr>
              <a:t>. Macmillan International Higher Education.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433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153</TotalTime>
  <Words>696</Words>
  <Application>Microsoft Office PowerPoint</Application>
  <PresentationFormat>Widescreen</PresentationFormat>
  <Paragraphs>59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Presentation</vt:lpstr>
      <vt:lpstr>Table of Contents</vt:lpstr>
      <vt:lpstr>Introduction</vt:lpstr>
      <vt:lpstr>Benefits of effective communication </vt:lpstr>
      <vt:lpstr>How should the organization use the theories relating to models of communication</vt:lpstr>
      <vt:lpstr>Types of barriers that can prevent effective communication </vt:lpstr>
      <vt:lpstr>Channels of communication used by the organization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Unknown User</cp:lastModifiedBy>
  <cp:revision>42</cp:revision>
  <dcterms:created xsi:type="dcterms:W3CDTF">2022-02-24T13:37:32Z</dcterms:created>
  <dcterms:modified xsi:type="dcterms:W3CDTF">2022-03-27T09:15:00Z</dcterms:modified>
</cp:coreProperties>
</file>