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 id="2147483729" r:id="rId2"/>
    <p:sldMasterId id="2147483733" r:id="rId3"/>
  </p:sldMasterIdLst>
  <p:notesMasterIdLst>
    <p:notesMasterId r:id="rId51"/>
  </p:notesMasterIdLst>
  <p:sldIdLst>
    <p:sldId id="364" r:id="rId4"/>
    <p:sldId id="447" r:id="rId5"/>
    <p:sldId id="266" r:id="rId6"/>
    <p:sldId id="400" r:id="rId7"/>
    <p:sldId id="401" r:id="rId8"/>
    <p:sldId id="403" r:id="rId9"/>
    <p:sldId id="256" r:id="rId10"/>
    <p:sldId id="448" r:id="rId11"/>
    <p:sldId id="449" r:id="rId12"/>
    <p:sldId id="260" r:id="rId13"/>
    <p:sldId id="257" r:id="rId14"/>
    <p:sldId id="258" r:id="rId15"/>
    <p:sldId id="259" r:id="rId16"/>
    <p:sldId id="410" r:id="rId17"/>
    <p:sldId id="411" r:id="rId18"/>
    <p:sldId id="311" r:id="rId19"/>
    <p:sldId id="412" r:id="rId20"/>
    <p:sldId id="413" r:id="rId21"/>
    <p:sldId id="414" r:id="rId22"/>
    <p:sldId id="277" r:id="rId23"/>
    <p:sldId id="415" r:id="rId24"/>
    <p:sldId id="416" r:id="rId25"/>
    <p:sldId id="417" r:id="rId26"/>
    <p:sldId id="418" r:id="rId27"/>
    <p:sldId id="446" r:id="rId28"/>
    <p:sldId id="421" r:id="rId29"/>
    <p:sldId id="422" r:id="rId30"/>
    <p:sldId id="423" r:id="rId31"/>
    <p:sldId id="424" r:id="rId32"/>
    <p:sldId id="425" r:id="rId33"/>
    <p:sldId id="426" r:id="rId34"/>
    <p:sldId id="427" r:id="rId35"/>
    <p:sldId id="428" r:id="rId36"/>
    <p:sldId id="429" r:id="rId37"/>
    <p:sldId id="430" r:id="rId38"/>
    <p:sldId id="431" r:id="rId39"/>
    <p:sldId id="326" r:id="rId40"/>
    <p:sldId id="432" r:id="rId41"/>
    <p:sldId id="435" r:id="rId42"/>
    <p:sldId id="437" r:id="rId43"/>
    <p:sldId id="438" r:id="rId44"/>
    <p:sldId id="439" r:id="rId45"/>
    <p:sldId id="440" r:id="rId46"/>
    <p:sldId id="441" r:id="rId47"/>
    <p:sldId id="443" r:id="rId48"/>
    <p:sldId id="444" r:id="rId49"/>
    <p:sldId id="445"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CDC99EC2-5556-4F8C-93D0-8301FE6DFEA4}">
          <p14:sldIdLst>
            <p14:sldId id="364"/>
            <p14:sldId id="447"/>
            <p14:sldId id="266"/>
            <p14:sldId id="400"/>
            <p14:sldId id="401"/>
            <p14:sldId id="403"/>
            <p14:sldId id="256"/>
            <p14:sldId id="448"/>
            <p14:sldId id="449"/>
            <p14:sldId id="260"/>
            <p14:sldId id="257"/>
            <p14:sldId id="258"/>
            <p14:sldId id="259"/>
            <p14:sldId id="410"/>
            <p14:sldId id="411"/>
            <p14:sldId id="311"/>
            <p14:sldId id="412"/>
            <p14:sldId id="413"/>
            <p14:sldId id="414"/>
            <p14:sldId id="277"/>
            <p14:sldId id="415"/>
            <p14:sldId id="416"/>
            <p14:sldId id="417"/>
            <p14:sldId id="418"/>
            <p14:sldId id="446"/>
            <p14:sldId id="421"/>
            <p14:sldId id="422"/>
            <p14:sldId id="423"/>
            <p14:sldId id="424"/>
            <p14:sldId id="425"/>
            <p14:sldId id="426"/>
            <p14:sldId id="427"/>
            <p14:sldId id="428"/>
            <p14:sldId id="429"/>
            <p14:sldId id="430"/>
            <p14:sldId id="431"/>
            <p14:sldId id="326"/>
            <p14:sldId id="432"/>
            <p14:sldId id="435"/>
            <p14:sldId id="437"/>
            <p14:sldId id="438"/>
            <p14:sldId id="439"/>
            <p14:sldId id="440"/>
            <p14:sldId id="441"/>
            <p14:sldId id="443"/>
            <p14:sldId id="444"/>
            <p14:sldId id="445"/>
          </p14:sldIdLst>
        </p14:section>
        <p14:section name="Untitled Section" id="{2A8F0491-05E5-4579-8C49-691F6262B64B}">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87D54C2-2DC0-4F56-A26D-FCCEA007283D}" v="13" dt="2026-09-18T11:41:41.28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viewProps" Target="viewProps.xml"/><Relationship Id="rId5" Type="http://schemas.openxmlformats.org/officeDocument/2006/relationships/slide" Target="slides/slide2.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6/11/relationships/changesInfo" Target="changesInfos/changesInfo1.xml"/><Relationship Id="rId8" Type="http://schemas.openxmlformats.org/officeDocument/2006/relationships/slide" Target="slides/slide5.xml"/><Relationship Id="rId51" Type="http://schemas.openxmlformats.org/officeDocument/2006/relationships/notesMaster" Target="notesMasters/notesMaster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microsoft.com/office/2015/10/relationships/revisionInfo" Target="revisionInfo.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C8528C3-6FAD-45A2-90D2-5FC3CA4C894C}"/>
    <pc:docChg chg="undo custSel addSld delSld modSld modSection">
      <pc:chgData name="Darren O'Connor" userId="6303f320-515b-428d-9515-1f5db775ab4e" providerId="ADAL" clId="{0C8528C3-6FAD-45A2-90D2-5FC3CA4C894C}" dt="2026-09-18T11:41:53.899" v="84" actId="115"/>
      <pc:docMkLst>
        <pc:docMk/>
      </pc:docMkLst>
      <pc:sldChg chg="modSp mod">
        <pc:chgData name="Darren O'Connor" userId="6303f320-515b-428d-9515-1f5db775ab4e" providerId="ADAL" clId="{0C8528C3-6FAD-45A2-90D2-5FC3CA4C894C}" dt="2026-09-18T11:34:18.736" v="70" actId="27636"/>
        <pc:sldMkLst>
          <pc:docMk/>
          <pc:sldMk cId="807868497" sldId="401"/>
        </pc:sldMkLst>
        <pc:spChg chg="mod">
          <ac:chgData name="Darren O'Connor" userId="6303f320-515b-428d-9515-1f5db775ab4e" providerId="ADAL" clId="{0C8528C3-6FAD-45A2-90D2-5FC3CA4C894C}" dt="2026-09-18T11:34:18.736" v="69" actId="27636"/>
          <ac:spMkLst>
            <pc:docMk/>
            <pc:sldMk cId="807868497" sldId="401"/>
            <ac:spMk id="3" creationId="{D520315F-DD8B-9309-2018-C16E2A79ED5A}"/>
          </ac:spMkLst>
        </pc:spChg>
        <pc:spChg chg="mod">
          <ac:chgData name="Darren O'Connor" userId="6303f320-515b-428d-9515-1f5db775ab4e" providerId="ADAL" clId="{0C8528C3-6FAD-45A2-90D2-5FC3CA4C894C}" dt="2026-09-18T11:34:18.736" v="70" actId="27636"/>
          <ac:spMkLst>
            <pc:docMk/>
            <pc:sldMk cId="807868497" sldId="401"/>
            <ac:spMk id="4" creationId="{5D4202C4-57DF-AE27-8ECB-3DBC160BBE62}"/>
          </ac:spMkLst>
        </pc:spChg>
      </pc:sldChg>
      <pc:sldChg chg="modSp mod">
        <pc:chgData name="Darren O'Connor" userId="6303f320-515b-428d-9515-1f5db775ab4e" providerId="ADAL" clId="{0C8528C3-6FAD-45A2-90D2-5FC3CA4C894C}" dt="2026-09-18T11:35:56.658" v="77" actId="20577"/>
        <pc:sldMkLst>
          <pc:docMk/>
          <pc:sldMk cId="3809851747" sldId="403"/>
        </pc:sldMkLst>
        <pc:spChg chg="mod">
          <ac:chgData name="Darren O'Connor" userId="6303f320-515b-428d-9515-1f5db775ab4e" providerId="ADAL" clId="{0C8528C3-6FAD-45A2-90D2-5FC3CA4C894C}" dt="2026-09-18T11:35:56.658" v="77" actId="20577"/>
          <ac:spMkLst>
            <pc:docMk/>
            <pc:sldMk cId="3809851747" sldId="403"/>
            <ac:spMk id="3" creationId="{F63FF038-C095-6752-80E7-4D9FF6C734F7}"/>
          </ac:spMkLst>
        </pc:spChg>
        <pc:spChg chg="mod">
          <ac:chgData name="Darren O'Connor" userId="6303f320-515b-428d-9515-1f5db775ab4e" providerId="ADAL" clId="{0C8528C3-6FAD-45A2-90D2-5FC3CA4C894C}" dt="2026-09-18T11:35:01.529" v="74" actId="27636"/>
          <ac:spMkLst>
            <pc:docMk/>
            <pc:sldMk cId="3809851747" sldId="403"/>
            <ac:spMk id="4" creationId="{BA060D82-BB4B-51B9-9465-F3A188B0EB9C}"/>
          </ac:spMkLst>
        </pc:spChg>
      </pc:sldChg>
      <pc:sldChg chg="del">
        <pc:chgData name="Darren O'Connor" userId="6303f320-515b-428d-9515-1f5db775ab4e" providerId="ADAL" clId="{0C8528C3-6FAD-45A2-90D2-5FC3CA4C894C}" dt="2026-09-18T11:38:23.649" v="78" actId="47"/>
        <pc:sldMkLst>
          <pc:docMk/>
          <pc:sldMk cId="2169227908" sldId="404"/>
        </pc:sldMkLst>
      </pc:sldChg>
      <pc:sldChg chg="del">
        <pc:chgData name="Darren O'Connor" userId="6303f320-515b-428d-9515-1f5db775ab4e" providerId="ADAL" clId="{0C8528C3-6FAD-45A2-90D2-5FC3CA4C894C}" dt="2026-09-18T11:38:30.403" v="79" actId="47"/>
        <pc:sldMkLst>
          <pc:docMk/>
          <pc:sldMk cId="2277773823" sldId="405"/>
        </pc:sldMkLst>
      </pc:sldChg>
      <pc:sldChg chg="modSp mod">
        <pc:chgData name="Darren O'Connor" userId="6303f320-515b-428d-9515-1f5db775ab4e" providerId="ADAL" clId="{0C8528C3-6FAD-45A2-90D2-5FC3CA4C894C}" dt="2026-09-18T11:24:55.500" v="19" actId="20577"/>
        <pc:sldMkLst>
          <pc:docMk/>
          <pc:sldMk cId="2176876028" sldId="413"/>
        </pc:sldMkLst>
        <pc:spChg chg="mod">
          <ac:chgData name="Darren O'Connor" userId="6303f320-515b-428d-9515-1f5db775ab4e" providerId="ADAL" clId="{0C8528C3-6FAD-45A2-90D2-5FC3CA4C894C}" dt="2026-09-18T11:24:55.500" v="19" actId="20577"/>
          <ac:spMkLst>
            <pc:docMk/>
            <pc:sldMk cId="2176876028" sldId="413"/>
            <ac:spMk id="4" creationId="{161A77F2-1091-40ED-B70A-105782D3265A}"/>
          </ac:spMkLst>
        </pc:spChg>
      </pc:sldChg>
      <pc:sldChg chg="del">
        <pc:chgData name="Darren O'Connor" userId="6303f320-515b-428d-9515-1f5db775ab4e" providerId="ADAL" clId="{0C8528C3-6FAD-45A2-90D2-5FC3CA4C894C}" dt="2026-09-18T11:25:43.971" v="20" actId="47"/>
        <pc:sldMkLst>
          <pc:docMk/>
          <pc:sldMk cId="3461843921" sldId="419"/>
        </pc:sldMkLst>
      </pc:sldChg>
      <pc:sldChg chg="modSp mod">
        <pc:chgData name="Darren O'Connor" userId="6303f320-515b-428d-9515-1f5db775ab4e" providerId="ADAL" clId="{0C8528C3-6FAD-45A2-90D2-5FC3CA4C894C}" dt="2026-09-18T11:26:58.476" v="34" actId="20577"/>
        <pc:sldMkLst>
          <pc:docMk/>
          <pc:sldMk cId="510156770" sldId="423"/>
        </pc:sldMkLst>
        <pc:spChg chg="mod">
          <ac:chgData name="Darren O'Connor" userId="6303f320-515b-428d-9515-1f5db775ab4e" providerId="ADAL" clId="{0C8528C3-6FAD-45A2-90D2-5FC3CA4C894C}" dt="2026-09-18T11:26:58.476" v="34" actId="20577"/>
          <ac:spMkLst>
            <pc:docMk/>
            <pc:sldMk cId="510156770" sldId="423"/>
            <ac:spMk id="3" creationId="{C7570D98-70E9-1754-74D4-D352C801B27B}"/>
          </ac:spMkLst>
        </pc:spChg>
        <pc:spChg chg="mod">
          <ac:chgData name="Darren O'Connor" userId="6303f320-515b-428d-9515-1f5db775ab4e" providerId="ADAL" clId="{0C8528C3-6FAD-45A2-90D2-5FC3CA4C894C}" dt="2026-09-18T11:26:44.888" v="29" actId="20577"/>
          <ac:spMkLst>
            <pc:docMk/>
            <pc:sldMk cId="510156770" sldId="423"/>
            <ac:spMk id="4" creationId="{B936F3EB-BADC-0448-3080-2FD49B1789C8}"/>
          </ac:spMkLst>
        </pc:spChg>
      </pc:sldChg>
      <pc:sldChg chg="modSp del mod">
        <pc:chgData name="Darren O'Connor" userId="6303f320-515b-428d-9515-1f5db775ab4e" providerId="ADAL" clId="{0C8528C3-6FAD-45A2-90D2-5FC3CA4C894C}" dt="2026-09-18T11:40:04.093" v="80" actId="47"/>
        <pc:sldMkLst>
          <pc:docMk/>
          <pc:sldMk cId="1180676929" sldId="436"/>
        </pc:sldMkLst>
        <pc:spChg chg="mod">
          <ac:chgData name="Darren O'Connor" userId="6303f320-515b-428d-9515-1f5db775ab4e" providerId="ADAL" clId="{0C8528C3-6FAD-45A2-90D2-5FC3CA4C894C}" dt="2026-09-18T11:27:47.437" v="36" actId="20577"/>
          <ac:spMkLst>
            <pc:docMk/>
            <pc:sldMk cId="1180676929" sldId="436"/>
            <ac:spMk id="4" creationId="{29245BCE-CF34-FB3A-9741-1C8683963014}"/>
          </ac:spMkLst>
        </pc:spChg>
      </pc:sldChg>
      <pc:sldChg chg="modSp mod">
        <pc:chgData name="Darren O'Connor" userId="6303f320-515b-428d-9515-1f5db775ab4e" providerId="ADAL" clId="{0C8528C3-6FAD-45A2-90D2-5FC3CA4C894C}" dt="2026-09-18T11:41:53.899" v="84" actId="115"/>
        <pc:sldMkLst>
          <pc:docMk/>
          <pc:sldMk cId="877809721" sldId="445"/>
        </pc:sldMkLst>
        <pc:spChg chg="mod">
          <ac:chgData name="Darren O'Connor" userId="6303f320-515b-428d-9515-1f5db775ab4e" providerId="ADAL" clId="{0C8528C3-6FAD-45A2-90D2-5FC3CA4C894C}" dt="2026-09-18T11:41:53.899" v="84" actId="115"/>
          <ac:spMkLst>
            <pc:docMk/>
            <pc:sldMk cId="877809721" sldId="445"/>
            <ac:spMk id="3" creationId="{031FA5A7-325A-7CC7-A214-8BA59E382EDA}"/>
          </ac:spMkLst>
        </pc:spChg>
      </pc:sldChg>
      <pc:sldChg chg="addSp delSp modSp new mod modClrScheme chgLayout">
        <pc:chgData name="Darren O'Connor" userId="6303f320-515b-428d-9515-1f5db775ab4e" providerId="ADAL" clId="{0C8528C3-6FAD-45A2-90D2-5FC3CA4C894C}" dt="2026-09-18T11:32:12.976" v="63" actId="20577"/>
        <pc:sldMkLst>
          <pc:docMk/>
          <pc:sldMk cId="4222665073" sldId="448"/>
        </pc:sldMkLst>
        <pc:spChg chg="del">
          <ac:chgData name="Darren O'Connor" userId="6303f320-515b-428d-9515-1f5db775ab4e" providerId="ADAL" clId="{0C8528C3-6FAD-45A2-90D2-5FC3CA4C894C}" dt="2026-09-18T11:29:09.442" v="38" actId="6264"/>
          <ac:spMkLst>
            <pc:docMk/>
            <pc:sldMk cId="4222665073" sldId="448"/>
            <ac:spMk id="2" creationId="{B98D8DFB-3C95-DA5D-8063-4EB71E2137FA}"/>
          </ac:spMkLst>
        </pc:spChg>
        <pc:spChg chg="del">
          <ac:chgData name="Darren O'Connor" userId="6303f320-515b-428d-9515-1f5db775ab4e" providerId="ADAL" clId="{0C8528C3-6FAD-45A2-90D2-5FC3CA4C894C}" dt="2026-09-18T11:29:09.442" v="38" actId="6264"/>
          <ac:spMkLst>
            <pc:docMk/>
            <pc:sldMk cId="4222665073" sldId="448"/>
            <ac:spMk id="3" creationId="{D2FF2BAB-1C48-CF46-4D06-ED372E849ED8}"/>
          </ac:spMkLst>
        </pc:spChg>
        <pc:spChg chg="add del mod ord">
          <ac:chgData name="Darren O'Connor" userId="6303f320-515b-428d-9515-1f5db775ab4e" providerId="ADAL" clId="{0C8528C3-6FAD-45A2-90D2-5FC3CA4C894C}" dt="2026-09-18T11:29:15.343" v="39" actId="700"/>
          <ac:spMkLst>
            <pc:docMk/>
            <pc:sldMk cId="4222665073" sldId="448"/>
            <ac:spMk id="4" creationId="{99A1F59B-4D3B-5E3B-2290-4C5AC8878F12}"/>
          </ac:spMkLst>
        </pc:spChg>
        <pc:spChg chg="add del mod ord">
          <ac:chgData name="Darren O'Connor" userId="6303f320-515b-428d-9515-1f5db775ab4e" providerId="ADAL" clId="{0C8528C3-6FAD-45A2-90D2-5FC3CA4C894C}" dt="2026-09-18T11:29:15.343" v="39" actId="700"/>
          <ac:spMkLst>
            <pc:docMk/>
            <pc:sldMk cId="4222665073" sldId="448"/>
            <ac:spMk id="5" creationId="{E9C0D4C6-FC0D-384A-2F38-D07CAF469C34}"/>
          </ac:spMkLst>
        </pc:spChg>
        <pc:spChg chg="add mod ord">
          <ac:chgData name="Darren O'Connor" userId="6303f320-515b-428d-9515-1f5db775ab4e" providerId="ADAL" clId="{0C8528C3-6FAD-45A2-90D2-5FC3CA4C894C}" dt="2026-09-18T11:32:12.976" v="63" actId="20577"/>
          <ac:spMkLst>
            <pc:docMk/>
            <pc:sldMk cId="4222665073" sldId="448"/>
            <ac:spMk id="6" creationId="{DBF48D3C-0B32-711B-E38D-F169FD5C5628}"/>
          </ac:spMkLst>
        </pc:spChg>
        <pc:spChg chg="add mod ord">
          <ac:chgData name="Darren O'Connor" userId="6303f320-515b-428d-9515-1f5db775ab4e" providerId="ADAL" clId="{0C8528C3-6FAD-45A2-90D2-5FC3CA4C894C}" dt="2026-09-18T11:30:29.705" v="52" actId="27636"/>
          <ac:spMkLst>
            <pc:docMk/>
            <pc:sldMk cId="4222665073" sldId="448"/>
            <ac:spMk id="7" creationId="{794BDD1E-DBA7-8C59-5111-F7A6A3BBE6F3}"/>
          </ac:spMkLst>
        </pc:spChg>
        <pc:spChg chg="add mod ord">
          <ac:chgData name="Darren O'Connor" userId="6303f320-515b-428d-9515-1f5db775ab4e" providerId="ADAL" clId="{0C8528C3-6FAD-45A2-90D2-5FC3CA4C894C}" dt="2026-09-18T11:30:29.689" v="51" actId="27636"/>
          <ac:spMkLst>
            <pc:docMk/>
            <pc:sldMk cId="4222665073" sldId="448"/>
            <ac:spMk id="8" creationId="{9B785CA4-D785-05FE-EC1A-F02D6C51398D}"/>
          </ac:spMkLst>
        </pc:spChg>
      </pc:sldChg>
      <pc:sldChg chg="modSp new mod">
        <pc:chgData name="Darren O'Connor" userId="6303f320-515b-428d-9515-1f5db775ab4e" providerId="ADAL" clId="{0C8528C3-6FAD-45A2-90D2-5FC3CA4C894C}" dt="2026-09-18T11:32:04.076" v="61" actId="20577"/>
        <pc:sldMkLst>
          <pc:docMk/>
          <pc:sldMk cId="905787436" sldId="449"/>
        </pc:sldMkLst>
        <pc:spChg chg="mod">
          <ac:chgData name="Darren O'Connor" userId="6303f320-515b-428d-9515-1f5db775ab4e" providerId="ADAL" clId="{0C8528C3-6FAD-45A2-90D2-5FC3CA4C894C}" dt="2026-09-18T11:32:04.076" v="61" actId="20577"/>
          <ac:spMkLst>
            <pc:docMk/>
            <pc:sldMk cId="905787436" sldId="449"/>
            <ac:spMk id="2" creationId="{C919D259-1AEB-0655-8A13-F8B30C795E5C}"/>
          </ac:spMkLst>
        </pc:spChg>
        <pc:spChg chg="mod">
          <ac:chgData name="Darren O'Connor" userId="6303f320-515b-428d-9515-1f5db775ab4e" providerId="ADAL" clId="{0C8528C3-6FAD-45A2-90D2-5FC3CA4C894C}" dt="2026-09-18T11:31:02.544" v="53"/>
          <ac:spMkLst>
            <pc:docMk/>
            <pc:sldMk cId="905787436" sldId="449"/>
            <ac:spMk id="3" creationId="{9FE4EAEE-EC33-D186-40D3-2E4394E68B92}"/>
          </ac:spMkLst>
        </pc:spChg>
        <pc:spChg chg="mod">
          <ac:chgData name="Darren O'Connor" userId="6303f320-515b-428d-9515-1f5db775ab4e" providerId="ADAL" clId="{0C8528C3-6FAD-45A2-90D2-5FC3CA4C894C}" dt="2026-09-18T11:29:46.594" v="49" actId="27636"/>
          <ac:spMkLst>
            <pc:docMk/>
            <pc:sldMk cId="905787436" sldId="449"/>
            <ac:spMk id="4" creationId="{8DCB30F9-1C13-A465-98D5-6E913A86456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3E077E-926B-412F-8F7A-686F4B7B794B}" type="datetimeFigureOut">
              <a:rPr lang="en-GB" smtClean="0"/>
              <a:t>18/09/2026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1083D3-8E12-492B-9559-8EC7805F0045}" type="slidenum">
              <a:rPr lang="en-GB" smtClean="0"/>
              <a:t>‹#›</a:t>
            </a:fld>
            <a:endParaRPr lang="en-GB"/>
          </a:p>
        </p:txBody>
      </p:sp>
    </p:spTree>
    <p:extLst>
      <p:ext uri="{BB962C8B-B14F-4D97-AF65-F5344CB8AC3E}">
        <p14:creationId xmlns:p14="http://schemas.microsoft.com/office/powerpoint/2010/main" val="1776276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20D44CB-78E0-1283-4247-A6C3ABDF7ED3}"/>
              </a:ext>
            </a:extLst>
          </p:cNvPr>
          <p:cNvSpPr>
            <a:spLocks noGrp="1" noRot="1" noChangeAspect="1" noChangeArrowheads="1" noTextEdit="1"/>
          </p:cNvSpPr>
          <p:nvPr>
            <p:ph type="sldImg"/>
          </p:nvPr>
        </p:nvSpPr>
        <p:spPr>
          <a:xfrm>
            <a:off x="941388" y="750888"/>
            <a:ext cx="5006975" cy="3756025"/>
          </a:xfrm>
          <a:ln/>
        </p:spPr>
      </p:sp>
      <p:sp>
        <p:nvSpPr>
          <p:cNvPr id="18435" name="Notes Placeholder 2">
            <a:extLst>
              <a:ext uri="{FF2B5EF4-FFF2-40B4-BE49-F238E27FC236}">
                <a16:creationId xmlns:a16="http://schemas.microsoft.com/office/drawing/2014/main" id="{BA522487-81DC-DB7D-1E87-F854FA1BBAEA}"/>
              </a:ext>
            </a:extLst>
          </p:cNvPr>
          <p:cNvSpPr>
            <a:spLocks noGrp="1"/>
          </p:cNvSpPr>
          <p:nvPr>
            <p:ph type="body" idx="1"/>
          </p:nvPr>
        </p:nvSpPr>
        <p:spPr>
          <a:ln/>
        </p:spPr>
        <p:txBody>
          <a:bodyPr/>
          <a:lstStyle/>
          <a:p>
            <a:pPr>
              <a:defRPr/>
            </a:pPr>
            <a:r>
              <a:rPr lang="en-GB" altLang="en-US" dirty="0">
                <a:latin typeface="Arial"/>
                <a:cs typeface="Arial"/>
              </a:rPr>
              <a:t>Read through assessment criteria on slide</a:t>
            </a:r>
          </a:p>
          <a:p>
            <a:pPr>
              <a:defRPr/>
            </a:pPr>
            <a:endParaRPr lang="en-GB" altLang="en-US" dirty="0">
              <a:latin typeface="Arial" panose="020B0604020202020204" pitchFamily="34" charset="0"/>
            </a:endParaRPr>
          </a:p>
          <a:p>
            <a:pPr>
              <a:defRPr/>
            </a:pPr>
            <a:r>
              <a:rPr lang="en-GB" altLang="en-US" dirty="0">
                <a:latin typeface="Arial" panose="020B0604020202020204" pitchFamily="34" charset="0"/>
              </a:rPr>
              <a:t>Critical understanding means to reach a position defended by the examination of theories, sources or ideas. This is achieved through reflecting upon, analysing and evaluating different ideas and positions, demonstrating an ability to express informed responses to the topic.</a:t>
            </a:r>
          </a:p>
          <a:p>
            <a:pPr>
              <a:defRPr/>
            </a:pPr>
            <a:r>
              <a:rPr lang="en-GB" altLang="en-US" dirty="0">
                <a:latin typeface="Arial" panose="020B0604020202020204" pitchFamily="34" charset="0"/>
              </a:rPr>
              <a:t>At level 6 you will also need to understand and undertake critical reading – this means engaging with a paper you have read and asking yourself the following questions</a:t>
            </a:r>
          </a:p>
          <a:p>
            <a:pPr marL="176473" indent="-176473">
              <a:buFontTx/>
              <a:buChar char="-"/>
              <a:defRPr/>
            </a:pPr>
            <a:r>
              <a:rPr lang="en-GB" altLang="en-US" dirty="0">
                <a:latin typeface="Arial" panose="020B0604020202020204" pitchFamily="34" charset="0"/>
              </a:rPr>
              <a:t>What is the author trying to say?</a:t>
            </a:r>
          </a:p>
          <a:p>
            <a:pPr marL="176473" indent="-176473">
              <a:buFontTx/>
              <a:buChar char="-"/>
              <a:defRPr/>
            </a:pPr>
            <a:r>
              <a:rPr lang="en-GB" altLang="en-US" dirty="0">
                <a:latin typeface="Arial" panose="020B0604020202020204" pitchFamily="34" charset="0"/>
              </a:rPr>
              <a:t>What message are they trying to convey?</a:t>
            </a:r>
          </a:p>
          <a:p>
            <a:pPr marL="176473" indent="-176473">
              <a:buFontTx/>
              <a:buChar char="-"/>
              <a:defRPr/>
            </a:pPr>
            <a:r>
              <a:rPr lang="en-GB" altLang="en-US" dirty="0" err="1">
                <a:latin typeface="Arial" panose="020B0604020202020204" pitchFamily="34" charset="0"/>
              </a:rPr>
              <a:t>Whats</a:t>
            </a:r>
            <a:r>
              <a:rPr lang="en-GB" altLang="en-US" dirty="0">
                <a:latin typeface="Arial" panose="020B0604020202020204" pitchFamily="34" charset="0"/>
              </a:rPr>
              <a:t> is the main argument here?</a:t>
            </a:r>
          </a:p>
          <a:p>
            <a:pPr marL="176473" indent="-176473">
              <a:buFontTx/>
              <a:buChar char="-"/>
              <a:defRPr/>
            </a:pPr>
            <a:r>
              <a:rPr lang="en-GB" altLang="en-US" dirty="0">
                <a:latin typeface="Arial" panose="020B0604020202020204" pitchFamily="34" charset="0"/>
              </a:rPr>
              <a:t>Is there anyone else that says the same? Or the opposite viewpoint?</a:t>
            </a:r>
          </a:p>
          <a:p>
            <a:pPr marL="176473" indent="-176473">
              <a:buFontTx/>
              <a:buChar char="-"/>
              <a:defRPr/>
            </a:pPr>
            <a:r>
              <a:rPr lang="en-GB" altLang="en-US" dirty="0">
                <a:latin typeface="Arial" panose="020B0604020202020204" pitchFamily="34" charset="0"/>
              </a:rPr>
              <a:t>How does this relate to the topic I am discussing?</a:t>
            </a:r>
          </a:p>
          <a:p>
            <a:pPr marL="176473" indent="-176473">
              <a:buFontTx/>
              <a:buChar char="-"/>
              <a:defRPr/>
            </a:pPr>
            <a:r>
              <a:rPr lang="en-GB" altLang="en-US" dirty="0">
                <a:latin typeface="Arial" panose="020B0604020202020204" pitchFamily="34" charset="0"/>
              </a:rPr>
              <a:t>How can I use this to support what I am trying to say in my writing?</a:t>
            </a:r>
          </a:p>
          <a:p>
            <a:pPr marL="176473" indent="-176473">
              <a:buFontTx/>
              <a:buChar char="-"/>
              <a:defRPr/>
            </a:pPr>
            <a:endParaRPr lang="en-GB" altLang="en-US" dirty="0">
              <a:latin typeface="Arial" panose="020B0604020202020204" pitchFamily="34" charset="0"/>
            </a:endParaRPr>
          </a:p>
        </p:txBody>
      </p:sp>
      <p:sp>
        <p:nvSpPr>
          <p:cNvPr id="18436" name="Slide Number Placeholder 3">
            <a:extLst>
              <a:ext uri="{FF2B5EF4-FFF2-40B4-BE49-F238E27FC236}">
                <a16:creationId xmlns:a16="http://schemas.microsoft.com/office/drawing/2014/main" id="{1BFE713B-2465-EE0B-05A2-D757E57E4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C314AAB-9A02-4B57-B46C-52C3816D8374}" type="slidenum">
              <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MS PGothic" panose="020B0600070205080204" pitchFamily="34" charset="-128"/>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7106910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431846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113216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72105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3738125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24117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4230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47404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46907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43484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870805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61977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204321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768304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86701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2.xml"/><Relationship Id="rId7" Type="http://schemas.openxmlformats.org/officeDocument/2006/relationships/theme" Target="../theme/theme3.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390994018"/>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9144000" cy="6858000"/>
          </a:xfrm>
          <a:prstGeom prst="rect">
            <a:avLst/>
          </a:prstGeom>
        </p:spPr>
      </p:pic>
      <p:pic>
        <p:nvPicPr>
          <p:cNvPr id="2" name="Picture 1" descr="A picture containing text, screenshot, businesscard, design&#10;&#10;Description automatically generated">
            <a:extLst>
              <a:ext uri="{FF2B5EF4-FFF2-40B4-BE49-F238E27FC236}">
                <a16:creationId xmlns:a16="http://schemas.microsoft.com/office/drawing/2014/main" id="{FE8BF2A2-CCD0-4BA8-71FF-D18818DAB619}"/>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922474841"/>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9/18/2026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76133393"/>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47.xml.rels><?xml version="1.0" encoding="UTF-8" standalone="yes"?>
<Relationships xmlns="http://schemas.openxmlformats.org/package/2006/relationships"><Relationship Id="rId3" Type="http://schemas.openxmlformats.org/officeDocument/2006/relationships/hyperlink" Target="mailto:f.chester@uwtsd.ac.uk" TargetMode="External"/><Relationship Id="rId2" Type="http://schemas.openxmlformats.org/officeDocument/2006/relationships/hyperlink" Target="mailto:doconnor@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normAutofit fontScale="92500"/>
          </a:bodyPr>
          <a:lstStyle/>
          <a:p>
            <a:pPr marL="0" indent="0">
              <a:buNone/>
            </a:pPr>
            <a:r>
              <a:rPr lang="en-GB" sz="2800" b="1" dirty="0"/>
              <a:t>ECYW4006C – </a:t>
            </a:r>
            <a:r>
              <a:rPr lang="en-GB" sz="2800" b="1" dirty="0" err="1"/>
              <a:t>Arfer</a:t>
            </a:r>
            <a:r>
              <a:rPr lang="en-GB" sz="2800" b="1" dirty="0"/>
              <a:t> Gwaith Ieuenctid 1: </a:t>
            </a:r>
            <a:r>
              <a:rPr lang="en-GB" sz="2800" b="1" dirty="0" err="1"/>
              <a:t>paratoi’r</a:t>
            </a:r>
            <a:r>
              <a:rPr lang="en-GB" sz="2800" b="1" dirty="0"/>
              <a:t> </a:t>
            </a:r>
            <a:r>
              <a:rPr lang="en-GB" sz="2800" b="1" dirty="0" err="1"/>
              <a:t>gweithlu</a:t>
            </a:r>
            <a:endParaRPr lang="en-GB" sz="2800" b="1" dirty="0"/>
          </a:p>
          <a:p>
            <a:pPr marL="0" indent="0">
              <a:buNone/>
            </a:pPr>
            <a:endParaRPr lang="es-ES" dirty="0"/>
          </a:p>
          <a:p>
            <a:pPr marL="0" indent="0">
              <a:buNone/>
            </a:pPr>
            <a:r>
              <a:rPr lang="es-ES" dirty="0" err="1"/>
              <a:t>Rhan</a:t>
            </a:r>
            <a:r>
              <a:rPr lang="es-ES" dirty="0"/>
              <a:t> 1: </a:t>
            </a:r>
            <a:r>
              <a:rPr lang="es-ES" dirty="0" err="1"/>
              <a:t>Archwilio'r</a:t>
            </a:r>
            <a:r>
              <a:rPr lang="es-ES" dirty="0"/>
              <a:t> </a:t>
            </a:r>
            <a:r>
              <a:rPr lang="es-ES" dirty="0" err="1"/>
              <a:t>Modiwl</a:t>
            </a:r>
            <a:r>
              <a:rPr lang="es-ES" dirty="0"/>
              <a:t> a </a:t>
            </a:r>
            <a:r>
              <a:rPr lang="es-ES" dirty="0" err="1"/>
              <a:t>Deall</a:t>
            </a:r>
            <a:r>
              <a:rPr lang="es-ES" dirty="0"/>
              <a:t> y </a:t>
            </a:r>
            <a:r>
              <a:rPr lang="es-ES" dirty="0" err="1"/>
              <a:t>Lleoliad</a:t>
            </a:r>
            <a:endParaRPr lang="es-ES" dirty="0"/>
          </a:p>
          <a:p>
            <a:pPr marL="0" indent="0">
              <a:buNone/>
            </a:pPr>
            <a:r>
              <a:rPr lang="es-ES" dirty="0" err="1"/>
              <a:t>Rhan</a:t>
            </a:r>
            <a:r>
              <a:rPr lang="es-ES" dirty="0"/>
              <a:t> 2: </a:t>
            </a:r>
            <a:r>
              <a:rPr lang="es-ES" dirty="0" err="1"/>
              <a:t>Dysgu</a:t>
            </a:r>
            <a:r>
              <a:rPr lang="es-ES" dirty="0"/>
              <a:t> ar </a:t>
            </a:r>
            <a:r>
              <a:rPr lang="es-ES" dirty="0" err="1"/>
              <a:t>Leoliad</a:t>
            </a:r>
            <a:endParaRPr lang="en-GB" dirty="0"/>
          </a:p>
          <a:p>
            <a:endParaRPr lang="en-GB"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p:txBody>
          <a:bodyPr>
            <a:normAutofit fontScale="92500"/>
          </a:bodyPr>
          <a:lstStyle/>
          <a:p>
            <a:pPr marL="0" indent="0">
              <a:buNone/>
            </a:pPr>
            <a:r>
              <a:rPr lang="en-GB" sz="2800" b="1" dirty="0">
                <a:solidFill>
                  <a:srgbClr val="0070C0"/>
                </a:solidFill>
              </a:rPr>
              <a:t>ECYW</a:t>
            </a:r>
            <a:r>
              <a:rPr lang="en-GB" b="1" dirty="0">
                <a:solidFill>
                  <a:srgbClr val="0070C0"/>
                </a:solidFill>
              </a:rPr>
              <a:t>7</a:t>
            </a:r>
            <a:r>
              <a:rPr lang="en-GB" sz="2800" b="1" dirty="0">
                <a:solidFill>
                  <a:srgbClr val="0070C0"/>
                </a:solidFill>
              </a:rPr>
              <a:t>006– Youth Work Practice 1: Principles into Practice</a:t>
            </a:r>
          </a:p>
          <a:p>
            <a:pPr marL="0" indent="0">
              <a:buNone/>
            </a:pPr>
            <a:endParaRPr lang="en-GB" sz="2800" dirty="0">
              <a:solidFill>
                <a:srgbClr val="0070C0"/>
              </a:solidFill>
            </a:endParaRPr>
          </a:p>
          <a:p>
            <a:pPr marL="0" indent="0">
              <a:buNone/>
            </a:pPr>
            <a:r>
              <a:rPr lang="en-GB" sz="2800" dirty="0">
                <a:solidFill>
                  <a:srgbClr val="0070C0"/>
                </a:solidFill>
              </a:rPr>
              <a:t>Part 1: Exploring the Module and Understanding the Placement</a:t>
            </a:r>
          </a:p>
          <a:p>
            <a:pPr marL="0" indent="0">
              <a:buNone/>
            </a:pPr>
            <a:r>
              <a:rPr lang="en-GB" dirty="0">
                <a:solidFill>
                  <a:srgbClr val="0070C0"/>
                </a:solidFill>
              </a:rPr>
              <a:t>Part 2: Placement Learning</a:t>
            </a:r>
            <a:endParaRPr lang="en-GB" sz="2800" dirty="0">
              <a:solidFill>
                <a:srgbClr val="0070C0"/>
              </a:solidFill>
            </a:endParaRPr>
          </a:p>
        </p:txBody>
      </p:sp>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normAutofit/>
          </a:bodyPr>
          <a:lstStyle/>
          <a:p>
            <a:pPr marL="0" indent="0">
              <a:buNone/>
            </a:pPr>
            <a:endParaRPr lang="es-ES" dirty="0"/>
          </a:p>
          <a:p>
            <a:pPr marL="0" indent="0">
              <a:buNone/>
            </a:pPr>
            <a:r>
              <a:rPr lang="es-ES" dirty="0" err="1"/>
              <a:t>Rhan</a:t>
            </a:r>
            <a:r>
              <a:rPr lang="es-ES" dirty="0"/>
              <a:t> 1: </a:t>
            </a:r>
            <a:r>
              <a:rPr lang="es-ES" dirty="0" err="1"/>
              <a:t>Archwilio'r</a:t>
            </a:r>
            <a:r>
              <a:rPr lang="es-ES" dirty="0"/>
              <a:t> </a:t>
            </a:r>
            <a:r>
              <a:rPr lang="es-ES" dirty="0" err="1"/>
              <a:t>Modiwl</a:t>
            </a:r>
            <a:r>
              <a:rPr lang="es-ES" dirty="0"/>
              <a:t> a </a:t>
            </a:r>
            <a:r>
              <a:rPr lang="es-ES" dirty="0" err="1"/>
              <a:t>Deall</a:t>
            </a:r>
            <a:r>
              <a:rPr lang="es-ES" dirty="0"/>
              <a:t> y </a:t>
            </a:r>
            <a:r>
              <a:rPr lang="es-ES" dirty="0" err="1"/>
              <a:t>Lleoliad</a:t>
            </a:r>
            <a:endParaRPr lang="es-ES" dirty="0"/>
          </a:p>
          <a:p>
            <a:endParaRPr lang="en-GB"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p:txBody>
          <a:bodyPr>
            <a:normAutofit/>
          </a:bodyPr>
          <a:lstStyle/>
          <a:p>
            <a:pPr marL="0" indent="0">
              <a:buNone/>
            </a:pPr>
            <a:endParaRPr lang="en-GB" sz="2800" dirty="0">
              <a:solidFill>
                <a:srgbClr val="0070C0"/>
              </a:solidFill>
            </a:endParaRPr>
          </a:p>
          <a:p>
            <a:pPr marL="0" indent="0">
              <a:buNone/>
            </a:pPr>
            <a:r>
              <a:rPr lang="en-GB" sz="2800" dirty="0">
                <a:solidFill>
                  <a:srgbClr val="0070C0"/>
                </a:solidFill>
              </a:rPr>
              <a:t>Part 1: Exploring the Module and Understanding the Placement</a:t>
            </a:r>
          </a:p>
        </p:txBody>
      </p:sp>
    </p:spTree>
    <p:extLst>
      <p:ext uri="{BB962C8B-B14F-4D97-AF65-F5344CB8AC3E}">
        <p14:creationId xmlns:p14="http://schemas.microsoft.com/office/powerpoint/2010/main" val="311072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D4BD0-1918-C365-DB47-1A856BD9D28D}"/>
              </a:ext>
            </a:extLst>
          </p:cNvPr>
          <p:cNvSpPr>
            <a:spLocks noGrp="1"/>
          </p:cNvSpPr>
          <p:nvPr>
            <p:ph type="title"/>
          </p:nvPr>
        </p:nvSpPr>
        <p:spPr/>
        <p:txBody>
          <a:bodyPr vert="horz" lIns="68580" tIns="34290" rIns="68580" bIns="34290" rtlCol="0" anchor="ctr">
            <a:noAutofit/>
          </a:bodyPr>
          <a:lstStyle/>
          <a:p>
            <a:pPr>
              <a:defRPr/>
            </a:pPr>
            <a:r>
              <a:rPr lang="cy-GB" altLang="en-US" sz="3600" b="1" dirty="0">
                <a:latin typeface="Arial"/>
                <a:ea typeface="+mj-lt"/>
                <a:cs typeface="+mj-lt"/>
              </a:rPr>
              <a:t>Egwyddorion Cyntaf </a:t>
            </a:r>
            <a:br>
              <a:rPr lang="en-GB" altLang="en-US" sz="3600" b="1" dirty="0">
                <a:solidFill>
                  <a:srgbClr val="0070C0"/>
                </a:solidFill>
                <a:latin typeface="Arial"/>
                <a:ea typeface="+mj-lt"/>
                <a:cs typeface="+mj-lt"/>
              </a:rPr>
            </a:br>
            <a:r>
              <a:rPr lang="en-GB" altLang="en-US" sz="3600" b="1" dirty="0">
                <a:solidFill>
                  <a:srgbClr val="0070C0"/>
                </a:solidFill>
                <a:latin typeface="Arial"/>
                <a:ea typeface="+mj-lt"/>
                <a:cs typeface="+mj-lt"/>
              </a:rPr>
              <a:t>First Principles</a:t>
            </a:r>
            <a:endParaRPr lang="en-GB" altLang="en-US" sz="3600" b="1" dirty="0">
              <a:solidFill>
                <a:srgbClr val="0070C0"/>
              </a:solidFill>
              <a:latin typeface="Arial"/>
              <a:cs typeface="Arial"/>
            </a:endParaRPr>
          </a:p>
        </p:txBody>
      </p:sp>
      <p:sp>
        <p:nvSpPr>
          <p:cNvPr id="3" name="Content Placeholder 3">
            <a:extLst>
              <a:ext uri="{FF2B5EF4-FFF2-40B4-BE49-F238E27FC236}">
                <a16:creationId xmlns:a16="http://schemas.microsoft.com/office/drawing/2014/main" id="{85770F0D-124D-2937-30D4-D76D43908F99}"/>
              </a:ext>
            </a:extLst>
          </p:cNvPr>
          <p:cNvSpPr>
            <a:spLocks noGrp="1"/>
          </p:cNvSpPr>
          <p:nvPr>
            <p:ph sz="half" idx="1"/>
          </p:nvPr>
        </p:nvSpPr>
        <p:spPr/>
        <p:txBody>
          <a:bodyPr>
            <a:normAutofit fontScale="55000" lnSpcReduction="20000"/>
          </a:bodyPr>
          <a:lstStyle/>
          <a:p>
            <a:pPr marL="0" indent="0">
              <a:lnSpc>
                <a:spcPct val="120000"/>
              </a:lnSpc>
              <a:buFont typeface="Arial" panose="020B0604020202020204" pitchFamily="34" charset="0"/>
              <a:buNone/>
            </a:pPr>
            <a:r>
              <a:rPr lang="cy-GB" sz="2900" dirty="0">
                <a:latin typeface="Arial" panose="020B0604020202020204" pitchFamily="34" charset="0"/>
                <a:ea typeface="Verdana" panose="020B0604030504040204" pitchFamily="34" charset="0"/>
                <a:cs typeface="Arial" panose="020B0604020202020204" pitchFamily="34" charset="0"/>
              </a:rPr>
              <a:t>Mae amrywiaeth o ddogfennau i'ch helpu i ddod o hyd i'ch hun fel myfyriwr ymchwilydd ar y rhaglen hon. Mae'r ddolen isod yn benodol i chi a'r brifysgol. Mae dogfennau eraill yn enghreifftiau o ganllawiau disgyblaeth-benodol sydd ar gael i chi, bydd eraill...</a:t>
            </a:r>
          </a:p>
          <a:p>
            <a:pPr marL="0" indent="0">
              <a:buFont typeface="Arial" panose="020B0604020202020204" pitchFamily="34" charset="0"/>
              <a:buNone/>
            </a:pPr>
            <a:endParaRPr lang="cy-GB" dirty="0">
              <a:latin typeface="Arial" panose="020B0604020202020204" pitchFamily="34" charset="0"/>
              <a:ea typeface="Verdana" panose="020B0604030504040204" pitchFamily="34" charset="0"/>
              <a:cs typeface="Arial" panose="020B0604020202020204" pitchFamily="34" charset="0"/>
            </a:endParaRP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Egwyddorion a Dibenion Gwaith Ieuenctid yng Nghymru</a:t>
            </a: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Cod Moeseg Galwedigaethol ar gyfer y Gwasanaeth Ieuenctid yng Nghymru</a:t>
            </a:r>
          </a:p>
          <a:p>
            <a:pPr lvl="1">
              <a:lnSpc>
                <a:spcPct val="120000"/>
              </a:lnSpc>
            </a:pPr>
            <a:r>
              <a:rPr lang="cy-GB" sz="2900" dirty="0">
                <a:latin typeface="Arial" panose="020B0604020202020204" pitchFamily="34" charset="0"/>
                <a:ea typeface="Verdana" panose="020B0604030504040204" pitchFamily="34" charset="0"/>
                <a:cs typeface="Arial" panose="020B0604020202020204" pitchFamily="34" charset="0"/>
              </a:rPr>
              <a:t>Mae copïau o’r rhain ar Moodle</a:t>
            </a:r>
          </a:p>
        </p:txBody>
      </p:sp>
      <p:sp>
        <p:nvSpPr>
          <p:cNvPr id="17412" name="Content Placeholder 3">
            <a:extLst>
              <a:ext uri="{FF2B5EF4-FFF2-40B4-BE49-F238E27FC236}">
                <a16:creationId xmlns:a16="http://schemas.microsoft.com/office/drawing/2014/main" id="{FEED60A4-A30E-A0A4-7C87-496B207B9B2B}"/>
              </a:ext>
            </a:extLst>
          </p:cNvPr>
          <p:cNvSpPr>
            <a:spLocks noGrp="1"/>
          </p:cNvSpPr>
          <p:nvPr>
            <p:ph sz="half" idx="2"/>
          </p:nvPr>
        </p:nvSpPr>
        <p:spPr/>
        <p:txBody>
          <a:bodyPr vert="horz" lIns="68580" tIns="34290" rIns="68580" bIns="34290" rtlCol="0" anchor="t">
            <a:noAutofit/>
          </a:bodyPr>
          <a:lstStyle/>
          <a:p>
            <a:pPr algn="just">
              <a:spcBef>
                <a:spcPts val="450"/>
              </a:spcBef>
              <a:buFont typeface="Symbol" panose="05050102010706020507" pitchFamily="18" charset="2"/>
              <a:buChar char=""/>
            </a:pPr>
            <a:endParaRPr lang="en-GB" altLang="en-US" sz="1800" dirty="0">
              <a:solidFill>
                <a:srgbClr val="0070C0"/>
              </a:solidFill>
              <a:latin typeface="Arial"/>
              <a:cs typeface="Times New Roman"/>
            </a:endParaRPr>
          </a:p>
          <a:p>
            <a:endParaRPr lang="en-GB" altLang="en-US" sz="1200" dirty="0"/>
          </a:p>
        </p:txBody>
      </p:sp>
      <p:sp>
        <p:nvSpPr>
          <p:cNvPr id="5" name="Content Placeholder 2">
            <a:extLst>
              <a:ext uri="{FF2B5EF4-FFF2-40B4-BE49-F238E27FC236}">
                <a16:creationId xmlns:a16="http://schemas.microsoft.com/office/drawing/2014/main" id="{1D198CB0-1DCA-7977-C14A-3D71DCE688D8}"/>
              </a:ext>
            </a:extLst>
          </p:cNvPr>
          <p:cNvSpPr txBox="1">
            <a:spLocks/>
          </p:cNvSpPr>
          <p:nvPr/>
        </p:nvSpPr>
        <p:spPr>
          <a:xfrm>
            <a:off x="4572000" y="1825624"/>
            <a:ext cx="3943350" cy="415448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1000"/>
              </a:spcBef>
              <a:spcAft>
                <a:spcPts val="0"/>
              </a:spcAft>
              <a:buClrTx/>
              <a:buSzTx/>
              <a:buNone/>
              <a:tabLst/>
              <a:defRPr/>
            </a:pPr>
            <a:r>
              <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rPr>
              <a:t>There are a range of documents to help you locate yourself as a student researcher on this programme. The first two links below are specific to you and the university.  Other documents are examples of discipline specific guidance available to you, there will be others…</a:t>
            </a:r>
          </a:p>
          <a:p>
            <a:pPr marL="0" marR="0" lvl="0" indent="0" algn="l" defTabSz="914400" rtl="0" eaLnBrk="1" fontAlgn="auto" latinLnBrk="0" hangingPunct="1">
              <a:lnSpc>
                <a:spcPct val="100000"/>
              </a:lnSpc>
              <a:spcBef>
                <a:spcPts val="1000"/>
              </a:spcBef>
              <a:spcAft>
                <a:spcPts val="0"/>
              </a:spcAft>
              <a:buClrTx/>
              <a:buSzTx/>
              <a:buNone/>
              <a:tabLst/>
              <a:defRPr/>
            </a:pPr>
            <a:endParaRPr kumimoji="0" lang="en-GB" sz="23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lvl="1">
              <a:lnSpc>
                <a:spcPct val="120000"/>
              </a:lnSpc>
              <a:defRPr/>
            </a:pPr>
            <a:r>
              <a:rPr lang="en-GB" sz="1700" dirty="0">
                <a:solidFill>
                  <a:srgbClr val="0070C0"/>
                </a:solidFill>
                <a:latin typeface="Arial" panose="020B0604020202020204" pitchFamily="34" charset="0"/>
                <a:ea typeface="Verdana" panose="020B0604030504040204" pitchFamily="34" charset="0"/>
                <a:cs typeface="Arial" panose="020B0604020202020204" pitchFamily="34" charset="0"/>
              </a:rPr>
              <a:t>Youth Work in Wales: Principles and Purposes </a:t>
            </a:r>
          </a:p>
          <a:p>
            <a:pPr lvl="1">
              <a:lnSpc>
                <a:spcPct val="120000"/>
              </a:lnSpc>
              <a:defRPr/>
            </a:pPr>
            <a:r>
              <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rPr>
              <a:t>Code of Occupational Ethics for the Youth Service in Wales</a:t>
            </a:r>
          </a:p>
          <a:p>
            <a:pPr lvl="1">
              <a:lnSpc>
                <a:spcPct val="120000"/>
              </a:lnSpc>
              <a:defRPr/>
            </a:pPr>
            <a:r>
              <a:rPr lang="en-GB" sz="1700" dirty="0">
                <a:solidFill>
                  <a:srgbClr val="0070C0"/>
                </a:solidFill>
                <a:latin typeface="Arial" panose="020B0604020202020204" pitchFamily="34" charset="0"/>
                <a:ea typeface="Verdana" panose="020B0604030504040204" pitchFamily="34" charset="0"/>
                <a:cs typeface="Arial" panose="020B0604020202020204" pitchFamily="34" charset="0"/>
              </a:rPr>
              <a:t>There are copies of these on Moodle</a:t>
            </a:r>
            <a:endParaRPr kumimoji="0" lang="en-GB" sz="17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marL="0" marR="0" lvl="0" indent="0" algn="l" defTabSz="914400" rtl="0" eaLnBrk="1" fontAlgn="auto" latinLnBrk="0" hangingPunct="1">
              <a:lnSpc>
                <a:spcPct val="120000"/>
              </a:lnSpc>
              <a:spcBef>
                <a:spcPts val="1000"/>
              </a:spcBef>
              <a:spcAft>
                <a:spcPts val="0"/>
              </a:spcAft>
              <a:buClrTx/>
              <a:buSzTx/>
              <a:buFont typeface="Arial" panose="020B0604020202020204" pitchFamily="34" charset="0"/>
              <a:buNone/>
              <a:tabLst/>
              <a:defRPr/>
            </a:pPr>
            <a:endParaRPr kumimoji="0" lang="en-GB" sz="2800" b="0" i="0" u="none" strike="noStrike" kern="1200" cap="none" spc="0" normalizeH="0" baseline="0" noProof="0" dirty="0">
              <a:ln>
                <a:noFill/>
              </a:ln>
              <a:solidFill>
                <a:srgbClr val="0070C0"/>
              </a:solidFill>
              <a:effectLst/>
              <a:uLnTx/>
              <a:uFillTx/>
              <a:latin typeface="Arial" panose="020B0604020202020204" pitchFamily="34" charset="0"/>
              <a:ea typeface="Verdana" panose="020B0604030504040204" pitchFamily="34" charset="0"/>
              <a:cs typeface="Arial" panose="020B0604020202020204" pitchFamily="34" charset="0"/>
            </a:endParaRPr>
          </a:p>
          <a:p>
            <a:pPr marL="457200" marR="0" lvl="1" indent="0" algn="l" defTabSz="914400" rtl="0" eaLnBrk="1" fontAlgn="auto" latinLnBrk="0" hangingPunct="1">
              <a:lnSpc>
                <a:spcPct val="90000"/>
              </a:lnSpc>
              <a:spcBef>
                <a:spcPts val="500"/>
              </a:spcBef>
              <a:spcAft>
                <a:spcPts val="0"/>
              </a:spcAft>
              <a:buClrTx/>
              <a:buSzTx/>
              <a:buNone/>
              <a:tabLst/>
              <a:defRPr/>
            </a:pPr>
            <a:endParaRPr lang="en-GB" dirty="0">
              <a:solidFill>
                <a:srgbClr val="0070C0"/>
              </a:solidFill>
              <a:latin typeface="Arial" panose="020B0604020202020204" pitchFamily="34" charset="0"/>
              <a:ea typeface="Verdana" panose="020B0604030504040204" pitchFamily="34" charset="0"/>
              <a:cs typeface="Arial" panose="020B0604020202020204" pitchFamily="34" charset="0"/>
            </a:endParaRPr>
          </a:p>
          <a:p>
            <a:pPr marL="457200" marR="0" lvl="1" indent="0" algn="l" defTabSz="914400" rtl="0" eaLnBrk="1" fontAlgn="auto" latinLnBrk="0" hangingPunct="1">
              <a:lnSpc>
                <a:spcPct val="90000"/>
              </a:lnSpc>
              <a:spcBef>
                <a:spcPts val="500"/>
              </a:spcBef>
              <a:spcAft>
                <a:spcPts val="0"/>
              </a:spcAft>
              <a:buClrTx/>
              <a:buSzTx/>
              <a:buNone/>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a:p>
            <a:pPr marL="685800" marR="0" lvl="1" indent="-228600" algn="l" defTabSz="914400" rtl="0" eaLnBrk="1" fontAlgn="auto" latinLnBrk="0" hangingPunct="1">
              <a:lnSpc>
                <a:spcPct val="90000"/>
              </a:lnSpc>
              <a:spcBef>
                <a:spcPts val="500"/>
              </a:spcBef>
              <a:spcAft>
                <a:spcPts val="0"/>
              </a:spcAft>
              <a:buClrTx/>
              <a:buSzTx/>
              <a:buFont typeface="Arial" panose="020B0604020202020204" pitchFamily="34" charset="0"/>
              <a:buChar char="•"/>
              <a:tabLst/>
              <a:defRPr/>
            </a:pPr>
            <a:endPar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Verdana" panose="020B0604030504040204" pitchFamily="34" charset="0"/>
              <a:cs typeface="Arial" panose="020B0604020202020204" pitchFamily="34" charset="0"/>
            </a:endParaRPr>
          </a:p>
        </p:txBody>
      </p:sp>
    </p:spTree>
    <p:extLst>
      <p:ext uri="{BB962C8B-B14F-4D97-AF65-F5344CB8AC3E}">
        <p14:creationId xmlns:p14="http://schemas.microsoft.com/office/powerpoint/2010/main" val="26254021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43D2B-5CE6-F5EE-F227-3F240AE87916}"/>
              </a:ext>
            </a:extLst>
          </p:cNvPr>
          <p:cNvSpPr>
            <a:spLocks noGrp="1"/>
          </p:cNvSpPr>
          <p:nvPr>
            <p:ph type="title"/>
          </p:nvPr>
        </p:nvSpPr>
        <p:spPr/>
        <p:txBody>
          <a:bodyPr/>
          <a:lstStyle/>
          <a:p>
            <a:br>
              <a:rPr lang="en-GB" dirty="0"/>
            </a:br>
            <a:r>
              <a:rPr lang="en-GB" b="1" dirty="0" err="1"/>
              <a:t>Wythnos</a:t>
            </a:r>
            <a:r>
              <a:rPr lang="en-GB" b="1" dirty="0"/>
              <a:t> 1			</a:t>
            </a:r>
            <a:r>
              <a:rPr lang="en-GB" b="1" dirty="0">
                <a:solidFill>
                  <a:srgbClr val="0070C0"/>
                </a:solidFill>
              </a:rPr>
              <a:t>Week 1</a:t>
            </a:r>
          </a:p>
        </p:txBody>
      </p:sp>
      <p:sp>
        <p:nvSpPr>
          <p:cNvPr id="3" name="Content Placeholder 2">
            <a:extLst>
              <a:ext uri="{FF2B5EF4-FFF2-40B4-BE49-F238E27FC236}">
                <a16:creationId xmlns:a16="http://schemas.microsoft.com/office/drawing/2014/main" id="{6397F662-8F44-1555-90FD-03F4081A49E1}"/>
              </a:ext>
            </a:extLst>
          </p:cNvPr>
          <p:cNvSpPr>
            <a:spLocks noGrp="1"/>
          </p:cNvSpPr>
          <p:nvPr>
            <p:ph sz="half" idx="1"/>
          </p:nvPr>
        </p:nvSpPr>
        <p:spPr/>
        <p:txBody>
          <a:bodyPr>
            <a:normAutofit fontScale="70000" lnSpcReduction="20000"/>
          </a:bodyPr>
          <a:lstStyle/>
          <a:p>
            <a:r>
              <a:rPr lang="en-GB" dirty="0"/>
              <a:t>Cyflwyniad a </a:t>
            </a:r>
            <a:r>
              <a:rPr lang="en-GB" dirty="0" err="1"/>
              <a:t>Throsolwg</a:t>
            </a:r>
            <a:r>
              <a:rPr lang="en-GB" dirty="0"/>
              <a:t> </a:t>
            </a:r>
            <a:r>
              <a:rPr lang="en-GB" dirty="0" err="1"/>
              <a:t>o'r</a:t>
            </a:r>
            <a:r>
              <a:rPr lang="en-GB" dirty="0"/>
              <a:t> </a:t>
            </a:r>
            <a:r>
              <a:rPr lang="en-GB" dirty="0" err="1"/>
              <a:t>Modiwl</a:t>
            </a:r>
            <a:endParaRPr lang="en-GB" dirty="0"/>
          </a:p>
          <a:p>
            <a:r>
              <a:rPr lang="en-GB" dirty="0" err="1"/>
              <a:t>Asesiadau</a:t>
            </a:r>
            <a:r>
              <a:rPr lang="en-GB" dirty="0"/>
              <a:t> a </a:t>
            </a:r>
            <a:r>
              <a:rPr lang="en-GB" dirty="0" err="1"/>
              <a:t>Dyddiad</a:t>
            </a:r>
            <a:r>
              <a:rPr lang="en-GB" dirty="0"/>
              <a:t> </a:t>
            </a:r>
            <a:r>
              <a:rPr lang="en-GB" dirty="0" err="1"/>
              <a:t>Cyflwyno</a:t>
            </a:r>
            <a:endParaRPr lang="en-GB" dirty="0"/>
          </a:p>
          <a:p>
            <a:r>
              <a:rPr lang="en-GB" dirty="0" err="1"/>
              <a:t>Cyflwyniad</a:t>
            </a:r>
            <a:r>
              <a:rPr lang="en-GB" dirty="0"/>
              <a:t> </a:t>
            </a:r>
            <a:r>
              <a:rPr lang="en-GB" dirty="0" err="1"/>
              <a:t>i'r</a:t>
            </a:r>
            <a:r>
              <a:rPr lang="en-GB" dirty="0"/>
              <a:t> </a:t>
            </a:r>
            <a:r>
              <a:rPr lang="en-GB" dirty="0" err="1"/>
              <a:t>Canllawiau</a:t>
            </a:r>
            <a:r>
              <a:rPr lang="en-GB" dirty="0"/>
              <a:t> Gwaith </a:t>
            </a:r>
            <a:r>
              <a:rPr lang="en-GB" dirty="0" err="1"/>
              <a:t>Maes</a:t>
            </a:r>
            <a:endParaRPr lang="en-GB" dirty="0"/>
          </a:p>
          <a:p>
            <a:r>
              <a:rPr lang="en-GB" dirty="0" err="1"/>
              <a:t>Cyflwyniad</a:t>
            </a:r>
            <a:r>
              <a:rPr lang="en-GB" dirty="0"/>
              <a:t> </a:t>
            </a:r>
            <a:r>
              <a:rPr lang="en-GB" dirty="0" err="1"/>
              <a:t>i'r</a:t>
            </a:r>
            <a:r>
              <a:rPr lang="en-GB" dirty="0"/>
              <a:t> </a:t>
            </a:r>
            <a:r>
              <a:rPr lang="en-GB" dirty="0" err="1"/>
              <a:t>Safonau</a:t>
            </a:r>
            <a:r>
              <a:rPr lang="en-GB" dirty="0"/>
              <a:t> </a:t>
            </a:r>
            <a:r>
              <a:rPr lang="en-GB" dirty="0" err="1"/>
              <a:t>Galwedigaethol</a:t>
            </a:r>
            <a:r>
              <a:rPr lang="en-GB" dirty="0"/>
              <a:t> </a:t>
            </a:r>
            <a:r>
              <a:rPr lang="en-GB" dirty="0" err="1"/>
              <a:t>Cenedlaethol</a:t>
            </a:r>
            <a:endParaRPr lang="en-GB" dirty="0"/>
          </a:p>
          <a:p>
            <a:r>
              <a:rPr lang="en-GB" dirty="0" err="1"/>
              <a:t>Ystyriaethau</a:t>
            </a:r>
            <a:r>
              <a:rPr lang="en-GB" dirty="0"/>
              <a:t> </a:t>
            </a:r>
            <a:r>
              <a:rPr lang="en-GB" dirty="0" err="1"/>
              <a:t>Pwysig</a:t>
            </a:r>
            <a:endParaRPr lang="en-GB" dirty="0"/>
          </a:p>
          <a:p>
            <a:r>
              <a:rPr lang="en-GB" dirty="0" err="1"/>
              <a:t>Tasgau</a:t>
            </a:r>
            <a:r>
              <a:rPr lang="en-GB" dirty="0"/>
              <a:t> </a:t>
            </a:r>
            <a:r>
              <a:rPr lang="en-GB" dirty="0" err="1"/>
              <a:t>Unigol</a:t>
            </a:r>
            <a:r>
              <a:rPr lang="en-GB" dirty="0"/>
              <a:t> ac </a:t>
            </a:r>
            <a:r>
              <a:rPr lang="en-GB" dirty="0" err="1"/>
              <a:t>Astudiaeth</a:t>
            </a:r>
            <a:r>
              <a:rPr lang="en-GB" dirty="0"/>
              <a:t> dan </a:t>
            </a:r>
            <a:r>
              <a:rPr lang="en-GB" dirty="0" err="1"/>
              <a:t>Gyfarwyddyd</a:t>
            </a:r>
            <a:r>
              <a:rPr lang="en-GB" dirty="0"/>
              <a:t> </a:t>
            </a:r>
            <a:r>
              <a:rPr lang="en-GB" dirty="0" err="1"/>
              <a:t>i</a:t>
            </a:r>
            <a:r>
              <a:rPr lang="en-GB" dirty="0"/>
              <a:t> </a:t>
            </a:r>
            <a:r>
              <a:rPr lang="en-GB" dirty="0" err="1"/>
              <a:t>atgyfnerthu'r</a:t>
            </a:r>
            <a:r>
              <a:rPr lang="en-GB" dirty="0"/>
              <a:t> </a:t>
            </a:r>
            <a:r>
              <a:rPr lang="en-GB" dirty="0" err="1"/>
              <a:t>dysgu</a:t>
            </a:r>
            <a:r>
              <a:rPr lang="en-GB" dirty="0"/>
              <a:t>.</a:t>
            </a:r>
          </a:p>
        </p:txBody>
      </p:sp>
      <p:sp>
        <p:nvSpPr>
          <p:cNvPr id="4" name="Content Placeholder 3">
            <a:extLst>
              <a:ext uri="{FF2B5EF4-FFF2-40B4-BE49-F238E27FC236}">
                <a16:creationId xmlns:a16="http://schemas.microsoft.com/office/drawing/2014/main" id="{0FBF9328-A0EE-FBAC-70A4-23B7FDA76752}"/>
              </a:ext>
            </a:extLst>
          </p:cNvPr>
          <p:cNvSpPr>
            <a:spLocks noGrp="1"/>
          </p:cNvSpPr>
          <p:nvPr>
            <p:ph sz="half" idx="2"/>
          </p:nvPr>
        </p:nvSpPr>
        <p:spPr/>
        <p:txBody>
          <a:bodyPr>
            <a:normAutofit fontScale="70000" lnSpcReduction="20000"/>
          </a:bodyPr>
          <a:lstStyle/>
          <a:p>
            <a:pPr lvl="1"/>
            <a:r>
              <a:rPr lang="en-GB" sz="3000" dirty="0">
                <a:solidFill>
                  <a:schemeClr val="accent5">
                    <a:lumMod val="75000"/>
                  </a:schemeClr>
                </a:solidFill>
              </a:rPr>
              <a:t>Introduction and Module Overview</a:t>
            </a:r>
          </a:p>
          <a:p>
            <a:pPr lvl="1"/>
            <a:r>
              <a:rPr lang="en-GB" sz="3000" dirty="0">
                <a:solidFill>
                  <a:schemeClr val="accent5">
                    <a:lumMod val="75000"/>
                  </a:schemeClr>
                </a:solidFill>
              </a:rPr>
              <a:t>Assessments and Submission date</a:t>
            </a:r>
          </a:p>
          <a:p>
            <a:pPr lvl="1"/>
            <a:r>
              <a:rPr lang="en-GB" sz="3000" dirty="0">
                <a:solidFill>
                  <a:schemeClr val="accent5">
                    <a:lumMod val="75000"/>
                  </a:schemeClr>
                </a:solidFill>
              </a:rPr>
              <a:t>An introduction to the Fieldwork Guidelines</a:t>
            </a:r>
          </a:p>
          <a:p>
            <a:pPr lvl="1"/>
            <a:r>
              <a:rPr lang="en-GB" sz="3000" dirty="0">
                <a:solidFill>
                  <a:schemeClr val="accent5">
                    <a:lumMod val="75000"/>
                  </a:schemeClr>
                </a:solidFill>
              </a:rPr>
              <a:t>An Introduction to the National Occupational Standards</a:t>
            </a:r>
          </a:p>
          <a:p>
            <a:pPr lvl="1"/>
            <a:r>
              <a:rPr lang="en-GB" sz="3000" dirty="0">
                <a:solidFill>
                  <a:schemeClr val="accent5">
                    <a:lumMod val="75000"/>
                  </a:schemeClr>
                </a:solidFill>
              </a:rPr>
              <a:t>Important Considerations</a:t>
            </a:r>
          </a:p>
          <a:p>
            <a:pPr lvl="1"/>
            <a:r>
              <a:rPr lang="en-GB" sz="3000" dirty="0">
                <a:solidFill>
                  <a:schemeClr val="accent5">
                    <a:lumMod val="75000"/>
                  </a:schemeClr>
                </a:solidFill>
              </a:rPr>
              <a:t>Individual Tasks and Directed Study to reinforce the learning.</a:t>
            </a:r>
          </a:p>
          <a:p>
            <a:endParaRPr lang="en-GB" dirty="0">
              <a:solidFill>
                <a:schemeClr val="accent5">
                  <a:lumMod val="75000"/>
                </a:schemeClr>
              </a:solidFill>
            </a:endParaRPr>
          </a:p>
        </p:txBody>
      </p:sp>
    </p:spTree>
    <p:extLst>
      <p:ext uri="{BB962C8B-B14F-4D97-AF65-F5344CB8AC3E}">
        <p14:creationId xmlns:p14="http://schemas.microsoft.com/office/powerpoint/2010/main" val="21632378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BC40B-E164-F9D7-FD71-A423E0CADFEA}"/>
              </a:ext>
            </a:extLst>
          </p:cNvPr>
          <p:cNvSpPr>
            <a:spLocks noGrp="1"/>
          </p:cNvSpPr>
          <p:nvPr>
            <p:ph type="title"/>
          </p:nvPr>
        </p:nvSpPr>
        <p:spPr/>
        <p:txBody>
          <a:bodyPr/>
          <a:lstStyle/>
          <a:p>
            <a:r>
              <a:rPr lang="en-GB" b="1" dirty="0"/>
              <a:t>Nod y </a:t>
            </a:r>
            <a:r>
              <a:rPr lang="en-GB" b="1" dirty="0" err="1"/>
              <a:t>Modiwl</a:t>
            </a:r>
            <a:r>
              <a:rPr lang="en-GB" b="1" dirty="0"/>
              <a:t>	   </a:t>
            </a:r>
            <a:r>
              <a:rPr lang="en-GB" b="1" dirty="0">
                <a:solidFill>
                  <a:srgbClr val="0070C0"/>
                </a:solidFill>
              </a:rPr>
              <a:t>Module Aim</a:t>
            </a:r>
          </a:p>
        </p:txBody>
      </p:sp>
      <p:sp>
        <p:nvSpPr>
          <p:cNvPr id="3" name="Content Placeholder 2">
            <a:extLst>
              <a:ext uri="{FF2B5EF4-FFF2-40B4-BE49-F238E27FC236}">
                <a16:creationId xmlns:a16="http://schemas.microsoft.com/office/drawing/2014/main" id="{D520315F-DD8B-9309-2018-C16E2A79ED5A}"/>
              </a:ext>
            </a:extLst>
          </p:cNvPr>
          <p:cNvSpPr>
            <a:spLocks noGrp="1"/>
          </p:cNvSpPr>
          <p:nvPr>
            <p:ph sz="half" idx="1"/>
          </p:nvPr>
        </p:nvSpPr>
        <p:spPr/>
        <p:txBody>
          <a:bodyPr>
            <a:normAutofit fontScale="70000" lnSpcReduction="20000"/>
          </a:bodyPr>
          <a:lstStyle/>
          <a:p>
            <a:pPr>
              <a:lnSpc>
                <a:spcPct val="120000"/>
              </a:lnSpc>
            </a:pPr>
            <a:r>
              <a:rPr lang="cy-GB" sz="2900" dirty="0">
                <a:effectLst/>
                <a:latin typeface="Arial" panose="020B0604020202020204" pitchFamily="34" charset="0"/>
                <a:ea typeface="Times New Roman" panose="02020603050405020304" pitchFamily="18" charset="0"/>
                <a:cs typeface="Arial" panose="020B0604020202020204" pitchFamily="34" charset="0"/>
              </a:rPr>
              <a:t>Rhoi i fyfyrwyr ddealltwriaeth o’r prif ymagweddau ac arferion sy’n cysylltu theori ac arfer Gwaith Ieuenctid a Chymuned, gyda’r cyfle i ddatblygu sgiliau, gwybodaeth a dealltwriaeth gwaith ieuenctid myfyrwyr o fewn lleoliad 200 awr priodol</a:t>
            </a:r>
            <a:endParaRPr lang="en-GB" sz="2900" dirty="0">
              <a:effectLst/>
              <a:latin typeface="Arial" panose="020B0604020202020204" pitchFamily="34" charset="0"/>
              <a:ea typeface="Times New Roman" panose="02020603050405020304" pitchFamily="18" charset="0"/>
              <a:cs typeface="Times New Roman" panose="02020603050405020304" pitchFamily="18" charset="0"/>
            </a:endParaRPr>
          </a:p>
          <a:p>
            <a:pPr>
              <a:lnSpc>
                <a:spcPct val="120000"/>
              </a:lnSpc>
            </a:pP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5D4202C4-57DF-AE27-8ECB-3DBC160BBE62}"/>
              </a:ext>
            </a:extLst>
          </p:cNvPr>
          <p:cNvSpPr>
            <a:spLocks noGrp="1"/>
          </p:cNvSpPr>
          <p:nvPr>
            <p:ph sz="half" idx="2"/>
          </p:nvPr>
        </p:nvSpPr>
        <p:spPr/>
        <p:txBody>
          <a:bodyPr>
            <a:normAutofit fontScale="70000" lnSpcReduction="20000"/>
          </a:bodyPr>
          <a:lstStyle/>
          <a:p>
            <a:pPr lvl="0"/>
            <a:r>
              <a:rPr lang="en-GB" dirty="0"/>
              <a:t>To provide students with an in-depth understanding of the key approaches and practices linking the theory, policy and practice of Youth Work, whilst taking into consideration current themes and priorities which impact upon the lives of young people in contemporary society. </a:t>
            </a:r>
          </a:p>
          <a:p>
            <a:pPr lvl="0"/>
            <a:r>
              <a:rPr lang="en-GB" dirty="0"/>
              <a:t>To provide students with an opportunity to extensively develop their Youth Work skills, knowledge and understanding within two separate, contrasting, 200-hour placements.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7868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10209A-F7CD-5E8D-7FE8-196B27702EC4}"/>
              </a:ext>
            </a:extLst>
          </p:cNvPr>
          <p:cNvSpPr>
            <a:spLocks noGrp="1"/>
          </p:cNvSpPr>
          <p:nvPr>
            <p:ph type="title"/>
          </p:nvPr>
        </p:nvSpPr>
        <p:spPr>
          <a:xfrm>
            <a:off x="628650" y="365125"/>
            <a:ext cx="8263830" cy="1325563"/>
          </a:xfrm>
        </p:spPr>
        <p:txBody>
          <a:bodyPr>
            <a:normAutofit/>
          </a:bodyPr>
          <a:lstStyle/>
          <a:p>
            <a:r>
              <a:rPr lang="en-GB" sz="4000" b="1" dirty="0" err="1"/>
              <a:t>Deilliannau</a:t>
            </a:r>
            <a:r>
              <a:rPr lang="en-GB" sz="4000" b="1" dirty="0"/>
              <a:t> </a:t>
            </a:r>
            <a:r>
              <a:rPr lang="en-GB" sz="4000" b="1" dirty="0" err="1"/>
              <a:t>dysgu</a:t>
            </a:r>
            <a:r>
              <a:rPr lang="en-GB" sz="4000" b="1" dirty="0"/>
              <a:t> 	</a:t>
            </a:r>
            <a:r>
              <a:rPr lang="en-GB" sz="4000" b="1" dirty="0">
                <a:solidFill>
                  <a:srgbClr val="0070C0"/>
                </a:solidFill>
              </a:rPr>
              <a:t>Learning outcomes</a:t>
            </a:r>
          </a:p>
        </p:txBody>
      </p:sp>
      <p:sp>
        <p:nvSpPr>
          <p:cNvPr id="3" name="Content Placeholder 2">
            <a:extLst>
              <a:ext uri="{FF2B5EF4-FFF2-40B4-BE49-F238E27FC236}">
                <a16:creationId xmlns:a16="http://schemas.microsoft.com/office/drawing/2014/main" id="{F63FF038-C095-6752-80E7-4D9FF6C734F7}"/>
              </a:ext>
            </a:extLst>
          </p:cNvPr>
          <p:cNvSpPr>
            <a:spLocks noGrp="1"/>
          </p:cNvSpPr>
          <p:nvPr>
            <p:ph sz="half" idx="1"/>
          </p:nvPr>
        </p:nvSpPr>
        <p:spPr/>
        <p:txBody>
          <a:bodyPr>
            <a:noAutofit/>
          </a:bodyPr>
          <a:lstStyle/>
          <a:p>
            <a:pPr marL="0" indent="0" algn="just" hangingPunct="0">
              <a:lnSpc>
                <a:spcPct val="100000"/>
              </a:lnSpc>
              <a:spcAft>
                <a:spcPts val="1000"/>
              </a:spcAft>
              <a:buNone/>
            </a:pPr>
            <a:r>
              <a:rPr lang="cy-GB" sz="1200" dirty="0">
                <a:effectLst/>
                <a:latin typeface="Arial" panose="020B0604020202020204" pitchFamily="34" charset="0"/>
                <a:ea typeface="Times New Roman" panose="02020603050405020304" pitchFamily="18" charset="0"/>
                <a:cs typeface="Arial" panose="020B0604020202020204" pitchFamily="34" charset="0"/>
              </a:rPr>
              <a:t>Ar ôl cwblhau’r modwl hwn yn llwyddiannus, dylai’r myfyriwr allu:</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Gwblhau lleoliad 200 awr yn llwyddiannus yn unol ag egwyddorion a gwerthoedd gwaith ieuenctid.</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Ymgysylltu ag adfyfyrio ac arfer dan oruchwyliaeth.</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Dechrau adnabod anghenion datblygu pobl ifanc mewn cymunedau ac ymatebion sy’n gysylltiedig â gwaith ieuenctid yn y sectorau gwirfoddol ac a gynhelir.</a:t>
            </a:r>
            <a:endParaRPr lang="en-GB" sz="1200" dirty="0">
              <a:latin typeface="Arial" panose="020B0604020202020204" pitchFamily="34" charset="0"/>
              <a:ea typeface="Times New Roman" panose="02020603050405020304" pitchFamily="18" charset="0"/>
              <a:cs typeface="Times New Roman" panose="02020603050405020304" pitchFamily="18" charset="0"/>
            </a:endParaRPr>
          </a:p>
          <a:p>
            <a:pPr algn="just" hangingPunct="0">
              <a:lnSpc>
                <a:spcPct val="100000"/>
              </a:lnSpc>
            </a:pPr>
            <a:r>
              <a:rPr lang="cy-GB" sz="1200" dirty="0">
                <a:effectLst/>
                <a:latin typeface="Arial" panose="020B0604020202020204" pitchFamily="34" charset="0"/>
                <a:ea typeface="Times New Roman" panose="02020603050405020304" pitchFamily="18" charset="0"/>
                <a:cs typeface="Arial" panose="020B0604020202020204" pitchFamily="34" charset="0"/>
              </a:rPr>
              <a:t>Trefnu eu gwybodaeth a’r hyn maent wedi’i ddysgu drwy ddefnyddio amrywiaeth o adnoddau gwybodaeth, cyflwyno’u gwaith ar lefel briodol ac adfyfyrio ar y sgiliau llythrennedd cynaliadwy maent wedi’u datblygu.</a:t>
            </a:r>
            <a:endParaRPr lang="en-GB" sz="12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BA060D82-BB4B-51B9-9465-F3A188B0EB9C}"/>
              </a:ext>
            </a:extLst>
          </p:cNvPr>
          <p:cNvSpPr>
            <a:spLocks noGrp="1"/>
          </p:cNvSpPr>
          <p:nvPr>
            <p:ph sz="half" idx="2"/>
          </p:nvPr>
        </p:nvSpPr>
        <p:spPr/>
        <p:txBody>
          <a:bodyPr>
            <a:normAutofit fontScale="62500" lnSpcReduction="20000"/>
          </a:bodyPr>
          <a:lstStyle/>
          <a:p>
            <a:pPr lvl="0"/>
            <a:r>
              <a:rPr lang="en-GB" dirty="0"/>
              <a:t>successfully complete two separate, contrasting, 200-hour supervised professional practice placements, in accordance with the principles and values of Youth Work, 50% of each placement to be face to face with young people; </a:t>
            </a:r>
          </a:p>
          <a:p>
            <a:pPr lvl="0"/>
            <a:r>
              <a:rPr lang="en-GB" dirty="0"/>
              <a:t>critically engage in reflection and supervised practice, and critically reflect upon their own professional development needs;</a:t>
            </a:r>
          </a:p>
          <a:p>
            <a:pPr lvl="0"/>
            <a:r>
              <a:rPr lang="en-GB" dirty="0"/>
              <a:t>demonstrate awareness of the nature and scope of Youth Work in different sectors and critically analyse, interpret and evaluate relevant information, concepts and ideas;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09851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0D7E41-AAA8-EA23-D2F2-2B20F335E2B7}"/>
              </a:ext>
            </a:extLst>
          </p:cNvPr>
          <p:cNvSpPr>
            <a:spLocks noGrp="1"/>
          </p:cNvSpPr>
          <p:nvPr>
            <p:ph type="ctrTitle"/>
          </p:nvPr>
        </p:nvSpPr>
        <p:spPr/>
        <p:txBody>
          <a:bodyPr/>
          <a:lstStyle/>
          <a:p>
            <a:r>
              <a:rPr lang="en-GB" dirty="0" err="1"/>
              <a:t>Aseiniad</a:t>
            </a:r>
            <a:br>
              <a:rPr lang="en-GB" dirty="0"/>
            </a:br>
            <a:r>
              <a:rPr lang="en-GB" dirty="0"/>
              <a:t>Assignment</a:t>
            </a:r>
          </a:p>
        </p:txBody>
      </p:sp>
      <p:sp>
        <p:nvSpPr>
          <p:cNvPr id="3" name="Subtitle 2">
            <a:extLst>
              <a:ext uri="{FF2B5EF4-FFF2-40B4-BE49-F238E27FC236}">
                <a16:creationId xmlns:a16="http://schemas.microsoft.com/office/drawing/2014/main" id="{CCAF9C3E-CD47-C109-8191-811A78718B12}"/>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285010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BF48D3C-0B32-711B-E38D-F169FD5C5628}"/>
              </a:ext>
            </a:extLst>
          </p:cNvPr>
          <p:cNvSpPr>
            <a:spLocks noGrp="1"/>
          </p:cNvSpPr>
          <p:nvPr>
            <p:ph type="title"/>
          </p:nvPr>
        </p:nvSpPr>
        <p:spPr/>
        <p:txBody>
          <a:bodyPr>
            <a:normAutofit fontScale="90000"/>
          </a:bodyPr>
          <a:lstStyle/>
          <a:p>
            <a:r>
              <a:rPr lang="cy-GB" dirty="0"/>
              <a:t>Canllawiau sy'n benodol i'r asesiad hwn/</a:t>
            </a:r>
            <a:r>
              <a:rPr lang="en-GB" b="1" i="1" dirty="0"/>
              <a:t>Guidance specific to this assessment</a:t>
            </a:r>
            <a:endParaRPr lang="en-GB" dirty="0"/>
          </a:p>
        </p:txBody>
      </p:sp>
      <p:sp>
        <p:nvSpPr>
          <p:cNvPr id="7" name="Content Placeholder 6">
            <a:extLst>
              <a:ext uri="{FF2B5EF4-FFF2-40B4-BE49-F238E27FC236}">
                <a16:creationId xmlns:a16="http://schemas.microsoft.com/office/drawing/2014/main" id="{794BDD1E-DBA7-8C59-5111-F7A6A3BBE6F3}"/>
              </a:ext>
            </a:extLst>
          </p:cNvPr>
          <p:cNvSpPr>
            <a:spLocks noGrp="1"/>
          </p:cNvSpPr>
          <p:nvPr>
            <p:ph sz="half" idx="1"/>
          </p:nvPr>
        </p:nvSpPr>
        <p:spPr/>
        <p:txBody>
          <a:bodyPr>
            <a:normAutofit fontScale="55000" lnSpcReduction="20000"/>
          </a:bodyPr>
          <a:lstStyle/>
          <a:p>
            <a:r>
              <a:rPr lang="cy-GB" dirty="0"/>
              <a:t>cwblhau'n llwyddiannus ddau leoliad ymarfer proffesiynol gwahanol a chyferbyniol o 200 awr o dan oruchwyliaeth, yn unol ag egwyddorion a gwerthoedd Gwaith Ieuenctid, gyda 50% o bob lleoliad yn golygu gweithio wyneb yn wyneb â phobl ifanc;</a:t>
            </a:r>
          </a:p>
          <a:p>
            <a:r>
              <a:rPr lang="cy-GB" dirty="0"/>
              <a:t>ymgymryd yn feirniadol ag adlewyrchu ac ymarfer dan oruchwyliaeth, ac adlewyrchu'n feirniadol ar eu hanghenion datblygu proffesiynol eu hunain;</a:t>
            </a:r>
          </a:p>
          <a:p>
            <a:r>
              <a:rPr lang="cy-GB" dirty="0"/>
              <a:t>dangos ymwybyddiaeth o natur a chwmpas Gwaith Ieuenctid mewn gwahanol sectorau, a dadansoddi, dehongli a gwerthuso gwybodaeth, cysyniadau a syniadau perthnasol yn feirniadol;</a:t>
            </a:r>
            <a:endParaRPr lang="en-GB" dirty="0"/>
          </a:p>
          <a:p>
            <a:endParaRPr lang="en-GB" dirty="0"/>
          </a:p>
        </p:txBody>
      </p:sp>
      <p:sp>
        <p:nvSpPr>
          <p:cNvPr id="8" name="Content Placeholder 7">
            <a:extLst>
              <a:ext uri="{FF2B5EF4-FFF2-40B4-BE49-F238E27FC236}">
                <a16:creationId xmlns:a16="http://schemas.microsoft.com/office/drawing/2014/main" id="{9B785CA4-D785-05FE-EC1A-F02D6C51398D}"/>
              </a:ext>
            </a:extLst>
          </p:cNvPr>
          <p:cNvSpPr>
            <a:spLocks noGrp="1"/>
          </p:cNvSpPr>
          <p:nvPr>
            <p:ph sz="half" idx="2"/>
          </p:nvPr>
        </p:nvSpPr>
        <p:spPr/>
        <p:txBody>
          <a:bodyPr>
            <a:normAutofit fontScale="55000" lnSpcReduction="20000"/>
          </a:bodyPr>
          <a:lstStyle/>
          <a:p>
            <a:pPr lvl="0" fontAlgn="base"/>
            <a:r>
              <a:rPr lang="en-GB" dirty="0"/>
              <a:t>successfully complete two separate, contrasting, 200-hour supervised professional practice placements, in accordance with the principles and values of Youth Work, 50% of each placement to be face to face with young people; </a:t>
            </a:r>
          </a:p>
          <a:p>
            <a:pPr lvl="0" fontAlgn="base"/>
            <a:r>
              <a:rPr lang="en-GB" dirty="0"/>
              <a:t>critically engage in reflection and supervised practice, and critically reflect upon their own professional development needs;</a:t>
            </a:r>
          </a:p>
          <a:p>
            <a:pPr lvl="0" fontAlgn="base"/>
            <a:r>
              <a:rPr lang="en-GB" dirty="0"/>
              <a:t>demonstrate awareness of the nature and scope of Youth Work in different sectors and critically analyse, interpret and evaluate relevant information, concepts and ideas;  </a:t>
            </a:r>
          </a:p>
          <a:p>
            <a:endParaRPr lang="en-GB" dirty="0"/>
          </a:p>
        </p:txBody>
      </p:sp>
    </p:spTree>
    <p:extLst>
      <p:ext uri="{BB962C8B-B14F-4D97-AF65-F5344CB8AC3E}">
        <p14:creationId xmlns:p14="http://schemas.microsoft.com/office/powerpoint/2010/main" val="42226650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9D259-1AEB-0655-8A13-F8B30C795E5C}"/>
              </a:ext>
            </a:extLst>
          </p:cNvPr>
          <p:cNvSpPr>
            <a:spLocks noGrp="1"/>
          </p:cNvSpPr>
          <p:nvPr>
            <p:ph type="title"/>
          </p:nvPr>
        </p:nvSpPr>
        <p:spPr/>
        <p:txBody>
          <a:bodyPr>
            <a:normAutofit fontScale="90000"/>
          </a:bodyPr>
          <a:lstStyle/>
          <a:p>
            <a:r>
              <a:rPr lang="cy-GB" dirty="0"/>
              <a:t>Canllawiau sy'n benodol i'r asesiad hwn</a:t>
            </a:r>
            <a:r>
              <a:rPr lang="en-GB" dirty="0"/>
              <a:t>/</a:t>
            </a:r>
            <a:r>
              <a:rPr lang="en-GB" b="1" i="1" dirty="0"/>
              <a:t>Guidance specific to this assessment</a:t>
            </a:r>
            <a:endParaRPr lang="en-GB" dirty="0"/>
          </a:p>
        </p:txBody>
      </p:sp>
      <p:sp>
        <p:nvSpPr>
          <p:cNvPr id="3" name="Content Placeholder 2">
            <a:extLst>
              <a:ext uri="{FF2B5EF4-FFF2-40B4-BE49-F238E27FC236}">
                <a16:creationId xmlns:a16="http://schemas.microsoft.com/office/drawing/2014/main" id="{9FE4EAEE-EC33-D186-40D3-2E4394E68B92}"/>
              </a:ext>
            </a:extLst>
          </p:cNvPr>
          <p:cNvSpPr>
            <a:spLocks noGrp="1"/>
          </p:cNvSpPr>
          <p:nvPr>
            <p:ph sz="half" idx="1"/>
          </p:nvPr>
        </p:nvSpPr>
        <p:spPr/>
        <p:txBody>
          <a:bodyPr>
            <a:normAutofit fontScale="70000" lnSpcReduction="20000"/>
          </a:bodyPr>
          <a:lstStyle/>
          <a:p>
            <a:r>
              <a:rPr lang="cy-GB" dirty="0"/>
              <a:t>nodi anghenion datblygu pobl ifanc a chymunedau, ac ymateb i'r anghenion hyn drwy arfer gwaith ieuenctid a thrwy ysgwyddo cyfrifoldeb am gynllunio a datblygu rhaglenni gwaith gyda phobl ifanc;</a:t>
            </a:r>
          </a:p>
          <a:p>
            <a:r>
              <a:rPr lang="cy-GB" dirty="0"/>
              <a:t>defnyddio ymchwil neu ddatblygiadau perthnasol ym maes Gwaith Ieuenctid i ddadansoddi a llywio camau gweithredu;</a:t>
            </a:r>
          </a:p>
          <a:p>
            <a:r>
              <a:rPr lang="cy-GB" dirty="0"/>
              <a:t>trefnu eu gwybodaeth a'u dysgu drwy ddefnyddio amrywiaeth o adnoddau gwybodaeth, a chyflwyno eu gwaith yn briodol.</a:t>
            </a:r>
            <a:endParaRPr lang="en-GB" dirty="0"/>
          </a:p>
          <a:p>
            <a:endParaRPr lang="en-GB" dirty="0"/>
          </a:p>
        </p:txBody>
      </p:sp>
      <p:sp>
        <p:nvSpPr>
          <p:cNvPr id="4" name="Content Placeholder 3">
            <a:extLst>
              <a:ext uri="{FF2B5EF4-FFF2-40B4-BE49-F238E27FC236}">
                <a16:creationId xmlns:a16="http://schemas.microsoft.com/office/drawing/2014/main" id="{8DCB30F9-1C13-A465-98D5-6E913A864564}"/>
              </a:ext>
            </a:extLst>
          </p:cNvPr>
          <p:cNvSpPr>
            <a:spLocks noGrp="1"/>
          </p:cNvSpPr>
          <p:nvPr>
            <p:ph sz="half" idx="2"/>
          </p:nvPr>
        </p:nvSpPr>
        <p:spPr/>
        <p:txBody>
          <a:bodyPr>
            <a:normAutofit fontScale="70000" lnSpcReduction="20000"/>
          </a:bodyPr>
          <a:lstStyle/>
          <a:p>
            <a:pPr lvl="0" fontAlgn="base"/>
            <a:r>
              <a:rPr lang="en-GB" dirty="0"/>
              <a:t>identify the development needs of young people and communities, and through youth work practice provide responses to these needs through taking responsibility for planning and developing programmes of work with young people;</a:t>
            </a:r>
          </a:p>
          <a:p>
            <a:pPr lvl="0" fontAlgn="base"/>
            <a:r>
              <a:rPr lang="en-GB" dirty="0"/>
              <a:t>use relevant research or developments in Youth Work to analyse and inform actions;</a:t>
            </a:r>
          </a:p>
          <a:p>
            <a:pPr lvl="0" fontAlgn="base"/>
            <a:r>
              <a:rPr lang="en-GB" dirty="0"/>
              <a:t>organise their knowledge and learning through use of a range of information resources, and present their work appropriately. </a:t>
            </a:r>
          </a:p>
          <a:p>
            <a:endParaRPr lang="en-GB" dirty="0"/>
          </a:p>
        </p:txBody>
      </p:sp>
    </p:spTree>
    <p:extLst>
      <p:ext uri="{BB962C8B-B14F-4D97-AF65-F5344CB8AC3E}">
        <p14:creationId xmlns:p14="http://schemas.microsoft.com/office/powerpoint/2010/main" val="9057874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080F917-0635-B7A6-CA26-C5FD54DC392A}"/>
              </a:ext>
            </a:extLst>
          </p:cNvPr>
          <p:cNvSpPr>
            <a:spLocks noGrp="1"/>
          </p:cNvSpPr>
          <p:nvPr>
            <p:ph type="title"/>
          </p:nvPr>
        </p:nvSpPr>
        <p:spPr/>
        <p:txBody>
          <a:bodyPr/>
          <a:lstStyle/>
          <a:p>
            <a:r>
              <a:rPr lang="cy-GB" dirty="0"/>
              <a:t>Elfen 1/</a:t>
            </a:r>
            <a:r>
              <a:rPr lang="en-GB" b="1" dirty="0"/>
              <a:t>Component 1</a:t>
            </a:r>
            <a:endParaRPr lang="en-GB" dirty="0"/>
          </a:p>
        </p:txBody>
      </p:sp>
      <p:sp>
        <p:nvSpPr>
          <p:cNvPr id="5" name="Content Placeholder 4">
            <a:extLst>
              <a:ext uri="{FF2B5EF4-FFF2-40B4-BE49-F238E27FC236}">
                <a16:creationId xmlns:a16="http://schemas.microsoft.com/office/drawing/2014/main" id="{117B3601-F7BE-50E8-E327-642C793AB0E5}"/>
              </a:ext>
            </a:extLst>
          </p:cNvPr>
          <p:cNvSpPr>
            <a:spLocks noGrp="1"/>
          </p:cNvSpPr>
          <p:nvPr>
            <p:ph sz="half" idx="1"/>
          </p:nvPr>
        </p:nvSpPr>
        <p:spPr/>
        <p:txBody>
          <a:bodyPr>
            <a:normAutofit fontScale="47500" lnSpcReduction="20000"/>
          </a:bodyPr>
          <a:lstStyle/>
          <a:p>
            <a:r>
              <a:rPr lang="cy-GB" dirty="0"/>
              <a:t>Elfen 1: Dyddiadur Proffesiynol 3750 o eiriau (lleoliad 210 awr, Lleoliad 1) – 21 Ionawr 2026 </a:t>
            </a:r>
          </a:p>
          <a:p>
            <a:endParaRPr lang="cy-GB" dirty="0"/>
          </a:p>
          <a:p>
            <a:r>
              <a:rPr lang="cy-GB" dirty="0"/>
              <a:t>Mae gan eich Dyddiadur Proffesiynol dair elfen fel y nodir isod. Yn ystod eich lleoliad, mae'n ofynnol i chi weithio yn unol â gwerthoedd ac egwyddorion Gwaith Ieuenctid fel y nodir yn y Cod Moeseg Galwedigaethol ar gyfer y Gwasanaeth Ieuenctid yng Nghymru (ETS Wales &amp; YMCA Wales </a:t>
            </a:r>
            <a:r>
              <a:rPr lang="cy-GB" dirty="0" err="1"/>
              <a:t>Community</a:t>
            </a:r>
            <a:r>
              <a:rPr lang="cy-GB" dirty="0"/>
              <a:t> </a:t>
            </a:r>
            <a:r>
              <a:rPr lang="cy-GB" dirty="0" err="1"/>
              <a:t>College</a:t>
            </a:r>
            <a:r>
              <a:rPr lang="cy-GB" dirty="0"/>
              <a:t>, 2012), y Cod Ymddygiad ac Ymarfer Proffesiynol (EWC, 2024), Safonau Galwedigaethol Cenedlaethol Gwaith Ieuenctid (CLD </a:t>
            </a:r>
            <a:r>
              <a:rPr lang="cy-GB" dirty="0" err="1"/>
              <a:t>Standards</a:t>
            </a:r>
            <a:r>
              <a:rPr lang="cy-GB" dirty="0"/>
              <a:t> </a:t>
            </a:r>
            <a:r>
              <a:rPr lang="cy-GB" dirty="0" err="1"/>
              <a:t>Council</a:t>
            </a:r>
            <a:r>
              <a:rPr lang="cy-GB" dirty="0"/>
              <a:t> </a:t>
            </a:r>
            <a:r>
              <a:rPr lang="cy-GB" dirty="0" err="1"/>
              <a:t>Scotland</a:t>
            </a:r>
            <a:r>
              <a:rPr lang="cy-GB" dirty="0"/>
              <a:t>, 2019) a'r Canllawiau Moesegol ar gyfer Ymchwil Addysgol (BERA, 2024). </a:t>
            </a:r>
          </a:p>
          <a:p>
            <a:endParaRPr lang="cy-GB" dirty="0"/>
          </a:p>
          <a:p>
            <a:r>
              <a:rPr lang="cy-GB" dirty="0"/>
              <a:t>Mae'n ofynnol i fyfyrwyr gynhyrchu'r canlynol:</a:t>
            </a:r>
            <a:endParaRPr lang="en-GB" dirty="0"/>
          </a:p>
          <a:p>
            <a:endParaRPr lang="en-GB" dirty="0"/>
          </a:p>
        </p:txBody>
      </p:sp>
      <p:sp>
        <p:nvSpPr>
          <p:cNvPr id="6" name="Content Placeholder 5">
            <a:extLst>
              <a:ext uri="{FF2B5EF4-FFF2-40B4-BE49-F238E27FC236}">
                <a16:creationId xmlns:a16="http://schemas.microsoft.com/office/drawing/2014/main" id="{A13EE2BB-B883-F086-014E-4AF58DCBF28C}"/>
              </a:ext>
            </a:extLst>
          </p:cNvPr>
          <p:cNvSpPr>
            <a:spLocks noGrp="1"/>
          </p:cNvSpPr>
          <p:nvPr>
            <p:ph sz="half" idx="2"/>
          </p:nvPr>
        </p:nvSpPr>
        <p:spPr/>
        <p:txBody>
          <a:bodyPr>
            <a:normAutofit fontScale="47500" lnSpcReduction="20000"/>
          </a:bodyPr>
          <a:lstStyle/>
          <a:p>
            <a:r>
              <a:rPr lang="en-GB" b="1" dirty="0"/>
              <a:t>Component 1: Professional Journal 3750 Words (200hr placement, Placement 1) – 21</a:t>
            </a:r>
            <a:r>
              <a:rPr lang="en-GB" b="1" baseline="30000" dirty="0"/>
              <a:t>st</a:t>
            </a:r>
            <a:r>
              <a:rPr lang="en-GB" b="1" dirty="0"/>
              <a:t> January 2026</a:t>
            </a:r>
            <a:r>
              <a:rPr lang="en-GB" dirty="0"/>
              <a:t> </a:t>
            </a:r>
          </a:p>
          <a:p>
            <a:r>
              <a:rPr lang="en-GB" dirty="0"/>
              <a:t> </a:t>
            </a:r>
          </a:p>
          <a:p>
            <a:r>
              <a:rPr lang="en-GB" dirty="0"/>
              <a:t>Your Professional Journal has three elements as outlined below.  You are required, through your placement, to work in accordance with Youth Work’s values and principles as outlined in the Code of Occupational Ethics for the Youth Service in Wales (ETS Wales &amp; YMCA Wales Community College, 2012), the Code of Professional Conduct and Practice (EWC, 2024), the Youth Work National Occupational Standards (CLD Standards Council Scotland, 2019) and the Ethical Guidelines for Educational Research (BERA, 2024).  </a:t>
            </a:r>
          </a:p>
          <a:p>
            <a:r>
              <a:rPr lang="en-GB" dirty="0"/>
              <a:t> </a:t>
            </a:r>
          </a:p>
          <a:p>
            <a:r>
              <a:rPr lang="en-GB" dirty="0"/>
              <a:t>Students are required to produce the following: </a:t>
            </a:r>
          </a:p>
          <a:p>
            <a:endParaRPr lang="en-GB" dirty="0"/>
          </a:p>
        </p:txBody>
      </p:sp>
    </p:spTree>
    <p:extLst>
      <p:ext uri="{BB962C8B-B14F-4D97-AF65-F5344CB8AC3E}">
        <p14:creationId xmlns:p14="http://schemas.microsoft.com/office/powerpoint/2010/main" val="1955195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7CBE340-F2C9-B886-DDFF-DCBDEE3CEB17}"/>
              </a:ext>
            </a:extLst>
          </p:cNvPr>
          <p:cNvSpPr>
            <a:spLocks noGrp="1"/>
          </p:cNvSpPr>
          <p:nvPr>
            <p:ph type="title"/>
          </p:nvPr>
        </p:nvSpPr>
        <p:spPr/>
        <p:txBody>
          <a:bodyPr/>
          <a:lstStyle/>
          <a:p>
            <a:r>
              <a:rPr lang="cy-GB" dirty="0"/>
              <a:t>Proffil Cymunedol/</a:t>
            </a:r>
            <a:r>
              <a:rPr lang="en-GB" b="1" dirty="0"/>
              <a:t> Community Profile</a:t>
            </a:r>
            <a:endParaRPr lang="en-GB" dirty="0"/>
          </a:p>
        </p:txBody>
      </p:sp>
      <p:sp>
        <p:nvSpPr>
          <p:cNvPr id="7" name="Content Placeholder 6">
            <a:extLst>
              <a:ext uri="{FF2B5EF4-FFF2-40B4-BE49-F238E27FC236}">
                <a16:creationId xmlns:a16="http://schemas.microsoft.com/office/drawing/2014/main" id="{8C373F1C-0FA7-B35A-0605-A9627924FE6B}"/>
              </a:ext>
            </a:extLst>
          </p:cNvPr>
          <p:cNvSpPr>
            <a:spLocks noGrp="1"/>
          </p:cNvSpPr>
          <p:nvPr>
            <p:ph sz="half" idx="1"/>
          </p:nvPr>
        </p:nvSpPr>
        <p:spPr/>
        <p:txBody>
          <a:bodyPr>
            <a:normAutofit fontScale="70000" lnSpcReduction="20000"/>
          </a:bodyPr>
          <a:lstStyle/>
          <a:p>
            <a:r>
              <a:rPr lang="cy-GB" dirty="0"/>
              <a:t>Proffil Cymunedol:</a:t>
            </a:r>
          </a:p>
          <a:p>
            <a:r>
              <a:rPr lang="cy-GB" dirty="0"/>
              <a:t>Proffil cymunedol sy'n ymgorffori dadansoddiad beirniadol, yn seiliedig ar gyd-destun daearyddol a chymdeithasol-ddiwylliannol y lleoliad.</a:t>
            </a:r>
          </a:p>
          <a:p>
            <a:r>
              <a:rPr lang="cy-GB" dirty="0"/>
              <a:t>Ymgorffori profiadau byw a safbwyntiau pobl ifanc sy'n cymryd rhan yn y lleoliad.</a:t>
            </a:r>
          </a:p>
          <a:p>
            <a:r>
              <a:rPr lang="cy-GB" dirty="0"/>
              <a:t>Adran gloi sy'n cyflwyno argymhellion ymarfer sy'n seiliedig ar dystiolaeth, gyda'r nod o wella'r ddarpariaeth a'r canlyniadau cymunedol i bobl ifanc ac eraill.</a:t>
            </a:r>
            <a:endParaRPr lang="en-GB" dirty="0"/>
          </a:p>
          <a:p>
            <a:endParaRPr lang="en-GB" dirty="0"/>
          </a:p>
        </p:txBody>
      </p:sp>
      <p:sp>
        <p:nvSpPr>
          <p:cNvPr id="8" name="Content Placeholder 7">
            <a:extLst>
              <a:ext uri="{FF2B5EF4-FFF2-40B4-BE49-F238E27FC236}">
                <a16:creationId xmlns:a16="http://schemas.microsoft.com/office/drawing/2014/main" id="{22BDA254-3BF5-9C04-A631-785D25ED5B36}"/>
              </a:ext>
            </a:extLst>
          </p:cNvPr>
          <p:cNvSpPr>
            <a:spLocks noGrp="1"/>
          </p:cNvSpPr>
          <p:nvPr>
            <p:ph sz="half" idx="2"/>
          </p:nvPr>
        </p:nvSpPr>
        <p:spPr/>
        <p:txBody>
          <a:bodyPr>
            <a:normAutofit fontScale="70000" lnSpcReduction="20000"/>
          </a:bodyPr>
          <a:lstStyle/>
          <a:p>
            <a:r>
              <a:rPr lang="en-GB" b="1" dirty="0"/>
              <a:t>A Community Profile:</a:t>
            </a:r>
            <a:r>
              <a:rPr lang="en-GB" dirty="0"/>
              <a:t> </a:t>
            </a:r>
          </a:p>
          <a:p>
            <a:pPr lvl="0"/>
            <a:r>
              <a:rPr lang="en-GB" dirty="0"/>
              <a:t>A critically informed community profile based on the geographical and socio-cultural context of the placement. </a:t>
            </a:r>
          </a:p>
          <a:p>
            <a:pPr lvl="0"/>
            <a:r>
              <a:rPr lang="en-GB" dirty="0"/>
              <a:t>Incorporation of the lived experiences and perspectives of young people engaged in the setting. </a:t>
            </a:r>
          </a:p>
          <a:p>
            <a:pPr lvl="0"/>
            <a:r>
              <a:rPr lang="en-GB" dirty="0"/>
              <a:t>A concluding section presenting evidence-based recommendations for practice to improve provision and community outcomes for young people and others. </a:t>
            </a:r>
          </a:p>
          <a:p>
            <a:endParaRPr lang="en-GB" dirty="0"/>
          </a:p>
        </p:txBody>
      </p:sp>
    </p:spTree>
    <p:extLst>
      <p:ext uri="{BB962C8B-B14F-4D97-AF65-F5344CB8AC3E}">
        <p14:creationId xmlns:p14="http://schemas.microsoft.com/office/powerpoint/2010/main" val="2611633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8039F5-839A-CB08-9061-F1E09483240C}"/>
              </a:ext>
            </a:extLst>
          </p:cNvPr>
          <p:cNvSpPr>
            <a:spLocks noGrp="1"/>
          </p:cNvSpPr>
          <p:nvPr>
            <p:ph type="title"/>
          </p:nvPr>
        </p:nvSpPr>
        <p:spPr/>
        <p:txBody>
          <a:bodyPr>
            <a:normAutofit fontScale="90000"/>
          </a:bodyPr>
          <a:lstStyle/>
          <a:p>
            <a:r>
              <a:rPr lang="cy-GB" dirty="0"/>
              <a:t>Dadansoddiad Manwl o'r Sefydliad/</a:t>
            </a:r>
            <a:r>
              <a:rPr lang="en-GB" b="1" dirty="0"/>
              <a:t> In-depth Analysis of the Organisation</a:t>
            </a:r>
            <a:endParaRPr lang="en-GB" dirty="0"/>
          </a:p>
        </p:txBody>
      </p:sp>
      <p:sp>
        <p:nvSpPr>
          <p:cNvPr id="5" name="Content Placeholder 4">
            <a:extLst>
              <a:ext uri="{FF2B5EF4-FFF2-40B4-BE49-F238E27FC236}">
                <a16:creationId xmlns:a16="http://schemas.microsoft.com/office/drawing/2014/main" id="{A4088054-9A38-936C-1258-EA71906F93E8}"/>
              </a:ext>
            </a:extLst>
          </p:cNvPr>
          <p:cNvSpPr>
            <a:spLocks noGrp="1"/>
          </p:cNvSpPr>
          <p:nvPr>
            <p:ph sz="half" idx="1"/>
          </p:nvPr>
        </p:nvSpPr>
        <p:spPr/>
        <p:txBody>
          <a:bodyPr>
            <a:normAutofit fontScale="77500" lnSpcReduction="20000"/>
          </a:bodyPr>
          <a:lstStyle/>
          <a:p>
            <a:r>
              <a:rPr lang="cy-GB" dirty="0"/>
              <a:t>Dadansoddiad Manwl o'r Sefydliad:</a:t>
            </a:r>
          </a:p>
          <a:p>
            <a:r>
              <a:rPr lang="cy-GB" dirty="0"/>
              <a:t>•	Dadansoddiad SWOT manwl a beirniadol o'r sefydliad lleoliad gwaith.</a:t>
            </a:r>
          </a:p>
          <a:p>
            <a:r>
              <a:rPr lang="cy-GB" dirty="0"/>
              <a:t>•	Dadansoddiad sy'n cael ei gefnogi gan fframweithiau damcaniaethol perthnasol, llenyddiaeth academaidd ehangach, ac ystyriaethau polisi'r sector, gan roi sylw manwl i'r cyd-destun gwleidyddol.</a:t>
            </a:r>
            <a:endParaRPr lang="en-GB" dirty="0"/>
          </a:p>
          <a:p>
            <a:endParaRPr lang="en-GB" dirty="0"/>
          </a:p>
        </p:txBody>
      </p:sp>
      <p:sp>
        <p:nvSpPr>
          <p:cNvPr id="6" name="Content Placeholder 5">
            <a:extLst>
              <a:ext uri="{FF2B5EF4-FFF2-40B4-BE49-F238E27FC236}">
                <a16:creationId xmlns:a16="http://schemas.microsoft.com/office/drawing/2014/main" id="{0B004EA4-6F37-B7E4-21A6-E0EE84618C0B}"/>
              </a:ext>
            </a:extLst>
          </p:cNvPr>
          <p:cNvSpPr>
            <a:spLocks noGrp="1"/>
          </p:cNvSpPr>
          <p:nvPr>
            <p:ph sz="half" idx="2"/>
          </p:nvPr>
        </p:nvSpPr>
        <p:spPr/>
        <p:txBody>
          <a:bodyPr>
            <a:normAutofit fontScale="77500" lnSpcReduction="20000"/>
          </a:bodyPr>
          <a:lstStyle/>
          <a:p>
            <a:r>
              <a:rPr lang="en-GB" b="1" dirty="0"/>
              <a:t>In-depth Analysis of the Organisation:</a:t>
            </a:r>
            <a:r>
              <a:rPr lang="en-GB" dirty="0"/>
              <a:t> </a:t>
            </a:r>
          </a:p>
          <a:p>
            <a:pPr lvl="0"/>
            <a:r>
              <a:rPr lang="en-GB" dirty="0"/>
              <a:t>An in-depth and critically evaluative SWOT analysis of the placement organisation. </a:t>
            </a:r>
          </a:p>
          <a:p>
            <a:pPr lvl="0"/>
            <a:r>
              <a:rPr lang="en-GB" dirty="0"/>
              <a:t>Analysis supported by relevant theoretical frameworks, wider academic literature, and sector policy considerations, with careful attention to the political context.</a:t>
            </a:r>
          </a:p>
          <a:p>
            <a:endParaRPr lang="en-GB" dirty="0"/>
          </a:p>
        </p:txBody>
      </p:sp>
    </p:spTree>
    <p:extLst>
      <p:ext uri="{BB962C8B-B14F-4D97-AF65-F5344CB8AC3E}">
        <p14:creationId xmlns:p14="http://schemas.microsoft.com/office/powerpoint/2010/main" val="3571100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34EAC-BEB8-B8D7-C77F-C00B4254CC5F}"/>
              </a:ext>
            </a:extLst>
          </p:cNvPr>
          <p:cNvSpPr>
            <a:spLocks noGrp="1"/>
          </p:cNvSpPr>
          <p:nvPr>
            <p:ph type="title"/>
          </p:nvPr>
        </p:nvSpPr>
        <p:spPr/>
        <p:txBody>
          <a:bodyPr>
            <a:normAutofit fontScale="90000"/>
          </a:bodyPr>
          <a:lstStyle/>
          <a:p>
            <a:r>
              <a:rPr lang="cy-GB" dirty="0"/>
              <a:t>Crynodeb Dysgu a Datblygiad Proffesiynol/</a:t>
            </a:r>
            <a:r>
              <a:rPr lang="en-GB" b="1" dirty="0"/>
              <a:t> Professional Learning and Development Summary</a:t>
            </a:r>
            <a:endParaRPr lang="en-GB" dirty="0"/>
          </a:p>
        </p:txBody>
      </p:sp>
      <p:sp>
        <p:nvSpPr>
          <p:cNvPr id="3" name="Content Placeholder 2">
            <a:extLst>
              <a:ext uri="{FF2B5EF4-FFF2-40B4-BE49-F238E27FC236}">
                <a16:creationId xmlns:a16="http://schemas.microsoft.com/office/drawing/2014/main" id="{827E2784-287C-3360-93E7-8F7745328024}"/>
              </a:ext>
            </a:extLst>
          </p:cNvPr>
          <p:cNvSpPr>
            <a:spLocks noGrp="1"/>
          </p:cNvSpPr>
          <p:nvPr>
            <p:ph sz="half" idx="1"/>
          </p:nvPr>
        </p:nvSpPr>
        <p:spPr/>
        <p:txBody>
          <a:bodyPr>
            <a:normAutofit fontScale="47500" lnSpcReduction="20000"/>
          </a:bodyPr>
          <a:lstStyle/>
          <a:p>
            <a:r>
              <a:rPr lang="cy-GB" dirty="0"/>
              <a:t>Crynodeb Dysgu a Datblygiad Proffesiynol:</a:t>
            </a:r>
          </a:p>
          <a:p>
            <a:r>
              <a:rPr lang="cy-GB" dirty="0"/>
              <a:t>• Adroddiad cynhwysfawr a myfyriol beirniadol o ddysgu a datblygiad proffesiynol a gyflawnwyd trwy gwblhau 200 awr o leoliad yn llwyddiannus.</a:t>
            </a:r>
          </a:p>
          <a:p>
            <a:r>
              <a:rPr lang="cy-GB" dirty="0"/>
              <a:t>• Cysylltiadau eglur â chynllun datblygu proffesiynol y myfyriwr, wedi'i ategu gan enghreifftiau o ymarfer ac ymgysylltu â llenyddiaeth academaidd briodol, gan gynnwys Safonau Galwedigaethol Cenedlaethol Gwaith Ieuenctid.</a:t>
            </a:r>
          </a:p>
          <a:p>
            <a:r>
              <a:rPr lang="cy-GB" dirty="0"/>
              <a:t>• Archwiliad beirniadol o'r rolau a'r cyfrifoldebau a gyflawnir fel Gweithiwr Ieuenctid dan hyfforddiant tra ar leoliad.</a:t>
            </a:r>
          </a:p>
          <a:p>
            <a:r>
              <a:rPr lang="cy-GB" dirty="0"/>
              <a:t>• Arddangos y gallu i arwain, rheoli a gwerthuso maes o ymarfer Gwaith Ieuenctid, gyda thystiolaeth o farn broffesiynol uwch a mewnwelediad strategol.</a:t>
            </a:r>
            <a:endParaRPr lang="en-GB" dirty="0"/>
          </a:p>
          <a:p>
            <a:endParaRPr lang="en-GB" dirty="0"/>
          </a:p>
        </p:txBody>
      </p:sp>
      <p:sp>
        <p:nvSpPr>
          <p:cNvPr id="4" name="Content Placeholder 3">
            <a:extLst>
              <a:ext uri="{FF2B5EF4-FFF2-40B4-BE49-F238E27FC236}">
                <a16:creationId xmlns:a16="http://schemas.microsoft.com/office/drawing/2014/main" id="{969EF565-038E-32C0-F8CB-F49ABED360F9}"/>
              </a:ext>
            </a:extLst>
          </p:cNvPr>
          <p:cNvSpPr>
            <a:spLocks noGrp="1"/>
          </p:cNvSpPr>
          <p:nvPr>
            <p:ph sz="half" idx="2"/>
          </p:nvPr>
        </p:nvSpPr>
        <p:spPr/>
        <p:txBody>
          <a:bodyPr>
            <a:normAutofit fontScale="47500" lnSpcReduction="20000"/>
          </a:bodyPr>
          <a:lstStyle/>
          <a:p>
            <a:r>
              <a:rPr lang="en-GB" b="1" dirty="0"/>
              <a:t>Professional Learning and Development Summary:</a:t>
            </a:r>
            <a:r>
              <a:rPr lang="en-GB" dirty="0"/>
              <a:t> </a:t>
            </a:r>
          </a:p>
          <a:p>
            <a:pPr lvl="0"/>
            <a:r>
              <a:rPr lang="en-GB" dirty="0"/>
              <a:t>A comprehensive and critically reflective account of learning and professional development achieved through the successful completion of 200 placement hours. </a:t>
            </a:r>
          </a:p>
          <a:p>
            <a:pPr lvl="0"/>
            <a:r>
              <a:rPr lang="en-GB" dirty="0"/>
              <a:t>Explicit links to the student’s professional development plan, underpinned by examples from practice and engagement with appropriate academic literature, including the Youth Work National Occupational Standards. </a:t>
            </a:r>
          </a:p>
          <a:p>
            <a:pPr lvl="0"/>
            <a:r>
              <a:rPr lang="en-GB" dirty="0"/>
              <a:t>Critical examination of the roles and responsibilities undertaken as a trainee Youth Worker while on placement. </a:t>
            </a:r>
          </a:p>
          <a:p>
            <a:pPr lvl="0"/>
            <a:r>
              <a:rPr lang="en-GB" dirty="0"/>
              <a:t>Demonstration of the ability to lead, manage, and evaluate an area of Youth Work practice, with evidence of advanced professional judgement and strategic insight. </a:t>
            </a:r>
          </a:p>
          <a:p>
            <a:endParaRPr lang="en-GB" dirty="0"/>
          </a:p>
        </p:txBody>
      </p:sp>
    </p:spTree>
    <p:extLst>
      <p:ext uri="{BB962C8B-B14F-4D97-AF65-F5344CB8AC3E}">
        <p14:creationId xmlns:p14="http://schemas.microsoft.com/office/powerpoint/2010/main" val="31160631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r>
              <a:rPr lang="en-GB" dirty="0">
                <a:solidFill>
                  <a:srgbClr val="0070C0"/>
                </a:solidFill>
              </a:rPr>
              <a:t>…</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adroddiadau'n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hysgrifennu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arnoch</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chi</a:t>
            </a:r>
            <a:r>
              <a:rPr lang="en-GB" dirty="0">
                <a:latin typeface="Arial" panose="020B0604020202020204" pitchFamily="34" charset="0"/>
                <a:cs typeface="Arial" panose="020B0604020202020204" pitchFamily="34" charset="0"/>
              </a:rPr>
              <a:t> ac felly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sut</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rydych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chi'n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ymwneud</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oruchwylio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hollbwysig</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gydlynu'r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felly </a:t>
            </a:r>
            <a:r>
              <a:rPr lang="en-GB" b="1" dirty="0">
                <a:latin typeface="Arial" panose="020B0604020202020204" pitchFamily="34" charset="0"/>
                <a:cs typeface="Arial" panose="020B0604020202020204" pitchFamily="34" charset="0"/>
              </a:rPr>
              <a:t>chi </a:t>
            </a:r>
            <a:r>
              <a:rPr lang="en-GB" b="1" dirty="0" err="1">
                <a:latin typeface="Arial" panose="020B0604020202020204" pitchFamily="34" charset="0"/>
                <a:cs typeface="Arial" panose="020B0604020202020204" pitchFamily="34" charset="0"/>
              </a:rPr>
              <a:t>sy'n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gyfrifol</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bod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ymwybodol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ofalus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osod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derfynol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peth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olaf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rydych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aros am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cau</a:t>
            </a:r>
            <a:r>
              <a:rPr lang="en-GB" dirty="0">
                <a:latin typeface="Arial" panose="020B0604020202020204" pitchFamily="34" charset="0"/>
                <a:cs typeface="Arial" panose="020B0604020202020204" pitchFamily="34" charset="0"/>
              </a:rPr>
              <a:t>.</a:t>
            </a:r>
          </a:p>
          <a:p>
            <a:pPr marL="0" indent="0">
              <a:lnSpc>
                <a:spcPct val="120000"/>
              </a:lnSpc>
              <a:buNone/>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dyddiad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1 Mai 2025, felly </a:t>
            </a:r>
            <a:r>
              <a:rPr lang="en-GB" dirty="0" err="1">
                <a:latin typeface="Arial" panose="020B0604020202020204" pitchFamily="34" charset="0"/>
                <a:cs typeface="Arial" panose="020B0604020202020204" pitchFamily="34" charset="0"/>
              </a:rPr>
              <a:t>sicrhewch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gennych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adroddiadau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17 </a:t>
            </a:r>
            <a:r>
              <a:rPr lang="en-GB" dirty="0" err="1">
                <a:latin typeface="Arial" panose="020B0604020202020204" pitchFamily="34" charset="0"/>
                <a:cs typeface="Arial" panose="020B0604020202020204" pitchFamily="34" charset="0"/>
              </a:rPr>
              <a:t>Ebrill</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a:xfrm>
            <a:off x="4648200" y="1825624"/>
            <a:ext cx="3867150" cy="4195663"/>
          </a:xfrm>
        </p:spPr>
        <p:txBody>
          <a:bodyPr>
            <a:normAutofit fontScale="47500" lnSpcReduction="20000"/>
          </a:bodyPr>
          <a:lstStyle/>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However the reports are written on </a:t>
            </a:r>
            <a:r>
              <a:rPr lang="en-GB" sz="2800" b="1" dirty="0">
                <a:solidFill>
                  <a:schemeClr val="accent5">
                    <a:lumMod val="75000"/>
                  </a:schemeClr>
                </a:solidFill>
                <a:latin typeface="Arial" panose="020B0604020202020204" pitchFamily="34" charset="0"/>
                <a:cs typeface="Arial" panose="020B0604020202020204" pitchFamily="34" charset="0"/>
              </a:rPr>
              <a:t>you</a:t>
            </a:r>
            <a:r>
              <a:rPr lang="en-GB" sz="2800" dirty="0">
                <a:solidFill>
                  <a:schemeClr val="accent5">
                    <a:lumMod val="75000"/>
                  </a:schemeClr>
                </a:solidFill>
                <a:latin typeface="Arial" panose="020B0604020202020204" pitchFamily="34" charset="0"/>
                <a:cs typeface="Arial" panose="020B0604020202020204" pitchFamily="34" charset="0"/>
              </a:rPr>
              <a:t> and therefore how </a:t>
            </a:r>
            <a:r>
              <a:rPr lang="en-GB" sz="2800" b="1" dirty="0">
                <a:solidFill>
                  <a:schemeClr val="accent5">
                    <a:lumMod val="75000"/>
                  </a:schemeClr>
                </a:solidFill>
                <a:latin typeface="Arial" panose="020B0604020202020204" pitchFamily="34" charset="0"/>
                <a:cs typeface="Arial" panose="020B0604020202020204" pitchFamily="34" charset="0"/>
              </a:rPr>
              <a:t>you engage </a:t>
            </a:r>
            <a:r>
              <a:rPr lang="en-GB" sz="2800" dirty="0">
                <a:solidFill>
                  <a:schemeClr val="accent5">
                    <a:lumMod val="75000"/>
                  </a:schemeClr>
                </a:solidFill>
                <a:latin typeface="Arial" panose="020B0604020202020204" pitchFamily="34" charset="0"/>
                <a:cs typeface="Arial" panose="020B0604020202020204" pitchFamily="34" charset="0"/>
              </a:rPr>
              <a:t>in the placement  and in the supervision process is of utmost importance.</a:t>
            </a:r>
          </a:p>
          <a:p>
            <a:pPr marL="114300" lvl="0" indent="0">
              <a:lnSpc>
                <a:spcPct val="120000"/>
              </a:lnSpc>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You are also responsible for co-ordinating the previous components, therefore  </a:t>
            </a:r>
            <a:r>
              <a:rPr lang="en-GB" sz="2800" b="1" dirty="0">
                <a:solidFill>
                  <a:schemeClr val="accent5">
                    <a:lumMod val="75000"/>
                  </a:schemeClr>
                </a:solidFill>
                <a:latin typeface="Arial" panose="020B0604020202020204" pitchFamily="34" charset="0"/>
                <a:cs typeface="Arial" panose="020B0604020202020204" pitchFamily="34" charset="0"/>
              </a:rPr>
              <a:t>you are in charge</a:t>
            </a:r>
            <a:r>
              <a:rPr lang="en-GB" sz="2800" dirty="0">
                <a:solidFill>
                  <a:schemeClr val="accent5">
                    <a:lumMod val="75000"/>
                  </a:schemeClr>
                </a:solidFill>
                <a:latin typeface="Arial" panose="020B0604020202020204" pitchFamily="34" charset="0"/>
                <a:cs typeface="Arial" panose="020B0604020202020204" pitchFamily="34" charset="0"/>
              </a:rPr>
              <a:t> of ensuring that the learning mentor is aware of the deadline date for receiving the report (be mindful to set this date before the final submission of your portfolio).The last thing you want is to be waiting for this on the deadline day. </a:t>
            </a:r>
          </a:p>
          <a:p>
            <a:pPr marL="0" lvl="0" indent="0">
              <a:lnSpc>
                <a:spcPct val="120000"/>
              </a:lnSpc>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a:p>
            <a:pPr lvl="0">
              <a:lnSpc>
                <a:spcPct val="120000"/>
              </a:lnSpc>
              <a:buClr>
                <a:srgbClr val="93A299"/>
              </a:buClr>
            </a:pPr>
            <a:r>
              <a:rPr lang="en-GB" sz="2800" dirty="0">
                <a:solidFill>
                  <a:schemeClr val="accent5">
                    <a:lumMod val="75000"/>
                  </a:schemeClr>
                </a:solidFill>
                <a:latin typeface="Arial" panose="020B0604020202020204" pitchFamily="34" charset="0"/>
                <a:cs typeface="Arial" panose="020B0604020202020204" pitchFamily="34" charset="0"/>
              </a:rPr>
              <a:t>Deadline for your portfolio is the 1 May 2025, so ensure you have your reports by the 17 April</a:t>
            </a:r>
          </a:p>
          <a:p>
            <a:pPr marL="0" lvl="0" indent="0">
              <a:buClr>
                <a:srgbClr val="93A299"/>
              </a:buClr>
              <a:buNone/>
            </a:pPr>
            <a:endParaRPr lang="en-GB" sz="28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32846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2538C-61AD-CF07-8F25-2CFCA609315E}"/>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p>
        </p:txBody>
      </p:sp>
      <p:sp>
        <p:nvSpPr>
          <p:cNvPr id="3" name="Content Placeholder 2">
            <a:extLst>
              <a:ext uri="{FF2B5EF4-FFF2-40B4-BE49-F238E27FC236}">
                <a16:creationId xmlns:a16="http://schemas.microsoft.com/office/drawing/2014/main" id="{3CB1FE9F-9274-A603-11B7-D823B033B354}"/>
              </a:ext>
            </a:extLst>
          </p:cNvPr>
          <p:cNvSpPr>
            <a:spLocks noGrp="1"/>
          </p:cNvSpPr>
          <p:nvPr>
            <p:ph sz="half" idx="1"/>
          </p:nvPr>
        </p:nvSpPr>
        <p:spPr/>
        <p:txBody>
          <a:bodyPr>
            <a:normAutofit fontScale="92500" lnSpcReduction="10000"/>
          </a:bodyPr>
          <a:lstStyle/>
          <a:p>
            <a:pPr>
              <a:lnSpc>
                <a:spcPct val="110000"/>
              </a:lnSpc>
            </a:pPr>
            <a:r>
              <a:rPr lang="en-GB" sz="1600" dirty="0" err="1">
                <a:latin typeface="Arial" panose="020B0604020202020204" pitchFamily="34" charset="0"/>
                <a:cs typeface="Arial" panose="020B0604020202020204" pitchFamily="34" charset="0"/>
              </a:rPr>
              <a:t>Cofiwch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fod</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Mentoriaid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Duysgu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Goruchwylwyr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hefyd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mewn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cyflogaeth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llawn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t>
            </a:r>
            <a:r>
              <a:rPr lang="en-GB" sz="1600" dirty="0">
                <a:latin typeface="Arial" panose="020B0604020202020204" pitchFamily="34" charset="0"/>
                <a:cs typeface="Arial" panose="020B0604020202020204" pitchFamily="34" charset="0"/>
              </a:rPr>
              <a:t> ac y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drafod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dyddiadau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amserau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gyda</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nhw</a:t>
            </a:r>
            <a:r>
              <a:rPr lang="en-GB" sz="1600" dirty="0">
                <a:latin typeface="Arial" panose="020B0604020202020204" pitchFamily="34" charset="0"/>
                <a:cs typeface="Arial" panose="020B0604020202020204" pitchFamily="34" charset="0"/>
              </a:rPr>
              <a:t>.</a:t>
            </a:r>
          </a:p>
          <a:p>
            <a:pPr>
              <a:lnSpc>
                <a:spcPct val="110000"/>
              </a:lnSpc>
            </a:pPr>
            <a:r>
              <a:rPr lang="en-GB" sz="1600" dirty="0" err="1">
                <a:latin typeface="Arial" panose="020B0604020202020204" pitchFamily="34" charset="0"/>
                <a:cs typeface="Arial" panose="020B0604020202020204" pitchFamily="34" charset="0"/>
              </a:rPr>
              <a:t>Gorau</a:t>
            </a:r>
            <a:r>
              <a:rPr lang="en-GB" sz="1600" dirty="0">
                <a:latin typeface="Arial" panose="020B0604020202020204" pitchFamily="34" charset="0"/>
                <a:cs typeface="Arial" panose="020B0604020202020204" pitchFamily="34" charset="0"/>
              </a:rPr>
              <a:t> po </a:t>
            </a:r>
            <a:r>
              <a:rPr lang="en-GB" sz="1600" dirty="0" err="1">
                <a:latin typeface="Arial" panose="020B0604020202020204" pitchFamily="34" charset="0"/>
                <a:cs typeface="Arial" panose="020B0604020202020204" pitchFamily="34" charset="0"/>
              </a:rPr>
              <a:t>gyntaf</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byddwch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cysylltu</a:t>
            </a:r>
            <a:r>
              <a:rPr lang="en-GB" sz="1600" dirty="0">
                <a:latin typeface="Arial" panose="020B0604020202020204" pitchFamily="34" charset="0"/>
                <a:cs typeface="Arial" panose="020B0604020202020204" pitchFamily="34" charset="0"/>
              </a:rPr>
              <a:t> â </a:t>
            </a:r>
            <a:r>
              <a:rPr lang="en-GB" sz="1600" dirty="0" err="1">
                <a:latin typeface="Arial" panose="020B0604020202020204" pitchFamily="34" charset="0"/>
                <a:cs typeface="Arial" panose="020B0604020202020204" pitchFamily="34" charset="0"/>
              </a:rPr>
              <a:t>nhw</a:t>
            </a:r>
            <a:endParaRPr lang="en-GB" sz="1600" dirty="0">
              <a:latin typeface="Arial" panose="020B0604020202020204" pitchFamily="34" charset="0"/>
              <a:cs typeface="Arial" panose="020B0604020202020204" pitchFamily="34" charset="0"/>
            </a:endParaRPr>
          </a:p>
          <a:p>
            <a:pPr>
              <a:lnSpc>
                <a:spcPct val="110000"/>
              </a:lnSpc>
            </a:pPr>
            <a:r>
              <a:rPr lang="en-GB" sz="1600" dirty="0" err="1">
                <a:latin typeface="Arial" panose="020B0604020202020204" pitchFamily="34" charset="0"/>
                <a:cs typeface="Arial" panose="020B0604020202020204" pitchFamily="34" charset="0"/>
              </a:rPr>
              <a:t>Rhaid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gael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cyfarfod</a:t>
            </a:r>
            <a:r>
              <a:rPr lang="en-GB" sz="1600" dirty="0">
                <a:latin typeface="Arial" panose="020B0604020202020204" pitchFamily="34" charset="0"/>
                <a:cs typeface="Arial" panose="020B0604020202020204" pitchFamily="34" charset="0"/>
              </a:rPr>
              <a:t> 3-ffordd </a:t>
            </a:r>
            <a:r>
              <a:rPr lang="en-GB" sz="1600" dirty="0" err="1">
                <a:latin typeface="Arial" panose="020B0604020202020204" pitchFamily="34" charset="0"/>
                <a:cs typeface="Arial" panose="020B0604020202020204" pitchFamily="34" charset="0"/>
              </a:rPr>
              <a:t>cyn</a:t>
            </a:r>
            <a:r>
              <a:rPr lang="en-GB" sz="1600" dirty="0">
                <a:latin typeface="Arial" panose="020B0604020202020204" pitchFamily="34" charset="0"/>
                <a:cs typeface="Arial" panose="020B0604020202020204" pitchFamily="34" charset="0"/>
              </a:rPr>
              <a:t> y </a:t>
            </a:r>
            <a:r>
              <a:rPr lang="en-GB" sz="1600" dirty="0" err="1">
                <a:latin typeface="Arial" panose="020B0604020202020204" pitchFamily="34" charset="0"/>
                <a:cs typeface="Arial" panose="020B0604020202020204" pitchFamily="34" charset="0"/>
              </a:rPr>
              <a:t>gallwch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ddechrau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cronni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oriau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gyfer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lleoliad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Bydd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hwn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gyfarfod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rhyngoch</a:t>
            </a:r>
            <a:r>
              <a:rPr lang="en-GB" sz="1600" dirty="0">
                <a:latin typeface="Arial" panose="020B0604020202020204" pitchFamily="34" charset="0"/>
                <a:cs typeface="Arial" panose="020B0604020202020204" pitchFamily="34" charset="0"/>
              </a:rPr>
              <a:t> chi, y </a:t>
            </a:r>
            <a:r>
              <a:rPr lang="en-GB" sz="1600" dirty="0" err="1">
                <a:latin typeface="Arial" panose="020B0604020202020204" pitchFamily="34" charset="0"/>
                <a:cs typeface="Arial" panose="020B0604020202020204" pitchFamily="34" charset="0"/>
              </a:rPr>
              <a:t>Cydlynydd</a:t>
            </a:r>
            <a:r>
              <a:rPr lang="en-GB" sz="1600" dirty="0">
                <a:latin typeface="Arial" panose="020B0604020202020204" pitchFamily="34" charset="0"/>
                <a:cs typeface="Arial" panose="020B0604020202020204" pitchFamily="34" charset="0"/>
              </a:rPr>
              <a:t> Gwaith Maes (Fran Chester) </a:t>
            </a:r>
            <a:r>
              <a:rPr lang="en-GB" sz="1600" dirty="0" err="1">
                <a:latin typeface="Arial" panose="020B0604020202020204" pitchFamily="34" charset="0"/>
                <a:cs typeface="Arial" panose="020B0604020202020204" pitchFamily="34" charset="0"/>
              </a:rPr>
              <a:t>a’ch</a:t>
            </a:r>
            <a:r>
              <a:rPr lang="en-GB" sz="1600" dirty="0">
                <a:latin typeface="Arial" panose="020B0604020202020204" pitchFamily="34" charset="0"/>
                <a:cs typeface="Arial" panose="020B0604020202020204" pitchFamily="34" charset="0"/>
              </a:rPr>
              <a:t> Mentor </a:t>
            </a:r>
            <a:r>
              <a:rPr lang="en-GB" sz="1600" dirty="0" err="1">
                <a:latin typeface="Arial" panose="020B0604020202020204" pitchFamily="34" charset="0"/>
                <a:cs typeface="Arial" panose="020B0604020202020204" pitchFamily="34" charset="0"/>
              </a:rPr>
              <a:t>Dysgu</a:t>
            </a:r>
            <a:endParaRPr lang="en-GB" sz="1600" dirty="0">
              <a:latin typeface="Arial" panose="020B0604020202020204" pitchFamily="34" charset="0"/>
              <a:cs typeface="Arial" panose="020B0604020202020204" pitchFamily="34" charset="0"/>
            </a:endParaRPr>
          </a:p>
          <a:p>
            <a:pPr>
              <a:lnSpc>
                <a:spcPct val="110000"/>
              </a:lnSpc>
            </a:pPr>
            <a:r>
              <a:rPr lang="en-GB" sz="1600" dirty="0">
                <a:latin typeface="Arial" panose="020B0604020202020204" pitchFamily="34" charset="0"/>
                <a:cs typeface="Arial" panose="020B0604020202020204" pitchFamily="34" charset="0"/>
              </a:rPr>
              <a:t>BYDDWCH YN DREFNUS!!!</a:t>
            </a:r>
          </a:p>
          <a:p>
            <a:pPr>
              <a:lnSpc>
                <a:spcPct val="110000"/>
              </a:lnSpc>
            </a:pPr>
            <a:r>
              <a:rPr lang="en-GB" sz="1600" dirty="0">
                <a:latin typeface="Arial" panose="020B0604020202020204" pitchFamily="34" charset="0"/>
                <a:cs typeface="Arial" panose="020B0604020202020204" pitchFamily="34" charset="0"/>
              </a:rPr>
              <a:t>CYNLLUNIWCH YMLAEN!!!</a:t>
            </a:r>
          </a:p>
        </p:txBody>
      </p:sp>
      <p:sp>
        <p:nvSpPr>
          <p:cNvPr id="4" name="Content Placeholder 3">
            <a:extLst>
              <a:ext uri="{FF2B5EF4-FFF2-40B4-BE49-F238E27FC236}">
                <a16:creationId xmlns:a16="http://schemas.microsoft.com/office/drawing/2014/main" id="{8C591A93-5016-DA5D-0079-2ABD31ADC1BD}"/>
              </a:ext>
            </a:extLst>
          </p:cNvPr>
          <p:cNvSpPr>
            <a:spLocks noGrp="1"/>
          </p:cNvSpPr>
          <p:nvPr>
            <p:ph sz="half" idx="2"/>
          </p:nvPr>
        </p:nvSpPr>
        <p:spPr/>
        <p:txBody>
          <a:bodyPr>
            <a:noAutofit/>
          </a:bodyPr>
          <a:lstStyle/>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Be mindful that the Learning Mentors and Supervisors are also in full time employment and that you will have to negotiate your dates and times with them.</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The sooner you contact them the better</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You must have a 3-way meeting before you can begin to accrue your hours for placement.  This will be a meeting between you, the Fieldwork Co-ordinator (Fran Chester) and your Learning Mentor </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BE ORGANISED!!!</a:t>
            </a:r>
          </a:p>
          <a:p>
            <a:pPr lvl="0">
              <a:buClr>
                <a:srgbClr val="93A299"/>
              </a:buClr>
            </a:pPr>
            <a:r>
              <a:rPr lang="en-GB" sz="1600" dirty="0">
                <a:solidFill>
                  <a:schemeClr val="accent5">
                    <a:lumMod val="75000"/>
                  </a:schemeClr>
                </a:solidFill>
                <a:latin typeface="Arial" panose="020B0604020202020204" pitchFamily="34" charset="0"/>
                <a:cs typeface="Arial" panose="020B0604020202020204" pitchFamily="34" charset="0"/>
              </a:rPr>
              <a:t>PLAN AHEAD!!!</a:t>
            </a:r>
          </a:p>
        </p:txBody>
      </p:sp>
    </p:spTree>
    <p:extLst>
      <p:ext uri="{BB962C8B-B14F-4D97-AF65-F5344CB8AC3E}">
        <p14:creationId xmlns:p14="http://schemas.microsoft.com/office/powerpoint/2010/main" val="1001882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err="1"/>
              <a:t>Termau</a:t>
            </a:r>
            <a:r>
              <a:rPr lang="en-GB" sz="3200" b="1" dirty="0"/>
              <a:t> </a:t>
            </a:r>
            <a:r>
              <a:rPr lang="en-GB" sz="3200" b="1" dirty="0" err="1"/>
              <a:t>Anghyfarwydd</a:t>
            </a:r>
            <a:r>
              <a:rPr lang="en-GB" sz="3200" b="1" dirty="0"/>
              <a:t>? </a:t>
            </a:r>
            <a:r>
              <a:rPr lang="en-GB" sz="3200" b="1" dirty="0" err="1"/>
              <a:t>Unrhyw</a:t>
            </a:r>
            <a:r>
              <a:rPr lang="en-GB" sz="3200" b="1" dirty="0"/>
              <a:t> </a:t>
            </a:r>
            <a:r>
              <a:rPr lang="en-GB" sz="3200" b="1" dirty="0" err="1"/>
              <a:t>Gwestiynau</a:t>
            </a:r>
            <a:r>
              <a:rPr lang="en-GB" sz="3200" b="1" dirty="0"/>
              <a:t>?</a:t>
            </a:r>
            <a:br>
              <a:rPr lang="en-GB" sz="3200" b="1" dirty="0"/>
            </a:br>
            <a:r>
              <a:rPr lang="en-GB" sz="3200" b="1" dirty="0">
                <a:solidFill>
                  <a:srgbClr val="0070C0"/>
                </a:solidFill>
              </a:rPr>
              <a:t>Unfamiliar Terms? Any Questions?</a:t>
            </a:r>
          </a:p>
        </p:txBody>
      </p:sp>
      <p:sp>
        <p:nvSpPr>
          <p:cNvPr id="3" name="Content Placeholder 2"/>
          <p:cNvSpPr>
            <a:spLocks noGrp="1"/>
          </p:cNvSpPr>
          <p:nvPr>
            <p:ph sz="half" idx="1"/>
          </p:nvPr>
        </p:nvSpPr>
        <p:spPr/>
        <p:txBody>
          <a:bodyPr>
            <a:normAutofit fontScale="70000" lnSpcReduction="20000"/>
          </a:bodyPr>
          <a:lstStyle/>
          <a:p>
            <a:r>
              <a:rPr lang="en-GB" dirty="0"/>
              <a:t>Beth </a:t>
            </a:r>
            <a:r>
              <a:rPr lang="en-GB" dirty="0" err="1"/>
              <a:t>yw</a:t>
            </a:r>
            <a:r>
              <a:rPr lang="en-GB" dirty="0"/>
              <a:t> </a:t>
            </a:r>
            <a:r>
              <a:rPr lang="en-GB" dirty="0" err="1"/>
              <a:t>cyfarfod</a:t>
            </a:r>
            <a:r>
              <a:rPr lang="en-GB" dirty="0"/>
              <a:t> </a:t>
            </a:r>
            <a:r>
              <a:rPr lang="en-GB" dirty="0" err="1"/>
              <a:t>tair</a:t>
            </a:r>
            <a:r>
              <a:rPr lang="en-GB" dirty="0"/>
              <a:t> </a:t>
            </a:r>
            <a:r>
              <a:rPr lang="en-GB" dirty="0" err="1"/>
              <a:t>ffordd</a:t>
            </a:r>
            <a:r>
              <a:rPr lang="en-GB" dirty="0"/>
              <a:t>?</a:t>
            </a:r>
          </a:p>
          <a:p>
            <a:endParaRPr lang="en-GB" dirty="0"/>
          </a:p>
          <a:p>
            <a:r>
              <a:rPr lang="en-GB" dirty="0"/>
              <a:t>Goruchwyliwr a </a:t>
            </a:r>
            <a:r>
              <a:rPr lang="en-GB" dirty="0" err="1"/>
              <a:t>goruchwyliaeth</a:t>
            </a:r>
            <a:r>
              <a:rPr lang="en-GB" dirty="0"/>
              <a:t>?</a:t>
            </a:r>
          </a:p>
          <a:p>
            <a:endParaRPr lang="en-GB" dirty="0"/>
          </a:p>
          <a:p>
            <a:r>
              <a:rPr lang="en-GB" dirty="0"/>
              <a:t>Mentor </a:t>
            </a:r>
            <a:r>
              <a:rPr lang="en-GB" dirty="0" err="1"/>
              <a:t>Dysgu</a:t>
            </a:r>
            <a:r>
              <a:rPr lang="en-GB" dirty="0"/>
              <a:t>?</a:t>
            </a:r>
          </a:p>
          <a:p>
            <a:endParaRPr lang="en-GB" dirty="0"/>
          </a:p>
          <a:p>
            <a:r>
              <a:rPr lang="en-GB" dirty="0" err="1"/>
              <a:t>Cynllun</a:t>
            </a:r>
            <a:r>
              <a:rPr lang="en-GB" dirty="0"/>
              <a:t> </a:t>
            </a:r>
            <a:r>
              <a:rPr lang="en-GB" dirty="0" err="1"/>
              <a:t>Datblygiad</a:t>
            </a:r>
            <a:r>
              <a:rPr lang="en-GB" dirty="0"/>
              <a:t> </a:t>
            </a:r>
            <a:r>
              <a:rPr lang="en-GB" dirty="0" err="1"/>
              <a:t>Proffesiynol</a:t>
            </a:r>
            <a:r>
              <a:rPr lang="en-GB" dirty="0"/>
              <a:t>?</a:t>
            </a:r>
          </a:p>
          <a:p>
            <a:endParaRPr lang="en-GB" dirty="0"/>
          </a:p>
          <a:p>
            <a:r>
              <a:rPr lang="en-GB" dirty="0" err="1"/>
              <a:t>Proffil</a:t>
            </a:r>
            <a:r>
              <a:rPr lang="en-GB" dirty="0"/>
              <a:t> </a:t>
            </a:r>
            <a:r>
              <a:rPr lang="en-GB" dirty="0" err="1"/>
              <a:t>Cymunedol</a:t>
            </a:r>
            <a:endParaRPr lang="en-GB" dirty="0"/>
          </a:p>
          <a:p>
            <a:endParaRPr lang="en-GB" dirty="0"/>
          </a:p>
          <a:p>
            <a:r>
              <a:rPr lang="en-GB" dirty="0" err="1"/>
              <a:t>Asesiad</a:t>
            </a:r>
            <a:r>
              <a:rPr lang="en-GB" dirty="0"/>
              <a:t> </a:t>
            </a:r>
            <a:r>
              <a:rPr lang="en-GB" dirty="0" err="1"/>
              <a:t>Risg</a:t>
            </a:r>
            <a:r>
              <a:rPr lang="en-GB" dirty="0"/>
              <a:t>?</a:t>
            </a:r>
          </a:p>
        </p:txBody>
      </p:sp>
      <p:sp>
        <p:nvSpPr>
          <p:cNvPr id="4" name="Content Placeholder 3">
            <a:extLst>
              <a:ext uri="{FF2B5EF4-FFF2-40B4-BE49-F238E27FC236}">
                <a16:creationId xmlns:a16="http://schemas.microsoft.com/office/drawing/2014/main" id="{FA6F72AD-5CDD-B210-1CE3-A2E70240BF5B}"/>
              </a:ext>
            </a:extLst>
          </p:cNvPr>
          <p:cNvSpPr>
            <a:spLocks noGrp="1"/>
          </p:cNvSpPr>
          <p:nvPr>
            <p:ph sz="half" idx="2"/>
          </p:nvPr>
        </p:nvSpPr>
        <p:spPr/>
        <p:txBody>
          <a:bodyPr>
            <a:normAutofit fontScale="70000" lnSpcReduction="20000"/>
          </a:bodyPr>
          <a:lstStyle/>
          <a:p>
            <a:r>
              <a:rPr lang="en-GB" dirty="0"/>
              <a:t>What is a three-way meeting?</a:t>
            </a:r>
          </a:p>
          <a:p>
            <a:endParaRPr lang="en-GB" dirty="0"/>
          </a:p>
          <a:p>
            <a:r>
              <a:rPr lang="en-GB" dirty="0"/>
              <a:t>Supervisor and supervision?</a:t>
            </a:r>
          </a:p>
          <a:p>
            <a:endParaRPr lang="en-GB" dirty="0"/>
          </a:p>
          <a:p>
            <a:r>
              <a:rPr lang="en-GB" dirty="0"/>
              <a:t>Learning Mentor?</a:t>
            </a:r>
          </a:p>
          <a:p>
            <a:endParaRPr lang="en-GB" dirty="0"/>
          </a:p>
          <a:p>
            <a:r>
              <a:rPr lang="en-GB" dirty="0"/>
              <a:t>Professional Development plan?</a:t>
            </a:r>
          </a:p>
          <a:p>
            <a:endParaRPr lang="en-GB" dirty="0"/>
          </a:p>
          <a:p>
            <a:r>
              <a:rPr lang="en-GB" dirty="0"/>
              <a:t>A Community Profile</a:t>
            </a:r>
          </a:p>
          <a:p>
            <a:endParaRPr lang="en-GB" dirty="0"/>
          </a:p>
          <a:p>
            <a:r>
              <a:rPr lang="en-GB" dirty="0"/>
              <a:t>A Risk Assessment?</a:t>
            </a:r>
          </a:p>
          <a:p>
            <a:pPr marL="0" indent="0">
              <a:buNone/>
            </a:pPr>
            <a:endParaRPr lang="en-GB" dirty="0"/>
          </a:p>
        </p:txBody>
      </p:sp>
    </p:spTree>
    <p:extLst>
      <p:ext uri="{BB962C8B-B14F-4D97-AF65-F5344CB8AC3E}">
        <p14:creationId xmlns:p14="http://schemas.microsoft.com/office/powerpoint/2010/main" val="3545709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C699-FB3D-1EE1-C298-8C4DB83ACDD8}"/>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endParaRPr lang="en-GB" dirty="0"/>
          </a:p>
        </p:txBody>
      </p:sp>
      <p:sp>
        <p:nvSpPr>
          <p:cNvPr id="3" name="Content Placeholder 2">
            <a:extLst>
              <a:ext uri="{FF2B5EF4-FFF2-40B4-BE49-F238E27FC236}">
                <a16:creationId xmlns:a16="http://schemas.microsoft.com/office/drawing/2014/main" id="{A8DA2D05-3D8B-D766-8660-DD046D4BAD38}"/>
              </a:ext>
            </a:extLst>
          </p:cNvPr>
          <p:cNvSpPr>
            <a:spLocks noGrp="1"/>
          </p:cNvSpPr>
          <p:nvPr>
            <p:ph sz="half" idx="1"/>
          </p:nvPr>
        </p:nvSpPr>
        <p:spPr/>
        <p:txBody>
          <a:bodyPr>
            <a:noAutofit/>
          </a:bodyPr>
          <a:lstStyle/>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adroddiad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Goruchwylydd</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adlewyrchu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ymgysylltiad</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(chi) â </a:t>
            </a:r>
            <a:r>
              <a:rPr lang="en-GB" sz="1400" dirty="0" err="1">
                <a:latin typeface="Arial" panose="020B0604020202020204" pitchFamily="34" charset="0"/>
                <a:cs typeface="Arial" panose="020B0604020202020204" pitchFamily="34" charset="0"/>
              </a:rPr>
              <a:t>goruchwyliaeth</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myfyriol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hefyd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ofyniad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portffolio</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hyn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eto'n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golygu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bod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cydlynu'r</a:t>
            </a:r>
            <a:r>
              <a:rPr lang="en-GB" sz="1400" dirty="0">
                <a:latin typeface="Arial" panose="020B0604020202020204" pitchFamily="34" charset="0"/>
                <a:cs typeface="Arial" panose="020B0604020202020204" pitchFamily="34" charset="0"/>
              </a:rPr>
              <a:t> broses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ofalus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6 </a:t>
            </a:r>
            <a:r>
              <a:rPr lang="en-GB" sz="1400" dirty="0" err="1">
                <a:latin typeface="Arial" panose="020B0604020202020204" pitchFamily="34" charset="0"/>
                <a:cs typeface="Arial" panose="020B0604020202020204" pitchFamily="34" charset="0"/>
              </a:rPr>
              <a:t>sesiwn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oruchwylio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rhychwantu'r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cyfan</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Felly, </a:t>
            </a:r>
            <a:r>
              <a:rPr lang="en-GB" sz="1400" dirty="0" err="1">
                <a:latin typeface="Arial" panose="020B0604020202020204" pitchFamily="34" charset="0"/>
                <a:cs typeface="Arial" panose="020B0604020202020204" pitchFamily="34" charset="0"/>
              </a:rPr>
              <a:t>unwaith</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byddwch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wedi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cael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 bod </a:t>
            </a:r>
            <a:r>
              <a:rPr lang="en-GB" sz="1400" dirty="0" err="1">
                <a:latin typeface="Arial" panose="020B0604020202020204" pitchFamily="34" charset="0"/>
                <a:cs typeface="Arial" panose="020B0604020202020204" pitchFamily="34" charset="0"/>
              </a:rPr>
              <a:t>gennych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cychwyn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cysylltwch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â'r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cyflwynwch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hun</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threfnwch</a:t>
            </a:r>
            <a:r>
              <a:rPr lang="en-GB" sz="1400" dirty="0">
                <a:latin typeface="Arial" panose="020B0604020202020204" pitchFamily="34" charset="0"/>
                <a:cs typeface="Arial" panose="020B0604020202020204" pitchFamily="34" charset="0"/>
              </a:rPr>
              <a:t> 6 </a:t>
            </a:r>
            <a:r>
              <a:rPr lang="en-GB" sz="1400" dirty="0" err="1">
                <a:latin typeface="Arial" panose="020B0604020202020204" pitchFamily="34" charset="0"/>
                <a:cs typeface="Arial" panose="020B0604020202020204" pitchFamily="34" charset="0"/>
              </a:rPr>
              <a:t>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nhw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goruchwyliaeth</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wneud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gweithio'n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ôl</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ddyddiad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cyflwyno'ch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portffolio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ond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ganiatáu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amser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ychwanegol</a:t>
            </a:r>
            <a:r>
              <a:rPr lang="en-GB" sz="14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026C7048-DFBE-8EC0-83E2-E7035E86D19D}"/>
              </a:ext>
            </a:extLst>
          </p:cNvPr>
          <p:cNvSpPr>
            <a:spLocks noGrp="1"/>
          </p:cNvSpPr>
          <p:nvPr>
            <p:ph sz="half" idx="2"/>
          </p:nvPr>
        </p:nvSpPr>
        <p:spPr/>
        <p:txBody>
          <a:bodyPr>
            <a:noAutofit/>
          </a:bodyPr>
          <a:lstStyle/>
          <a:p>
            <a:r>
              <a:rPr lang="en-GB" sz="1400" dirty="0">
                <a:solidFill>
                  <a:schemeClr val="accent5">
                    <a:lumMod val="75000"/>
                  </a:schemeClr>
                </a:solidFill>
                <a:latin typeface="Arial" panose="020B0604020202020204" pitchFamily="34" charset="0"/>
                <a:cs typeface="Arial" panose="020B0604020202020204" pitchFamily="34" charset="0"/>
              </a:rPr>
              <a:t>A report from the Fieldwork Supervisor reflecting the student's (you) engagement with supervision and reflective practice is also a requirement for the portfolio.</a:t>
            </a:r>
          </a:p>
          <a:p>
            <a:r>
              <a:rPr lang="en-GB" sz="1400" dirty="0">
                <a:solidFill>
                  <a:schemeClr val="accent5">
                    <a:lumMod val="75000"/>
                  </a:schemeClr>
                </a:solidFill>
                <a:latin typeface="Arial" panose="020B0604020202020204" pitchFamily="34" charset="0"/>
                <a:cs typeface="Arial" panose="020B0604020202020204" pitchFamily="34" charset="0"/>
              </a:rPr>
              <a:t>This again involves your careful co-ordination of the process, which involves 6 supervision sessions which span the whole placement.</a:t>
            </a:r>
          </a:p>
          <a:p>
            <a:r>
              <a:rPr lang="en-GB" sz="1400" dirty="0">
                <a:solidFill>
                  <a:schemeClr val="accent5">
                    <a:lumMod val="75000"/>
                  </a:schemeClr>
                </a:solidFill>
                <a:latin typeface="Arial" panose="020B0604020202020204" pitchFamily="34" charset="0"/>
                <a:cs typeface="Arial" panose="020B0604020202020204" pitchFamily="34" charset="0"/>
              </a:rPr>
              <a:t>Therefore once you are allocated your Fieldwork Supervisor, and you have a start date for placement contact the supervisor, introduce yourself and arrange 6 dates with them for supervision.</a:t>
            </a:r>
          </a:p>
          <a:p>
            <a:r>
              <a:rPr lang="en-GB" sz="1400" dirty="0">
                <a:solidFill>
                  <a:schemeClr val="accent5">
                    <a:lumMod val="75000"/>
                  </a:schemeClr>
                </a:solidFill>
                <a:latin typeface="Arial" panose="020B0604020202020204" pitchFamily="34" charset="0"/>
                <a:cs typeface="Arial" panose="020B0604020202020204" pitchFamily="34" charset="0"/>
              </a:rPr>
              <a:t>A good way of doing this is to work back from your portfolio submission date (however allowing some extra time).</a:t>
            </a:r>
          </a:p>
          <a:p>
            <a:endParaRPr lang="en-GB" sz="1600" dirty="0">
              <a:solidFill>
                <a:schemeClr val="accent5">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990882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D73E8-F1AE-4E4B-7B4D-629ECCE010E3}"/>
              </a:ext>
            </a:extLst>
          </p:cNvPr>
          <p:cNvSpPr>
            <a:spLocks noGrp="1"/>
          </p:cNvSpPr>
          <p:nvPr>
            <p:ph type="title"/>
          </p:nvPr>
        </p:nvSpPr>
        <p:spPr/>
        <p:txBody>
          <a:bodyPr/>
          <a:lstStyle/>
          <a:p>
            <a:r>
              <a:rPr lang="en-GB" b="1" dirty="0" err="1"/>
              <a:t>Gwybodaeth</a:t>
            </a:r>
            <a:r>
              <a:rPr lang="en-GB" b="1" dirty="0"/>
              <a:t> </a:t>
            </a:r>
            <a:r>
              <a:rPr lang="en-GB" b="1" dirty="0" err="1"/>
              <a:t>Bwysig</a:t>
            </a:r>
            <a:r>
              <a:rPr lang="en-GB" b="1" dirty="0"/>
              <a:t>…</a:t>
            </a:r>
            <a:br>
              <a:rPr lang="en-GB" b="1" dirty="0"/>
            </a:br>
            <a:r>
              <a:rPr lang="en-GB" b="1" dirty="0">
                <a:solidFill>
                  <a:srgbClr val="0070C0"/>
                </a:solidFill>
              </a:rPr>
              <a:t>Important information…</a:t>
            </a:r>
            <a:endParaRPr lang="en-GB" dirty="0"/>
          </a:p>
        </p:txBody>
      </p:sp>
      <p:sp>
        <p:nvSpPr>
          <p:cNvPr id="3" name="Content Placeholder 2">
            <a:extLst>
              <a:ext uri="{FF2B5EF4-FFF2-40B4-BE49-F238E27FC236}">
                <a16:creationId xmlns:a16="http://schemas.microsoft.com/office/drawing/2014/main" id="{F427FECD-0190-1A82-8A53-705CC93ADA04}"/>
              </a:ext>
            </a:extLst>
          </p:cNvPr>
          <p:cNvSpPr>
            <a:spLocks noGrp="1"/>
          </p:cNvSpPr>
          <p:nvPr>
            <p:ph sz="half" idx="1"/>
          </p:nvPr>
        </p:nvSpPr>
        <p:spPr/>
        <p:txBody>
          <a:bodyPr>
            <a:noAutofit/>
          </a:bodyPr>
          <a:lstStyle/>
          <a:p>
            <a:pPr marL="0" indent="0">
              <a:lnSpc>
                <a:spcPct val="100000"/>
              </a:lnSpc>
              <a:buNone/>
            </a:pPr>
            <a:r>
              <a:rPr lang="en-GB" sz="1500" b="1" dirty="0"/>
              <a:t>Er </a:t>
            </a:r>
            <a:r>
              <a:rPr lang="en-GB" sz="1500" b="1" dirty="0" err="1"/>
              <a:t>enghraifft</a:t>
            </a:r>
            <a:endParaRPr lang="en-GB" sz="1500" b="1" dirty="0"/>
          </a:p>
          <a:p>
            <a:pPr>
              <a:lnSpc>
                <a:spcPct val="100000"/>
              </a:lnSpc>
            </a:pPr>
            <a:r>
              <a:rPr lang="en-GB" sz="1500" dirty="0"/>
              <a:t>Y </a:t>
            </a:r>
            <a:r>
              <a:rPr lang="en-GB" sz="1500" dirty="0" err="1"/>
              <a:t>dyddiad</a:t>
            </a:r>
            <a:r>
              <a:rPr lang="en-GB" sz="1500" dirty="0"/>
              <a:t> </a:t>
            </a:r>
            <a:r>
              <a:rPr lang="en-GB" sz="1500" dirty="0" err="1"/>
              <a:t>cyflwyno</a:t>
            </a:r>
            <a:r>
              <a:rPr lang="en-GB" sz="1500" dirty="0"/>
              <a:t> </a:t>
            </a:r>
            <a:r>
              <a:rPr lang="en-GB" sz="1500" dirty="0" err="1"/>
              <a:t>yw</a:t>
            </a:r>
            <a:r>
              <a:rPr lang="en-GB" sz="1500" dirty="0"/>
              <a:t> 1 Mai 2025</a:t>
            </a:r>
          </a:p>
          <a:p>
            <a:pPr>
              <a:lnSpc>
                <a:spcPct val="100000"/>
              </a:lnSpc>
            </a:pPr>
            <a:r>
              <a:rPr lang="en-GB" sz="1500" dirty="0" err="1"/>
              <a:t>Caniatewch</a:t>
            </a:r>
            <a:r>
              <a:rPr lang="en-GB" sz="1500" dirty="0"/>
              <a:t> </a:t>
            </a:r>
            <a:r>
              <a:rPr lang="en-GB" sz="1500" dirty="0" err="1"/>
              <a:t>ychydig</a:t>
            </a:r>
            <a:r>
              <a:rPr lang="en-GB" sz="1500" dirty="0"/>
              <a:t> o </a:t>
            </a:r>
            <a:r>
              <a:rPr lang="en-GB" sz="1500" dirty="0" err="1"/>
              <a:t>amser</a:t>
            </a:r>
            <a:r>
              <a:rPr lang="en-GB" sz="1500" dirty="0"/>
              <a:t> </a:t>
            </a:r>
            <a:r>
              <a:rPr lang="en-GB" sz="1500" dirty="0" err="1"/>
              <a:t>ychwanegol</a:t>
            </a:r>
            <a:r>
              <a:rPr lang="en-GB" sz="1500" dirty="0"/>
              <a:t>, felly 2 </a:t>
            </a:r>
            <a:r>
              <a:rPr lang="en-GB" sz="1500" dirty="0" err="1"/>
              <a:t>wythnos</a:t>
            </a:r>
            <a:r>
              <a:rPr lang="en-GB" sz="1500" dirty="0"/>
              <a:t> </a:t>
            </a:r>
            <a:r>
              <a:rPr lang="en-GB" sz="1500" dirty="0" err="1"/>
              <a:t>ynghynt</a:t>
            </a:r>
            <a:r>
              <a:rPr lang="en-GB" sz="1500" dirty="0"/>
              <a:t> </a:t>
            </a:r>
            <a:r>
              <a:rPr lang="en-GB" sz="1500" dirty="0" err="1"/>
              <a:t>yw</a:t>
            </a:r>
            <a:r>
              <a:rPr lang="en-GB" sz="1500" dirty="0"/>
              <a:t> 17 </a:t>
            </a:r>
            <a:r>
              <a:rPr lang="en-GB" sz="1500" dirty="0" err="1"/>
              <a:t>Ebrill</a:t>
            </a:r>
            <a:endParaRPr lang="en-GB" sz="1500" dirty="0"/>
          </a:p>
          <a:p>
            <a:pPr>
              <a:lnSpc>
                <a:spcPct val="100000"/>
              </a:lnSpc>
            </a:pPr>
            <a:r>
              <a:rPr lang="en-GB" sz="1500" dirty="0" err="1"/>
              <a:t>Yna</a:t>
            </a:r>
            <a:r>
              <a:rPr lang="en-GB" sz="1500" dirty="0"/>
              <a:t> </a:t>
            </a:r>
            <a:r>
              <a:rPr lang="en-GB" sz="1500" dirty="0" err="1"/>
              <a:t>gallai</a:t>
            </a:r>
            <a:r>
              <a:rPr lang="en-GB" sz="1500" dirty="0"/>
              <a:t> 6 </a:t>
            </a:r>
            <a:r>
              <a:rPr lang="en-GB" sz="1500" dirty="0" err="1"/>
              <a:t>dyddiad</a:t>
            </a:r>
            <a:r>
              <a:rPr lang="en-GB" sz="1500" dirty="0"/>
              <a:t> </a:t>
            </a:r>
            <a:r>
              <a:rPr lang="en-GB" sz="1500" dirty="0" err="1"/>
              <a:t>yn</a:t>
            </a:r>
            <a:r>
              <a:rPr lang="en-GB" sz="1500" dirty="0"/>
              <a:t> </a:t>
            </a:r>
            <a:r>
              <a:rPr lang="en-GB" sz="1500" dirty="0" err="1"/>
              <a:t>ôl</a:t>
            </a:r>
            <a:r>
              <a:rPr lang="en-GB" sz="1500" dirty="0"/>
              <a:t> o 17 </a:t>
            </a:r>
            <a:r>
              <a:rPr lang="en-GB" sz="1500" dirty="0" err="1"/>
              <a:t>Ebrill</a:t>
            </a:r>
            <a:r>
              <a:rPr lang="en-GB" sz="1500" dirty="0"/>
              <a:t> </a:t>
            </a:r>
            <a:r>
              <a:rPr lang="en-GB" sz="1500" dirty="0" err="1"/>
              <a:t>edrych</a:t>
            </a:r>
            <a:r>
              <a:rPr lang="en-GB" sz="1500" dirty="0"/>
              <a:t> </a:t>
            </a:r>
            <a:r>
              <a:rPr lang="en-GB" sz="1500" dirty="0" err="1"/>
              <a:t>fel</a:t>
            </a:r>
            <a:r>
              <a:rPr lang="en-GB" sz="1500" dirty="0"/>
              <a:t> </a:t>
            </a:r>
            <a:r>
              <a:rPr lang="en-GB" sz="1500" dirty="0" err="1"/>
              <a:t>hyn</a:t>
            </a:r>
            <a:endParaRPr lang="en-GB" sz="1500" dirty="0"/>
          </a:p>
          <a:p>
            <a:pPr lvl="1">
              <a:lnSpc>
                <a:spcPct val="100000"/>
              </a:lnSpc>
            </a:pPr>
            <a:r>
              <a:rPr lang="en-GB" sz="1300" dirty="0"/>
              <a:t>3 </a:t>
            </a:r>
            <a:r>
              <a:rPr lang="en-GB" sz="1300" dirty="0" err="1"/>
              <a:t>Ebrill</a:t>
            </a:r>
            <a:endParaRPr lang="en-GB" sz="1300" dirty="0"/>
          </a:p>
          <a:p>
            <a:pPr lvl="1">
              <a:lnSpc>
                <a:spcPct val="100000"/>
              </a:lnSpc>
            </a:pPr>
            <a:r>
              <a:rPr lang="en-GB" sz="1300" dirty="0"/>
              <a:t>13 Mawrth</a:t>
            </a:r>
          </a:p>
          <a:p>
            <a:pPr lvl="1">
              <a:lnSpc>
                <a:spcPct val="100000"/>
              </a:lnSpc>
            </a:pPr>
            <a:r>
              <a:rPr lang="en-GB" sz="1300" dirty="0"/>
              <a:t>20 </a:t>
            </a:r>
            <a:r>
              <a:rPr lang="en-GB" sz="1300" dirty="0" err="1"/>
              <a:t>Chwefror</a:t>
            </a:r>
            <a:endParaRPr lang="en-GB" sz="1300" dirty="0"/>
          </a:p>
          <a:p>
            <a:pPr lvl="1">
              <a:lnSpc>
                <a:spcPct val="100000"/>
              </a:lnSpc>
            </a:pPr>
            <a:r>
              <a:rPr lang="en-GB" sz="1300" dirty="0"/>
              <a:t>23 </a:t>
            </a:r>
            <a:r>
              <a:rPr lang="en-GB" sz="1300" dirty="0" err="1"/>
              <a:t>Ionawr</a:t>
            </a:r>
            <a:endParaRPr lang="en-GB" sz="1300" dirty="0"/>
          </a:p>
          <a:p>
            <a:pPr lvl="1">
              <a:lnSpc>
                <a:spcPct val="100000"/>
              </a:lnSpc>
            </a:pPr>
            <a:r>
              <a:rPr lang="en-GB" sz="1300" dirty="0"/>
              <a:t>19 </a:t>
            </a:r>
            <a:r>
              <a:rPr lang="en-GB" sz="1300" dirty="0" err="1"/>
              <a:t>Rhagfyr</a:t>
            </a:r>
            <a:endParaRPr lang="en-GB" sz="1300" dirty="0"/>
          </a:p>
          <a:p>
            <a:pPr lvl="1">
              <a:lnSpc>
                <a:spcPct val="100000"/>
              </a:lnSpc>
            </a:pPr>
            <a:r>
              <a:rPr lang="en-GB" sz="1300" dirty="0"/>
              <a:t>28 </a:t>
            </a:r>
            <a:r>
              <a:rPr lang="en-GB" sz="1300" dirty="0" err="1"/>
              <a:t>Tachwedd</a:t>
            </a:r>
            <a:endParaRPr lang="en-GB" sz="1300" dirty="0"/>
          </a:p>
          <a:p>
            <a:pPr>
              <a:lnSpc>
                <a:spcPct val="100000"/>
              </a:lnSpc>
            </a:pPr>
            <a:r>
              <a:rPr lang="en-GB" sz="1500" b="1" dirty="0"/>
              <a:t>ENGHRAIFFT YW HWN!</a:t>
            </a:r>
          </a:p>
        </p:txBody>
      </p:sp>
      <p:sp>
        <p:nvSpPr>
          <p:cNvPr id="4" name="Content Placeholder 3">
            <a:extLst>
              <a:ext uri="{FF2B5EF4-FFF2-40B4-BE49-F238E27FC236}">
                <a16:creationId xmlns:a16="http://schemas.microsoft.com/office/drawing/2014/main" id="{161A77F2-1091-40ED-B70A-105782D3265A}"/>
              </a:ext>
            </a:extLst>
          </p:cNvPr>
          <p:cNvSpPr>
            <a:spLocks noGrp="1"/>
          </p:cNvSpPr>
          <p:nvPr>
            <p:ph sz="half" idx="2"/>
          </p:nvPr>
        </p:nvSpPr>
        <p:spPr/>
        <p:txBody>
          <a:bodyPr>
            <a:normAutofit fontScale="55000" lnSpcReduction="20000"/>
          </a:bodyPr>
          <a:lstStyle/>
          <a:p>
            <a:pPr marL="0" indent="0">
              <a:lnSpc>
                <a:spcPct val="120000"/>
              </a:lnSpc>
              <a:buNone/>
            </a:pPr>
            <a:r>
              <a:rPr lang="en-GB" b="1" dirty="0">
                <a:solidFill>
                  <a:schemeClr val="accent5">
                    <a:lumMod val="75000"/>
                  </a:schemeClr>
                </a:solidFill>
              </a:rPr>
              <a:t>For Example</a:t>
            </a:r>
          </a:p>
          <a:p>
            <a:pPr>
              <a:lnSpc>
                <a:spcPct val="120000"/>
              </a:lnSpc>
            </a:pPr>
            <a:r>
              <a:rPr lang="en-GB" dirty="0">
                <a:solidFill>
                  <a:schemeClr val="accent5">
                    <a:lumMod val="75000"/>
                  </a:schemeClr>
                </a:solidFill>
              </a:rPr>
              <a:t>The submission date is the </a:t>
            </a:r>
            <a:r>
              <a:rPr lang="en-GB" b="0" i="0" dirty="0">
                <a:solidFill>
                  <a:schemeClr val="accent5">
                    <a:lumMod val="75000"/>
                  </a:schemeClr>
                </a:solidFill>
                <a:effectLst/>
                <a:cs typeface="Arial" panose="020B0604020202020204" pitchFamily="34" charset="0"/>
              </a:rPr>
              <a:t>1 May 2025</a:t>
            </a:r>
          </a:p>
          <a:p>
            <a:pPr>
              <a:lnSpc>
                <a:spcPct val="120000"/>
              </a:lnSpc>
            </a:pPr>
            <a:r>
              <a:rPr lang="en-GB" dirty="0">
                <a:solidFill>
                  <a:schemeClr val="accent5">
                    <a:lumMod val="75000"/>
                  </a:schemeClr>
                </a:solidFill>
              </a:rPr>
              <a:t>Allow some extra time, so 2 weeks before is the 17 April</a:t>
            </a:r>
          </a:p>
          <a:p>
            <a:pPr>
              <a:lnSpc>
                <a:spcPct val="120000"/>
              </a:lnSpc>
            </a:pPr>
            <a:r>
              <a:rPr lang="en-GB" dirty="0">
                <a:solidFill>
                  <a:schemeClr val="accent5">
                    <a:lumMod val="75000"/>
                  </a:schemeClr>
                </a:solidFill>
              </a:rPr>
              <a:t>Then 6 dates back from the 17 April could look like this</a:t>
            </a:r>
          </a:p>
          <a:p>
            <a:pPr lvl="1">
              <a:lnSpc>
                <a:spcPct val="120000"/>
              </a:lnSpc>
            </a:pPr>
            <a:r>
              <a:rPr lang="en-GB" dirty="0">
                <a:solidFill>
                  <a:schemeClr val="accent5">
                    <a:lumMod val="75000"/>
                  </a:schemeClr>
                </a:solidFill>
              </a:rPr>
              <a:t>3 April</a:t>
            </a:r>
          </a:p>
          <a:p>
            <a:pPr lvl="1">
              <a:lnSpc>
                <a:spcPct val="120000"/>
              </a:lnSpc>
            </a:pPr>
            <a:r>
              <a:rPr lang="en-GB" dirty="0">
                <a:solidFill>
                  <a:schemeClr val="accent5">
                    <a:lumMod val="75000"/>
                  </a:schemeClr>
                </a:solidFill>
              </a:rPr>
              <a:t>13 March</a:t>
            </a:r>
          </a:p>
          <a:p>
            <a:pPr lvl="1">
              <a:lnSpc>
                <a:spcPct val="120000"/>
              </a:lnSpc>
            </a:pPr>
            <a:r>
              <a:rPr lang="en-GB" dirty="0">
                <a:solidFill>
                  <a:schemeClr val="accent5">
                    <a:lumMod val="75000"/>
                  </a:schemeClr>
                </a:solidFill>
              </a:rPr>
              <a:t>20 February</a:t>
            </a:r>
          </a:p>
          <a:p>
            <a:pPr lvl="1">
              <a:lnSpc>
                <a:spcPct val="120000"/>
              </a:lnSpc>
            </a:pPr>
            <a:r>
              <a:rPr lang="en-GB" dirty="0">
                <a:solidFill>
                  <a:schemeClr val="accent5">
                    <a:lumMod val="75000"/>
                  </a:schemeClr>
                </a:solidFill>
              </a:rPr>
              <a:t>23 January</a:t>
            </a:r>
          </a:p>
          <a:p>
            <a:pPr lvl="1">
              <a:lnSpc>
                <a:spcPct val="120000"/>
              </a:lnSpc>
            </a:pPr>
            <a:r>
              <a:rPr lang="en-GB" dirty="0">
                <a:solidFill>
                  <a:schemeClr val="accent5">
                    <a:lumMod val="75000"/>
                  </a:schemeClr>
                </a:solidFill>
              </a:rPr>
              <a:t>19 December</a:t>
            </a:r>
          </a:p>
          <a:p>
            <a:pPr lvl="1">
              <a:lnSpc>
                <a:spcPct val="120000"/>
              </a:lnSpc>
            </a:pPr>
            <a:r>
              <a:rPr lang="en-GB" dirty="0">
                <a:solidFill>
                  <a:schemeClr val="accent5">
                    <a:lumMod val="75000"/>
                  </a:schemeClr>
                </a:solidFill>
              </a:rPr>
              <a:t>28 November</a:t>
            </a:r>
          </a:p>
          <a:p>
            <a:pPr>
              <a:lnSpc>
                <a:spcPct val="120000"/>
              </a:lnSpc>
            </a:pPr>
            <a:r>
              <a:rPr lang="en-GB" b="1" dirty="0">
                <a:solidFill>
                  <a:schemeClr val="accent5">
                    <a:lumMod val="75000"/>
                  </a:schemeClr>
                </a:solidFill>
              </a:rPr>
              <a:t>THIS IS AN EXAMPLE!</a:t>
            </a:r>
          </a:p>
          <a:p>
            <a:endParaRPr lang="en-GB" dirty="0"/>
          </a:p>
        </p:txBody>
      </p:sp>
    </p:spTree>
    <p:extLst>
      <p:ext uri="{BB962C8B-B14F-4D97-AF65-F5344CB8AC3E}">
        <p14:creationId xmlns:p14="http://schemas.microsoft.com/office/powerpoint/2010/main" val="21768760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A3ABA-7C27-DBC6-1172-BE7A45FC7C11}"/>
              </a:ext>
            </a:extLst>
          </p:cNvPr>
          <p:cNvSpPr>
            <a:spLocks noGrp="1"/>
          </p:cNvSpPr>
          <p:nvPr>
            <p:ph type="title"/>
          </p:nvPr>
        </p:nvSpPr>
        <p:spPr/>
        <p:txBody>
          <a:bodyPr/>
          <a:lstStyle/>
          <a:p>
            <a:r>
              <a:rPr lang="en-GB" b="1" dirty="0" err="1"/>
              <a:t>Ysgrifennwch</a:t>
            </a:r>
            <a:r>
              <a:rPr lang="en-GB" b="1" dirty="0"/>
              <a:t> </a:t>
            </a:r>
            <a:r>
              <a:rPr lang="en-GB" b="1" dirty="0" err="1"/>
              <a:t>hwn</a:t>
            </a:r>
            <a:r>
              <a:rPr lang="en-GB" b="1" dirty="0"/>
              <a:t> </a:t>
            </a:r>
            <a:r>
              <a:rPr lang="en-GB" b="1" dirty="0" err="1"/>
              <a:t>i</a:t>
            </a:r>
            <a:r>
              <a:rPr lang="en-GB" b="1" dirty="0"/>
              <a:t> </a:t>
            </a:r>
            <a:r>
              <a:rPr lang="en-GB" b="1" dirty="0" err="1"/>
              <a:t>lawr</a:t>
            </a:r>
            <a:r>
              <a:rPr lang="en-GB" b="1" dirty="0"/>
              <a:t>…</a:t>
            </a:r>
            <a:br>
              <a:rPr lang="en-GB" b="1" dirty="0"/>
            </a:br>
            <a:r>
              <a:rPr lang="en-GB" b="1" dirty="0">
                <a:solidFill>
                  <a:srgbClr val="0070C0"/>
                </a:solidFill>
              </a:rPr>
              <a:t>Write this down…</a:t>
            </a:r>
          </a:p>
        </p:txBody>
      </p:sp>
      <p:sp>
        <p:nvSpPr>
          <p:cNvPr id="3" name="Content Placeholder 2">
            <a:extLst>
              <a:ext uri="{FF2B5EF4-FFF2-40B4-BE49-F238E27FC236}">
                <a16:creationId xmlns:a16="http://schemas.microsoft.com/office/drawing/2014/main" id="{4E0F6C69-E035-B289-1E0A-EF970A1E03DE}"/>
              </a:ext>
            </a:extLst>
          </p:cNvPr>
          <p:cNvSpPr>
            <a:spLocks noGrp="1"/>
          </p:cNvSpPr>
          <p:nvPr>
            <p:ph sz="half" idx="1"/>
          </p:nvPr>
        </p:nvSpPr>
        <p:spPr/>
        <p:txBody>
          <a:bodyPr>
            <a:normAutofit/>
          </a:bodyPr>
          <a:lstStyle/>
          <a:p>
            <a:pPr marL="0" indent="0">
              <a:buNone/>
            </a:pPr>
            <a:r>
              <a:rPr lang="en-GB" dirty="0"/>
              <a:t>Dyddiad </a:t>
            </a:r>
            <a:r>
              <a:rPr lang="en-GB" dirty="0" err="1"/>
              <a:t>cau</a:t>
            </a:r>
            <a:r>
              <a:rPr lang="en-GB" dirty="0"/>
              <a:t> </a:t>
            </a:r>
            <a:r>
              <a:rPr lang="en-GB" dirty="0" err="1"/>
              <a:t>ar</a:t>
            </a:r>
            <a:r>
              <a:rPr lang="en-GB" dirty="0"/>
              <a:t> </a:t>
            </a:r>
            <a:r>
              <a:rPr lang="en-GB" dirty="0" err="1"/>
              <a:t>gyfer</a:t>
            </a:r>
            <a:r>
              <a:rPr lang="en-GB" dirty="0"/>
              <a:t> </a:t>
            </a:r>
            <a:r>
              <a:rPr lang="en-GB" dirty="0" err="1"/>
              <a:t>elfen</a:t>
            </a:r>
            <a:r>
              <a:rPr lang="en-GB" dirty="0"/>
              <a:t> </a:t>
            </a:r>
            <a:r>
              <a:rPr lang="en-GB" dirty="0" err="1"/>
              <a:t>gorffenedig</a:t>
            </a:r>
            <a:r>
              <a:rPr lang="en-GB" dirty="0"/>
              <a:t>:</a:t>
            </a:r>
          </a:p>
          <a:p>
            <a:pPr lvl="1"/>
            <a:endParaRPr lang="en-GB" sz="2800" b="1" dirty="0"/>
          </a:p>
        </p:txBody>
      </p:sp>
      <p:sp>
        <p:nvSpPr>
          <p:cNvPr id="4" name="Content Placeholder 3">
            <a:extLst>
              <a:ext uri="{FF2B5EF4-FFF2-40B4-BE49-F238E27FC236}">
                <a16:creationId xmlns:a16="http://schemas.microsoft.com/office/drawing/2014/main" id="{B595D529-EFD5-31A8-4A6B-CE875F4C6F9E}"/>
              </a:ext>
            </a:extLst>
          </p:cNvPr>
          <p:cNvSpPr>
            <a:spLocks noGrp="1"/>
          </p:cNvSpPr>
          <p:nvPr>
            <p:ph sz="half" idx="2"/>
          </p:nvPr>
        </p:nvSpPr>
        <p:spPr/>
        <p:txBody>
          <a:bodyPr>
            <a:normAutofit/>
          </a:bodyPr>
          <a:lstStyle/>
          <a:p>
            <a:pPr marL="0" indent="0">
              <a:buNone/>
            </a:pPr>
            <a:r>
              <a:rPr lang="en-GB" dirty="0">
                <a:solidFill>
                  <a:schemeClr val="accent5">
                    <a:lumMod val="75000"/>
                  </a:schemeClr>
                </a:solidFill>
              </a:rPr>
              <a:t>Deadline for completed Journal:</a:t>
            </a:r>
            <a:endParaRPr lang="en-GB" b="1" u="sng" dirty="0">
              <a:solidFill>
                <a:schemeClr val="accent5">
                  <a:lumMod val="75000"/>
                </a:schemeClr>
              </a:solidFill>
            </a:endParaRPr>
          </a:p>
          <a:p>
            <a:pPr lvl="1"/>
            <a:endParaRPr lang="en-GB" sz="2800" b="1" dirty="0">
              <a:solidFill>
                <a:schemeClr val="accent5">
                  <a:lumMod val="75000"/>
                </a:schemeClr>
              </a:solidFill>
            </a:endParaRPr>
          </a:p>
          <a:p>
            <a:endParaRPr lang="en-GB" dirty="0">
              <a:solidFill>
                <a:schemeClr val="accent5">
                  <a:lumMod val="75000"/>
                </a:schemeClr>
              </a:solidFill>
            </a:endParaRPr>
          </a:p>
        </p:txBody>
      </p:sp>
    </p:spTree>
    <p:extLst>
      <p:ext uri="{BB962C8B-B14F-4D97-AF65-F5344CB8AC3E}">
        <p14:creationId xmlns:p14="http://schemas.microsoft.com/office/powerpoint/2010/main" val="3871344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8A4FAF-5897-43A6-A9CC-B611370943F5}"/>
              </a:ext>
            </a:extLst>
          </p:cNvPr>
          <p:cNvSpPr>
            <a:spLocks noGrp="1"/>
          </p:cNvSpPr>
          <p:nvPr>
            <p:ph type="title"/>
          </p:nvPr>
        </p:nvSpPr>
        <p:spPr/>
        <p:txBody>
          <a:bodyPr vert="horz" lIns="137160" tIns="137160" rIns="137160" bIns="137160" rtlCol="0" anchor="ctr">
            <a:normAutofit fontScale="90000"/>
          </a:bodyPr>
          <a:lstStyle/>
          <a:p>
            <a:r>
              <a:rPr lang="en-US" sz="4000" b="1" dirty="0" err="1"/>
              <a:t>Egwyl</a:t>
            </a:r>
            <a:r>
              <a:rPr lang="en-US" sz="4000" b="1" dirty="0"/>
              <a:t> – 15 </a:t>
            </a:r>
            <a:r>
              <a:rPr lang="en-US" sz="4000" b="1" dirty="0" err="1"/>
              <a:t>munud</a:t>
            </a:r>
            <a:r>
              <a:rPr lang="en-US" sz="4000" b="1" dirty="0"/>
              <a:t>	</a:t>
            </a:r>
            <a:r>
              <a:rPr lang="en-US" sz="4000" b="1" dirty="0">
                <a:solidFill>
                  <a:srgbClr val="0070C0"/>
                </a:solidFill>
              </a:rPr>
              <a:t>Break – 15 minutes</a:t>
            </a:r>
          </a:p>
        </p:txBody>
      </p:sp>
      <p:pic>
        <p:nvPicPr>
          <p:cNvPr id="7" name="Content Placeholder 6">
            <a:extLst>
              <a:ext uri="{FF2B5EF4-FFF2-40B4-BE49-F238E27FC236}">
                <a16:creationId xmlns:a16="http://schemas.microsoft.com/office/drawing/2014/main" id="{F3BB0105-CF27-402B-9CCA-4920254F1D43}"/>
              </a:ext>
            </a:extLst>
          </p:cNvPr>
          <p:cNvPicPr>
            <a:picLocks noGrp="1" noChangeAspect="1"/>
          </p:cNvPicPr>
          <p:nvPr>
            <p:ph idx="1"/>
          </p:nvPr>
        </p:nvPicPr>
        <p:blipFill>
          <a:blip r:embed="rId2"/>
          <a:stretch>
            <a:fillRect/>
          </a:stretch>
        </p:blipFill>
        <p:spPr>
          <a:xfrm>
            <a:off x="2285802" y="1931045"/>
            <a:ext cx="4572396" cy="3429297"/>
          </a:xfrm>
          <a:prstGeom prst="rect">
            <a:avLst/>
          </a:prstGeom>
        </p:spPr>
      </p:pic>
    </p:spTree>
    <p:extLst>
      <p:ext uri="{BB962C8B-B14F-4D97-AF65-F5344CB8AC3E}">
        <p14:creationId xmlns:p14="http://schemas.microsoft.com/office/powerpoint/2010/main" val="19073367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445DE-976B-0385-B93C-1B4504BD6945}"/>
              </a:ext>
            </a:extLst>
          </p:cNvPr>
          <p:cNvSpPr>
            <a:spLocks noGrp="1"/>
          </p:cNvSpPr>
          <p:nvPr>
            <p:ph type="title"/>
          </p:nvPr>
        </p:nvSpPr>
        <p:spPr/>
        <p:txBody>
          <a:bodyPr/>
          <a:lstStyle/>
          <a:p>
            <a:r>
              <a:rPr lang="en-GB" b="1" dirty="0" err="1"/>
              <a:t>Canllawiau</a:t>
            </a:r>
            <a:r>
              <a:rPr lang="en-GB" b="1" dirty="0"/>
              <a:t> Gwaith Maes </a:t>
            </a:r>
            <a:br>
              <a:rPr lang="en-GB" b="1" dirty="0"/>
            </a:br>
            <a:r>
              <a:rPr lang="en-GB" b="1" dirty="0">
                <a:solidFill>
                  <a:srgbClr val="0070C0"/>
                </a:solidFill>
              </a:rPr>
              <a:t>Fieldwork Guidelines</a:t>
            </a:r>
          </a:p>
        </p:txBody>
      </p:sp>
      <p:sp>
        <p:nvSpPr>
          <p:cNvPr id="3" name="Content Placeholder 2">
            <a:extLst>
              <a:ext uri="{FF2B5EF4-FFF2-40B4-BE49-F238E27FC236}">
                <a16:creationId xmlns:a16="http://schemas.microsoft.com/office/drawing/2014/main" id="{6906AA30-427D-6194-F00F-3289BB707FF1}"/>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am bob </a:t>
            </a:r>
            <a:r>
              <a:rPr lang="en-GB" dirty="0" err="1">
                <a:latin typeface="Arial" panose="020B0604020202020204" pitchFamily="34" charset="0"/>
                <a:cs typeface="Arial" panose="020B0604020202020204" pitchFamily="34" charset="0"/>
              </a:rPr>
              <a:t>agwedd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weithgaredd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papur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angenrheidiol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am nodi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y broses </a:t>
            </a:r>
            <a:r>
              <a:rPr lang="en-GB" dirty="0" err="1">
                <a:latin typeface="Arial" panose="020B0604020202020204" pitchFamily="34" charset="0"/>
                <a:cs typeface="Arial" panose="020B0604020202020204" pitchFamily="34" charset="0"/>
              </a:rPr>
              <a:t>leoli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portffolio</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risg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enwi</a:t>
            </a:r>
            <a:r>
              <a:rPr lang="en-GB" dirty="0">
                <a:latin typeface="Arial" panose="020B0604020202020204" pitchFamily="34" charset="0"/>
                <a:cs typeface="Arial" panose="020B0604020202020204" pitchFamily="34" charset="0"/>
              </a:rPr>
              <a:t> dim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hynod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bwysig</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atgyfnerthu'r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negeseuon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roddir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darlithoedd</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Gofynnir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gyfeirio</a:t>
            </a:r>
            <a:r>
              <a:rPr lang="en-GB" dirty="0">
                <a:latin typeface="Arial" panose="020B0604020202020204" pitchFamily="34" charset="0"/>
                <a:cs typeface="Arial" panose="020B0604020202020204" pitchFamily="34" charset="0"/>
              </a:rPr>
              <a:t> at y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hon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astudiaethau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bydd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broses.</a:t>
            </a:r>
          </a:p>
        </p:txBody>
      </p:sp>
      <p:sp>
        <p:nvSpPr>
          <p:cNvPr id="4" name="Content Placeholder 3">
            <a:extLst>
              <a:ext uri="{FF2B5EF4-FFF2-40B4-BE49-F238E27FC236}">
                <a16:creationId xmlns:a16="http://schemas.microsoft.com/office/drawing/2014/main" id="{54CF2EA5-0A17-3AC3-7766-3CB28EDF4542}"/>
              </a:ext>
            </a:extLst>
          </p:cNvPr>
          <p:cNvSpPr>
            <a:spLocks noGrp="1"/>
          </p:cNvSpPr>
          <p:nvPr>
            <p:ph sz="half" idx="2"/>
          </p:nvPr>
        </p:nvSpPr>
        <p:spPr>
          <a:xfrm>
            <a:off x="4648200" y="1825625"/>
            <a:ext cx="3867150" cy="4123654"/>
          </a:xfrm>
        </p:spPr>
        <p:txBody>
          <a:bodyPr>
            <a:normAutofit fontScale="47500" lnSpcReduction="20000"/>
          </a:bodyPr>
          <a:lstStyle/>
          <a:p>
            <a:pPr>
              <a:lnSpc>
                <a:spcPct val="120000"/>
              </a:lnSpc>
            </a:pPr>
            <a:r>
              <a:rPr lang="en-GB" dirty="0">
                <a:solidFill>
                  <a:srgbClr val="0070C0"/>
                </a:solidFill>
                <a:latin typeface="Arial" panose="020B0604020202020204" pitchFamily="34" charset="0"/>
                <a:cs typeface="Arial" panose="020B0604020202020204" pitchFamily="34" charset="0"/>
              </a:rPr>
              <a:t>The fieldwork guidelines have been designed as a tool for supporting you whilst on placement.  Within the document, you can find information about every aspect of placement activity. </a:t>
            </a:r>
          </a:p>
          <a:p>
            <a:pPr>
              <a:lnSpc>
                <a:spcPct val="120000"/>
              </a:lnSpc>
            </a:pPr>
            <a:r>
              <a:rPr lang="en-GB" dirty="0">
                <a:solidFill>
                  <a:srgbClr val="0070C0"/>
                </a:solidFill>
                <a:latin typeface="Arial" panose="020B0604020202020204" pitchFamily="34" charset="0"/>
                <a:cs typeface="Arial" panose="020B0604020202020204" pitchFamily="34" charset="0"/>
              </a:rPr>
              <a:t>These include the necessary paper work for placement, information regarding identifying placement opportunities, the placement process, how to organise your portfolio and how to conduct a risk assessment whilst on placement to name but a few.</a:t>
            </a:r>
          </a:p>
          <a:p>
            <a:pPr>
              <a:lnSpc>
                <a:spcPct val="120000"/>
              </a:lnSpc>
            </a:pPr>
            <a:r>
              <a:rPr lang="en-GB" dirty="0">
                <a:solidFill>
                  <a:srgbClr val="0070C0"/>
                </a:solidFill>
                <a:latin typeface="Arial" panose="020B0604020202020204" pitchFamily="34" charset="0"/>
                <a:cs typeface="Arial" panose="020B0604020202020204" pitchFamily="34" charset="0"/>
              </a:rPr>
              <a:t>These guidelines are extremely important and reinforce the messages given during lectures.</a:t>
            </a:r>
          </a:p>
          <a:p>
            <a:pPr>
              <a:lnSpc>
                <a:spcPct val="120000"/>
              </a:lnSpc>
            </a:pPr>
            <a:r>
              <a:rPr lang="en-GB" dirty="0">
                <a:solidFill>
                  <a:srgbClr val="0070C0"/>
                </a:solidFill>
                <a:latin typeface="Arial" panose="020B0604020202020204" pitchFamily="34" charset="0"/>
                <a:cs typeface="Arial" panose="020B0604020202020204" pitchFamily="34" charset="0"/>
              </a:rPr>
              <a:t>You will be asked to refer to this document during your studies, and reading these guidelines will ensure that you are well prepared for the process.</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714944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B146-30E5-7A31-3E8E-8B15318E5DC8}"/>
              </a:ext>
            </a:extLst>
          </p:cNvPr>
          <p:cNvSpPr>
            <a:spLocks noGrp="1"/>
          </p:cNvSpPr>
          <p:nvPr>
            <p:ph type="title"/>
          </p:nvPr>
        </p:nvSpPr>
        <p:spPr>
          <a:xfrm>
            <a:off x="628650" y="365125"/>
            <a:ext cx="8479854" cy="1325563"/>
          </a:xfrm>
        </p:spPr>
        <p:txBody>
          <a:bodyPr>
            <a:noAutofit/>
          </a:bodyPr>
          <a:lstStyle/>
          <a:p>
            <a:r>
              <a:rPr lang="en-GB" sz="2400" b="1" dirty="0" err="1"/>
              <a:t>Safonau</a:t>
            </a:r>
            <a:r>
              <a:rPr lang="en-GB" sz="2400" b="1" dirty="0"/>
              <a:t> </a:t>
            </a:r>
            <a:r>
              <a:rPr lang="en-GB" sz="2400" b="1" dirty="0" err="1"/>
              <a:t>Galwedigaethol</a:t>
            </a:r>
            <a:r>
              <a:rPr lang="en-GB" sz="2400" b="1" dirty="0"/>
              <a:t> </a:t>
            </a:r>
            <a:r>
              <a:rPr lang="en-GB" sz="2400" b="1" dirty="0" err="1"/>
              <a:t>Cenedlaethol</a:t>
            </a:r>
            <a:r>
              <a:rPr lang="en-GB" sz="2400" b="1" dirty="0"/>
              <a:t> </a:t>
            </a:r>
            <a:r>
              <a:rPr lang="en-GB" sz="2400" b="1" dirty="0" err="1"/>
              <a:t>ar</a:t>
            </a:r>
            <a:r>
              <a:rPr lang="en-GB" sz="2400" b="1" dirty="0"/>
              <a:t> </a:t>
            </a:r>
            <a:r>
              <a:rPr lang="en-GB" sz="2400" b="1" dirty="0" err="1"/>
              <a:t>gyfer</a:t>
            </a:r>
            <a:r>
              <a:rPr lang="en-GB" sz="2400" b="1" dirty="0"/>
              <a:t> Gwaith Ieuenctid</a:t>
            </a:r>
            <a:br>
              <a:rPr lang="en-GB" sz="2400" b="1" dirty="0"/>
            </a:br>
            <a:r>
              <a:rPr lang="en-GB" sz="2400" b="1" dirty="0">
                <a:solidFill>
                  <a:srgbClr val="0070C0"/>
                </a:solidFill>
              </a:rPr>
              <a:t>National Occupational Standards for Youth Work </a:t>
            </a:r>
          </a:p>
        </p:txBody>
      </p:sp>
      <p:sp>
        <p:nvSpPr>
          <p:cNvPr id="3" name="Content Placeholder 2">
            <a:extLst>
              <a:ext uri="{FF2B5EF4-FFF2-40B4-BE49-F238E27FC236}">
                <a16:creationId xmlns:a16="http://schemas.microsoft.com/office/drawing/2014/main" id="{56598537-D34C-8177-25BE-5E0E3C22696C}"/>
              </a:ext>
            </a:extLst>
          </p:cNvPr>
          <p:cNvSpPr>
            <a:spLocks noGrp="1"/>
          </p:cNvSpPr>
          <p:nvPr>
            <p:ph sz="half" idx="1"/>
          </p:nvPr>
        </p:nvSpPr>
        <p:spPr>
          <a:xfrm>
            <a:off x="628650" y="1825624"/>
            <a:ext cx="3867150" cy="4123655"/>
          </a:xfrm>
        </p:spPr>
        <p:txBody>
          <a:bodyPr>
            <a:normAutofit fontScale="47500" lnSpcReduction="20000"/>
          </a:bodyPr>
          <a:lstStyle/>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(NOS)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disgrifio’r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berson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a:t>
            </a:r>
            <a:r>
              <a:rPr lang="en-GB" dirty="0">
                <a:latin typeface="Arial" panose="020B0604020202020204" pitchFamily="34" charset="0"/>
                <a:cs typeface="Arial" panose="020B0604020202020204" pitchFamily="34" charset="0"/>
              </a:rPr>
              <a:t>, er </a:t>
            </a:r>
            <a:r>
              <a:rPr lang="en-GB" dirty="0" err="1">
                <a:latin typeface="Arial" panose="020B0604020202020204" pitchFamily="34" charset="0"/>
                <a:cs typeface="Arial" panose="020B0604020202020204" pitchFamily="34" charset="0"/>
              </a:rPr>
              <a:t>mwyn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gyson</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chymwys</a:t>
            </a:r>
            <a:r>
              <a:rPr lang="en-GB" dirty="0">
                <a:latin typeface="Arial" panose="020B0604020202020204" pitchFamily="34" charset="0"/>
                <a:cs typeface="Arial" panose="020B0604020202020204" pitchFamily="34" charset="0"/>
              </a:rPr>
              <a:t>. Yn y </a:t>
            </a:r>
            <a:r>
              <a:rPr lang="en-GB" dirty="0" err="1">
                <a:latin typeface="Arial" panose="020B0604020202020204" pitchFamily="34" charset="0"/>
                <a:cs typeface="Arial" panose="020B0604020202020204" pitchFamily="34" charset="0"/>
              </a:rPr>
              <a:t>bôn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ynghyd</a:t>
            </a:r>
            <a:r>
              <a:rPr lang="en-GB" dirty="0">
                <a:latin typeface="Arial" panose="020B0604020202020204" pitchFamily="34" charset="0"/>
                <a:cs typeface="Arial" panose="020B0604020202020204" pitchFamily="34" charset="0"/>
              </a:rPr>
              <a:t>. Bu </a:t>
            </a:r>
            <a:r>
              <a:rPr lang="en-GB" dirty="0" err="1">
                <a:latin typeface="Arial" panose="020B0604020202020204" pitchFamily="34" charset="0"/>
                <a:cs typeface="Arial" panose="020B0604020202020204" pitchFamily="34" charset="0"/>
              </a:rPr>
              <a:t>ein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sector </a:t>
            </a:r>
            <a:r>
              <a:rPr lang="en-GB" dirty="0" err="1">
                <a:latin typeface="Arial" panose="020B0604020202020204" pitchFamily="34" charset="0"/>
                <a:cs typeface="Arial" panose="020B0604020202020204" pitchFamily="34" charset="0"/>
              </a:rPr>
              <a:t>blaenorol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ymgynghoriad</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 partner a </a:t>
            </a:r>
            <a:r>
              <a:rPr lang="en-GB" dirty="0" err="1">
                <a:latin typeface="Arial" panose="020B0604020202020204" pitchFamily="34" charset="0"/>
                <a:cs typeface="Arial" panose="020B0604020202020204" pitchFamily="34" charset="0"/>
              </a:rPr>
              <a:t>rhanddeiliaid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NOS. 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sicrhau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addas at y </a:t>
            </a:r>
            <a:r>
              <a:rPr lang="en-GB" dirty="0" err="1">
                <a:latin typeface="Arial" panose="020B0604020202020204" pitchFamily="34" charset="0"/>
                <a:cs typeface="Arial" panose="020B0604020202020204" pitchFamily="34" charset="0"/>
              </a:rPr>
              <a:t>diben</a:t>
            </a:r>
            <a:r>
              <a:rPr lang="en-GB" dirty="0">
                <a:latin typeface="Arial" panose="020B0604020202020204" pitchFamily="34" charset="0"/>
                <a:cs typeface="Arial" panose="020B0604020202020204" pitchFamily="34" charset="0"/>
              </a:rPr>
              <a:t>.</a:t>
            </a:r>
          </a:p>
          <a:p>
            <a:pPr>
              <a:lnSpc>
                <a:spcPct val="120000"/>
              </a:lnSpc>
            </a:pPr>
            <a:endParaRPr lang="en-GB"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Cymunedol</a:t>
            </a:r>
            <a:r>
              <a:rPr lang="en-GB" dirty="0">
                <a:latin typeface="Arial" panose="020B0604020202020204" pitchFamily="34" charset="0"/>
                <a:cs typeface="Arial" panose="020B0604020202020204" pitchFamily="34" charset="0"/>
              </a:rPr>
              <a:t> yr Alban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cynnal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fersiwn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gyfredol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Gwaith Ieuenctid (CLD Standards </a:t>
            </a:r>
            <a:r>
              <a:rPr lang="en-GB" dirty="0" err="1">
                <a:latin typeface="Arial" panose="020B0604020202020204" pitchFamily="34" charset="0"/>
                <a:cs typeface="Arial" panose="020B0604020202020204" pitchFamily="34" charset="0"/>
              </a:rPr>
              <a:t>Coundil</a:t>
            </a:r>
            <a:r>
              <a:rPr lang="en-GB" dirty="0">
                <a:latin typeface="Arial" panose="020B0604020202020204" pitchFamily="34" charset="0"/>
                <a:cs typeface="Arial" panose="020B0604020202020204" pitchFamily="34" charset="0"/>
              </a:rPr>
              <a:t> Scotland, 2019).</a:t>
            </a:r>
          </a:p>
        </p:txBody>
      </p:sp>
      <p:sp>
        <p:nvSpPr>
          <p:cNvPr id="4" name="Content Placeholder 3">
            <a:extLst>
              <a:ext uri="{FF2B5EF4-FFF2-40B4-BE49-F238E27FC236}">
                <a16:creationId xmlns:a16="http://schemas.microsoft.com/office/drawing/2014/main" id="{487C7264-804B-F5E0-AA1D-7D4EE4CEEE5D}"/>
              </a:ext>
            </a:extLst>
          </p:cNvPr>
          <p:cNvSpPr>
            <a:spLocks noGrp="1"/>
          </p:cNvSpPr>
          <p:nvPr>
            <p:ph sz="half" idx="2"/>
          </p:nvPr>
        </p:nvSpPr>
        <p:spPr>
          <a:xfrm>
            <a:off x="4648200" y="1825624"/>
            <a:ext cx="3867150" cy="4195663"/>
          </a:xfrm>
        </p:spPr>
        <p:txBody>
          <a:bodyPr>
            <a:normAutofit fontScale="47500" lnSpcReduction="20000"/>
          </a:bodyPr>
          <a:lstStyle/>
          <a:p>
            <a:pPr>
              <a:lnSpc>
                <a:spcPct val="120000"/>
              </a:lnSpc>
            </a:pPr>
            <a:r>
              <a:rPr lang="en-GB" sz="2900" dirty="0">
                <a:solidFill>
                  <a:srgbClr val="0070C0"/>
                </a:solidFill>
                <a:latin typeface="Arial" panose="020B0604020202020204" pitchFamily="34" charset="0"/>
                <a:cs typeface="Arial" panose="020B0604020202020204" pitchFamily="34" charset="0"/>
              </a:rPr>
              <a:t>National Occupational Standards (NOS) describe what a person needs to do, know and understand in their job, in order to carry out their role in a consistent and competent way. In essence, they inform ‘best practice’ by bringing together skills, knowledge and values. Our previous sector skills council worked in consultation with a wide range of employers, partner organisations and stakeholders to develop NOS. This ensures they are relevant and fit for purpose.</a:t>
            </a:r>
          </a:p>
          <a:p>
            <a:pPr>
              <a:lnSpc>
                <a:spcPct val="120000"/>
              </a:lnSpc>
            </a:pPr>
            <a:endParaRPr lang="en-GB" sz="2900" dirty="0">
              <a:solidFill>
                <a:srgbClr val="0070C0"/>
              </a:solidFill>
              <a:latin typeface="Arial" panose="020B0604020202020204" pitchFamily="34" charset="0"/>
              <a:cs typeface="Arial" panose="020B0604020202020204" pitchFamily="34" charset="0"/>
            </a:endParaRPr>
          </a:p>
          <a:p>
            <a:pPr>
              <a:lnSpc>
                <a:spcPct val="120000"/>
              </a:lnSpc>
            </a:pPr>
            <a:r>
              <a:rPr lang="en-GB" sz="2900" dirty="0">
                <a:solidFill>
                  <a:srgbClr val="0070C0"/>
                </a:solidFill>
                <a:latin typeface="Arial" panose="020B0604020202020204" pitchFamily="34" charset="0"/>
                <a:cs typeface="Arial" panose="020B0604020202020204" pitchFamily="34" charset="0"/>
              </a:rPr>
              <a:t>Community Learning and Development Scotland host the current version of the National Occupational Standards for Youth Work (CLD Standards Council Scotland, 2019).</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0292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46691-31D7-9AF1-EBDC-77397DBA46E8}"/>
              </a:ext>
            </a:extLst>
          </p:cNvPr>
          <p:cNvSpPr>
            <a:spLocks noGrp="1"/>
          </p:cNvSpPr>
          <p:nvPr>
            <p:ph type="title"/>
          </p:nvPr>
        </p:nvSpPr>
        <p:spPr/>
        <p:txBody>
          <a:bodyPr/>
          <a:lstStyle/>
          <a:p>
            <a:r>
              <a:rPr lang="en-GB" b="1" dirty="0" err="1"/>
              <a:t>Darllen</a:t>
            </a:r>
            <a:r>
              <a:rPr lang="en-GB" b="1" dirty="0"/>
              <a:t>			   </a:t>
            </a:r>
            <a:r>
              <a:rPr lang="en-GB" b="1" dirty="0">
                <a:solidFill>
                  <a:srgbClr val="0070C0"/>
                </a:solidFill>
              </a:rPr>
              <a:t>Reading	</a:t>
            </a:r>
          </a:p>
        </p:txBody>
      </p:sp>
      <p:sp>
        <p:nvSpPr>
          <p:cNvPr id="3" name="Content Placeholder 2">
            <a:extLst>
              <a:ext uri="{FF2B5EF4-FFF2-40B4-BE49-F238E27FC236}">
                <a16:creationId xmlns:a16="http://schemas.microsoft.com/office/drawing/2014/main" id="{AA160C8A-66A2-E374-7B2A-FD2F9F907237}"/>
              </a:ext>
            </a:extLst>
          </p:cNvPr>
          <p:cNvSpPr>
            <a:spLocks noGrp="1"/>
          </p:cNvSpPr>
          <p:nvPr>
            <p:ph sz="half" idx="1"/>
          </p:nvPr>
        </p:nvSpPr>
        <p:spPr/>
        <p:txBody>
          <a:bodyPr>
            <a:normAutofit fontScale="62500" lnSpcReduction="20000"/>
          </a:bodyPr>
          <a:lstStyle/>
          <a:p>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ymgyfarwyddo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â'r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erbyn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nesaf</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fydd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Canllawiau</a:t>
            </a:r>
            <a:r>
              <a:rPr lang="en-GB" dirty="0">
                <a:latin typeface="Arial" panose="020B0604020202020204" pitchFamily="34" charset="0"/>
                <a:cs typeface="Arial" panose="020B0604020202020204" pitchFamily="34" charset="0"/>
              </a:rPr>
              <a:t> Gwaith </a:t>
            </a:r>
            <a:r>
              <a:rPr lang="en-GB" dirty="0" err="1">
                <a:latin typeface="Arial" panose="020B0604020202020204" pitchFamily="34" charset="0"/>
                <a:cs typeface="Arial" panose="020B0604020202020204" pitchFamily="34" charset="0"/>
              </a:rPr>
              <a:t>Maes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darllenwch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glawr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glawr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nodiadau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amlygwch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adrannau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pwysig</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disgwyl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ddarllen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holl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gyfarwydd</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sganio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ddogfen</a:t>
            </a:r>
            <a:r>
              <a:rPr lang="en-GB" dirty="0">
                <a:latin typeface="Arial" panose="020B0604020202020204" pitchFamily="34" charset="0"/>
                <a:cs typeface="Arial" panose="020B0604020202020204" pitchFamily="34" charset="0"/>
              </a:rPr>
              <a:t> hon (NOS) ac </a:t>
            </a:r>
            <a:r>
              <a:rPr lang="en-GB" dirty="0" err="1">
                <a:latin typeface="Arial" panose="020B0604020202020204" pitchFamily="34" charset="0"/>
                <a:cs typeface="Arial" panose="020B0604020202020204" pitchFamily="34" charset="0"/>
              </a:rPr>
              <a:t>ystyried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ydych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eisoes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tystiolaeth</a:t>
            </a:r>
            <a:r>
              <a:rPr lang="en-GB" dirty="0">
                <a:latin typeface="Arial" panose="020B0604020202020204" pitchFamily="34" charset="0"/>
                <a:cs typeface="Arial" panose="020B0604020202020204" pitchFamily="34" charset="0"/>
              </a:rPr>
              <a:t> o rai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gallech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hynny</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B380E50-BECB-0A76-8B51-1121B05FC029}"/>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You are required to familiarise yourself with the National Occupational Standards by next week.</a:t>
            </a:r>
          </a:p>
          <a:p>
            <a:r>
              <a:rPr lang="en-GB" dirty="0">
                <a:solidFill>
                  <a:srgbClr val="0070C0"/>
                </a:solidFill>
                <a:latin typeface="Arial" panose="020B0604020202020204" pitchFamily="34" charset="0"/>
                <a:cs typeface="Arial" panose="020B0604020202020204" pitchFamily="34" charset="0"/>
              </a:rPr>
              <a:t>When your Fieldwork Guidelines are available, read them from cover to cover, make notes and highlight important sections.</a:t>
            </a:r>
          </a:p>
          <a:p>
            <a:r>
              <a:rPr lang="en-GB" dirty="0">
                <a:solidFill>
                  <a:srgbClr val="0070C0"/>
                </a:solidFill>
                <a:latin typeface="Arial" panose="020B0604020202020204" pitchFamily="34" charset="0"/>
                <a:cs typeface="Arial" panose="020B0604020202020204" pitchFamily="34" charset="0"/>
              </a:rPr>
              <a:t>However you are not expected to read all of the National Occupational Standards however familiarise yourself with this. </a:t>
            </a:r>
          </a:p>
          <a:p>
            <a:r>
              <a:rPr lang="en-GB" dirty="0">
                <a:solidFill>
                  <a:srgbClr val="0070C0"/>
                </a:solidFill>
                <a:latin typeface="Arial" panose="020B0604020202020204" pitchFamily="34" charset="0"/>
                <a:cs typeface="Arial" panose="020B0604020202020204" pitchFamily="34" charset="0"/>
              </a:rPr>
              <a:t>You could scan through this document (NOS) and consider if you are already able to evidence some of the standards, and how could you do that.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7262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98E4A-757C-C6B5-D4A2-249A0C6E5BEC}"/>
              </a:ext>
            </a:extLst>
          </p:cNvPr>
          <p:cNvSpPr>
            <a:spLocks noGrp="1"/>
          </p:cNvSpPr>
          <p:nvPr>
            <p:ph type="title"/>
          </p:nvPr>
        </p:nvSpPr>
        <p:spPr/>
        <p:txBody>
          <a:bodyPr>
            <a:normAutofit/>
          </a:bodyPr>
          <a:lstStyle/>
          <a:p>
            <a:r>
              <a:rPr lang="en-GB" b="1" dirty="0" err="1"/>
              <a:t>Gweithgaredd</a:t>
            </a:r>
            <a:r>
              <a:rPr lang="en-GB" b="1" dirty="0"/>
              <a:t> Grŵp</a:t>
            </a:r>
            <a:br>
              <a:rPr lang="en-GB" b="1" dirty="0"/>
            </a:br>
            <a:r>
              <a:rPr lang="en-GB" b="1" dirty="0">
                <a:solidFill>
                  <a:srgbClr val="0070C0"/>
                </a:solidFill>
              </a:rPr>
              <a:t>Group Activity</a:t>
            </a:r>
            <a:endParaRPr lang="en-GB" b="1"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33A0C4B-9D69-B222-855B-E57241925463}"/>
              </a:ext>
            </a:extLst>
          </p:cNvPr>
          <p:cNvSpPr>
            <a:spLocks noGrp="1"/>
          </p:cNvSpPr>
          <p:nvPr>
            <p:ph sz="half" idx="1"/>
          </p:nvPr>
        </p:nvSpPr>
        <p:spPr/>
        <p:txBody>
          <a:bodyPr>
            <a:noAutofit/>
          </a:bodyPr>
          <a:lstStyle/>
          <a:p>
            <a:pPr marL="0" indent="0">
              <a:lnSpc>
                <a:spcPct val="120000"/>
              </a:lnSpc>
              <a:buNone/>
            </a:pPr>
            <a:r>
              <a:rPr lang="en-GB" sz="1600" b="1" dirty="0">
                <a:latin typeface="Arial" panose="020B0604020202020204" pitchFamily="34" charset="0"/>
                <a:cs typeface="Arial" panose="020B0604020202020204" pitchFamily="34" charset="0"/>
              </a:rPr>
              <a:t>Yn </a:t>
            </a:r>
            <a:r>
              <a:rPr lang="en-GB" sz="1600" b="1" dirty="0" err="1">
                <a:latin typeface="Arial" panose="020B0604020202020204" pitchFamily="34" charset="0"/>
                <a:cs typeface="Arial" panose="020B0604020202020204" pitchFamily="34" charset="0"/>
              </a:rPr>
              <a:t>unigol</a:t>
            </a:r>
            <a:r>
              <a:rPr lang="en-GB" sz="1600" b="1" dirty="0">
                <a:latin typeface="Arial" panose="020B0604020202020204" pitchFamily="34" charset="0"/>
                <a:cs typeface="Arial" panose="020B0604020202020204" pitchFamily="34" charset="0"/>
              </a:rPr>
              <a:t> neu </a:t>
            </a:r>
            <a:r>
              <a:rPr lang="en-GB" sz="1600" b="1" dirty="0" err="1">
                <a:latin typeface="Arial" panose="020B0604020202020204" pitchFamily="34" charset="0"/>
                <a:cs typeface="Arial" panose="020B0604020202020204" pitchFamily="34" charset="0"/>
              </a:rPr>
              <a:t>mewn</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grwpiau</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bach</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trafodwch</a:t>
            </a:r>
            <a:r>
              <a:rPr lang="en-GB" sz="1600" b="1" dirty="0">
                <a:latin typeface="Arial" panose="020B0604020202020204" pitchFamily="34" charset="0"/>
                <a:cs typeface="Arial" panose="020B0604020202020204" pitchFamily="34" charset="0"/>
              </a:rPr>
              <a:t> a </a:t>
            </a:r>
            <a:r>
              <a:rPr lang="en-GB" sz="1600" b="1" dirty="0" err="1">
                <a:latin typeface="Arial" panose="020B0604020202020204" pitchFamily="34" charset="0"/>
                <a:cs typeface="Arial" panose="020B0604020202020204" pitchFamily="34" charset="0"/>
              </a:rPr>
              <a:t>chymerwch</a:t>
            </a:r>
            <a:r>
              <a:rPr lang="en-GB" sz="1600" b="1" dirty="0">
                <a:latin typeface="Arial" panose="020B0604020202020204" pitchFamily="34" charset="0"/>
                <a:cs typeface="Arial" panose="020B0604020202020204" pitchFamily="34" charset="0"/>
              </a:rPr>
              <a:t> ran </a:t>
            </a:r>
            <a:r>
              <a:rPr lang="en-GB" sz="1600" b="1" dirty="0" err="1">
                <a:latin typeface="Arial" panose="020B0604020202020204" pitchFamily="34" charset="0"/>
                <a:cs typeface="Arial" panose="020B0604020202020204" pitchFamily="34" charset="0"/>
              </a:rPr>
              <a:t>yn</a:t>
            </a:r>
            <a:r>
              <a:rPr lang="en-GB" sz="1600" b="1" dirty="0">
                <a:latin typeface="Arial" panose="020B0604020202020204" pitchFamily="34" charset="0"/>
                <a:cs typeface="Arial" panose="020B0604020202020204" pitchFamily="34" charset="0"/>
              </a:rPr>
              <a:t> y </a:t>
            </a:r>
            <a:r>
              <a:rPr lang="en-GB" sz="1600" b="1" dirty="0" err="1">
                <a:latin typeface="Arial" panose="020B0604020202020204" pitchFamily="34" charset="0"/>
                <a:cs typeface="Arial" panose="020B0604020202020204" pitchFamily="34" charset="0"/>
              </a:rPr>
              <a:t>dasg</a:t>
            </a:r>
            <a:r>
              <a:rPr lang="en-GB" sz="1600" b="1" dirty="0">
                <a:latin typeface="Arial" panose="020B0604020202020204" pitchFamily="34" charset="0"/>
                <a:cs typeface="Arial" panose="020B0604020202020204" pitchFamily="34" charset="0"/>
              </a:rPr>
              <a:t> </a:t>
            </a:r>
            <a:r>
              <a:rPr lang="en-GB" sz="1600" b="1" dirty="0" err="1">
                <a:latin typeface="Arial" panose="020B0604020202020204" pitchFamily="34" charset="0"/>
                <a:cs typeface="Arial" panose="020B0604020202020204" pitchFamily="34" charset="0"/>
              </a:rPr>
              <a:t>ganlynol</a:t>
            </a:r>
            <a:r>
              <a:rPr lang="en-GB" sz="1600" b="1" dirty="0">
                <a:latin typeface="Arial" panose="020B0604020202020204" pitchFamily="34" charset="0"/>
                <a:cs typeface="Arial" panose="020B0604020202020204" pitchFamily="34" charset="0"/>
              </a:rPr>
              <a:t>.</a:t>
            </a:r>
          </a:p>
          <a:p>
            <a:pPr>
              <a:lnSpc>
                <a:spcPct val="120000"/>
              </a:lnSpc>
            </a:pPr>
            <a:r>
              <a:rPr lang="en-GB" sz="1600" dirty="0" err="1">
                <a:latin typeface="Arial" panose="020B0604020202020204" pitchFamily="34" charset="0"/>
                <a:cs typeface="Arial" panose="020B0604020202020204" pitchFamily="34" charset="0"/>
              </a:rPr>
              <a:t>Mae’n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ofynnol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a:t>
            </a:r>
            <a:r>
              <a:rPr lang="en-GB" sz="1600" dirty="0">
                <a:latin typeface="Arial" panose="020B0604020202020204" pitchFamily="34" charset="0"/>
                <a:cs typeface="Arial" panose="020B0604020202020204" pitchFamily="34" charset="0"/>
              </a:rPr>
              <a:t> chi </a:t>
            </a:r>
            <a:r>
              <a:rPr lang="en-GB" sz="1600" dirty="0" err="1">
                <a:latin typeface="Arial" panose="020B0604020202020204" pitchFamily="34" charset="0"/>
                <a:cs typeface="Arial" panose="020B0604020202020204" pitchFamily="34" charset="0"/>
              </a:rPr>
              <a:t>ddarllen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unigol</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drwy’r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adran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y (NOS) (</a:t>
            </a:r>
            <a:r>
              <a:rPr lang="en-GB" sz="1600" dirty="0" err="1">
                <a:latin typeface="Arial" panose="020B0604020202020204" pitchFamily="34" charset="0"/>
                <a:cs typeface="Arial" panose="020B0604020202020204" pitchFamily="34" charset="0"/>
              </a:rPr>
              <a:t>tud</a:t>
            </a:r>
            <a:r>
              <a:rPr lang="en-GB" sz="1600" dirty="0">
                <a:latin typeface="Arial" panose="020B0604020202020204" pitchFamily="34" charset="0"/>
                <a:cs typeface="Arial" panose="020B0604020202020204" pitchFamily="34" charset="0"/>
              </a:rPr>
              <a:t> 5) a </a:t>
            </a:r>
            <a:r>
              <a:rPr lang="en-GB" sz="1600" dirty="0" err="1">
                <a:latin typeface="Arial" panose="020B0604020202020204" pitchFamily="34" charset="0"/>
                <a:cs typeface="Arial" panose="020B0604020202020204" pitchFamily="34" charset="0"/>
              </a:rPr>
              <a:t>phenderfynu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ddau</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sy’n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cyseinio</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fwyaf</a:t>
            </a:r>
            <a:r>
              <a:rPr lang="en-GB" sz="1600" dirty="0">
                <a:latin typeface="Arial" panose="020B0604020202020204" pitchFamily="34" charset="0"/>
                <a:cs typeface="Arial" panose="020B0604020202020204" pitchFamily="34" charset="0"/>
              </a:rPr>
              <a:t> â chi.</a:t>
            </a:r>
          </a:p>
          <a:p>
            <a:pPr>
              <a:lnSpc>
                <a:spcPct val="120000"/>
              </a:lnSpc>
            </a:pPr>
            <a:r>
              <a:rPr lang="en-GB" sz="1600" dirty="0" err="1">
                <a:latin typeface="Arial" panose="020B0604020202020204" pitchFamily="34" charset="0"/>
                <a:cs typeface="Arial" panose="020B0604020202020204" pitchFamily="34" charset="0"/>
              </a:rPr>
              <a:t>Trafodwch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yn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grŵp</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eich</a:t>
            </a:r>
            <a:r>
              <a:rPr lang="en-GB" sz="1600" dirty="0">
                <a:latin typeface="Arial" panose="020B0604020202020204" pitchFamily="34" charset="0"/>
                <a:cs typeface="Arial" panose="020B0604020202020204" pitchFamily="34" charset="0"/>
              </a:rPr>
              <a:t> barn am </a:t>
            </a:r>
            <a:r>
              <a:rPr lang="en-GB" sz="1600" dirty="0" err="1">
                <a:latin typeface="Arial" panose="020B0604020202020204" pitchFamily="34" charset="0"/>
                <a:cs typeface="Arial" panose="020B0604020202020204" pitchFamily="34" charset="0"/>
              </a:rPr>
              <a:t>yr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adran</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gwerthoedd</a:t>
            </a:r>
            <a:r>
              <a:rPr lang="en-GB" sz="1600" dirty="0">
                <a:latin typeface="Arial" panose="020B0604020202020204" pitchFamily="34" charset="0"/>
                <a:cs typeface="Arial" panose="020B0604020202020204" pitchFamily="34" charset="0"/>
              </a:rPr>
              <a:t> a </a:t>
            </a:r>
            <a:r>
              <a:rPr lang="en-GB" sz="1600" dirty="0" err="1">
                <a:latin typeface="Arial" panose="020B0604020202020204" pitchFamily="34" charset="0"/>
                <a:cs typeface="Arial" panose="020B0604020202020204" pitchFamily="34" charset="0"/>
              </a:rPr>
              <a:t>sut</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olwg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allai</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fod</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waith</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ieuenctid</a:t>
            </a:r>
            <a:r>
              <a:rPr lang="en-GB" sz="1600" dirty="0">
                <a:latin typeface="Arial" panose="020B0604020202020204" pitchFamily="34" charset="0"/>
                <a:cs typeface="Arial" panose="020B0604020202020204" pitchFamily="34" charset="0"/>
              </a:rPr>
              <a:t> da.</a:t>
            </a:r>
          </a:p>
          <a:p>
            <a:pPr>
              <a:lnSpc>
                <a:spcPct val="120000"/>
              </a:lnSpc>
            </a:pPr>
            <a:r>
              <a:rPr lang="en-GB" sz="1600" dirty="0">
                <a:latin typeface="Arial" panose="020B0604020202020204" pitchFamily="34" charset="0"/>
                <a:cs typeface="Arial" panose="020B0604020202020204" pitchFamily="34" charset="0"/>
              </a:rPr>
              <a:t>Fe </a:t>
            </a:r>
            <a:r>
              <a:rPr lang="en-GB" sz="1600" dirty="0" err="1">
                <a:latin typeface="Arial" panose="020B0604020202020204" pitchFamily="34" charset="0"/>
                <a:cs typeface="Arial" panose="020B0604020202020204" pitchFamily="34" charset="0"/>
              </a:rPr>
              <a:t>welwch</a:t>
            </a:r>
            <a:r>
              <a:rPr lang="en-GB" sz="1600" dirty="0">
                <a:latin typeface="Arial" panose="020B0604020202020204" pitchFamily="34" charset="0"/>
                <a:cs typeface="Arial" panose="020B0604020202020204" pitchFamily="34" charset="0"/>
              </a:rPr>
              <a:t> yr NOS </a:t>
            </a:r>
            <a:r>
              <a:rPr lang="en-GB" sz="1600" dirty="0" err="1">
                <a:latin typeface="Arial" panose="020B0604020202020204" pitchFamily="34" charset="0"/>
                <a:cs typeface="Arial" panose="020B0604020202020204" pitchFamily="34" charset="0"/>
              </a:rPr>
              <a:t>ar</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dudalen</a:t>
            </a:r>
            <a:r>
              <a:rPr lang="en-GB" sz="1600" dirty="0">
                <a:latin typeface="Arial" panose="020B0604020202020204" pitchFamily="34" charset="0"/>
                <a:cs typeface="Arial" panose="020B0604020202020204" pitchFamily="34" charset="0"/>
              </a:rPr>
              <a:t> Moodle y </a:t>
            </a:r>
            <a:r>
              <a:rPr lang="en-GB" sz="1600" dirty="0" err="1">
                <a:latin typeface="Arial" panose="020B0604020202020204" pitchFamily="34" charset="0"/>
                <a:cs typeface="Arial" panose="020B0604020202020204" pitchFamily="34" charset="0"/>
              </a:rPr>
              <a:t>modiwl</a:t>
            </a:r>
            <a:r>
              <a:rPr lang="en-GB" sz="16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7E71130-327C-C0D4-EBAE-1430DA90D51C}"/>
              </a:ext>
            </a:extLst>
          </p:cNvPr>
          <p:cNvSpPr>
            <a:spLocks noGrp="1"/>
          </p:cNvSpPr>
          <p:nvPr>
            <p:ph sz="half" idx="2"/>
          </p:nvPr>
        </p:nvSpPr>
        <p:spPr/>
        <p:txBody>
          <a:bodyPr>
            <a:noAutofit/>
          </a:bodyPr>
          <a:lstStyle/>
          <a:p>
            <a:pPr marL="0" indent="0">
              <a:lnSpc>
                <a:spcPct val="100000"/>
              </a:lnSpc>
              <a:buNone/>
            </a:pPr>
            <a:r>
              <a:rPr lang="en-GB" sz="1600" b="1" dirty="0">
                <a:solidFill>
                  <a:srgbClr val="0070C0"/>
                </a:solidFill>
                <a:latin typeface="Arial" panose="020B0604020202020204" pitchFamily="34" charset="0"/>
                <a:cs typeface="Arial" panose="020B0604020202020204" pitchFamily="34" charset="0"/>
              </a:rPr>
              <a:t>Individually or in small groups discuss and engage in the following task.</a:t>
            </a:r>
          </a:p>
          <a:p>
            <a:pPr>
              <a:lnSpc>
                <a:spcPct val="100000"/>
              </a:lnSpc>
            </a:pPr>
            <a:r>
              <a:rPr lang="en-GB" sz="1600" dirty="0">
                <a:solidFill>
                  <a:srgbClr val="0070C0"/>
                </a:solidFill>
                <a:latin typeface="Arial" panose="020B0604020202020204" pitchFamily="34" charset="0"/>
                <a:cs typeface="Arial" panose="020B0604020202020204" pitchFamily="34" charset="0"/>
              </a:rPr>
              <a:t>You are required to individually read through the values section within the (NOS) (pg 5) and decide on two of the values that ‘resonate’ most with you.</a:t>
            </a:r>
          </a:p>
          <a:p>
            <a:pPr>
              <a:lnSpc>
                <a:spcPct val="100000"/>
              </a:lnSpc>
            </a:pPr>
            <a:r>
              <a:rPr lang="en-GB" sz="1600" dirty="0">
                <a:solidFill>
                  <a:srgbClr val="0070C0"/>
                </a:solidFill>
                <a:latin typeface="Arial" panose="020B0604020202020204" pitchFamily="34" charset="0"/>
                <a:cs typeface="Arial" panose="020B0604020202020204" pitchFamily="34" charset="0"/>
              </a:rPr>
              <a:t>Discuss in your group your thoughts on the values section and what good youth work may look like.</a:t>
            </a:r>
          </a:p>
          <a:p>
            <a:pPr>
              <a:lnSpc>
                <a:spcPct val="100000"/>
              </a:lnSpc>
            </a:pPr>
            <a:r>
              <a:rPr lang="en-GB" sz="1600" dirty="0">
                <a:solidFill>
                  <a:srgbClr val="0070C0"/>
                </a:solidFill>
                <a:latin typeface="Arial" panose="020B0604020202020204" pitchFamily="34" charset="0"/>
                <a:cs typeface="Arial" panose="020B0604020202020204" pitchFamily="34" charset="0"/>
              </a:rPr>
              <a:t>You will find the NOS on the Module Moodle page.</a:t>
            </a:r>
          </a:p>
          <a:p>
            <a:pPr lvl="1"/>
            <a:endParaRPr lang="en-GB" sz="1600" dirty="0">
              <a:solidFill>
                <a:srgbClr val="0070C0"/>
              </a:solidFill>
              <a:latin typeface="Arial" panose="020B0604020202020204" pitchFamily="34" charset="0"/>
              <a:cs typeface="Arial" panose="020B0604020202020204" pitchFamily="34" charset="0"/>
            </a:endParaRPr>
          </a:p>
          <a:p>
            <a:pPr marL="274320" lvl="1" indent="0">
              <a:buNone/>
            </a:pPr>
            <a:endParaRPr lang="en-GB" sz="1600" b="0" i="0" dirty="0">
              <a:solidFill>
                <a:srgbClr val="0070C0"/>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2197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3DCA48-FB6E-2393-13EA-226EEB63EBAE}"/>
              </a:ext>
            </a:extLst>
          </p:cNvPr>
          <p:cNvSpPr>
            <a:spLocks noGrp="1"/>
          </p:cNvSpPr>
          <p:nvPr>
            <p:ph type="title"/>
          </p:nvPr>
        </p:nvSpPr>
        <p:spPr/>
        <p:txBody>
          <a:bodyPr/>
          <a:lstStyle/>
          <a:p>
            <a:endParaRPr lang="en-GB"/>
          </a:p>
        </p:txBody>
      </p:sp>
      <p:sp>
        <p:nvSpPr>
          <p:cNvPr id="10" name="Content Placeholder 9">
            <a:extLst>
              <a:ext uri="{FF2B5EF4-FFF2-40B4-BE49-F238E27FC236}">
                <a16:creationId xmlns:a16="http://schemas.microsoft.com/office/drawing/2014/main" id="{868A4E4E-D50D-E923-1849-576138D98C41}"/>
              </a:ext>
            </a:extLst>
          </p:cNvPr>
          <p:cNvSpPr>
            <a:spLocks noGrp="1"/>
          </p:cNvSpPr>
          <p:nvPr>
            <p:ph sz="half" idx="1"/>
          </p:nvPr>
        </p:nvSpPr>
        <p:spPr/>
        <p:txBody>
          <a:bodyPr/>
          <a:lstStyle/>
          <a:p>
            <a:pPr marL="0" indent="0">
              <a:lnSpc>
                <a:spcPct val="70000"/>
              </a:lnSpc>
              <a:buNone/>
            </a:pPr>
            <a:r>
              <a:rPr lang="es-ES" sz="4000" dirty="0" err="1"/>
              <a:t>Rhan</a:t>
            </a:r>
            <a:r>
              <a:rPr lang="es-ES" sz="4000" dirty="0"/>
              <a:t> 2:</a:t>
            </a:r>
          </a:p>
          <a:p>
            <a:pPr marL="0" indent="0">
              <a:lnSpc>
                <a:spcPct val="70000"/>
              </a:lnSpc>
              <a:buNone/>
            </a:pPr>
            <a:r>
              <a:rPr lang="es-ES" sz="4000" dirty="0" err="1"/>
              <a:t>Dysgu</a:t>
            </a:r>
            <a:r>
              <a:rPr lang="es-ES" sz="4000" dirty="0"/>
              <a:t> ar </a:t>
            </a:r>
            <a:r>
              <a:rPr lang="es-ES" sz="4000" dirty="0" err="1"/>
              <a:t>Leoliad</a:t>
            </a:r>
            <a:endParaRPr lang="en-GB" sz="4000" dirty="0"/>
          </a:p>
        </p:txBody>
      </p:sp>
      <p:sp>
        <p:nvSpPr>
          <p:cNvPr id="11" name="Content Placeholder 10">
            <a:extLst>
              <a:ext uri="{FF2B5EF4-FFF2-40B4-BE49-F238E27FC236}">
                <a16:creationId xmlns:a16="http://schemas.microsoft.com/office/drawing/2014/main" id="{213A1085-AE22-8129-E1F6-D7BC3CDEDF9B}"/>
              </a:ext>
            </a:extLst>
          </p:cNvPr>
          <p:cNvSpPr>
            <a:spLocks noGrp="1"/>
          </p:cNvSpPr>
          <p:nvPr>
            <p:ph sz="half" idx="2"/>
          </p:nvPr>
        </p:nvSpPr>
        <p:spPr>
          <a:xfrm>
            <a:off x="4648200" y="1825625"/>
            <a:ext cx="4388296" cy="3809862"/>
          </a:xfrm>
        </p:spPr>
        <p:txBody>
          <a:bodyPr/>
          <a:lstStyle/>
          <a:p>
            <a:pPr marL="0" indent="0">
              <a:buNone/>
            </a:pPr>
            <a:r>
              <a:rPr lang="en-GB" sz="4000" dirty="0">
                <a:solidFill>
                  <a:srgbClr val="0070C0"/>
                </a:solidFill>
              </a:rPr>
              <a:t>Part 2:</a:t>
            </a:r>
            <a:br>
              <a:rPr lang="en-GB" sz="4000" dirty="0">
                <a:solidFill>
                  <a:srgbClr val="0070C0"/>
                </a:solidFill>
              </a:rPr>
            </a:br>
            <a:r>
              <a:rPr lang="en-GB" sz="4000" dirty="0">
                <a:solidFill>
                  <a:srgbClr val="0070C0"/>
                </a:solidFill>
              </a:rPr>
              <a:t>Placement Learning</a:t>
            </a:r>
          </a:p>
        </p:txBody>
      </p:sp>
    </p:spTree>
    <p:extLst>
      <p:ext uri="{BB962C8B-B14F-4D97-AF65-F5344CB8AC3E}">
        <p14:creationId xmlns:p14="http://schemas.microsoft.com/office/powerpoint/2010/main" val="33491384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77057-0DC6-65A3-9B6B-140181B1F3C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p>
        </p:txBody>
      </p:sp>
      <p:sp>
        <p:nvSpPr>
          <p:cNvPr id="3" name="Content Placeholder 2">
            <a:extLst>
              <a:ext uri="{FF2B5EF4-FFF2-40B4-BE49-F238E27FC236}">
                <a16:creationId xmlns:a16="http://schemas.microsoft.com/office/drawing/2014/main" id="{FE116355-D5F4-2CF1-D842-586911D2AB66}"/>
              </a:ext>
            </a:extLst>
          </p:cNvPr>
          <p:cNvSpPr>
            <a:spLocks noGrp="1"/>
          </p:cNvSpPr>
          <p:nvPr>
            <p:ph sz="half" idx="1"/>
          </p:nvPr>
        </p:nvSpPr>
        <p:spPr/>
        <p:txBody>
          <a:bodyPr>
            <a:normAutofit fontScale="62500" lnSpcReduction="20000"/>
          </a:bodyPr>
          <a:lstStyle/>
          <a:p>
            <a:r>
              <a:rPr lang="en-GB" dirty="0"/>
              <a:t>Mae </a:t>
            </a:r>
            <a:r>
              <a:rPr lang="en-GB" dirty="0" err="1"/>
              <a:t>lleoliadau</a:t>
            </a:r>
            <a:r>
              <a:rPr lang="en-GB" dirty="0"/>
              <a:t> </a:t>
            </a:r>
            <a:r>
              <a:rPr lang="en-GB" dirty="0" err="1"/>
              <a:t>yn</a:t>
            </a:r>
            <a:r>
              <a:rPr lang="en-GB" dirty="0"/>
              <a:t> </a:t>
            </a:r>
            <a:r>
              <a:rPr lang="en-GB" dirty="0" err="1"/>
              <a:t>rhoi</a:t>
            </a:r>
            <a:r>
              <a:rPr lang="en-GB" dirty="0"/>
              <a:t> </a:t>
            </a:r>
            <a:r>
              <a:rPr lang="en-GB" dirty="0" err="1"/>
              <a:t>cyfle</a:t>
            </a:r>
            <a:r>
              <a:rPr lang="en-GB" dirty="0"/>
              <a:t> </a:t>
            </a:r>
            <a:r>
              <a:rPr lang="en-GB" dirty="0" err="1"/>
              <a:t>i</a:t>
            </a:r>
            <a:r>
              <a:rPr lang="en-GB" dirty="0"/>
              <a:t> chi </a:t>
            </a:r>
            <a:r>
              <a:rPr lang="en-GB" dirty="0" err="1"/>
              <a:t>roi</a:t>
            </a:r>
            <a:r>
              <a:rPr lang="en-GB" dirty="0"/>
              <a:t> </a:t>
            </a:r>
            <a:r>
              <a:rPr lang="en-GB" dirty="0" err="1"/>
              <a:t>eich</a:t>
            </a:r>
            <a:r>
              <a:rPr lang="en-GB" dirty="0"/>
              <a:t> </a:t>
            </a:r>
            <a:r>
              <a:rPr lang="en-GB" dirty="0" err="1"/>
              <a:t>dysgu</a:t>
            </a:r>
            <a:r>
              <a:rPr lang="en-GB" dirty="0"/>
              <a:t> </a:t>
            </a:r>
            <a:r>
              <a:rPr lang="en-GB" dirty="0" err="1"/>
              <a:t>academaidd</a:t>
            </a:r>
            <a:r>
              <a:rPr lang="en-GB" dirty="0"/>
              <a:t> </a:t>
            </a:r>
            <a:r>
              <a:rPr lang="en-GB" dirty="0" err="1"/>
              <a:t>ar</a:t>
            </a:r>
            <a:r>
              <a:rPr lang="en-GB" dirty="0"/>
              <a:t> </a:t>
            </a:r>
            <a:r>
              <a:rPr lang="en-GB" dirty="0" err="1"/>
              <a:t>waith</a:t>
            </a:r>
            <a:r>
              <a:rPr lang="en-GB" dirty="0"/>
              <a:t> ac </a:t>
            </a:r>
            <a:r>
              <a:rPr lang="en-GB" dirty="0" err="1"/>
              <a:t>i</a:t>
            </a:r>
            <a:r>
              <a:rPr lang="en-GB" dirty="0"/>
              <a:t> </a:t>
            </a:r>
            <a:r>
              <a:rPr lang="en-GB" dirty="0" err="1"/>
              <a:t>ennill</a:t>
            </a:r>
            <a:r>
              <a:rPr lang="en-GB" dirty="0"/>
              <a:t> </a:t>
            </a:r>
            <a:r>
              <a:rPr lang="en-GB" dirty="0" err="1"/>
              <a:t>hyder</a:t>
            </a:r>
            <a:r>
              <a:rPr lang="en-GB" dirty="0"/>
              <a:t> a </a:t>
            </a:r>
            <a:r>
              <a:rPr lang="en-GB" dirty="0" err="1"/>
              <a:t>chymhwysedd</a:t>
            </a:r>
            <a:r>
              <a:rPr lang="en-GB" dirty="0"/>
              <a:t> </a:t>
            </a:r>
            <a:r>
              <a:rPr lang="en-GB" dirty="0" err="1"/>
              <a:t>wrth</a:t>
            </a:r>
            <a:r>
              <a:rPr lang="en-GB" dirty="0"/>
              <a:t> </a:t>
            </a:r>
            <a:r>
              <a:rPr lang="en-GB" dirty="0" err="1"/>
              <a:t>ddeall</a:t>
            </a:r>
            <a:r>
              <a:rPr lang="en-GB" dirty="0"/>
              <a:t> a </a:t>
            </a:r>
            <a:r>
              <a:rPr lang="en-GB" dirty="0" err="1"/>
              <a:t>chymhwyso</a:t>
            </a:r>
            <a:r>
              <a:rPr lang="en-GB" dirty="0"/>
              <a:t> </a:t>
            </a:r>
            <a:r>
              <a:rPr lang="en-GB" dirty="0" err="1"/>
              <a:t>gwerthoedd</a:t>
            </a:r>
            <a:r>
              <a:rPr lang="en-GB" dirty="0"/>
              <a:t>, </a:t>
            </a:r>
            <a:r>
              <a:rPr lang="en-GB" dirty="0" err="1"/>
              <a:t>sgiliau</a:t>
            </a:r>
            <a:r>
              <a:rPr lang="en-GB" dirty="0"/>
              <a:t> a </a:t>
            </a:r>
            <a:r>
              <a:rPr lang="en-GB" dirty="0" err="1"/>
              <a:t>gwybodaeth</a:t>
            </a:r>
            <a:r>
              <a:rPr lang="en-GB" dirty="0"/>
              <a:t> </a:t>
            </a:r>
            <a:r>
              <a:rPr lang="en-GB" dirty="0" err="1"/>
              <a:t>gwaith</a:t>
            </a:r>
            <a:r>
              <a:rPr lang="en-GB" dirty="0"/>
              <a:t> </a:t>
            </a:r>
            <a:r>
              <a:rPr lang="en-GB" dirty="0" err="1"/>
              <a:t>ieuenctid</a:t>
            </a:r>
            <a:r>
              <a:rPr lang="en-GB" dirty="0"/>
              <a:t>, </a:t>
            </a:r>
            <a:r>
              <a:rPr lang="en-GB" dirty="0" err="1"/>
              <a:t>yn</a:t>
            </a:r>
            <a:r>
              <a:rPr lang="en-GB" dirty="0"/>
              <a:t> </a:t>
            </a:r>
            <a:r>
              <a:rPr lang="en-GB" dirty="0" err="1">
                <a:latin typeface="Arial" panose="020B0604020202020204" pitchFamily="34" charset="0"/>
                <a:cs typeface="Arial" panose="020B0604020202020204" pitchFamily="34" charset="0"/>
              </a:rPr>
              <a:t>ddiogel</a:t>
            </a:r>
            <a:r>
              <a:rPr lang="en-GB" dirty="0"/>
              <a:t> ac </a:t>
            </a:r>
            <a:r>
              <a:rPr lang="en-GB" dirty="0" err="1"/>
              <a:t>yn</a:t>
            </a:r>
            <a:r>
              <a:rPr lang="en-GB" dirty="0"/>
              <a:t> </a:t>
            </a:r>
            <a:r>
              <a:rPr lang="en-GB" dirty="0" err="1"/>
              <a:t>effeithiol</a:t>
            </a:r>
            <a:r>
              <a:rPr lang="en-GB" dirty="0"/>
              <a:t>, </a:t>
            </a:r>
            <a:r>
              <a:rPr lang="en-GB" dirty="0" err="1"/>
              <a:t>mewn</a:t>
            </a:r>
            <a:r>
              <a:rPr lang="en-GB" dirty="0"/>
              <a:t> </a:t>
            </a:r>
            <a:r>
              <a:rPr lang="en-GB" dirty="0" err="1"/>
              <a:t>gwaith</a:t>
            </a:r>
            <a:r>
              <a:rPr lang="en-GB" dirty="0"/>
              <a:t> </a:t>
            </a:r>
            <a:r>
              <a:rPr lang="en-GB" dirty="0" err="1"/>
              <a:t>gyda</a:t>
            </a:r>
            <a:r>
              <a:rPr lang="en-GB" dirty="0"/>
              <a:t> </a:t>
            </a:r>
            <a:r>
              <a:rPr lang="en-GB" dirty="0" err="1"/>
              <a:t>defnyddwyr</a:t>
            </a:r>
            <a:r>
              <a:rPr lang="en-GB" dirty="0"/>
              <a:t> </a:t>
            </a:r>
            <a:r>
              <a:rPr lang="en-GB" dirty="0" err="1"/>
              <a:t>gwasanaeth</a:t>
            </a:r>
            <a:r>
              <a:rPr lang="en-GB" dirty="0"/>
              <a:t>.</a:t>
            </a:r>
          </a:p>
          <a:p>
            <a:r>
              <a:rPr lang="en-GB" dirty="0"/>
              <a:t>Yn y </a:t>
            </a:r>
            <a:r>
              <a:rPr lang="en-GB" dirty="0" err="1"/>
              <a:t>modd</a:t>
            </a:r>
            <a:r>
              <a:rPr lang="en-GB" dirty="0"/>
              <a:t> </a:t>
            </a:r>
            <a:r>
              <a:rPr lang="en-GB" dirty="0" err="1"/>
              <a:t>hwn</a:t>
            </a:r>
            <a:r>
              <a:rPr lang="en-GB" dirty="0"/>
              <a:t>, </a:t>
            </a:r>
            <a:r>
              <a:rPr lang="en-GB" dirty="0" err="1"/>
              <a:t>mae</a:t>
            </a:r>
            <a:r>
              <a:rPr lang="en-GB" dirty="0"/>
              <a:t> </a:t>
            </a:r>
            <a:r>
              <a:rPr lang="en-GB" dirty="0" err="1"/>
              <a:t>lleoliadau</a:t>
            </a:r>
            <a:r>
              <a:rPr lang="en-GB" dirty="0"/>
              <a:t> </a:t>
            </a:r>
            <a:r>
              <a:rPr lang="en-GB" dirty="0" err="1"/>
              <a:t>wedi’u</a:t>
            </a:r>
            <a:r>
              <a:rPr lang="en-GB" dirty="0"/>
              <a:t> </a:t>
            </a:r>
            <a:r>
              <a:rPr lang="en-GB" dirty="0" err="1"/>
              <a:t>hanelu</a:t>
            </a:r>
            <a:r>
              <a:rPr lang="en-GB" dirty="0"/>
              <a:t> at </a:t>
            </a:r>
            <a:r>
              <a:rPr lang="en-GB" dirty="0" err="1"/>
              <a:t>eich</a:t>
            </a:r>
            <a:r>
              <a:rPr lang="en-GB" dirty="0"/>
              <a:t> </a:t>
            </a:r>
            <a:r>
              <a:rPr lang="en-GB" dirty="0" err="1"/>
              <a:t>galluogi</a:t>
            </a:r>
            <a:r>
              <a:rPr lang="en-GB" dirty="0"/>
              <a:t> </a:t>
            </a:r>
            <a:r>
              <a:rPr lang="en-GB" dirty="0" err="1"/>
              <a:t>i</a:t>
            </a:r>
            <a:r>
              <a:rPr lang="en-GB" dirty="0"/>
              <a:t> ‘</a:t>
            </a:r>
            <a:r>
              <a:rPr lang="en-GB" dirty="0" err="1"/>
              <a:t>bontio’r</a:t>
            </a:r>
            <a:r>
              <a:rPr lang="en-GB" dirty="0"/>
              <a:t> </a:t>
            </a:r>
            <a:r>
              <a:rPr lang="en-GB" dirty="0" err="1"/>
              <a:t>bwlch</a:t>
            </a:r>
            <a:r>
              <a:rPr lang="en-GB" dirty="0"/>
              <a:t>’ </a:t>
            </a:r>
            <a:r>
              <a:rPr lang="en-GB" dirty="0" err="1"/>
              <a:t>rhwng</a:t>
            </a:r>
            <a:r>
              <a:rPr lang="en-GB" dirty="0"/>
              <a:t> ‘</a:t>
            </a:r>
            <a:r>
              <a:rPr lang="en-GB" dirty="0" err="1"/>
              <a:t>gwaith</a:t>
            </a:r>
            <a:r>
              <a:rPr lang="en-GB" dirty="0"/>
              <a:t> </a:t>
            </a:r>
            <a:r>
              <a:rPr lang="en-GB" dirty="0" err="1"/>
              <a:t>ieuenctid</a:t>
            </a:r>
            <a:r>
              <a:rPr lang="en-GB" dirty="0"/>
              <a:t> </a:t>
            </a:r>
            <a:r>
              <a:rPr lang="en-GB" dirty="0" err="1"/>
              <a:t>mewn</a:t>
            </a:r>
            <a:r>
              <a:rPr lang="en-GB" dirty="0"/>
              <a:t> </a:t>
            </a:r>
            <a:r>
              <a:rPr lang="en-GB" dirty="0" err="1"/>
              <a:t>theori</a:t>
            </a:r>
            <a:r>
              <a:rPr lang="en-GB" dirty="0"/>
              <a:t>’ a ‘</a:t>
            </a:r>
            <a:r>
              <a:rPr lang="en-GB" dirty="0" err="1"/>
              <a:t>gwaith</a:t>
            </a:r>
            <a:r>
              <a:rPr lang="en-GB" dirty="0"/>
              <a:t> </a:t>
            </a:r>
            <a:r>
              <a:rPr lang="en-GB" dirty="0" err="1"/>
              <a:t>ieuenctid</a:t>
            </a:r>
            <a:r>
              <a:rPr lang="en-GB" dirty="0"/>
              <a:t> </a:t>
            </a:r>
            <a:r>
              <a:rPr lang="en-GB" dirty="0" err="1"/>
              <a:t>ar</a:t>
            </a:r>
            <a:r>
              <a:rPr lang="en-GB" dirty="0"/>
              <a:t> </a:t>
            </a:r>
            <a:r>
              <a:rPr lang="en-GB" dirty="0" err="1"/>
              <a:t>waith</a:t>
            </a:r>
            <a:r>
              <a:rPr lang="en-GB" dirty="0"/>
              <a:t>’.</a:t>
            </a:r>
          </a:p>
          <a:p>
            <a:r>
              <a:rPr lang="en-GB" dirty="0"/>
              <a:t>Yn </a:t>
            </a:r>
            <a:r>
              <a:rPr lang="en-GB" dirty="0" err="1"/>
              <a:t>ystod</a:t>
            </a:r>
            <a:r>
              <a:rPr lang="en-GB" dirty="0"/>
              <a:t> </a:t>
            </a:r>
            <a:r>
              <a:rPr lang="en-GB" dirty="0" err="1"/>
              <a:t>eich</a:t>
            </a:r>
            <a:r>
              <a:rPr lang="en-GB" dirty="0"/>
              <a:t> </a:t>
            </a:r>
            <a:r>
              <a:rPr lang="en-GB" dirty="0" err="1"/>
              <a:t>lleoliad</a:t>
            </a:r>
            <a:r>
              <a:rPr lang="en-GB" dirty="0"/>
              <a:t> </a:t>
            </a:r>
            <a:r>
              <a:rPr lang="en-GB" dirty="0" err="1"/>
              <a:t>byddwch</a:t>
            </a:r>
            <a:r>
              <a:rPr lang="en-GB" dirty="0"/>
              <a:t> </a:t>
            </a:r>
            <a:r>
              <a:rPr lang="en-GB" dirty="0" err="1"/>
              <a:t>yn</a:t>
            </a:r>
            <a:r>
              <a:rPr lang="en-GB" dirty="0"/>
              <a:t> </a:t>
            </a:r>
            <a:r>
              <a:rPr lang="en-GB" dirty="0" err="1"/>
              <a:t>cael</a:t>
            </a:r>
            <a:r>
              <a:rPr lang="en-GB" dirty="0"/>
              <a:t> </a:t>
            </a:r>
            <a:r>
              <a:rPr lang="en-GB" dirty="0" err="1"/>
              <a:t>eich</a:t>
            </a:r>
            <a:r>
              <a:rPr lang="en-GB" dirty="0"/>
              <a:t> </a:t>
            </a:r>
            <a:r>
              <a:rPr lang="en-GB" dirty="0" err="1"/>
              <a:t>cefnogi</a:t>
            </a:r>
            <a:r>
              <a:rPr lang="en-GB" dirty="0"/>
              <a:t> </a:t>
            </a:r>
            <a:r>
              <a:rPr lang="en-GB" dirty="0" err="1"/>
              <a:t>gan</a:t>
            </a:r>
            <a:r>
              <a:rPr lang="en-GB" dirty="0"/>
              <a:t> y </a:t>
            </a:r>
            <a:r>
              <a:rPr lang="en-GB" dirty="0" err="1"/>
              <a:t>tîm</a:t>
            </a:r>
            <a:r>
              <a:rPr lang="en-GB" dirty="0"/>
              <a:t> </a:t>
            </a:r>
            <a:r>
              <a:rPr lang="en-GB" dirty="0" err="1"/>
              <a:t>lleoliad</a:t>
            </a:r>
            <a:r>
              <a:rPr lang="en-GB" dirty="0"/>
              <a:t> </a:t>
            </a:r>
            <a:r>
              <a:rPr lang="en-GB" dirty="0" err="1"/>
              <a:t>i</a:t>
            </a:r>
            <a:r>
              <a:rPr lang="en-GB" dirty="0"/>
              <a:t> </a:t>
            </a:r>
            <a:r>
              <a:rPr lang="en-GB" dirty="0" err="1"/>
              <a:t>ddeall</a:t>
            </a:r>
            <a:r>
              <a:rPr lang="en-GB" dirty="0"/>
              <a:t> y </a:t>
            </a:r>
            <a:r>
              <a:rPr lang="en-GB" dirty="0" err="1"/>
              <a:t>safonau</a:t>
            </a:r>
            <a:r>
              <a:rPr lang="en-GB" dirty="0"/>
              <a:t> </a:t>
            </a:r>
            <a:r>
              <a:rPr lang="en-GB" dirty="0" err="1"/>
              <a:t>proffesiynol</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ymarfer</a:t>
            </a:r>
            <a:r>
              <a:rPr lang="en-GB" dirty="0"/>
              <a:t>.</a:t>
            </a:r>
          </a:p>
        </p:txBody>
      </p:sp>
      <p:sp>
        <p:nvSpPr>
          <p:cNvPr id="4" name="Content Placeholder 3">
            <a:extLst>
              <a:ext uri="{FF2B5EF4-FFF2-40B4-BE49-F238E27FC236}">
                <a16:creationId xmlns:a16="http://schemas.microsoft.com/office/drawing/2014/main" id="{585E0602-E713-877D-6885-5C26FE627B65}"/>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Placements provide an opportunity to put your academic learning into practice and to gain confidence and competence in understanding and applying youth work values, skills and knowledge, safely and effectively, in work with service users.</a:t>
            </a:r>
          </a:p>
          <a:p>
            <a:r>
              <a:rPr lang="en-GB" dirty="0">
                <a:solidFill>
                  <a:srgbClr val="0070C0"/>
                </a:solidFill>
                <a:latin typeface="Arial" panose="020B0604020202020204" pitchFamily="34" charset="0"/>
                <a:cs typeface="Arial" panose="020B0604020202020204" pitchFamily="34" charset="0"/>
              </a:rPr>
              <a:t>In this way, placements are aimed at enabling you to ‘bridge the gap’ between ‘youth work in theory’ and ‘youth work in practice’.</a:t>
            </a:r>
          </a:p>
          <a:p>
            <a:r>
              <a:rPr lang="en-GB" dirty="0">
                <a:solidFill>
                  <a:srgbClr val="0070C0"/>
                </a:solidFill>
                <a:latin typeface="Arial" panose="020B0604020202020204" pitchFamily="34" charset="0"/>
                <a:cs typeface="Arial" panose="020B0604020202020204" pitchFamily="34" charset="0"/>
              </a:rPr>
              <a:t>During your placement you will be supported by the placement team to understand the professional standards for your practice.</a:t>
            </a:r>
          </a:p>
        </p:txBody>
      </p:sp>
    </p:spTree>
    <p:extLst>
      <p:ext uri="{BB962C8B-B14F-4D97-AF65-F5344CB8AC3E}">
        <p14:creationId xmlns:p14="http://schemas.microsoft.com/office/powerpoint/2010/main" val="38972230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F083D-B71D-FB59-F4D1-7E288D34CEA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25FE82DC-2260-C3B6-5AA2-099346EBFB83}"/>
              </a:ext>
            </a:extLst>
          </p:cNvPr>
          <p:cNvSpPr>
            <a:spLocks noGrp="1"/>
          </p:cNvSpPr>
          <p:nvPr>
            <p:ph sz="half" idx="1"/>
          </p:nvPr>
        </p:nvSpPr>
        <p:spPr/>
        <p:txBody>
          <a:bodyPr>
            <a:normAutofit fontScale="625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roi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ennill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hyder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defnyddwyr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y </a:t>
            </a:r>
            <a:r>
              <a:rPr lang="en-GB" dirty="0" err="1">
                <a:latin typeface="Arial" panose="020B0604020202020204" pitchFamily="34" charset="0"/>
                <a:cs typeface="Arial" panose="020B0604020202020204" pitchFamily="34" charset="0"/>
              </a:rPr>
              <a:t>modd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hanelu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bontio’r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bwlch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waith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ddeall</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AA344B18-140E-CE7F-43F6-CDE74C419894}"/>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Placements provide an opportunity to put your academic learning into practice and to gain confidence and competence in understanding and applying youth work values, skills and knowledge, safely and effectively, in work with service users.</a:t>
            </a:r>
          </a:p>
          <a:p>
            <a:r>
              <a:rPr lang="en-GB" dirty="0">
                <a:solidFill>
                  <a:srgbClr val="0070C0"/>
                </a:solidFill>
                <a:latin typeface="Arial" panose="020B0604020202020204" pitchFamily="34" charset="0"/>
                <a:cs typeface="Arial" panose="020B0604020202020204" pitchFamily="34" charset="0"/>
              </a:rPr>
              <a:t>In this way, placements are aimed at enabling you to ‘bridge the gap’ between ‘youth work in theory’ and ‘youth work in practice’.</a:t>
            </a:r>
          </a:p>
          <a:p>
            <a:r>
              <a:rPr lang="en-GB" dirty="0">
                <a:solidFill>
                  <a:srgbClr val="0070C0"/>
                </a:solidFill>
                <a:latin typeface="Arial" panose="020B0604020202020204" pitchFamily="34" charset="0"/>
                <a:cs typeface="Arial" panose="020B0604020202020204" pitchFamily="34" charset="0"/>
              </a:rPr>
              <a:t>During your placement you will be supported by the placement team to understand the professional standards for your practice.</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721094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65A5-FE9B-5475-3576-DA677D96EC4B}"/>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C7570D98-70E9-1754-74D4-D352C801B27B}"/>
              </a:ext>
            </a:extLst>
          </p:cNvPr>
          <p:cNvSpPr>
            <a:spLocks noGrp="1"/>
          </p:cNvSpPr>
          <p:nvPr>
            <p:ph sz="half" idx="1"/>
          </p:nvPr>
        </p:nvSpPr>
        <p:spPr/>
        <p:txBody>
          <a:bodyPr>
            <a:normAutofit fontScale="55000" lnSpcReduction="200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amrywiol</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unigryw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gynyddol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ychydig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flynyddoedd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diwethaf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wedi’u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amrywiaeth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anhraddodiadol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ydynt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efallai’n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gysylltiedig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awtomatig</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traddodiadol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troseddau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carchardai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ysbytai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mentrau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camddefnyddio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ati</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Byddwch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cefnogaeth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lefel</a:t>
            </a:r>
            <a:r>
              <a:rPr lang="en-GB" dirty="0">
                <a:latin typeface="Arial" panose="020B0604020202020204" pitchFamily="34" charset="0"/>
                <a:cs typeface="Arial" panose="020B0604020202020204" pitchFamily="34" charset="0"/>
              </a:rPr>
              <a:t> 7.</a:t>
            </a:r>
          </a:p>
        </p:txBody>
      </p:sp>
      <p:sp>
        <p:nvSpPr>
          <p:cNvPr id="4" name="Content Placeholder 3">
            <a:extLst>
              <a:ext uri="{FF2B5EF4-FFF2-40B4-BE49-F238E27FC236}">
                <a16:creationId xmlns:a16="http://schemas.microsoft.com/office/drawing/2014/main" id="{B936F3EB-BADC-0448-3080-2FD49B1789C8}"/>
              </a:ext>
            </a:extLst>
          </p:cNvPr>
          <p:cNvSpPr>
            <a:spLocks noGrp="1"/>
          </p:cNvSpPr>
          <p:nvPr>
            <p:ph sz="half" idx="2"/>
          </p:nvPr>
        </p:nvSpPr>
        <p:spPr/>
        <p:txBody>
          <a:bodyPr>
            <a:normAutofit fontScale="55000" lnSpcReduction="20000"/>
          </a:bodyPr>
          <a:lstStyle/>
          <a:p>
            <a:r>
              <a:rPr lang="en-GB" dirty="0">
                <a:solidFill>
                  <a:srgbClr val="0070C0"/>
                </a:solidFill>
              </a:rPr>
              <a:t>Youth work placements are varied, diverse and unique. </a:t>
            </a:r>
          </a:p>
          <a:p>
            <a:r>
              <a:rPr lang="en-GB" dirty="0">
                <a:solidFill>
                  <a:srgbClr val="0070C0"/>
                </a:solidFill>
              </a:rPr>
              <a:t>Increasingly over the last few years, placements have been developed in a range of non-traditional settings which may not be automatically associated with the practice of ‘traditional’ youth work.</a:t>
            </a:r>
          </a:p>
          <a:p>
            <a:r>
              <a:rPr lang="en-GB" dirty="0">
                <a:solidFill>
                  <a:srgbClr val="0070C0"/>
                </a:solidFill>
              </a:rPr>
              <a:t>These include youth offending, prison service, hospitals, language initiatives, substance misuse teams and so on.</a:t>
            </a:r>
          </a:p>
          <a:p>
            <a:r>
              <a:rPr lang="en-GB" dirty="0">
                <a:solidFill>
                  <a:srgbClr val="0070C0"/>
                </a:solidFill>
              </a:rPr>
              <a:t>You will be significantly supported during your level 7 placement.</a:t>
            </a:r>
          </a:p>
        </p:txBody>
      </p:sp>
    </p:spTree>
    <p:extLst>
      <p:ext uri="{BB962C8B-B14F-4D97-AF65-F5344CB8AC3E}">
        <p14:creationId xmlns:p14="http://schemas.microsoft.com/office/powerpoint/2010/main" val="5101567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9DA2-417F-D231-C9A0-F41C7221991E}"/>
              </a:ext>
            </a:extLst>
          </p:cNvPr>
          <p:cNvSpPr>
            <a:spLocks noGrp="1"/>
          </p:cNvSpPr>
          <p:nvPr>
            <p:ph type="title"/>
          </p:nvPr>
        </p:nvSpPr>
        <p:spPr/>
        <p:txBody>
          <a:bodyPr/>
          <a:lstStyle/>
          <a:p>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Placement Learning</a:t>
            </a:r>
            <a:endParaRPr lang="en-GB" dirty="0"/>
          </a:p>
        </p:txBody>
      </p:sp>
      <p:sp>
        <p:nvSpPr>
          <p:cNvPr id="3" name="Content Placeholder 2">
            <a:extLst>
              <a:ext uri="{FF2B5EF4-FFF2-40B4-BE49-F238E27FC236}">
                <a16:creationId xmlns:a16="http://schemas.microsoft.com/office/drawing/2014/main" id="{85209899-DFD6-55A3-86D1-2A816060A9CD}"/>
              </a:ext>
            </a:extLst>
          </p:cNvPr>
          <p:cNvSpPr>
            <a:spLocks noGrp="1"/>
          </p:cNvSpPr>
          <p:nvPr>
            <p:ph sz="half" idx="1"/>
          </p:nvPr>
        </p:nvSpPr>
        <p:spPr/>
        <p:txBody>
          <a:bodyPr>
            <a:normAutofit fontScale="55000" lnSpcReduction="20000"/>
          </a:bodyPr>
          <a:lstStyle/>
          <a:p>
            <a:r>
              <a:rPr lang="cy-GB" dirty="0">
                <a:latin typeface="Arial" panose="020B0604020202020204" pitchFamily="34" charset="0"/>
                <a:cs typeface="Arial" panose="020B0604020202020204" pitchFamily="34" charset="0"/>
              </a:rPr>
              <a:t>Rhoddir amser i chi drafod y cyfleoedd sydd ar gael i chi yn ystod y lleoliad gyda'r Cydlynydd Gwaith Maes.</a:t>
            </a:r>
          </a:p>
          <a:p>
            <a:r>
              <a:rPr lang="cy-GB" dirty="0">
                <a:latin typeface="Arial" panose="020B0604020202020204" pitchFamily="34" charset="0"/>
                <a:cs typeface="Arial" panose="020B0604020202020204" pitchFamily="34" charset="0"/>
              </a:rPr>
              <a:t>Efallai yr hoffech chi ystyried paratoi ychydig o gwestiynau ar gyfer y cyfarfod hwn ynglŷn â’ch lleoliad dynodedig, er enghraifft enw cyswllt a rhif y darparwr, a all weithredu fel eich rheolwr llinell a’ch goruchwyliwr, pwy fydd fy nhiwtor gwadd ac ati.</a:t>
            </a:r>
          </a:p>
          <a:p>
            <a:r>
              <a:rPr lang="cy-GB" dirty="0">
                <a:latin typeface="Arial" panose="020B0604020202020204" pitchFamily="34" charset="0"/>
                <a:cs typeface="Arial" panose="020B0604020202020204" pitchFamily="34" charset="0"/>
              </a:rPr>
              <a:t>Fel hyn rydych chi'n barod i 'roi'r cychwyn' gyda'r broses leoli.</a:t>
            </a:r>
          </a:p>
          <a:p>
            <a:r>
              <a:rPr lang="cy-GB" dirty="0">
                <a:latin typeface="Arial" panose="020B0604020202020204" pitchFamily="34" charset="0"/>
                <a:cs typeface="Arial" panose="020B0604020202020204" pitchFamily="34" charset="0"/>
              </a:rPr>
              <a:t>Bydd eich presenoldeb yn cael ei gofnodi ar gyfer y sesiwn hon.</a:t>
            </a:r>
          </a:p>
          <a:p>
            <a:r>
              <a:rPr lang="cy-GB" dirty="0">
                <a:latin typeface="Arial" panose="020B0604020202020204" pitchFamily="34" charset="0"/>
                <a:cs typeface="Arial" panose="020B0604020202020204" pitchFamily="34" charset="0"/>
              </a:rPr>
              <a:t>Gofynnir cwestiynau i chi hefyd sy'n gysylltiedig â'r Canllawiau Gwaith Maes a'r NOS.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7A2D393-357B-C1E6-A1EF-DA9EF1447941}"/>
              </a:ext>
            </a:extLst>
          </p:cNvPr>
          <p:cNvSpPr>
            <a:spLocks noGrp="1"/>
          </p:cNvSpPr>
          <p:nvPr>
            <p:ph sz="half" idx="2"/>
          </p:nvPr>
        </p:nvSpPr>
        <p:spPr/>
        <p:txBody>
          <a:bodyPr>
            <a:normAutofit fontScale="55000" lnSpcReduction="20000"/>
          </a:bodyPr>
          <a:lstStyle/>
          <a:p>
            <a:r>
              <a:rPr lang="en-GB" dirty="0">
                <a:solidFill>
                  <a:srgbClr val="0070C0"/>
                </a:solidFill>
                <a:latin typeface="Arial" panose="020B0604020202020204" pitchFamily="34" charset="0"/>
                <a:cs typeface="Arial" panose="020B0604020202020204" pitchFamily="34" charset="0"/>
              </a:rPr>
              <a:t>You will be allocated a time to discuss with the Fieldwork Co-ordinator the opportunities available for you during placement.</a:t>
            </a:r>
          </a:p>
          <a:p>
            <a:r>
              <a:rPr lang="en-GB" dirty="0">
                <a:solidFill>
                  <a:srgbClr val="0070C0"/>
                </a:solidFill>
                <a:latin typeface="Arial" panose="020B0604020202020204" pitchFamily="34" charset="0"/>
                <a:cs typeface="Arial" panose="020B0604020202020204" pitchFamily="34" charset="0"/>
              </a:rPr>
              <a:t>You may like to consider preparing a few questions for this meeting regarding your allocated placement, for example contact name and number of provider, who may act as your line manager and your supervisor, who will be my visiting tutor etc..</a:t>
            </a:r>
          </a:p>
          <a:p>
            <a:r>
              <a:rPr lang="en-GB" dirty="0">
                <a:solidFill>
                  <a:srgbClr val="0070C0"/>
                </a:solidFill>
                <a:latin typeface="Arial" panose="020B0604020202020204" pitchFamily="34" charset="0"/>
                <a:cs typeface="Arial" panose="020B0604020202020204" pitchFamily="34" charset="0"/>
              </a:rPr>
              <a:t>This way you are ready to ‘hit the ground running’ with the placement process.</a:t>
            </a:r>
          </a:p>
          <a:p>
            <a:r>
              <a:rPr lang="en-GB" dirty="0">
                <a:solidFill>
                  <a:srgbClr val="0070C0"/>
                </a:solidFill>
                <a:latin typeface="Arial" panose="020B0604020202020204" pitchFamily="34" charset="0"/>
                <a:cs typeface="Arial" panose="020B0604020202020204" pitchFamily="34" charset="0"/>
              </a:rPr>
              <a:t>Your attendance will be recorded for this session.</a:t>
            </a:r>
          </a:p>
          <a:p>
            <a:r>
              <a:rPr lang="en-GB" dirty="0">
                <a:solidFill>
                  <a:srgbClr val="0070C0"/>
                </a:solidFill>
                <a:latin typeface="Arial" panose="020B0604020202020204" pitchFamily="34" charset="0"/>
                <a:cs typeface="Arial" panose="020B0604020202020204" pitchFamily="34" charset="0"/>
              </a:rPr>
              <a:t>You will also be asked questions linked to the Fieldwork Guidelines and the NOS. </a:t>
            </a:r>
          </a:p>
        </p:txBody>
      </p:sp>
    </p:spTree>
    <p:extLst>
      <p:ext uri="{BB962C8B-B14F-4D97-AF65-F5344CB8AC3E}">
        <p14:creationId xmlns:p14="http://schemas.microsoft.com/office/powerpoint/2010/main" val="25420402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35B09-7F2D-2CDE-08B3-E088B17E9045}"/>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p>
        </p:txBody>
      </p:sp>
      <p:sp>
        <p:nvSpPr>
          <p:cNvPr id="3" name="Content Placeholder 2">
            <a:extLst>
              <a:ext uri="{FF2B5EF4-FFF2-40B4-BE49-F238E27FC236}">
                <a16:creationId xmlns:a16="http://schemas.microsoft.com/office/drawing/2014/main" id="{1C416EA0-11C2-D555-8665-A5CD2019DE00}"/>
              </a:ext>
            </a:extLst>
          </p:cNvPr>
          <p:cNvSpPr>
            <a:spLocks noGrp="1"/>
          </p:cNvSpPr>
          <p:nvPr>
            <p:ph sz="half" idx="1"/>
          </p:nvPr>
        </p:nvSpPr>
        <p:spPr/>
        <p:txBody>
          <a:bodyPr>
            <a:normAutofit fontScale="62500" lnSpcReduction="20000"/>
          </a:bodyPr>
          <a:lstStyle/>
          <a:p>
            <a:r>
              <a:rPr lang="en-GB" dirty="0" err="1"/>
              <a:t>Bydd</a:t>
            </a:r>
            <a:r>
              <a:rPr lang="en-GB" dirty="0"/>
              <a:t> </a:t>
            </a:r>
            <a:r>
              <a:rPr lang="en-GB" dirty="0" err="1"/>
              <a:t>pob</a:t>
            </a:r>
            <a:r>
              <a:rPr lang="en-GB" dirty="0"/>
              <a:t> </a:t>
            </a:r>
            <a:r>
              <a:rPr lang="en-GB" dirty="0" err="1"/>
              <a:t>rhaglen</a:t>
            </a:r>
            <a:r>
              <a:rPr lang="en-GB" dirty="0"/>
              <a:t> </a:t>
            </a:r>
            <a:r>
              <a:rPr lang="en-GB" dirty="0" err="1"/>
              <a:t>gymhwyso</a:t>
            </a:r>
            <a:r>
              <a:rPr lang="en-GB" dirty="0"/>
              <a:t> </a:t>
            </a:r>
            <a:r>
              <a:rPr lang="en-GB" dirty="0" err="1"/>
              <a:t>gwaith</a:t>
            </a:r>
            <a:r>
              <a:rPr lang="en-GB" dirty="0"/>
              <a:t> </a:t>
            </a:r>
            <a:r>
              <a:rPr lang="en-GB" dirty="0" err="1"/>
              <a:t>ieuenctid</a:t>
            </a:r>
            <a:r>
              <a:rPr lang="en-GB" dirty="0"/>
              <a:t> </a:t>
            </a:r>
            <a:r>
              <a:rPr lang="en-GB" dirty="0" err="1"/>
              <a:t>yn</a:t>
            </a:r>
            <a:r>
              <a:rPr lang="en-GB" dirty="0"/>
              <a:t> </a:t>
            </a:r>
            <a:r>
              <a:rPr lang="en-GB" dirty="0" err="1"/>
              <a:t>darparu</a:t>
            </a:r>
            <a:r>
              <a:rPr lang="en-GB" dirty="0"/>
              <a:t> </a:t>
            </a:r>
            <a:r>
              <a:rPr lang="en-GB" dirty="0" err="1"/>
              <a:t>strwythur</a:t>
            </a:r>
            <a:r>
              <a:rPr lang="en-GB" dirty="0"/>
              <a:t> </a:t>
            </a:r>
            <a:r>
              <a:rPr lang="en-GB" dirty="0" err="1"/>
              <a:t>lleoliad</a:t>
            </a:r>
            <a:r>
              <a:rPr lang="en-GB" dirty="0"/>
              <a:t> </a:t>
            </a:r>
            <a:r>
              <a:rPr lang="en-GB" dirty="0" err="1"/>
              <a:t>sy'n</a:t>
            </a:r>
            <a:r>
              <a:rPr lang="en-GB" dirty="0"/>
              <a:t> </a:t>
            </a:r>
            <a:r>
              <a:rPr lang="en-GB" dirty="0" err="1"/>
              <a:t>cynnwys</a:t>
            </a:r>
            <a:r>
              <a:rPr lang="en-GB" dirty="0"/>
              <a:t> 800 </a:t>
            </a:r>
            <a:r>
              <a:rPr lang="en-GB" dirty="0" err="1"/>
              <a:t>awr</a:t>
            </a:r>
            <a:r>
              <a:rPr lang="en-GB" dirty="0"/>
              <a:t> </a:t>
            </a:r>
            <a:r>
              <a:rPr lang="en-GB" dirty="0" err="1"/>
              <a:t>dros</a:t>
            </a:r>
            <a:r>
              <a:rPr lang="en-GB" dirty="0"/>
              <a:t> y 3 </a:t>
            </a:r>
            <a:r>
              <a:rPr lang="en-GB" dirty="0" err="1"/>
              <a:t>blynedd</a:t>
            </a:r>
            <a:r>
              <a:rPr lang="en-GB" dirty="0"/>
              <a:t> (</a:t>
            </a:r>
            <a:r>
              <a:rPr lang="en-GB" dirty="0" err="1"/>
              <a:t>astudio</a:t>
            </a:r>
            <a:r>
              <a:rPr lang="en-GB" dirty="0"/>
              <a:t> </a:t>
            </a:r>
            <a:r>
              <a:rPr lang="en-GB" dirty="0" err="1"/>
              <a:t>amser</a:t>
            </a:r>
            <a:r>
              <a:rPr lang="en-GB" dirty="0"/>
              <a:t> </a:t>
            </a:r>
            <a:r>
              <a:rPr lang="en-GB" dirty="0" err="1"/>
              <a:t>llawn</a:t>
            </a:r>
            <a:r>
              <a:rPr lang="en-GB" dirty="0"/>
              <a:t>).</a:t>
            </a:r>
          </a:p>
          <a:p>
            <a:r>
              <a:rPr lang="en-GB" dirty="0" err="1"/>
              <a:t>Mae’r</a:t>
            </a:r>
            <a:r>
              <a:rPr lang="en-GB" dirty="0"/>
              <a:t> </a:t>
            </a:r>
            <a:r>
              <a:rPr lang="en-GB" dirty="0" err="1"/>
              <a:t>lleoliad</a:t>
            </a:r>
            <a:r>
              <a:rPr lang="en-GB" dirty="0"/>
              <a:t> </a:t>
            </a:r>
            <a:r>
              <a:rPr lang="en-GB" dirty="0" err="1"/>
              <a:t>ymarfer</a:t>
            </a:r>
            <a:r>
              <a:rPr lang="en-GB" dirty="0"/>
              <a:t> </a:t>
            </a:r>
            <a:r>
              <a:rPr lang="en-GB" dirty="0" err="1"/>
              <a:t>cyntaf</a:t>
            </a:r>
            <a:r>
              <a:rPr lang="en-GB" dirty="0"/>
              <a:t> (</a:t>
            </a:r>
            <a:r>
              <a:rPr lang="en-GB" dirty="0" err="1"/>
              <a:t>Lefel</a:t>
            </a:r>
            <a:r>
              <a:rPr lang="en-GB" dirty="0"/>
              <a:t> 4) </a:t>
            </a:r>
            <a:r>
              <a:rPr lang="en-GB" dirty="0" err="1"/>
              <a:t>yn</a:t>
            </a:r>
            <a:r>
              <a:rPr lang="en-GB" dirty="0"/>
              <a:t> </a:t>
            </a:r>
            <a:r>
              <a:rPr lang="en-GB" dirty="0" err="1"/>
              <a:t>cynnwys</a:t>
            </a:r>
            <a:r>
              <a:rPr lang="en-GB" dirty="0"/>
              <a:t> 200 </a:t>
            </a:r>
            <a:r>
              <a:rPr lang="en-GB" dirty="0" err="1"/>
              <a:t>awr</a:t>
            </a:r>
            <a:r>
              <a:rPr lang="en-GB" dirty="0"/>
              <a:t> o </a:t>
            </a:r>
            <a:r>
              <a:rPr lang="en-GB" dirty="0" err="1"/>
              <a:t>brofiad</a:t>
            </a:r>
            <a:r>
              <a:rPr lang="en-GB" dirty="0"/>
              <a:t> </a:t>
            </a:r>
            <a:r>
              <a:rPr lang="en-GB" dirty="0" err="1"/>
              <a:t>lleoliad</a:t>
            </a:r>
            <a:r>
              <a:rPr lang="en-GB" dirty="0"/>
              <a:t> </a:t>
            </a:r>
            <a:r>
              <a:rPr lang="en-GB" dirty="0" err="1"/>
              <a:t>sydd</a:t>
            </a:r>
            <a:r>
              <a:rPr lang="en-GB" dirty="0"/>
              <a:t> </a:t>
            </a:r>
            <a:r>
              <a:rPr lang="en-GB" dirty="0" err="1"/>
              <a:t>wedi’i</a:t>
            </a:r>
            <a:r>
              <a:rPr lang="en-GB" dirty="0"/>
              <a:t> </a:t>
            </a:r>
            <a:r>
              <a:rPr lang="en-GB" dirty="0" err="1"/>
              <a:t>rannu’n</a:t>
            </a:r>
            <a:r>
              <a:rPr lang="en-GB" dirty="0"/>
              <a:t> </a:t>
            </a:r>
            <a:r>
              <a:rPr lang="en-GB" dirty="0" err="1"/>
              <a:t>ddwy</a:t>
            </a:r>
            <a:r>
              <a:rPr lang="en-GB" dirty="0"/>
              <a:t> </a:t>
            </a:r>
            <a:r>
              <a:rPr lang="en-GB" dirty="0" err="1"/>
              <a:t>adran</a:t>
            </a:r>
            <a:r>
              <a:rPr lang="en-GB" dirty="0"/>
              <a:t> – 100 </a:t>
            </a:r>
            <a:r>
              <a:rPr lang="en-GB" dirty="0" err="1"/>
              <a:t>awr</a:t>
            </a:r>
            <a:r>
              <a:rPr lang="en-GB" dirty="0"/>
              <a:t> o </a:t>
            </a:r>
            <a:r>
              <a:rPr lang="en-GB" dirty="0" err="1"/>
              <a:t>waith</a:t>
            </a:r>
            <a:r>
              <a:rPr lang="en-GB" dirty="0"/>
              <a:t>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 a 100 </a:t>
            </a:r>
            <a:r>
              <a:rPr lang="en-GB" dirty="0" err="1"/>
              <a:t>awr</a:t>
            </a:r>
            <a:r>
              <a:rPr lang="en-GB" dirty="0"/>
              <a:t> o </a:t>
            </a:r>
            <a:r>
              <a:rPr lang="en-GB" dirty="0" err="1"/>
              <a:t>weithgarwch</a:t>
            </a:r>
            <a:r>
              <a:rPr lang="en-GB" dirty="0"/>
              <a:t> </a:t>
            </a:r>
            <a:r>
              <a:rPr lang="en-GB" dirty="0" err="1"/>
              <a:t>arall</a:t>
            </a:r>
            <a:r>
              <a:rPr lang="en-GB" dirty="0"/>
              <a:t> </a:t>
            </a:r>
            <a:r>
              <a:rPr lang="en-GB" dirty="0" err="1"/>
              <a:t>sy’n</a:t>
            </a:r>
            <a:r>
              <a:rPr lang="en-GB" dirty="0"/>
              <a:t> </a:t>
            </a:r>
            <a:r>
              <a:rPr lang="en-GB" dirty="0" err="1"/>
              <a:t>ymwneud</a:t>
            </a:r>
            <a:r>
              <a:rPr lang="en-GB" dirty="0"/>
              <a:t> â </a:t>
            </a:r>
            <a:r>
              <a:rPr lang="en-GB" dirty="0" err="1"/>
              <a:t>gwaith</a:t>
            </a:r>
            <a:r>
              <a:rPr lang="en-GB" dirty="0"/>
              <a:t> </a:t>
            </a:r>
            <a:r>
              <a:rPr lang="en-GB" dirty="0" err="1"/>
              <a:t>ieuenctid</a:t>
            </a:r>
            <a:r>
              <a:rPr lang="en-GB" dirty="0"/>
              <a:t>.</a:t>
            </a:r>
          </a:p>
          <a:p>
            <a:r>
              <a:rPr lang="en-GB" dirty="0"/>
              <a:t>Gwaith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a:t>
            </a:r>
            <a:r>
              <a:rPr lang="en-GB" dirty="0" err="1"/>
              <a:t>yn</a:t>
            </a:r>
            <a:r>
              <a:rPr lang="en-GB" dirty="0"/>
              <a:t> union </a:t>
            </a:r>
            <a:r>
              <a:rPr lang="en-GB" dirty="0" err="1"/>
              <a:t>yw</a:t>
            </a:r>
            <a:r>
              <a:rPr lang="en-GB" dirty="0"/>
              <a:t> </a:t>
            </a:r>
            <a:r>
              <a:rPr lang="en-GB" dirty="0" err="1"/>
              <a:t>hynny</a:t>
            </a:r>
            <a:r>
              <a:rPr lang="en-GB" dirty="0"/>
              <a:t>…</a:t>
            </a:r>
            <a:r>
              <a:rPr lang="en-GB" dirty="0" err="1"/>
              <a:t>bydd</a:t>
            </a:r>
            <a:r>
              <a:rPr lang="en-GB" dirty="0"/>
              <a:t> </a:t>
            </a:r>
            <a:r>
              <a:rPr lang="en-GB" dirty="0" err="1"/>
              <a:t>angen</a:t>
            </a:r>
            <a:r>
              <a:rPr lang="en-GB" dirty="0"/>
              <a:t> </a:t>
            </a:r>
            <a:r>
              <a:rPr lang="en-GB" dirty="0" err="1"/>
              <a:t>i</a:t>
            </a:r>
            <a:r>
              <a:rPr lang="en-GB" dirty="0"/>
              <a:t> chi </a:t>
            </a:r>
            <a:r>
              <a:rPr lang="en-GB" dirty="0" err="1"/>
              <a:t>ymgysylltu</a:t>
            </a:r>
            <a:r>
              <a:rPr lang="en-GB" dirty="0"/>
              <a:t> a </a:t>
            </a:r>
            <a:r>
              <a:rPr lang="en-GB" dirty="0" err="1"/>
              <a:t>dangos</a:t>
            </a:r>
            <a:r>
              <a:rPr lang="en-GB" dirty="0"/>
              <a:t> </a:t>
            </a:r>
            <a:r>
              <a:rPr lang="en-GB" dirty="0" err="1"/>
              <a:t>eich</a:t>
            </a:r>
            <a:r>
              <a:rPr lang="en-GB" dirty="0"/>
              <a:t> bod </a:t>
            </a:r>
            <a:r>
              <a:rPr lang="en-GB" dirty="0" err="1"/>
              <a:t>wedi</a:t>
            </a:r>
            <a:r>
              <a:rPr lang="en-GB" dirty="0"/>
              <a:t> bod </a:t>
            </a:r>
            <a:r>
              <a:rPr lang="en-GB" dirty="0" err="1"/>
              <a:t>mewn</a:t>
            </a:r>
            <a:r>
              <a:rPr lang="en-GB" dirty="0"/>
              <a:t> </a:t>
            </a:r>
            <a:r>
              <a:rPr lang="en-GB" dirty="0" err="1"/>
              <a:t>cysylltiad</a:t>
            </a:r>
            <a:r>
              <a:rPr lang="en-GB" dirty="0"/>
              <a:t> â </a:t>
            </a:r>
            <a:r>
              <a:rPr lang="en-GB" dirty="0" err="1"/>
              <a:t>phobl</a:t>
            </a:r>
            <a:r>
              <a:rPr lang="en-GB" dirty="0"/>
              <a:t> </a:t>
            </a:r>
            <a:r>
              <a:rPr lang="en-GB" dirty="0" err="1"/>
              <a:t>ifanc</a:t>
            </a:r>
            <a:r>
              <a:rPr lang="en-GB" dirty="0"/>
              <a:t> am 100 </a:t>
            </a:r>
            <a:r>
              <a:rPr lang="en-GB" dirty="0" err="1"/>
              <a:t>awr</a:t>
            </a:r>
            <a:r>
              <a:rPr lang="en-GB" dirty="0"/>
              <a:t> </a:t>
            </a:r>
            <a:r>
              <a:rPr lang="en-GB" dirty="0" err="1"/>
              <a:t>mewn</a:t>
            </a:r>
            <a:r>
              <a:rPr lang="en-GB" dirty="0"/>
              <a:t> </a:t>
            </a:r>
            <a:r>
              <a:rPr lang="en-GB" dirty="0" err="1"/>
              <a:t>ffordd</a:t>
            </a:r>
            <a:r>
              <a:rPr lang="en-GB" dirty="0"/>
              <a:t> </a:t>
            </a:r>
            <a:r>
              <a:rPr lang="en-GB" dirty="0" err="1"/>
              <a:t>ymarferol</a:t>
            </a:r>
            <a:r>
              <a:rPr lang="en-GB" dirty="0"/>
              <a:t>.</a:t>
            </a:r>
          </a:p>
        </p:txBody>
      </p:sp>
      <p:sp>
        <p:nvSpPr>
          <p:cNvPr id="4" name="Content Placeholder 3">
            <a:extLst>
              <a:ext uri="{FF2B5EF4-FFF2-40B4-BE49-F238E27FC236}">
                <a16:creationId xmlns:a16="http://schemas.microsoft.com/office/drawing/2014/main" id="{1391B264-41B6-9BAF-36F3-F479777D46A7}"/>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All youth work qualifying programmes will provide a placement structure that consists of 800 hours over the 3 years (full time study).</a:t>
            </a:r>
          </a:p>
          <a:p>
            <a:r>
              <a:rPr lang="en-GB" dirty="0">
                <a:solidFill>
                  <a:srgbClr val="0070C0"/>
                </a:solidFill>
                <a:latin typeface="Arial" panose="020B0604020202020204" pitchFamily="34" charset="0"/>
                <a:cs typeface="Arial" panose="020B0604020202020204" pitchFamily="34" charset="0"/>
              </a:rPr>
              <a:t>The first practice placement (Level 4) consists of 200 hours of placement experience which is separated into two sections – 100 hours of face to face youth work and 100 hours of other youth work related activity.</a:t>
            </a:r>
          </a:p>
          <a:p>
            <a:r>
              <a:rPr lang="en-GB" dirty="0">
                <a:solidFill>
                  <a:srgbClr val="0070C0"/>
                </a:solidFill>
                <a:latin typeface="Arial" panose="020B0604020202020204" pitchFamily="34" charset="0"/>
                <a:cs typeface="Arial" panose="020B0604020202020204" pitchFamily="34" charset="0"/>
              </a:rPr>
              <a:t>Face to face youth work….is just that…you will need to engage and demonstrate that you have been in contact with young people for 100 hours in a practical way.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7185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4F6E4-2C4A-74B4-217E-20B12570FA1B}"/>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endParaRPr lang="en-GB" dirty="0"/>
          </a:p>
        </p:txBody>
      </p:sp>
      <p:sp>
        <p:nvSpPr>
          <p:cNvPr id="3" name="Content Placeholder 2">
            <a:extLst>
              <a:ext uri="{FF2B5EF4-FFF2-40B4-BE49-F238E27FC236}">
                <a16:creationId xmlns:a16="http://schemas.microsoft.com/office/drawing/2014/main" id="{0A26D140-01D7-AE3D-288D-AE69E55DF6A6}"/>
              </a:ext>
            </a:extLst>
          </p:cNvPr>
          <p:cNvSpPr>
            <a:spLocks noGrp="1"/>
          </p:cNvSpPr>
          <p:nvPr>
            <p:ph sz="half" idx="1"/>
          </p:nvPr>
        </p:nvSpPr>
        <p:spPr/>
        <p:txBody>
          <a:bodyPr>
            <a:normAutofit fontScale="92500" lnSpcReduction="20000"/>
          </a:bodyPr>
          <a:lstStyle/>
          <a:p>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wyneb</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ystyr</a:t>
            </a:r>
            <a:r>
              <a:rPr lang="en-GB" dirty="0">
                <a:latin typeface="Arial" panose="020B0604020202020204" pitchFamily="34" charset="0"/>
                <a:cs typeface="Arial" panose="020B0604020202020204" pitchFamily="34" charset="0"/>
              </a:rPr>
              <a:t> y term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Unrhyw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byddech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cofnodi'r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Cyfnodolyn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69EE7FE5-1942-F613-4F73-64E50ECE0CE7}"/>
              </a:ext>
            </a:extLst>
          </p:cNvPr>
          <p:cNvSpPr>
            <a:spLocks noGrp="1"/>
          </p:cNvSpPr>
          <p:nvPr>
            <p:ph sz="half" idx="2"/>
          </p:nvPr>
        </p:nvSpPr>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Face to face contact</a:t>
            </a:r>
          </a:p>
          <a:p>
            <a:pPr marL="0" indent="0">
              <a:buNone/>
            </a:pPr>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What is meant by this term?</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Any ideas how you would record these hours in your Professional Journal?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02373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82B47-1F8F-2D93-88C3-7A6E9078E1BE}"/>
              </a:ext>
            </a:extLst>
          </p:cNvPr>
          <p:cNvSpPr>
            <a:spLocks noGrp="1"/>
          </p:cNvSpPr>
          <p:nvPr>
            <p:ph type="title"/>
          </p:nvPr>
        </p:nvSpPr>
        <p:spPr/>
        <p:txBody>
          <a:bodyPr/>
          <a:lstStyle/>
          <a:p>
            <a:r>
              <a:rPr lang="en-GB" sz="4400" b="1" dirty="0" err="1">
                <a:solidFill>
                  <a:srgbClr val="464653"/>
                </a:solidFill>
              </a:rPr>
              <a:t>Atebolrwydd</a:t>
            </a:r>
            <a:r>
              <a:rPr lang="en-GB" sz="4400" b="1" dirty="0">
                <a:solidFill>
                  <a:srgbClr val="464653"/>
                </a:solidFill>
              </a:rPr>
              <a:t>        </a:t>
            </a:r>
            <a:r>
              <a:rPr lang="en-GB" sz="4400" b="1" dirty="0">
                <a:solidFill>
                  <a:srgbClr val="0070C0"/>
                </a:solidFill>
              </a:rPr>
              <a:t>Accountability</a:t>
            </a:r>
            <a:endParaRPr lang="en-GB" b="1" dirty="0">
              <a:solidFill>
                <a:srgbClr val="0070C0"/>
              </a:solidFill>
            </a:endParaRPr>
          </a:p>
        </p:txBody>
      </p:sp>
      <p:sp>
        <p:nvSpPr>
          <p:cNvPr id="3" name="Content Placeholder 2">
            <a:extLst>
              <a:ext uri="{FF2B5EF4-FFF2-40B4-BE49-F238E27FC236}">
                <a16:creationId xmlns:a16="http://schemas.microsoft.com/office/drawing/2014/main" id="{1D4BC52B-E2EB-CACE-81C0-96F35F88FEAB}"/>
              </a:ext>
            </a:extLst>
          </p:cNvPr>
          <p:cNvSpPr>
            <a:spLocks noGrp="1"/>
          </p:cNvSpPr>
          <p:nvPr>
            <p:ph sz="half" idx="1"/>
          </p:nvPr>
        </p:nvSpPr>
        <p:spPr/>
        <p:txBody>
          <a:bodyPr/>
          <a:lstStyle/>
          <a:p>
            <a:r>
              <a:rPr lang="en-GB" dirty="0" err="1"/>
              <a:t>Efallai</a:t>
            </a:r>
            <a:r>
              <a:rPr lang="en-GB" dirty="0"/>
              <a:t> y </a:t>
            </a:r>
            <a:r>
              <a:rPr lang="en-GB" dirty="0" err="1"/>
              <a:t>bydd</a:t>
            </a:r>
            <a:r>
              <a:rPr lang="en-GB" dirty="0"/>
              <a:t> y 100 </a:t>
            </a:r>
            <a:r>
              <a:rPr lang="en-GB" dirty="0" err="1"/>
              <a:t>awr</a:t>
            </a:r>
            <a:r>
              <a:rPr lang="en-GB" dirty="0"/>
              <a:t> </a:t>
            </a:r>
            <a:r>
              <a:rPr lang="en-GB" dirty="0" err="1"/>
              <a:t>arall</a:t>
            </a:r>
            <a:r>
              <a:rPr lang="en-GB" dirty="0"/>
              <a:t> </a:t>
            </a:r>
            <a:r>
              <a:rPr lang="en-GB" dirty="0" err="1"/>
              <a:t>yn</a:t>
            </a:r>
            <a:r>
              <a:rPr lang="en-GB" dirty="0"/>
              <a:t> </a:t>
            </a:r>
            <a:r>
              <a:rPr lang="en-GB" dirty="0" err="1"/>
              <a:t>ymddangos</a:t>
            </a:r>
            <a:r>
              <a:rPr lang="en-GB" dirty="0"/>
              <a:t> </a:t>
            </a:r>
            <a:r>
              <a:rPr lang="en-GB" dirty="0" err="1"/>
              <a:t>yn</a:t>
            </a:r>
            <a:r>
              <a:rPr lang="en-GB" dirty="0"/>
              <a:t> </a:t>
            </a:r>
            <a:r>
              <a:rPr lang="en-GB" dirty="0" err="1"/>
              <a:t>llai</a:t>
            </a:r>
            <a:r>
              <a:rPr lang="en-GB" dirty="0"/>
              <a:t> </a:t>
            </a:r>
            <a:r>
              <a:rPr lang="en-GB" dirty="0" err="1"/>
              <a:t>syml</a:t>
            </a:r>
            <a:r>
              <a:rPr lang="en-GB" dirty="0"/>
              <a:t>..</a:t>
            </a:r>
          </a:p>
          <a:p>
            <a:endParaRPr lang="en-GB" dirty="0"/>
          </a:p>
          <a:p>
            <a:r>
              <a:rPr lang="en-GB" dirty="0" err="1"/>
              <a:t>Unrhyw</a:t>
            </a:r>
            <a:r>
              <a:rPr lang="en-GB" dirty="0"/>
              <a:t> </a:t>
            </a:r>
            <a:r>
              <a:rPr lang="en-GB" dirty="0" err="1"/>
              <a:t>syniadau</a:t>
            </a:r>
            <a:r>
              <a:rPr lang="en-GB" dirty="0"/>
              <a:t>?</a:t>
            </a:r>
          </a:p>
        </p:txBody>
      </p:sp>
      <p:sp>
        <p:nvSpPr>
          <p:cNvPr id="4" name="Content Placeholder 3">
            <a:extLst>
              <a:ext uri="{FF2B5EF4-FFF2-40B4-BE49-F238E27FC236}">
                <a16:creationId xmlns:a16="http://schemas.microsoft.com/office/drawing/2014/main" id="{108B35A4-8B32-EC83-F920-9515AE6B75F4}"/>
              </a:ext>
            </a:extLst>
          </p:cNvPr>
          <p:cNvSpPr>
            <a:spLocks noGrp="1"/>
          </p:cNvSpPr>
          <p:nvPr>
            <p:ph sz="half" idx="2"/>
          </p:nvPr>
        </p:nvSpPr>
        <p:spPr/>
        <p:txBody>
          <a:bodyPr/>
          <a:lstStyle/>
          <a:p>
            <a:r>
              <a:rPr lang="en-GB" dirty="0"/>
              <a:t>The other 100 hours may seem less straight forward..</a:t>
            </a:r>
          </a:p>
          <a:p>
            <a:endParaRPr lang="en-GB" dirty="0"/>
          </a:p>
          <a:p>
            <a:pPr lvl="1"/>
            <a:r>
              <a:rPr lang="en-GB" dirty="0"/>
              <a:t>Any ideas?</a:t>
            </a:r>
          </a:p>
          <a:p>
            <a:endParaRPr lang="en-GB" dirty="0"/>
          </a:p>
        </p:txBody>
      </p:sp>
    </p:spTree>
    <p:extLst>
      <p:ext uri="{BB962C8B-B14F-4D97-AF65-F5344CB8AC3E}">
        <p14:creationId xmlns:p14="http://schemas.microsoft.com/office/powerpoint/2010/main" val="11470198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114AF-000B-3E30-9B3B-CA612EBD4E55}"/>
              </a:ext>
            </a:extLst>
          </p:cNvPr>
          <p:cNvSpPr>
            <a:spLocks noGrp="1"/>
          </p:cNvSpPr>
          <p:nvPr>
            <p:ph type="title"/>
          </p:nvPr>
        </p:nvSpPr>
        <p:spPr>
          <a:xfrm>
            <a:off x="628650" y="365125"/>
            <a:ext cx="8479854" cy="1325563"/>
          </a:xfrm>
        </p:spPr>
        <p:txBody>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p>
        </p:txBody>
      </p:sp>
      <p:sp>
        <p:nvSpPr>
          <p:cNvPr id="3" name="Content Placeholder 2">
            <a:extLst>
              <a:ext uri="{FF2B5EF4-FFF2-40B4-BE49-F238E27FC236}">
                <a16:creationId xmlns:a16="http://schemas.microsoft.com/office/drawing/2014/main" id="{B44C6C49-B20B-469B-5E32-CB324EC239F6}"/>
              </a:ext>
            </a:extLst>
          </p:cNvPr>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Pan </a:t>
            </a:r>
            <a:r>
              <a:rPr lang="en-GB" dirty="0" err="1">
                <a:latin typeface="Arial" panose="020B0604020202020204" pitchFamily="34" charset="0"/>
                <a:cs typeface="Arial" panose="020B0604020202020204" pitchFamily="34" charset="0"/>
              </a:rPr>
              <a:t>fydd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awyddus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dealltwriaeth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ifanc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weithio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nhw</a:t>
            </a:r>
            <a:r>
              <a:rPr lang="en-GB" dirty="0">
                <a:latin typeface="Arial" panose="020B0604020202020204" pitchFamily="34" charset="0"/>
                <a:cs typeface="Arial" panose="020B0604020202020204" pitchFamily="34" charset="0"/>
              </a:rPr>
              <a:t>. Mae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hefyd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reoli</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rheoli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hunain</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eraill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bwriadau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chanlyniadau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gweithgareddau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phrosiectau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adnoddau</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C2D60EC5-F3BA-8BBC-10B1-88AB74CEFDB5}"/>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When people set out to qualify in youth work, they are keen to develop their understanding of young people and the skills to work with them. This also involves learning about managing – managing themselves, and others, aims, intentions and outcomes, activities and projects, buildings, resources.</a:t>
            </a:r>
          </a:p>
          <a:p>
            <a:endParaRPr lang="en-GB" dirty="0"/>
          </a:p>
        </p:txBody>
      </p:sp>
    </p:spTree>
    <p:extLst>
      <p:ext uri="{BB962C8B-B14F-4D97-AF65-F5344CB8AC3E}">
        <p14:creationId xmlns:p14="http://schemas.microsoft.com/office/powerpoint/2010/main" val="21394733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9A668-4AAD-A15C-0C13-BCCB1A1115C6}"/>
              </a:ext>
            </a:extLst>
          </p:cNvPr>
          <p:cNvSpPr>
            <a:spLocks noGrp="1"/>
          </p:cNvSpPr>
          <p:nvPr>
            <p:ph type="title"/>
          </p:nvPr>
        </p:nvSpPr>
        <p:spPr/>
        <p:txBody>
          <a:bodyPr>
            <a:normAutofit/>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endParaRPr lang="en-GB" dirty="0"/>
          </a:p>
        </p:txBody>
      </p:sp>
      <p:sp>
        <p:nvSpPr>
          <p:cNvPr id="3" name="Content Placeholder 2">
            <a:extLst>
              <a:ext uri="{FF2B5EF4-FFF2-40B4-BE49-F238E27FC236}">
                <a16:creationId xmlns:a16="http://schemas.microsoft.com/office/drawing/2014/main" id="{1709D65B-BD69-CE78-EB43-A7A3D5C9075E}"/>
              </a:ext>
            </a:extLst>
          </p:cNvPr>
          <p:cNvSpPr>
            <a:spLocks noGrp="1"/>
          </p:cNvSpPr>
          <p:nvPr>
            <p:ph sz="half" idx="1"/>
          </p:nvPr>
        </p:nvSpPr>
        <p:spPr/>
        <p:txBody>
          <a:bodyPr>
            <a:normAutofit fontScale="62500" lnSpcReduction="20000"/>
          </a:bodyPr>
          <a:lstStyle/>
          <a:p>
            <a:r>
              <a:rPr lang="en-GB" dirty="0"/>
              <a:t>Er </a:t>
            </a:r>
            <a:r>
              <a:rPr lang="en-GB" dirty="0" err="1"/>
              <a:t>enghraifft</a:t>
            </a:r>
            <a:r>
              <a:rPr lang="en-GB" dirty="0"/>
              <a:t>, </a:t>
            </a:r>
            <a:r>
              <a:rPr lang="en-GB" dirty="0" err="1"/>
              <a:t>os</a:t>
            </a:r>
            <a:r>
              <a:rPr lang="en-GB" dirty="0"/>
              <a:t> </a:t>
            </a:r>
            <a:r>
              <a:rPr lang="en-GB" dirty="0" err="1"/>
              <a:t>oeddech</a:t>
            </a:r>
            <a:r>
              <a:rPr lang="en-GB" dirty="0"/>
              <a:t> </a:t>
            </a:r>
            <a:r>
              <a:rPr lang="en-GB" dirty="0" err="1"/>
              <a:t>chi'n</a:t>
            </a:r>
            <a:r>
              <a:rPr lang="en-GB" dirty="0"/>
              <a:t> </a:t>
            </a:r>
            <a:r>
              <a:rPr lang="en-GB" dirty="0" err="1"/>
              <a:t>gweithio</a:t>
            </a:r>
            <a:r>
              <a:rPr lang="en-GB" dirty="0"/>
              <a:t> </a:t>
            </a:r>
            <a:r>
              <a:rPr lang="en-GB" dirty="0" err="1"/>
              <a:t>gyda</a:t>
            </a:r>
            <a:r>
              <a:rPr lang="en-GB" dirty="0"/>
              <a:t> </a:t>
            </a:r>
            <a:r>
              <a:rPr lang="en-GB" dirty="0" err="1"/>
              <a:t>grŵp</a:t>
            </a:r>
            <a:r>
              <a:rPr lang="en-GB" dirty="0"/>
              <a:t> o </a:t>
            </a:r>
            <a:r>
              <a:rPr lang="en-GB" dirty="0" err="1"/>
              <a:t>bobl</a:t>
            </a:r>
            <a:r>
              <a:rPr lang="en-GB" dirty="0"/>
              <a:t> </a:t>
            </a:r>
            <a:r>
              <a:rPr lang="en-GB" dirty="0" err="1"/>
              <a:t>ifanc</a:t>
            </a:r>
            <a:r>
              <a:rPr lang="en-GB" dirty="0"/>
              <a:t> ac </a:t>
            </a:r>
            <a:r>
              <a:rPr lang="en-GB" dirty="0" err="1"/>
              <a:t>yn</a:t>
            </a:r>
            <a:r>
              <a:rPr lang="en-GB" dirty="0"/>
              <a:t> </a:t>
            </a:r>
            <a:r>
              <a:rPr lang="en-GB" dirty="0" err="1"/>
              <a:t>penderfynu</a:t>
            </a:r>
            <a:r>
              <a:rPr lang="en-GB" dirty="0"/>
              <a:t> </a:t>
            </a:r>
            <a:r>
              <a:rPr lang="en-GB" dirty="0" err="1"/>
              <a:t>cynllunio</a:t>
            </a:r>
            <a:r>
              <a:rPr lang="en-GB" dirty="0"/>
              <a:t> </a:t>
            </a:r>
            <a:r>
              <a:rPr lang="en-GB" dirty="0" err="1"/>
              <a:t>taith</a:t>
            </a:r>
            <a:r>
              <a:rPr lang="en-GB" dirty="0"/>
              <a:t> </a:t>
            </a:r>
            <a:r>
              <a:rPr lang="en-GB" dirty="0" err="1"/>
              <a:t>i'r</a:t>
            </a:r>
            <a:r>
              <a:rPr lang="en-GB" dirty="0"/>
              <a:t> </a:t>
            </a:r>
            <a:r>
              <a:rPr lang="en-GB" dirty="0" err="1"/>
              <a:t>sinema</a:t>
            </a:r>
            <a:r>
              <a:rPr lang="en-GB" dirty="0"/>
              <a:t> </a:t>
            </a:r>
            <a:r>
              <a:rPr lang="en-GB" dirty="0" err="1"/>
              <a:t>leol</a:t>
            </a:r>
            <a:r>
              <a:rPr lang="en-GB" dirty="0"/>
              <a:t>, </a:t>
            </a:r>
            <a:r>
              <a:rPr lang="en-GB" dirty="0" err="1"/>
              <a:t>byddai'n</a:t>
            </a:r>
            <a:r>
              <a:rPr lang="en-GB" dirty="0"/>
              <a:t> </a:t>
            </a:r>
            <a:r>
              <a:rPr lang="en-GB" dirty="0" err="1"/>
              <a:t>eithaf</a:t>
            </a:r>
            <a:r>
              <a:rPr lang="en-GB" dirty="0"/>
              <a:t> </a:t>
            </a:r>
            <a:r>
              <a:rPr lang="en-GB" dirty="0" err="1"/>
              <a:t>hawdd</a:t>
            </a:r>
            <a:r>
              <a:rPr lang="en-GB" dirty="0"/>
              <a:t> </a:t>
            </a:r>
            <a:r>
              <a:rPr lang="en-GB" dirty="0" err="1"/>
              <a:t>adnabod</a:t>
            </a:r>
            <a:r>
              <a:rPr lang="en-GB" dirty="0"/>
              <a:t> </a:t>
            </a:r>
            <a:r>
              <a:rPr lang="en-GB" dirty="0" err="1"/>
              <a:t>eich</a:t>
            </a:r>
            <a:r>
              <a:rPr lang="en-GB" dirty="0"/>
              <a:t> </a:t>
            </a:r>
            <a:r>
              <a:rPr lang="en-GB" dirty="0" err="1"/>
              <a:t>cyswllt</a:t>
            </a:r>
            <a:r>
              <a:rPr lang="en-GB" dirty="0"/>
              <a:t> </a:t>
            </a:r>
            <a:r>
              <a:rPr lang="en-GB" dirty="0" err="1"/>
              <a:t>wyneb</a:t>
            </a:r>
            <a:r>
              <a:rPr lang="en-GB" dirty="0"/>
              <a:t> </a:t>
            </a:r>
            <a:r>
              <a:rPr lang="en-GB" dirty="0" err="1"/>
              <a:t>yn</a:t>
            </a:r>
            <a:r>
              <a:rPr lang="en-GB" dirty="0"/>
              <a:t> </a:t>
            </a:r>
            <a:r>
              <a:rPr lang="en-GB" dirty="0" err="1"/>
              <a:t>wyneb</a:t>
            </a:r>
            <a:r>
              <a:rPr lang="en-GB" dirty="0"/>
              <a:t>...</a:t>
            </a:r>
            <a:r>
              <a:rPr lang="en-GB" dirty="0" err="1"/>
              <a:t>ie</a:t>
            </a:r>
            <a:r>
              <a:rPr lang="en-GB" dirty="0"/>
              <a:t>? </a:t>
            </a:r>
            <a:r>
              <a:rPr lang="en-GB" dirty="0" err="1"/>
              <a:t>Byddech</a:t>
            </a:r>
            <a:r>
              <a:rPr lang="en-GB" dirty="0"/>
              <a:t> </a:t>
            </a:r>
            <a:r>
              <a:rPr lang="en-GB" dirty="0" err="1"/>
              <a:t>wedi</a:t>
            </a:r>
            <a:r>
              <a:rPr lang="en-GB" dirty="0"/>
              <a:t> bod </a:t>
            </a:r>
            <a:r>
              <a:rPr lang="en-GB" dirty="0" err="1"/>
              <a:t>yn</a:t>
            </a:r>
            <a:r>
              <a:rPr lang="en-GB" dirty="0"/>
              <a:t> </a:t>
            </a:r>
            <a:r>
              <a:rPr lang="en-GB" dirty="0" err="1"/>
              <a:t>cyfarfod</a:t>
            </a:r>
            <a:r>
              <a:rPr lang="en-GB" dirty="0"/>
              <a:t> </a:t>
            </a:r>
            <a:r>
              <a:rPr lang="en-GB" dirty="0" err="1"/>
              <a:t>â'r</a:t>
            </a:r>
            <a:r>
              <a:rPr lang="en-GB" dirty="0"/>
              <a:t> </a:t>
            </a:r>
            <a:r>
              <a:rPr lang="en-GB" dirty="0" err="1"/>
              <a:t>grŵp</a:t>
            </a:r>
            <a:r>
              <a:rPr lang="en-GB" dirty="0"/>
              <a:t> </a:t>
            </a:r>
            <a:r>
              <a:rPr lang="en-GB" dirty="0" err="1"/>
              <a:t>hwn</a:t>
            </a:r>
            <a:r>
              <a:rPr lang="en-GB" dirty="0"/>
              <a:t>, </a:t>
            </a:r>
            <a:r>
              <a:rPr lang="en-GB" dirty="0" err="1"/>
              <a:t>yn</a:t>
            </a:r>
            <a:r>
              <a:rPr lang="en-GB" dirty="0"/>
              <a:t> </a:t>
            </a:r>
            <a:r>
              <a:rPr lang="en-GB" dirty="0" err="1"/>
              <a:t>meithrin</a:t>
            </a:r>
            <a:r>
              <a:rPr lang="en-GB" dirty="0"/>
              <a:t> </a:t>
            </a:r>
            <a:r>
              <a:rPr lang="en-GB" dirty="0" err="1"/>
              <a:t>cydberthynas</a:t>
            </a:r>
            <a:r>
              <a:rPr lang="en-GB" dirty="0"/>
              <a:t> ac </a:t>
            </a:r>
            <a:r>
              <a:rPr lang="en-GB" dirty="0" err="1"/>
              <a:t>ati</a:t>
            </a:r>
            <a:r>
              <a:rPr lang="en-GB" dirty="0"/>
              <a:t>, </a:t>
            </a:r>
            <a:r>
              <a:rPr lang="en-GB" dirty="0" err="1"/>
              <a:t>yna</a:t>
            </a:r>
            <a:r>
              <a:rPr lang="en-GB" dirty="0"/>
              <a:t> daw </a:t>
            </a:r>
            <a:r>
              <a:rPr lang="en-GB" dirty="0" err="1"/>
              <a:t>syniad</a:t>
            </a:r>
            <a:r>
              <a:rPr lang="en-GB" dirty="0"/>
              <a:t> </a:t>
            </a:r>
            <a:r>
              <a:rPr lang="en-GB" dirty="0" err="1"/>
              <a:t>ar</a:t>
            </a:r>
            <a:r>
              <a:rPr lang="en-GB" dirty="0"/>
              <a:t> </a:t>
            </a:r>
            <a:r>
              <a:rPr lang="en-GB" dirty="0" err="1"/>
              <a:t>gyfer</a:t>
            </a:r>
            <a:r>
              <a:rPr lang="en-GB" dirty="0"/>
              <a:t> y </a:t>
            </a:r>
            <a:r>
              <a:rPr lang="en-GB" dirty="0" err="1"/>
              <a:t>sinema</a:t>
            </a:r>
            <a:r>
              <a:rPr lang="en-GB" dirty="0"/>
              <a:t>, </a:t>
            </a:r>
            <a:r>
              <a:rPr lang="en-GB" dirty="0" err="1"/>
              <a:t>gallech</a:t>
            </a:r>
            <a:r>
              <a:rPr lang="en-GB" dirty="0"/>
              <a:t> chi </a:t>
            </a:r>
            <a:r>
              <a:rPr lang="en-GB" dirty="0" err="1"/>
              <a:t>fel</a:t>
            </a:r>
            <a:r>
              <a:rPr lang="en-GB" dirty="0"/>
              <a:t> </a:t>
            </a:r>
            <a:r>
              <a:rPr lang="en-GB" dirty="0" err="1"/>
              <a:t>gweithiwr</a:t>
            </a:r>
            <a:r>
              <a:rPr lang="en-GB" dirty="0"/>
              <a:t> </a:t>
            </a:r>
            <a:r>
              <a:rPr lang="en-GB" dirty="0" err="1"/>
              <a:t>ieuenctid</a:t>
            </a:r>
            <a:r>
              <a:rPr lang="en-GB" dirty="0"/>
              <a:t> dan </a:t>
            </a:r>
            <a:r>
              <a:rPr lang="en-GB" dirty="0" err="1"/>
              <a:t>hyfforddiant</a:t>
            </a:r>
            <a:r>
              <a:rPr lang="en-GB" dirty="0"/>
              <a:t> </a:t>
            </a:r>
            <a:r>
              <a:rPr lang="en-GB" dirty="0" err="1"/>
              <a:t>ymchwilio</a:t>
            </a:r>
            <a:r>
              <a:rPr lang="en-GB" dirty="0"/>
              <a:t> </a:t>
            </a:r>
            <a:r>
              <a:rPr lang="en-GB" dirty="0" err="1"/>
              <a:t>i'r</a:t>
            </a:r>
            <a:r>
              <a:rPr lang="en-GB" dirty="0"/>
              <a:t> </a:t>
            </a:r>
            <a:r>
              <a:rPr lang="en-GB" dirty="0" err="1"/>
              <a:t>hyn</a:t>
            </a:r>
            <a:r>
              <a:rPr lang="en-GB" dirty="0"/>
              <a:t> </a:t>
            </a:r>
            <a:r>
              <a:rPr lang="en-GB" dirty="0" err="1"/>
              <a:t>sydd</a:t>
            </a:r>
            <a:r>
              <a:rPr lang="en-GB" dirty="0"/>
              <a:t> </a:t>
            </a:r>
            <a:r>
              <a:rPr lang="en-GB" dirty="0" err="1"/>
              <a:t>ymlaen</a:t>
            </a:r>
            <a:r>
              <a:rPr lang="en-GB" dirty="0"/>
              <a:t> </a:t>
            </a:r>
            <a:r>
              <a:rPr lang="en-GB" dirty="0" err="1"/>
              <a:t>yn</a:t>
            </a:r>
            <a:r>
              <a:rPr lang="en-GB" dirty="0"/>
              <a:t> y </a:t>
            </a:r>
            <a:r>
              <a:rPr lang="en-GB" dirty="0" err="1"/>
              <a:t>sinema</a:t>
            </a:r>
            <a:r>
              <a:rPr lang="en-GB" dirty="0"/>
              <a:t>, cost, o </a:t>
            </a:r>
            <a:r>
              <a:rPr lang="en-GB" dirty="0" err="1"/>
              <a:t>bosibl</a:t>
            </a:r>
            <a:r>
              <a:rPr lang="en-GB" dirty="0"/>
              <a:t> </a:t>
            </a:r>
            <a:r>
              <a:rPr lang="en-GB" dirty="0" err="1"/>
              <a:t>paratoi</a:t>
            </a:r>
            <a:r>
              <a:rPr lang="en-GB" dirty="0"/>
              <a:t> poster.</a:t>
            </a:r>
          </a:p>
          <a:p>
            <a:r>
              <a:rPr lang="en-GB" dirty="0" err="1"/>
              <a:t>Gellir</a:t>
            </a:r>
            <a:r>
              <a:rPr lang="en-GB" dirty="0"/>
              <a:t> </a:t>
            </a:r>
            <a:r>
              <a:rPr lang="en-GB" dirty="0" err="1"/>
              <a:t>cofnodi</a:t>
            </a:r>
            <a:r>
              <a:rPr lang="en-GB" dirty="0"/>
              <a:t> </a:t>
            </a:r>
            <a:r>
              <a:rPr lang="en-GB" dirty="0" err="1"/>
              <a:t>hyn</a:t>
            </a:r>
            <a:r>
              <a:rPr lang="en-GB" dirty="0"/>
              <a:t> </a:t>
            </a:r>
            <a:r>
              <a:rPr lang="en-GB" dirty="0" err="1"/>
              <a:t>fel</a:t>
            </a:r>
            <a:r>
              <a:rPr lang="en-GB" dirty="0"/>
              <a:t> y 100 </a:t>
            </a:r>
            <a:r>
              <a:rPr lang="en-GB" dirty="0" err="1"/>
              <a:t>awr</a:t>
            </a:r>
            <a:r>
              <a:rPr lang="en-GB" dirty="0"/>
              <a:t> </a:t>
            </a:r>
            <a:r>
              <a:rPr lang="en-GB" dirty="0" err="1"/>
              <a:t>arall</a:t>
            </a:r>
            <a:r>
              <a:rPr lang="en-GB" dirty="0"/>
              <a:t> (dim </a:t>
            </a:r>
            <a:r>
              <a:rPr lang="en-GB" dirty="0" err="1"/>
              <a:t>gwaith</a:t>
            </a:r>
            <a:r>
              <a:rPr lang="en-GB" dirty="0"/>
              <a:t> </a:t>
            </a:r>
            <a:r>
              <a:rPr lang="en-GB" dirty="0" err="1"/>
              <a:t>ieuenctid</a:t>
            </a:r>
            <a:r>
              <a:rPr lang="en-GB" dirty="0"/>
              <a:t> </a:t>
            </a:r>
            <a:r>
              <a:rPr lang="en-GB" dirty="0" err="1"/>
              <a:t>wyneb</a:t>
            </a:r>
            <a:r>
              <a:rPr lang="en-GB" dirty="0"/>
              <a:t> </a:t>
            </a:r>
            <a:r>
              <a:rPr lang="en-GB" dirty="0" err="1"/>
              <a:t>yn</a:t>
            </a:r>
            <a:r>
              <a:rPr lang="en-GB" dirty="0"/>
              <a:t> </a:t>
            </a:r>
            <a:r>
              <a:rPr lang="en-GB" dirty="0" err="1"/>
              <a:t>wyneb</a:t>
            </a:r>
            <a:r>
              <a:rPr lang="en-GB" dirty="0"/>
              <a:t>)</a:t>
            </a:r>
          </a:p>
          <a:p>
            <a:r>
              <a:rPr lang="en-GB" dirty="0" err="1"/>
              <a:t>Unrhyw</a:t>
            </a:r>
            <a:r>
              <a:rPr lang="en-GB" dirty="0"/>
              <a:t> </a:t>
            </a:r>
            <a:r>
              <a:rPr lang="en-GB" dirty="0" err="1"/>
              <a:t>enghreifftiau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3BFC50DA-08EF-B579-E5F8-E74849572E02}"/>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For example if you were working with a group of young people and decided to plan a trip to the local cinema, your face to face contact would be quite easy to identify…yes? You would have been meeting with this group, building rapport etc. then an idea for the cinema comes about, you as the trainee youth worker may research what is on in the cinema, cost, possibly prepare a poster.</a:t>
            </a:r>
          </a:p>
          <a:p>
            <a:r>
              <a:rPr lang="en-GB" dirty="0">
                <a:solidFill>
                  <a:srgbClr val="0070C0"/>
                </a:solidFill>
                <a:latin typeface="Arial" panose="020B0604020202020204" pitchFamily="34" charset="0"/>
                <a:cs typeface="Arial" panose="020B0604020202020204" pitchFamily="34" charset="0"/>
              </a:rPr>
              <a:t>This can be recorded as the other 100 hours (non face to face youth work)</a:t>
            </a:r>
          </a:p>
          <a:p>
            <a:r>
              <a:rPr lang="en-GB" dirty="0">
                <a:solidFill>
                  <a:srgbClr val="0070C0"/>
                </a:solidFill>
                <a:latin typeface="Arial" panose="020B0604020202020204" pitchFamily="34" charset="0"/>
                <a:cs typeface="Arial" panose="020B0604020202020204" pitchFamily="34" charset="0"/>
              </a:rPr>
              <a:t>Any other examples?</a:t>
            </a:r>
          </a:p>
        </p:txBody>
      </p:sp>
    </p:spTree>
    <p:extLst>
      <p:ext uri="{BB962C8B-B14F-4D97-AF65-F5344CB8AC3E}">
        <p14:creationId xmlns:p14="http://schemas.microsoft.com/office/powerpoint/2010/main" val="19644400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E5BF-5049-3B43-225D-944FE8766682}"/>
              </a:ext>
            </a:extLst>
          </p:cNvPr>
          <p:cNvSpPr>
            <a:spLocks noGrp="1"/>
          </p:cNvSpPr>
          <p:nvPr>
            <p:ph type="title"/>
          </p:nvPr>
        </p:nvSpPr>
        <p:spPr/>
        <p:txBody>
          <a:bodyPr>
            <a:normAutofit/>
          </a:bodyPr>
          <a:lstStyle/>
          <a:p>
            <a:r>
              <a:rPr lang="en-GB" b="1" dirty="0" err="1"/>
              <a:t>Heb</a:t>
            </a:r>
            <a:r>
              <a:rPr lang="en-GB" b="1" dirty="0"/>
              <a:t> </a:t>
            </a:r>
            <a:r>
              <a:rPr lang="en-GB" b="1" dirty="0" err="1"/>
              <a:t>fod</a:t>
            </a:r>
            <a:r>
              <a:rPr lang="en-GB" b="1" dirty="0"/>
              <a:t> </a:t>
            </a:r>
            <a:r>
              <a:rPr lang="en-GB" b="1" dirty="0" err="1"/>
              <a:t>wyneb</a:t>
            </a:r>
            <a:r>
              <a:rPr lang="en-GB" b="1" dirty="0"/>
              <a:t> </a:t>
            </a:r>
            <a:r>
              <a:rPr lang="en-GB" b="1" dirty="0" err="1"/>
              <a:t>yn</a:t>
            </a:r>
            <a:r>
              <a:rPr lang="en-GB" b="1" dirty="0"/>
              <a:t> </a:t>
            </a:r>
            <a:r>
              <a:rPr lang="en-GB" b="1" dirty="0" err="1"/>
              <a:t>wyneb</a:t>
            </a:r>
            <a:r>
              <a:rPr lang="en-GB" b="1" dirty="0"/>
              <a:t> 100 </a:t>
            </a:r>
            <a:r>
              <a:rPr lang="en-GB" b="1" dirty="0" err="1"/>
              <a:t>awr</a:t>
            </a:r>
            <a:r>
              <a:rPr lang="en-GB" b="1" dirty="0"/>
              <a:t> </a:t>
            </a:r>
            <a:r>
              <a:rPr lang="en-GB" b="1" dirty="0">
                <a:solidFill>
                  <a:srgbClr val="0070C0"/>
                </a:solidFill>
              </a:rPr>
              <a:t>Non face to face 100 hours</a:t>
            </a:r>
            <a:endParaRPr lang="en-GB" dirty="0"/>
          </a:p>
        </p:txBody>
      </p:sp>
      <p:sp>
        <p:nvSpPr>
          <p:cNvPr id="3" name="Content Placeholder 2">
            <a:extLst>
              <a:ext uri="{FF2B5EF4-FFF2-40B4-BE49-F238E27FC236}">
                <a16:creationId xmlns:a16="http://schemas.microsoft.com/office/drawing/2014/main" id="{3E4D6369-4836-9CE8-D798-D02165F69C15}"/>
              </a:ext>
            </a:extLst>
          </p:cNvPr>
          <p:cNvSpPr>
            <a:spLocks noGrp="1"/>
          </p:cNvSpPr>
          <p:nvPr>
            <p:ph sz="half" idx="1"/>
          </p:nvPr>
        </p:nvSpPr>
        <p:spPr>
          <a:xfrm>
            <a:off x="628650" y="1825624"/>
            <a:ext cx="3867150" cy="4123655"/>
          </a:xfrm>
        </p:spPr>
        <p:txBody>
          <a:bodyPr>
            <a:normAutofit fontScale="55000" lnSpcReduction="20000"/>
          </a:bodyPr>
          <a:lstStyle/>
          <a:p>
            <a:pPr marL="0" indent="0">
              <a:buNone/>
            </a:pPr>
            <a:r>
              <a:rPr lang="en-GB" dirty="0" err="1"/>
              <a:t>Gellir</a:t>
            </a:r>
            <a:r>
              <a:rPr lang="en-GB" dirty="0"/>
              <a:t> </a:t>
            </a:r>
            <a:r>
              <a:rPr lang="en-GB" dirty="0" err="1"/>
              <a:t>cofnodi'r</a:t>
            </a:r>
            <a:r>
              <a:rPr lang="en-GB" dirty="0"/>
              <a:t> </a:t>
            </a:r>
            <a:r>
              <a:rPr lang="en-GB" dirty="0" err="1"/>
              <a:t>canlynol</a:t>
            </a:r>
            <a:r>
              <a:rPr lang="en-GB" dirty="0"/>
              <a:t> </a:t>
            </a:r>
            <a:r>
              <a:rPr lang="en-GB" dirty="0" err="1"/>
              <a:t>hefyd</a:t>
            </a:r>
            <a:r>
              <a:rPr lang="en-GB" dirty="0"/>
              <a:t> </a:t>
            </a:r>
            <a:r>
              <a:rPr lang="en-GB" dirty="0" err="1"/>
              <a:t>fel</a:t>
            </a:r>
            <a:r>
              <a:rPr lang="en-GB" dirty="0"/>
              <a:t> y 100 </a:t>
            </a:r>
            <a:r>
              <a:rPr lang="en-GB" dirty="0" err="1"/>
              <a:t>awr</a:t>
            </a:r>
            <a:r>
              <a:rPr lang="en-GB" dirty="0"/>
              <a:t> </a:t>
            </a:r>
            <a:r>
              <a:rPr lang="en-GB" dirty="0" err="1"/>
              <a:t>arall</a:t>
            </a:r>
            <a:r>
              <a:rPr lang="en-GB" dirty="0"/>
              <a:t>.</a:t>
            </a:r>
          </a:p>
          <a:p>
            <a:endParaRPr lang="en-GB" dirty="0"/>
          </a:p>
          <a:p>
            <a:r>
              <a:rPr lang="en-GB" dirty="0" err="1"/>
              <a:t>Unrhyw</a:t>
            </a:r>
            <a:r>
              <a:rPr lang="en-GB" dirty="0"/>
              <a:t> </a:t>
            </a:r>
            <a:r>
              <a:rPr lang="en-GB" dirty="0" err="1"/>
              <a:t>hyfforddiant</a:t>
            </a:r>
            <a:r>
              <a:rPr lang="en-GB" dirty="0"/>
              <a:t>, </a:t>
            </a:r>
            <a:r>
              <a:rPr lang="en-GB" dirty="0" err="1"/>
              <a:t>cyfarfodydd</a:t>
            </a:r>
            <a:r>
              <a:rPr lang="en-GB" dirty="0"/>
              <a:t> </a:t>
            </a:r>
            <a:r>
              <a:rPr lang="en-GB" dirty="0" err="1"/>
              <a:t>tra</a:t>
            </a:r>
            <a:r>
              <a:rPr lang="en-GB" dirty="0"/>
              <a:t> </a:t>
            </a:r>
            <a:r>
              <a:rPr lang="en-GB" dirty="0" err="1"/>
              <a:t>ar</a:t>
            </a:r>
            <a:r>
              <a:rPr lang="en-GB" dirty="0"/>
              <a:t> </a:t>
            </a:r>
            <a:r>
              <a:rPr lang="en-GB" dirty="0" err="1"/>
              <a:t>leoliad</a:t>
            </a:r>
            <a:r>
              <a:rPr lang="en-GB" dirty="0"/>
              <a:t>,</a:t>
            </a:r>
          </a:p>
          <a:p>
            <a:r>
              <a:rPr lang="en-GB" dirty="0" err="1"/>
              <a:t>Paratoi</a:t>
            </a:r>
            <a:r>
              <a:rPr lang="en-GB" dirty="0"/>
              <a:t> </a:t>
            </a:r>
            <a:r>
              <a:rPr lang="en-GB" dirty="0" err="1"/>
              <a:t>adnoddau</a:t>
            </a:r>
            <a:r>
              <a:rPr lang="en-GB" dirty="0"/>
              <a:t>,</a:t>
            </a:r>
          </a:p>
          <a:p>
            <a:r>
              <a:rPr lang="en-GB" dirty="0" err="1"/>
              <a:t>Myfyrio</a:t>
            </a:r>
            <a:r>
              <a:rPr lang="en-GB" dirty="0"/>
              <a:t> ac </a:t>
            </a:r>
            <a:r>
              <a:rPr lang="en-GB" dirty="0" err="1"/>
              <a:t>ysgrifennu</a:t>
            </a:r>
            <a:r>
              <a:rPr lang="en-GB" dirty="0"/>
              <a:t> </a:t>
            </a:r>
            <a:r>
              <a:rPr lang="en-GB" dirty="0" err="1"/>
              <a:t>eich</a:t>
            </a:r>
            <a:r>
              <a:rPr lang="en-GB" dirty="0"/>
              <a:t> </a:t>
            </a:r>
            <a:r>
              <a:rPr lang="en-GB" dirty="0" err="1"/>
              <a:t>adroddiadau</a:t>
            </a:r>
            <a:r>
              <a:rPr lang="en-GB" dirty="0"/>
              <a:t> </a:t>
            </a:r>
            <a:r>
              <a:rPr lang="en-GB" dirty="0" err="1"/>
              <a:t>myfyriol</a:t>
            </a:r>
            <a:r>
              <a:rPr lang="en-GB" dirty="0"/>
              <a:t>,</a:t>
            </a:r>
          </a:p>
          <a:p>
            <a:r>
              <a:rPr lang="en-GB" dirty="0" err="1"/>
              <a:t>Paratoi</a:t>
            </a:r>
            <a:r>
              <a:rPr lang="en-GB" dirty="0"/>
              <a:t> </a:t>
            </a:r>
            <a:r>
              <a:rPr lang="en-GB" dirty="0" err="1"/>
              <a:t>gweithgareddau</a:t>
            </a:r>
            <a:r>
              <a:rPr lang="en-GB" dirty="0"/>
              <a:t>,</a:t>
            </a:r>
          </a:p>
          <a:p>
            <a:r>
              <a:rPr lang="en-GB" dirty="0" err="1"/>
              <a:t>Paratoi</a:t>
            </a:r>
            <a:r>
              <a:rPr lang="en-GB" dirty="0"/>
              <a:t> </a:t>
            </a:r>
            <a:r>
              <a:rPr lang="en-GB" dirty="0" err="1"/>
              <a:t>adeiladau</a:t>
            </a:r>
            <a:r>
              <a:rPr lang="en-GB" dirty="0"/>
              <a:t>, </a:t>
            </a:r>
            <a:r>
              <a:rPr lang="en-GB" dirty="0" err="1"/>
              <a:t>ystafelloedd</a:t>
            </a:r>
            <a:r>
              <a:rPr lang="en-GB" dirty="0"/>
              <a:t> ac </a:t>
            </a:r>
            <a:r>
              <a:rPr lang="en-GB" dirty="0" err="1"/>
              <a:t>ati</a:t>
            </a:r>
            <a:r>
              <a:rPr lang="en-GB" dirty="0"/>
              <a:t>.</a:t>
            </a:r>
          </a:p>
          <a:p>
            <a:r>
              <a:rPr lang="en-GB" dirty="0" err="1"/>
              <a:t>Helpu</a:t>
            </a:r>
            <a:r>
              <a:rPr lang="en-GB" dirty="0"/>
              <a:t> </a:t>
            </a:r>
            <a:r>
              <a:rPr lang="en-GB" dirty="0" err="1"/>
              <a:t>gyda</a:t>
            </a:r>
            <a:r>
              <a:rPr lang="en-GB" dirty="0"/>
              <a:t> </a:t>
            </a:r>
            <a:r>
              <a:rPr lang="en-GB" dirty="0" err="1"/>
              <a:t>bidiau</a:t>
            </a:r>
            <a:r>
              <a:rPr lang="en-GB" dirty="0"/>
              <a:t> </a:t>
            </a:r>
            <a:r>
              <a:rPr lang="en-GB" dirty="0" err="1"/>
              <a:t>cyllid</a:t>
            </a:r>
            <a:r>
              <a:rPr lang="en-GB" dirty="0"/>
              <a:t>,</a:t>
            </a:r>
          </a:p>
          <a:p>
            <a:r>
              <a:rPr lang="en-GB" dirty="0" err="1"/>
              <a:t>Cefnogi</a:t>
            </a:r>
            <a:r>
              <a:rPr lang="en-GB" dirty="0"/>
              <a:t> </a:t>
            </a:r>
            <a:r>
              <a:rPr lang="en-GB" dirty="0" err="1"/>
              <a:t>gwirfoddolwyr</a:t>
            </a:r>
            <a:r>
              <a:rPr lang="en-GB" dirty="0"/>
              <a:t>,</a:t>
            </a:r>
          </a:p>
          <a:p>
            <a:r>
              <a:rPr lang="en-GB" dirty="0" err="1"/>
              <a:t>Darllen</a:t>
            </a:r>
            <a:r>
              <a:rPr lang="en-GB" dirty="0"/>
              <a:t> </a:t>
            </a:r>
            <a:r>
              <a:rPr lang="en-GB" dirty="0" err="1"/>
              <a:t>polisïau</a:t>
            </a:r>
            <a:r>
              <a:rPr lang="en-GB" dirty="0"/>
              <a:t> </a:t>
            </a:r>
            <a:r>
              <a:rPr lang="en-GB" dirty="0" err="1"/>
              <a:t>perthnasol</a:t>
            </a:r>
            <a:r>
              <a:rPr lang="en-GB" dirty="0"/>
              <a:t> (Iechyd a </a:t>
            </a:r>
            <a:r>
              <a:rPr lang="en-GB" dirty="0" err="1"/>
              <a:t>Diogelwch</a:t>
            </a:r>
            <a:r>
              <a:rPr lang="en-GB" dirty="0"/>
              <a:t>, </a:t>
            </a:r>
            <a:r>
              <a:rPr lang="en-GB" dirty="0" err="1"/>
              <a:t>Amddiffyn</a:t>
            </a:r>
            <a:r>
              <a:rPr lang="en-GB" dirty="0"/>
              <a:t> Plant),</a:t>
            </a:r>
          </a:p>
          <a:p>
            <a:r>
              <a:rPr lang="en-GB" dirty="0" err="1"/>
              <a:t>Unrhyw</a:t>
            </a:r>
            <a:r>
              <a:rPr lang="en-GB" dirty="0"/>
              <a:t> </a:t>
            </a:r>
            <a:r>
              <a:rPr lang="en-GB" dirty="0" err="1"/>
              <a:t>syniadau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2EF7E611-54D3-71DF-2C9C-B0FA29D3E140}"/>
              </a:ext>
            </a:extLst>
          </p:cNvPr>
          <p:cNvSpPr>
            <a:spLocks noGrp="1"/>
          </p:cNvSpPr>
          <p:nvPr>
            <p:ph sz="half" idx="2"/>
          </p:nvPr>
        </p:nvSpPr>
        <p:spPr>
          <a:xfrm>
            <a:off x="4648200" y="1825624"/>
            <a:ext cx="3867150" cy="4195663"/>
          </a:xfrm>
        </p:spPr>
        <p:txBody>
          <a:bodyPr>
            <a:normAutofit fontScale="55000" lnSpcReduction="20000"/>
          </a:bodyPr>
          <a:lstStyle/>
          <a:p>
            <a:pPr marL="0" indent="0">
              <a:buNone/>
            </a:pPr>
            <a:r>
              <a:rPr lang="en-GB" dirty="0">
                <a:solidFill>
                  <a:srgbClr val="0070C0"/>
                </a:solidFill>
                <a:latin typeface="Arial" panose="020B0604020202020204" pitchFamily="34" charset="0"/>
                <a:cs typeface="Arial" panose="020B0604020202020204" pitchFamily="34" charset="0"/>
              </a:rPr>
              <a:t>The following can also be recorded as the other 100 hours.</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Any training, meetings whilst on placement,</a:t>
            </a:r>
          </a:p>
          <a:p>
            <a:r>
              <a:rPr lang="en-GB" dirty="0">
                <a:solidFill>
                  <a:srgbClr val="0070C0"/>
                </a:solidFill>
                <a:latin typeface="Arial" panose="020B0604020202020204" pitchFamily="34" charset="0"/>
                <a:cs typeface="Arial" panose="020B0604020202020204" pitchFamily="34" charset="0"/>
              </a:rPr>
              <a:t>Preparing resources, </a:t>
            </a:r>
          </a:p>
          <a:p>
            <a:r>
              <a:rPr lang="en-GB" dirty="0">
                <a:solidFill>
                  <a:srgbClr val="0070C0"/>
                </a:solidFill>
                <a:latin typeface="Arial" panose="020B0604020202020204" pitchFamily="34" charset="0"/>
                <a:cs typeface="Arial" panose="020B0604020202020204" pitchFamily="34" charset="0"/>
              </a:rPr>
              <a:t>Reflecting and writing your reflective accounts,</a:t>
            </a:r>
          </a:p>
          <a:p>
            <a:r>
              <a:rPr lang="en-GB" dirty="0">
                <a:solidFill>
                  <a:srgbClr val="0070C0"/>
                </a:solidFill>
                <a:latin typeface="Arial" panose="020B0604020202020204" pitchFamily="34" charset="0"/>
                <a:cs typeface="Arial" panose="020B0604020202020204" pitchFamily="34" charset="0"/>
              </a:rPr>
              <a:t>Preparing activities,</a:t>
            </a:r>
          </a:p>
          <a:p>
            <a:r>
              <a:rPr lang="en-GB" dirty="0">
                <a:solidFill>
                  <a:srgbClr val="0070C0"/>
                </a:solidFill>
                <a:latin typeface="Arial" panose="020B0604020202020204" pitchFamily="34" charset="0"/>
                <a:cs typeface="Arial" panose="020B0604020202020204" pitchFamily="34" charset="0"/>
              </a:rPr>
              <a:t>Preparing buildings, rooms etc.</a:t>
            </a:r>
          </a:p>
          <a:p>
            <a:r>
              <a:rPr lang="en-GB" dirty="0">
                <a:solidFill>
                  <a:srgbClr val="0070C0"/>
                </a:solidFill>
                <a:latin typeface="Arial" panose="020B0604020202020204" pitchFamily="34" charset="0"/>
                <a:cs typeface="Arial" panose="020B0604020202020204" pitchFamily="34" charset="0"/>
              </a:rPr>
              <a:t>Helping with funding bids,</a:t>
            </a:r>
          </a:p>
          <a:p>
            <a:r>
              <a:rPr lang="en-GB" dirty="0">
                <a:solidFill>
                  <a:srgbClr val="0070C0"/>
                </a:solidFill>
                <a:latin typeface="Arial" panose="020B0604020202020204" pitchFamily="34" charset="0"/>
                <a:cs typeface="Arial" panose="020B0604020202020204" pitchFamily="34" charset="0"/>
              </a:rPr>
              <a:t>Supporting volunteers,</a:t>
            </a:r>
          </a:p>
          <a:p>
            <a:r>
              <a:rPr lang="en-GB" dirty="0">
                <a:solidFill>
                  <a:srgbClr val="0070C0"/>
                </a:solidFill>
                <a:latin typeface="Arial" panose="020B0604020202020204" pitchFamily="34" charset="0"/>
                <a:cs typeface="Arial" panose="020B0604020202020204" pitchFamily="34" charset="0"/>
              </a:rPr>
              <a:t>Reading relevant policies (Health and Safety, Child Protection),</a:t>
            </a:r>
          </a:p>
          <a:p>
            <a:r>
              <a:rPr lang="en-GB" dirty="0">
                <a:solidFill>
                  <a:srgbClr val="0070C0"/>
                </a:solidFill>
                <a:latin typeface="Arial" panose="020B0604020202020204" pitchFamily="34" charset="0"/>
                <a:cs typeface="Arial" panose="020B0604020202020204" pitchFamily="34" charset="0"/>
              </a:rPr>
              <a:t>Any other ideas?</a:t>
            </a:r>
          </a:p>
          <a:p>
            <a:endParaRPr lang="en-GB" dirty="0">
              <a:solidFill>
                <a:srgbClr val="0070C0"/>
              </a:solidFill>
            </a:endParaRPr>
          </a:p>
        </p:txBody>
      </p:sp>
    </p:spTree>
    <p:extLst>
      <p:ext uri="{BB962C8B-B14F-4D97-AF65-F5344CB8AC3E}">
        <p14:creationId xmlns:p14="http://schemas.microsoft.com/office/powerpoint/2010/main" val="275015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415500-2042-6A2C-8AF7-01DEA41E7B48}"/>
              </a:ext>
            </a:extLst>
          </p:cNvPr>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p>
        </p:txBody>
      </p:sp>
      <p:sp>
        <p:nvSpPr>
          <p:cNvPr id="3" name="Content Placeholder 2">
            <a:extLst>
              <a:ext uri="{FF2B5EF4-FFF2-40B4-BE49-F238E27FC236}">
                <a16:creationId xmlns:a16="http://schemas.microsoft.com/office/drawing/2014/main" id="{57CB8418-5536-AA2A-95E1-76DB1B6B7EA7}"/>
              </a:ext>
            </a:extLst>
          </p:cNvPr>
          <p:cNvSpPr>
            <a:spLocks noGrp="1"/>
          </p:cNvSpPr>
          <p:nvPr>
            <p:ph sz="half" idx="1"/>
          </p:nvPr>
        </p:nvSpPr>
        <p:spPr/>
        <p:txBody>
          <a:bodyPr>
            <a:normAutofit fontScale="55000" lnSpcReduction="20000"/>
          </a:bodyPr>
          <a:lstStyle/>
          <a:p>
            <a:pPr>
              <a:lnSpc>
                <a:spcPct val="120000"/>
              </a:lnSpc>
            </a:pPr>
            <a:r>
              <a:rPr lang="en-GB" dirty="0">
                <a:latin typeface="Arial" panose="020B0604020202020204" pitchFamily="34" charset="0"/>
                <a:cs typeface="Arial" panose="020B0604020202020204" pitchFamily="34" charset="0"/>
              </a:rPr>
              <a:t>Yn </a:t>
            </a:r>
            <a:r>
              <a:rPr lang="en-GB" dirty="0" err="1">
                <a:latin typeface="Arial" panose="020B0604020202020204" pitchFamily="34" charset="0"/>
                <a:cs typeface="Arial" panose="020B0604020202020204" pitchFamily="34" charset="0"/>
              </a:rPr>
              <a:t>gyffredinol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rhoi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ennill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berthnasol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llywio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dewisiadau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a:t>
            </a:r>
          </a:p>
          <a:p>
            <a:pPr>
              <a:lnSpc>
                <a:spcPct val="120000"/>
              </a:lnSpc>
            </a:pPr>
            <a:r>
              <a:rPr lang="en-GB" dirty="0" err="1">
                <a:latin typeface="Arial" panose="020B0604020202020204" pitchFamily="34" charset="0"/>
                <a:cs typeface="Arial" panose="020B0604020202020204" pitchFamily="34" charset="0"/>
              </a:rPr>
              <a:t>Fodd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bynnag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lleoliadau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ddysgu</a:t>
            </a:r>
            <a:r>
              <a:rPr lang="en-GB" dirty="0">
                <a:latin typeface="Arial" panose="020B0604020202020204" pitchFamily="34" charset="0"/>
                <a:cs typeface="Arial" panose="020B0604020202020204" pitchFamily="34" charset="0"/>
              </a:rPr>
              <a:t> am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proffesiynol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cymhwyso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sefyllfaoedd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dangos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hyfedredd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sgiliau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gwerthoedd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theori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ieuenctid</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E7DD9084-54EB-F9A0-4B64-5AC37B1F4095}"/>
              </a:ext>
            </a:extLst>
          </p:cNvPr>
          <p:cNvSpPr>
            <a:spLocks noGrp="1"/>
          </p:cNvSpPr>
          <p:nvPr>
            <p:ph sz="half" idx="2"/>
          </p:nvPr>
        </p:nvSpPr>
        <p:spPr/>
        <p:txBody>
          <a:bodyPr>
            <a:normAutofit fontScale="55000" lnSpcReduction="20000"/>
          </a:bodyPr>
          <a:lstStyle/>
          <a:p>
            <a:pPr>
              <a:lnSpc>
                <a:spcPct val="120000"/>
              </a:lnSpc>
            </a:pPr>
            <a:r>
              <a:rPr lang="en-GB" dirty="0">
                <a:solidFill>
                  <a:srgbClr val="0070C0"/>
                </a:solidFill>
                <a:latin typeface="Arial" panose="020B0604020202020204" pitchFamily="34" charset="0"/>
                <a:cs typeface="Arial" panose="020B0604020202020204" pitchFamily="34" charset="0"/>
              </a:rPr>
              <a:t>In general terms, work placements provide students with the opportunity to acquire skills pertinent for employment, evaluate their practice and knowledge and inform future employment choices.</a:t>
            </a:r>
          </a:p>
          <a:p>
            <a:pPr>
              <a:lnSpc>
                <a:spcPct val="120000"/>
              </a:lnSpc>
            </a:pPr>
            <a:r>
              <a:rPr lang="en-GB" dirty="0">
                <a:solidFill>
                  <a:srgbClr val="0070C0"/>
                </a:solidFill>
                <a:latin typeface="Arial" panose="020B0604020202020204" pitchFamily="34" charset="0"/>
                <a:cs typeface="Arial" panose="020B0604020202020204" pitchFamily="34" charset="0"/>
              </a:rPr>
              <a:t>However for youth work students, placements are an opportunity for you to learn about the professional practice of youth work, apply theory to practice situations and demonstrate proficiency and capability in youth work skills, values and theory.</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095879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t>Lleoliadau</a:t>
            </a:r>
            <a:r>
              <a:rPr lang="en-GB" b="1" dirty="0"/>
              <a:t> Gwaith Ieuenctid</a:t>
            </a:r>
            <a:br>
              <a:rPr lang="en-GB" b="1" dirty="0"/>
            </a:br>
            <a:r>
              <a:rPr lang="en-GB" b="1" dirty="0">
                <a:solidFill>
                  <a:srgbClr val="0070C0"/>
                </a:solidFill>
              </a:rPr>
              <a:t>Youth work placements</a:t>
            </a:r>
            <a:endParaRPr lang="en-GB" dirty="0"/>
          </a:p>
        </p:txBody>
      </p:sp>
      <p:sp>
        <p:nvSpPr>
          <p:cNvPr id="3" name="Content Placeholder 2"/>
          <p:cNvSpPr>
            <a:spLocks noGrp="1"/>
          </p:cNvSpPr>
          <p:nvPr>
            <p:ph sz="half" idx="1"/>
          </p:nvPr>
        </p:nvSpPr>
        <p:spPr>
          <a:xfrm>
            <a:off x="628650" y="1825624"/>
            <a:ext cx="3867150" cy="4267671"/>
          </a:xfrm>
        </p:spPr>
        <p:txBody>
          <a:bodyPr>
            <a:normAutofit fontScale="62500" lnSpcReduction="20000"/>
          </a:bodyPr>
          <a:lstStyle/>
          <a:p>
            <a:r>
              <a:rPr lang="en-GB" dirty="0"/>
              <a:t>Yn </a:t>
            </a:r>
            <a:r>
              <a:rPr lang="en-GB" dirty="0" err="1"/>
              <a:t>ystod</a:t>
            </a:r>
            <a:r>
              <a:rPr lang="en-GB" dirty="0"/>
              <a:t> y </a:t>
            </a:r>
            <a:r>
              <a:rPr lang="en-GB" dirty="0" err="1"/>
              <a:t>lleoliad</a:t>
            </a:r>
            <a:r>
              <a:rPr lang="en-GB" dirty="0"/>
              <a:t> </a:t>
            </a:r>
            <a:r>
              <a:rPr lang="en-GB" dirty="0" err="1"/>
              <a:t>bydd</a:t>
            </a:r>
            <a:r>
              <a:rPr lang="en-GB" dirty="0"/>
              <a:t> </a:t>
            </a:r>
            <a:r>
              <a:rPr lang="en-GB" dirty="0" err="1"/>
              <a:t>angen</a:t>
            </a:r>
            <a:r>
              <a:rPr lang="en-GB" dirty="0"/>
              <a:t> </a:t>
            </a:r>
            <a:r>
              <a:rPr lang="en-GB" dirty="0" err="1"/>
              <a:t>i</a:t>
            </a:r>
            <a:r>
              <a:rPr lang="en-GB" dirty="0"/>
              <a:t> chi </a:t>
            </a:r>
            <a:r>
              <a:rPr lang="en-GB" dirty="0" err="1"/>
              <a:t>ddangos</a:t>
            </a:r>
            <a:r>
              <a:rPr lang="en-GB" dirty="0"/>
              <a:t> </a:t>
            </a:r>
            <a:r>
              <a:rPr lang="en-GB" dirty="0" err="1"/>
              <a:t>i'r</a:t>
            </a:r>
            <a:r>
              <a:rPr lang="en-GB" dirty="0"/>
              <a:t> </a:t>
            </a:r>
            <a:r>
              <a:rPr lang="en-GB" dirty="0" err="1"/>
              <a:t>cydlynydd</a:t>
            </a:r>
            <a:r>
              <a:rPr lang="en-GB" dirty="0"/>
              <a:t> </a:t>
            </a:r>
            <a:r>
              <a:rPr lang="en-GB" dirty="0" err="1"/>
              <a:t>lleoliad</a:t>
            </a:r>
            <a:r>
              <a:rPr lang="en-GB" dirty="0"/>
              <a:t> </a:t>
            </a:r>
            <a:r>
              <a:rPr lang="en-GB" dirty="0" err="1"/>
              <a:t>a'r</a:t>
            </a:r>
            <a:r>
              <a:rPr lang="en-GB" dirty="0"/>
              <a:t> </a:t>
            </a:r>
            <a:r>
              <a:rPr lang="en-GB" dirty="0" err="1"/>
              <a:t>tîm</a:t>
            </a:r>
            <a:r>
              <a:rPr lang="en-GB" dirty="0"/>
              <a:t> </a:t>
            </a:r>
            <a:r>
              <a:rPr lang="en-GB" dirty="0" err="1"/>
              <a:t>lleoli</a:t>
            </a:r>
            <a:r>
              <a:rPr lang="en-GB" dirty="0"/>
              <a:t> </a:t>
            </a:r>
            <a:r>
              <a:rPr lang="en-GB" dirty="0" err="1"/>
              <a:t>eich</a:t>
            </a:r>
            <a:r>
              <a:rPr lang="en-GB" dirty="0"/>
              <a:t> bod </a:t>
            </a:r>
            <a:r>
              <a:rPr lang="en-GB" dirty="0" err="1"/>
              <a:t>wedi</a:t>
            </a:r>
            <a:r>
              <a:rPr lang="en-GB" dirty="0"/>
              <a:t> </a:t>
            </a:r>
            <a:r>
              <a:rPr lang="en-GB" dirty="0" err="1"/>
              <a:t>bodloni</a:t>
            </a:r>
            <a:r>
              <a:rPr lang="en-GB" dirty="0"/>
              <a:t> </a:t>
            </a:r>
            <a:r>
              <a:rPr lang="en-GB" dirty="0" err="1"/>
              <a:t>gofynion</a:t>
            </a:r>
            <a:r>
              <a:rPr lang="en-GB" dirty="0"/>
              <a:t> y </a:t>
            </a:r>
            <a:r>
              <a:rPr lang="en-GB" dirty="0" err="1"/>
              <a:t>Safonau</a:t>
            </a:r>
            <a:r>
              <a:rPr lang="en-GB" dirty="0"/>
              <a:t> </a:t>
            </a:r>
            <a:r>
              <a:rPr lang="en-GB" dirty="0" err="1"/>
              <a:t>Galwedigaethol</a:t>
            </a:r>
            <a:r>
              <a:rPr lang="en-GB" dirty="0"/>
              <a:t> </a:t>
            </a:r>
            <a:r>
              <a:rPr lang="en-GB" dirty="0" err="1"/>
              <a:t>Cenedlaethol</a:t>
            </a:r>
            <a:r>
              <a:rPr lang="en-GB" dirty="0"/>
              <a:t>.</a:t>
            </a:r>
          </a:p>
          <a:p>
            <a:r>
              <a:rPr lang="en-GB" dirty="0" err="1"/>
              <a:t>Mae'r</a:t>
            </a:r>
            <a:r>
              <a:rPr lang="en-GB" dirty="0"/>
              <a:t> </a:t>
            </a:r>
            <a:r>
              <a:rPr lang="en-GB" dirty="0" err="1"/>
              <a:t>safonau</a:t>
            </a:r>
            <a:r>
              <a:rPr lang="en-GB" dirty="0"/>
              <a:t> </a:t>
            </a:r>
            <a:r>
              <a:rPr lang="en-GB" dirty="0" err="1"/>
              <a:t>hyn</a:t>
            </a:r>
            <a:r>
              <a:rPr lang="en-GB" dirty="0"/>
              <a:t> </a:t>
            </a:r>
            <a:r>
              <a:rPr lang="en-GB" dirty="0" err="1"/>
              <a:t>yn</a:t>
            </a:r>
            <a:r>
              <a:rPr lang="en-GB" dirty="0"/>
              <a:t> </a:t>
            </a:r>
            <a:r>
              <a:rPr lang="en-GB" dirty="0" err="1"/>
              <a:t>mesur</a:t>
            </a:r>
            <a:r>
              <a:rPr lang="en-GB" dirty="0"/>
              <a:t> </a:t>
            </a:r>
            <a:r>
              <a:rPr lang="en-GB" dirty="0" err="1"/>
              <a:t>eich</a:t>
            </a:r>
            <a:r>
              <a:rPr lang="en-GB" dirty="0"/>
              <a:t> </a:t>
            </a:r>
            <a:r>
              <a:rPr lang="en-GB" dirty="0" err="1"/>
              <a:t>dealltwriaeth</a:t>
            </a:r>
            <a:r>
              <a:rPr lang="en-GB" dirty="0"/>
              <a:t> </a:t>
            </a:r>
            <a:r>
              <a:rPr lang="en-GB" dirty="0" err="1"/>
              <a:t>a'ch</a:t>
            </a:r>
            <a:r>
              <a:rPr lang="en-GB" dirty="0"/>
              <a:t> </a:t>
            </a:r>
            <a:r>
              <a:rPr lang="en-GB" dirty="0" err="1"/>
              <a:t>defnydd</a:t>
            </a:r>
            <a:r>
              <a:rPr lang="en-GB" dirty="0"/>
              <a:t> o </a:t>
            </a:r>
            <a:r>
              <a:rPr lang="en-GB" dirty="0" err="1"/>
              <a:t>wybodaeth</a:t>
            </a:r>
            <a:r>
              <a:rPr lang="en-GB" dirty="0"/>
              <a:t>, </a:t>
            </a:r>
            <a:r>
              <a:rPr lang="en-GB" dirty="0" err="1"/>
              <a:t>gwerthoedd</a:t>
            </a:r>
            <a:r>
              <a:rPr lang="en-GB" dirty="0"/>
              <a:t> a </a:t>
            </a:r>
            <a:r>
              <a:rPr lang="en-GB" dirty="0" err="1"/>
              <a:t>sgiliau</a:t>
            </a:r>
            <a:r>
              <a:rPr lang="en-GB" dirty="0"/>
              <a:t> </a:t>
            </a:r>
            <a:r>
              <a:rPr lang="en-GB" dirty="0" err="1"/>
              <a:t>gwaith</a:t>
            </a:r>
            <a:r>
              <a:rPr lang="en-GB" dirty="0"/>
              <a:t> </a:t>
            </a:r>
            <a:r>
              <a:rPr lang="en-GB" dirty="0" err="1"/>
              <a:t>ieuenctid</a:t>
            </a:r>
            <a:r>
              <a:rPr lang="en-GB" dirty="0"/>
              <a:t>, </a:t>
            </a:r>
            <a:r>
              <a:rPr lang="en-GB" dirty="0" err="1"/>
              <a:t>a'ch</a:t>
            </a:r>
            <a:r>
              <a:rPr lang="en-GB" dirty="0"/>
              <a:t> </a:t>
            </a:r>
            <a:r>
              <a:rPr lang="en-GB" dirty="0" err="1"/>
              <a:t>galluoedd</a:t>
            </a:r>
            <a:r>
              <a:rPr lang="en-GB" dirty="0"/>
              <a:t> </a:t>
            </a:r>
            <a:r>
              <a:rPr lang="en-GB" dirty="0" err="1"/>
              <a:t>fel</a:t>
            </a:r>
            <a:r>
              <a:rPr lang="en-GB" dirty="0"/>
              <a:t> </a:t>
            </a:r>
            <a:r>
              <a:rPr lang="en-GB" dirty="0" err="1"/>
              <a:t>gweithiwr</a:t>
            </a:r>
            <a:r>
              <a:rPr lang="en-GB" dirty="0"/>
              <a:t> </a:t>
            </a:r>
            <a:r>
              <a:rPr lang="en-GB" dirty="0" err="1"/>
              <a:t>ieuenctid</a:t>
            </a:r>
            <a:r>
              <a:rPr lang="en-GB" dirty="0"/>
              <a:t> </a:t>
            </a:r>
            <a:r>
              <a:rPr lang="en-GB" dirty="0" err="1"/>
              <a:t>cychwynnol</a:t>
            </a:r>
            <a:r>
              <a:rPr lang="en-GB" dirty="0"/>
              <a:t> </a:t>
            </a:r>
            <a:r>
              <a:rPr lang="en-GB" dirty="0" err="1"/>
              <a:t>ar</a:t>
            </a:r>
            <a:r>
              <a:rPr lang="en-GB" dirty="0"/>
              <a:t> draws </a:t>
            </a:r>
            <a:r>
              <a:rPr lang="en-GB" dirty="0" err="1"/>
              <a:t>ystod</a:t>
            </a:r>
            <a:r>
              <a:rPr lang="en-GB" dirty="0"/>
              <a:t> o </a:t>
            </a:r>
            <a:r>
              <a:rPr lang="en-GB" dirty="0" err="1"/>
              <a:t>safonau</a:t>
            </a:r>
            <a:r>
              <a:rPr lang="en-GB" dirty="0"/>
              <a:t>.</a:t>
            </a:r>
          </a:p>
          <a:p>
            <a:r>
              <a:rPr lang="en-GB" dirty="0"/>
              <a:t>Mae map </a:t>
            </a:r>
            <a:r>
              <a:rPr lang="en-GB" dirty="0" err="1"/>
              <a:t>galwedigaethol</a:t>
            </a:r>
            <a:r>
              <a:rPr lang="en-GB" dirty="0"/>
              <a:t> </a:t>
            </a:r>
            <a:r>
              <a:rPr lang="en-GB" dirty="0" err="1"/>
              <a:t>yn</a:t>
            </a:r>
            <a:r>
              <a:rPr lang="en-GB" dirty="0"/>
              <a:t> </a:t>
            </a:r>
            <a:r>
              <a:rPr lang="en-GB" dirty="0" err="1"/>
              <a:t>darparu</a:t>
            </a:r>
            <a:r>
              <a:rPr lang="en-GB" dirty="0"/>
              <a:t> </a:t>
            </a:r>
            <a:r>
              <a:rPr lang="en-GB" dirty="0" err="1"/>
              <a:t>cyd-destun</a:t>
            </a:r>
            <a:r>
              <a:rPr lang="en-GB" dirty="0"/>
              <a:t> a </a:t>
            </a:r>
            <a:r>
              <a:rPr lang="en-GB" dirty="0" err="1"/>
              <a:t>chefndir</a:t>
            </a:r>
            <a:r>
              <a:rPr lang="en-GB" dirty="0"/>
              <a:t> </a:t>
            </a:r>
            <a:r>
              <a:rPr lang="en-GB" dirty="0" err="1"/>
              <a:t>datblygiad</a:t>
            </a:r>
            <a:r>
              <a:rPr lang="en-GB" dirty="0"/>
              <a:t> NOS. </a:t>
            </a:r>
            <a:r>
              <a:rPr lang="en-GB" dirty="0" err="1"/>
              <a:t>Mae'n</a:t>
            </a:r>
            <a:r>
              <a:rPr lang="en-GB" dirty="0"/>
              <a:t> </a:t>
            </a:r>
            <a:r>
              <a:rPr lang="en-GB" dirty="0" err="1"/>
              <a:t>dangos</a:t>
            </a:r>
            <a:r>
              <a:rPr lang="en-GB" dirty="0"/>
              <a:t> </a:t>
            </a:r>
            <a:r>
              <a:rPr lang="en-GB" dirty="0" err="1"/>
              <a:t>prif</a:t>
            </a:r>
            <a:r>
              <a:rPr lang="en-GB" dirty="0"/>
              <a:t> </a:t>
            </a:r>
            <a:r>
              <a:rPr lang="en-GB" dirty="0" err="1"/>
              <a:t>nodweddion</a:t>
            </a:r>
            <a:r>
              <a:rPr lang="en-GB" dirty="0"/>
              <a:t> a </a:t>
            </a:r>
            <a:r>
              <a:rPr lang="en-GB" dirty="0" err="1"/>
              <a:t>nodweddion</a:t>
            </a:r>
            <a:r>
              <a:rPr lang="en-GB" dirty="0"/>
              <a:t> </a:t>
            </a:r>
            <a:r>
              <a:rPr lang="en-GB" dirty="0" err="1"/>
              <a:t>rolau</a:t>
            </a:r>
            <a:r>
              <a:rPr lang="en-GB" dirty="0"/>
              <a:t> </a:t>
            </a:r>
            <a:r>
              <a:rPr lang="en-GB" dirty="0" err="1"/>
              <a:t>swyddi</a:t>
            </a:r>
            <a:r>
              <a:rPr lang="en-GB" dirty="0"/>
              <a:t> o </a:t>
            </a:r>
            <a:r>
              <a:rPr lang="en-GB" dirty="0" err="1"/>
              <a:t>fewn</a:t>
            </a:r>
            <a:r>
              <a:rPr lang="en-GB" dirty="0"/>
              <a:t> sector </a:t>
            </a:r>
            <a:r>
              <a:rPr lang="en-GB" dirty="0" err="1"/>
              <a:t>galwedigaethol</a:t>
            </a:r>
            <a:r>
              <a:rPr lang="en-GB" dirty="0"/>
              <a:t>, </a:t>
            </a:r>
            <a:r>
              <a:rPr lang="en-GB" dirty="0" err="1"/>
              <a:t>gan</a:t>
            </a:r>
            <a:r>
              <a:rPr lang="en-GB" dirty="0"/>
              <a:t> </a:t>
            </a:r>
            <a:r>
              <a:rPr lang="en-GB" dirty="0" err="1"/>
              <a:t>amlygu</a:t>
            </a:r>
            <a:r>
              <a:rPr lang="en-GB" dirty="0"/>
              <a:t> </a:t>
            </a:r>
            <a:r>
              <a:rPr lang="en-GB" dirty="0" err="1"/>
              <a:t>gorgyffwrdd</a:t>
            </a:r>
            <a:r>
              <a:rPr lang="en-GB" dirty="0"/>
              <a:t> â </a:t>
            </a:r>
            <a:r>
              <a:rPr lang="en-GB" dirty="0" err="1"/>
              <a:t>rolau</a:t>
            </a:r>
            <a:r>
              <a:rPr lang="en-GB" dirty="0"/>
              <a:t> </a:t>
            </a:r>
            <a:r>
              <a:rPr lang="en-GB" dirty="0" err="1"/>
              <a:t>eraill</a:t>
            </a:r>
            <a:r>
              <a:rPr lang="en-GB" dirty="0"/>
              <a:t> </a:t>
            </a:r>
            <a:r>
              <a:rPr lang="en-GB" dirty="0" err="1"/>
              <a:t>a'u</a:t>
            </a:r>
            <a:r>
              <a:rPr lang="en-GB" dirty="0"/>
              <a:t> </a:t>
            </a:r>
            <a:r>
              <a:rPr lang="en-GB" dirty="0" err="1"/>
              <a:t>ffiniau</a:t>
            </a:r>
            <a:r>
              <a:rPr lang="en-GB" dirty="0"/>
              <a:t> â </a:t>
            </a:r>
            <a:r>
              <a:rPr lang="en-GB" dirty="0" err="1"/>
              <a:t>sectorau</a:t>
            </a:r>
            <a:r>
              <a:rPr lang="en-GB" dirty="0"/>
              <a:t> </a:t>
            </a:r>
            <a:r>
              <a:rPr lang="en-GB" dirty="0" err="1"/>
              <a:t>eraill</a:t>
            </a:r>
            <a:r>
              <a:rPr lang="en-GB" dirty="0"/>
              <a:t>.</a:t>
            </a:r>
          </a:p>
        </p:txBody>
      </p:sp>
      <p:sp>
        <p:nvSpPr>
          <p:cNvPr id="4" name="Content Placeholder 3">
            <a:extLst>
              <a:ext uri="{FF2B5EF4-FFF2-40B4-BE49-F238E27FC236}">
                <a16:creationId xmlns:a16="http://schemas.microsoft.com/office/drawing/2014/main" id="{BA800229-2ED0-2D84-903C-48FD30E0B3D4}"/>
              </a:ext>
            </a:extLst>
          </p:cNvPr>
          <p:cNvSpPr>
            <a:spLocks noGrp="1"/>
          </p:cNvSpPr>
          <p:nvPr>
            <p:ph sz="half" idx="2"/>
          </p:nvPr>
        </p:nvSpPr>
        <p:spPr>
          <a:xfrm>
            <a:off x="4648200" y="1825624"/>
            <a:ext cx="3867150" cy="4195663"/>
          </a:xfrm>
        </p:spPr>
        <p:txBody>
          <a:bodyPr>
            <a:normAutofit fontScale="62500" lnSpcReduction="20000"/>
          </a:bodyPr>
          <a:lstStyle/>
          <a:p>
            <a:r>
              <a:rPr lang="en-GB" dirty="0">
                <a:solidFill>
                  <a:srgbClr val="0070C0"/>
                </a:solidFill>
              </a:rPr>
              <a:t>During placement you will need to show the placement co-ordinator and placement team that you have met the requirements of the National Occupational Standards. </a:t>
            </a:r>
          </a:p>
          <a:p>
            <a:r>
              <a:rPr lang="en-GB" dirty="0">
                <a:solidFill>
                  <a:srgbClr val="0070C0"/>
                </a:solidFill>
              </a:rPr>
              <a:t>These standards measure your understanding and application of youth work knowledge, values and skills, and your capabilities as a beginning youth worker across a range of standards.</a:t>
            </a:r>
          </a:p>
          <a:p>
            <a:r>
              <a:rPr lang="en-GB" dirty="0">
                <a:solidFill>
                  <a:srgbClr val="0070C0"/>
                </a:solidFill>
              </a:rPr>
              <a:t>An occupational map provides the context and background to the development of NOS. It illustrates the main features and characteristics of job roles within an occupational sector, highlighting overlaps with other roles and their boundaries with other sectors.</a:t>
            </a:r>
          </a:p>
          <a:p>
            <a:endParaRPr lang="en-GB" dirty="0"/>
          </a:p>
        </p:txBody>
      </p:sp>
    </p:spTree>
    <p:extLst>
      <p:ext uri="{BB962C8B-B14F-4D97-AF65-F5344CB8AC3E}">
        <p14:creationId xmlns:p14="http://schemas.microsoft.com/office/powerpoint/2010/main" val="549632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8D49C-377A-D520-FD2C-0257C2C67DF1}"/>
              </a:ext>
            </a:extLst>
          </p:cNvPr>
          <p:cNvSpPr>
            <a:spLocks noGrp="1"/>
          </p:cNvSpPr>
          <p:nvPr>
            <p:ph type="title"/>
          </p:nvPr>
        </p:nvSpPr>
        <p:spPr/>
        <p:txBody>
          <a:bodyPr/>
          <a:lstStyle/>
          <a:p>
            <a:r>
              <a:rPr lang="en-GB" b="1" dirty="0"/>
              <a:t>Map </a:t>
            </a:r>
            <a:r>
              <a:rPr lang="en-GB" b="1" dirty="0" err="1"/>
              <a:t>swyddogaethol</a:t>
            </a:r>
            <a:r>
              <a:rPr lang="en-GB" b="1" dirty="0"/>
              <a:t> NOS</a:t>
            </a:r>
            <a:br>
              <a:rPr lang="en-GB" b="1" dirty="0"/>
            </a:br>
            <a:r>
              <a:rPr lang="en-GB" b="1" dirty="0">
                <a:solidFill>
                  <a:srgbClr val="0070C0"/>
                </a:solidFill>
              </a:rPr>
              <a:t>The NOS functional map</a:t>
            </a:r>
          </a:p>
        </p:txBody>
      </p:sp>
      <p:sp>
        <p:nvSpPr>
          <p:cNvPr id="3" name="Content Placeholder 2">
            <a:extLst>
              <a:ext uri="{FF2B5EF4-FFF2-40B4-BE49-F238E27FC236}">
                <a16:creationId xmlns:a16="http://schemas.microsoft.com/office/drawing/2014/main" id="{B7E16FB1-96A6-4014-494B-96A365031DE7}"/>
              </a:ext>
            </a:extLst>
          </p:cNvPr>
          <p:cNvSpPr>
            <a:spLocks noGrp="1"/>
          </p:cNvSpPr>
          <p:nvPr>
            <p:ph sz="half"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Mae map </a:t>
            </a:r>
            <a:r>
              <a:rPr lang="en-GB" dirty="0" err="1">
                <a:latin typeface="Arial" panose="020B0604020202020204" pitchFamily="34" charset="0"/>
                <a:cs typeface="Arial" panose="020B0604020202020204" pitchFamily="34" charset="0"/>
              </a:rPr>
              <a:t>swyddogaethol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swyddogaethau</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pobl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cyflawni</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ddydd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rôl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swydd</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gweithgareddau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eang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digwydd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draws sector </a:t>
            </a:r>
            <a:r>
              <a:rPr lang="en-GB" dirty="0" err="1">
                <a:latin typeface="Arial" panose="020B0604020202020204" pitchFamily="34" charset="0"/>
                <a:cs typeface="Arial" panose="020B0604020202020204" pitchFamily="34" charset="0"/>
              </a:rPr>
              <a:t>galwedigaethol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wybodaeth</a:t>
            </a:r>
            <a:r>
              <a:rPr lang="en-GB" dirty="0">
                <a:latin typeface="Arial" panose="020B0604020202020204" pitchFamily="34" charset="0"/>
                <a:cs typeface="Arial" panose="020B0604020202020204" pitchFamily="34" charset="0"/>
              </a:rPr>
              <a:t> hon </a:t>
            </a:r>
            <a:r>
              <a:rPr lang="en-GB" dirty="0" err="1">
                <a:latin typeface="Arial" panose="020B0604020202020204" pitchFamily="34" charset="0"/>
                <a:cs typeface="Arial" panose="020B0604020202020204" pitchFamily="34" charset="0"/>
              </a:rPr>
              <a:t>wedyn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sail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ddatblygu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NOS.</a:t>
            </a:r>
          </a:p>
          <a:p>
            <a:r>
              <a:rPr lang="en-GB" dirty="0" err="1">
                <a:latin typeface="Arial" panose="020B0604020202020204" pitchFamily="34" charset="0"/>
                <a:cs typeface="Arial" panose="020B0604020202020204" pitchFamily="34" charset="0"/>
              </a:rPr>
              <a:t>Ymgyfarwyddo</a:t>
            </a:r>
            <a:r>
              <a:rPr lang="en-GB" dirty="0">
                <a:latin typeface="Arial" panose="020B0604020202020204" pitchFamily="34" charset="0"/>
                <a:cs typeface="Arial" panose="020B0604020202020204" pitchFamily="34" charset="0"/>
              </a:rPr>
              <a:t> â </a:t>
            </a:r>
            <a:r>
              <a:rPr lang="en-GB" dirty="0" err="1">
                <a:latin typeface="Arial" panose="020B0604020202020204" pitchFamily="34" charset="0"/>
                <a:cs typeface="Arial" panose="020B0604020202020204" pitchFamily="34" charset="0"/>
              </a:rPr>
              <a:t>hyn</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D2209C7A-2618-CED3-BAAC-6EA0CD18011C}"/>
              </a:ext>
            </a:extLst>
          </p:cNvPr>
          <p:cNvSpPr>
            <a:spLocks noGrp="1"/>
          </p:cNvSpPr>
          <p:nvPr>
            <p:ph sz="half" idx="2"/>
          </p:nvPr>
        </p:nvSpPr>
        <p:spPr/>
        <p:txBody>
          <a:bodyPr>
            <a:normAutofit fontScale="77500" lnSpcReduction="20000"/>
          </a:bodyPr>
          <a:lstStyle/>
          <a:p>
            <a:r>
              <a:rPr lang="en-GB" dirty="0">
                <a:solidFill>
                  <a:srgbClr val="0070C0"/>
                </a:solidFill>
                <a:latin typeface="Arial" panose="020B0604020202020204" pitchFamily="34" charset="0"/>
                <a:cs typeface="Arial" panose="020B0604020202020204" pitchFamily="34" charset="0"/>
              </a:rPr>
              <a:t>A functional map identifies the functions that people carry out on a day-to-day basis as part of their job role within the broad work activities that take place across youth work. </a:t>
            </a:r>
          </a:p>
          <a:p>
            <a:r>
              <a:rPr lang="en-GB" dirty="0">
                <a:solidFill>
                  <a:srgbClr val="0070C0"/>
                </a:solidFill>
                <a:latin typeface="Arial" panose="020B0604020202020204" pitchFamily="34" charset="0"/>
                <a:cs typeface="Arial" panose="020B0604020202020204" pitchFamily="34" charset="0"/>
              </a:rPr>
              <a:t>This information then forms the basis of standards development and can be found within the NOS.</a:t>
            </a:r>
          </a:p>
          <a:p>
            <a:r>
              <a:rPr lang="en-GB" dirty="0">
                <a:solidFill>
                  <a:srgbClr val="0070C0"/>
                </a:solidFill>
                <a:latin typeface="Arial" panose="020B0604020202020204" pitchFamily="34" charset="0"/>
                <a:cs typeface="Arial" panose="020B0604020202020204" pitchFamily="34" charset="0"/>
              </a:rPr>
              <a:t>Familiarise yourself with this.</a:t>
            </a:r>
          </a:p>
          <a:p>
            <a:endParaRPr lang="en-GB" dirty="0"/>
          </a:p>
        </p:txBody>
      </p:sp>
    </p:spTree>
    <p:extLst>
      <p:ext uri="{BB962C8B-B14F-4D97-AF65-F5344CB8AC3E}">
        <p14:creationId xmlns:p14="http://schemas.microsoft.com/office/powerpoint/2010/main" val="3205033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6ADA4-DD00-87C2-A912-EC6290C0B370}"/>
              </a:ext>
            </a:extLst>
          </p:cNvPr>
          <p:cNvSpPr>
            <a:spLocks noGrp="1"/>
          </p:cNvSpPr>
          <p:nvPr>
            <p:ph type="title"/>
          </p:nvPr>
        </p:nvSpPr>
        <p:spPr/>
        <p:txBody>
          <a:bodyPr>
            <a:normAutofit fontScale="90000"/>
          </a:bodyPr>
          <a:lstStyle/>
          <a:p>
            <a:r>
              <a:rPr lang="en-GB" b="1" dirty="0" err="1"/>
              <a:t>Cynllunio</a:t>
            </a:r>
            <a:r>
              <a:rPr lang="en-GB" b="1" dirty="0"/>
              <a:t> </a:t>
            </a:r>
            <a:r>
              <a:rPr lang="en-GB" b="1" dirty="0" err="1"/>
              <a:t>eich</a:t>
            </a:r>
            <a:r>
              <a:rPr lang="en-GB" b="1" dirty="0"/>
              <a:t> </a:t>
            </a:r>
            <a:r>
              <a:rPr lang="en-GB" b="1" dirty="0" err="1"/>
              <a:t>dysgu</a:t>
            </a:r>
            <a:r>
              <a:rPr lang="en-GB" b="1" dirty="0"/>
              <a:t> </a:t>
            </a:r>
            <a:r>
              <a:rPr lang="en-GB" b="1" dirty="0" err="1"/>
              <a:t>ar</a:t>
            </a:r>
            <a:r>
              <a:rPr lang="en-GB" b="1" dirty="0"/>
              <a:t> </a:t>
            </a:r>
            <a:r>
              <a:rPr lang="en-GB" b="1" dirty="0" err="1"/>
              <a:t>leoliad</a:t>
            </a:r>
            <a:br>
              <a:rPr lang="en-GB" b="1" dirty="0"/>
            </a:br>
            <a:r>
              <a:rPr lang="en-GB" b="1" dirty="0">
                <a:solidFill>
                  <a:srgbClr val="0070C0"/>
                </a:solidFill>
              </a:rPr>
              <a:t>Planning your learning on placement</a:t>
            </a:r>
          </a:p>
        </p:txBody>
      </p:sp>
      <p:sp>
        <p:nvSpPr>
          <p:cNvPr id="3" name="Content Placeholder 2">
            <a:extLst>
              <a:ext uri="{FF2B5EF4-FFF2-40B4-BE49-F238E27FC236}">
                <a16:creationId xmlns:a16="http://schemas.microsoft.com/office/drawing/2014/main" id="{B196BF3A-B85B-2577-5114-2366C6BEC88F}"/>
              </a:ext>
            </a:extLst>
          </p:cNvPr>
          <p:cNvSpPr>
            <a:spLocks noGrp="1"/>
          </p:cNvSpPr>
          <p:nvPr>
            <p:ph sz="half" idx="1"/>
          </p:nvPr>
        </p:nvSpPr>
        <p:spPr>
          <a:xfrm>
            <a:off x="628650" y="1825624"/>
            <a:ext cx="3867150" cy="4123655"/>
          </a:xfrm>
        </p:spPr>
        <p:txBody>
          <a:bodyPr>
            <a:normAutofit fontScale="55000" lnSpcReduction="20000"/>
          </a:bodyPr>
          <a:lstStyle/>
          <a:p>
            <a:r>
              <a:rPr lang="en-GB" sz="2900" dirty="0">
                <a:latin typeface="Arial" panose="020B0604020202020204" pitchFamily="34" charset="0"/>
                <a:cs typeface="Arial" panose="020B0604020202020204" pitchFamily="34" charset="0"/>
              </a:rPr>
              <a:t>O </a:t>
            </a:r>
            <a:r>
              <a:rPr lang="en-GB" sz="2900" dirty="0" err="1">
                <a:latin typeface="Arial" panose="020B0604020202020204" pitchFamily="34" charset="0"/>
                <a:cs typeface="Arial" panose="020B0604020202020204" pitchFamily="34" charset="0"/>
              </a:rPr>
              <a:t>fewn</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Canllawiau</a:t>
            </a:r>
            <a:r>
              <a:rPr lang="en-GB" sz="2900" dirty="0">
                <a:latin typeface="Arial" panose="020B0604020202020204" pitchFamily="34" charset="0"/>
                <a:cs typeface="Arial" panose="020B0604020202020204" pitchFamily="34" charset="0"/>
              </a:rPr>
              <a:t> Gwaith </a:t>
            </a:r>
            <a:r>
              <a:rPr lang="en-GB" sz="2900" dirty="0" err="1">
                <a:latin typeface="Arial" panose="020B0604020202020204" pitchFamily="34" charset="0"/>
                <a:cs typeface="Arial" panose="020B0604020202020204" pitchFamily="34" charset="0"/>
              </a:rPr>
              <a:t>Maes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fe</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welwch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Gynllun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Datblygiad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Proffesiynol</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Bydd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angen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i</a:t>
            </a:r>
            <a:r>
              <a:rPr lang="en-GB" sz="2900" dirty="0">
                <a:latin typeface="Arial" panose="020B0604020202020204" pitchFamily="34" charset="0"/>
                <a:cs typeface="Arial" panose="020B0604020202020204" pitchFamily="34" charset="0"/>
              </a:rPr>
              <a:t> chi </a:t>
            </a:r>
            <a:r>
              <a:rPr lang="en-GB" sz="2900" dirty="0" err="1">
                <a:latin typeface="Arial" panose="020B0604020202020204" pitchFamily="34" charset="0"/>
                <a:cs typeface="Arial" panose="020B0604020202020204" pitchFamily="34" charset="0"/>
              </a:rPr>
              <a:t>gwblhau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hwn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ddechrau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lleoliad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gan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amlinellu'r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ydych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gobeithio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gyflawni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ystod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lleoliad</a:t>
            </a:r>
            <a:r>
              <a:rPr lang="en-GB" sz="2900" dirty="0">
                <a:latin typeface="Arial" panose="020B0604020202020204" pitchFamily="34" charset="0"/>
                <a:cs typeface="Arial" panose="020B0604020202020204" pitchFamily="34" charset="0"/>
              </a:rPr>
              <a:t>, a </a:t>
            </a:r>
            <a:r>
              <a:rPr lang="en-GB" sz="2900" dirty="0" err="1">
                <a:latin typeface="Arial" panose="020B0604020202020204" pitchFamily="34" charset="0"/>
                <a:cs typeface="Arial" panose="020B0604020202020204" pitchFamily="34" charset="0"/>
              </a:rPr>
              <a:t>sut</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byddwch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gwneud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Bydd</a:t>
            </a:r>
            <a:r>
              <a:rPr lang="en-GB" sz="2900" dirty="0">
                <a:latin typeface="Arial" panose="020B0604020202020204" pitchFamily="34" charset="0"/>
                <a:cs typeface="Arial" panose="020B0604020202020204" pitchFamily="34" charset="0"/>
              </a:rPr>
              <a:t> y Mentor </a:t>
            </a:r>
            <a:r>
              <a:rPr lang="en-GB" sz="2900" dirty="0" err="1">
                <a:latin typeface="Arial" panose="020B0604020202020204" pitchFamily="34" charset="0"/>
                <a:cs typeface="Arial" panose="020B0604020202020204" pitchFamily="34" charset="0"/>
              </a:rPr>
              <a:t>Dysgu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cefnogi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gyda</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hyn</a:t>
            </a:r>
            <a:r>
              <a:rPr lang="en-GB" sz="2900" dirty="0">
                <a:latin typeface="Arial" panose="020B0604020202020204" pitchFamily="34" charset="0"/>
                <a:cs typeface="Arial" panose="020B0604020202020204" pitchFamily="34" charset="0"/>
              </a:rPr>
              <a:t> ac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helpu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archwilio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beth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sy'n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gyraeddadwy</a:t>
            </a:r>
            <a:r>
              <a:rPr lang="en-GB" sz="2900" dirty="0">
                <a:latin typeface="Arial" panose="020B0604020202020204" pitchFamily="34" charset="0"/>
                <a:cs typeface="Arial" panose="020B0604020202020204" pitchFamily="34" charset="0"/>
              </a:rPr>
              <a:t>.</a:t>
            </a:r>
          </a:p>
          <a:p>
            <a:endParaRPr lang="en-GB" sz="2900" dirty="0">
              <a:latin typeface="Arial" panose="020B0604020202020204" pitchFamily="34" charset="0"/>
              <a:cs typeface="Arial" panose="020B0604020202020204" pitchFamily="34" charset="0"/>
            </a:endParaRPr>
          </a:p>
          <a:p>
            <a:r>
              <a:rPr lang="en-GB" sz="2900" dirty="0" err="1">
                <a:latin typeface="Arial" panose="020B0604020202020204" pitchFamily="34" charset="0"/>
                <a:cs typeface="Arial" panose="020B0604020202020204" pitchFamily="34" charset="0"/>
              </a:rPr>
              <a:t>Efallai</a:t>
            </a:r>
            <a:r>
              <a:rPr lang="en-GB" sz="2900" dirty="0">
                <a:latin typeface="Arial" panose="020B0604020202020204" pitchFamily="34" charset="0"/>
                <a:cs typeface="Arial" panose="020B0604020202020204" pitchFamily="34" charset="0"/>
              </a:rPr>
              <a:t> y </a:t>
            </a:r>
            <a:r>
              <a:rPr lang="en-GB" sz="2900" dirty="0" err="1">
                <a:latin typeface="Arial" panose="020B0604020202020204" pitchFamily="34" charset="0"/>
                <a:cs typeface="Arial" panose="020B0604020202020204" pitchFamily="34" charset="0"/>
              </a:rPr>
              <a:t>gwelwch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fod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argraffu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rhai</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o'r</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adrannau</a:t>
            </a:r>
            <a:r>
              <a:rPr lang="en-GB" sz="2900" dirty="0">
                <a:latin typeface="Arial" panose="020B0604020202020204" pitchFamily="34" charset="0"/>
                <a:cs typeface="Arial" panose="020B0604020202020204" pitchFamily="34" charset="0"/>
              </a:rPr>
              <a:t> a </a:t>
            </a:r>
            <a:r>
              <a:rPr lang="en-GB" sz="2900" dirty="0" err="1">
                <a:latin typeface="Arial" panose="020B0604020202020204" pitchFamily="34" charset="0"/>
                <a:cs typeface="Arial" panose="020B0604020202020204" pitchFamily="34" charset="0"/>
              </a:rPr>
              <a:t>fydd</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cael</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cynnwys</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yn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eich</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portffolio</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a'u</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cadw</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mewn</a:t>
            </a:r>
            <a:r>
              <a:rPr lang="en-GB" sz="2900" dirty="0">
                <a:latin typeface="Arial" panose="020B0604020202020204" pitchFamily="34" charset="0"/>
                <a:cs typeface="Arial" panose="020B0604020202020204" pitchFamily="34" charset="0"/>
              </a:rPr>
              <a:t> </a:t>
            </a:r>
            <a:r>
              <a:rPr lang="en-GB" sz="2900" dirty="0" err="1">
                <a:latin typeface="Arial" panose="020B0604020202020204" pitchFamily="34" charset="0"/>
                <a:cs typeface="Arial" panose="020B0604020202020204" pitchFamily="34" charset="0"/>
              </a:rPr>
              <a:t>ffeil</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53465603-7D07-5A4E-B629-B43F69223E68}"/>
              </a:ext>
            </a:extLst>
          </p:cNvPr>
          <p:cNvSpPr>
            <a:spLocks noGrp="1"/>
          </p:cNvSpPr>
          <p:nvPr>
            <p:ph sz="half" idx="2"/>
          </p:nvPr>
        </p:nvSpPr>
        <p:spPr/>
        <p:txBody>
          <a:bodyPr>
            <a:noAutofit/>
          </a:bodyPr>
          <a:lstStyle/>
          <a:p>
            <a:pPr>
              <a:lnSpc>
                <a:spcPct val="70000"/>
              </a:lnSpc>
            </a:pPr>
            <a:r>
              <a:rPr lang="en-GB" sz="1600" dirty="0">
                <a:solidFill>
                  <a:srgbClr val="0070C0"/>
                </a:solidFill>
                <a:latin typeface="Arial" panose="020B0604020202020204" pitchFamily="34" charset="0"/>
                <a:cs typeface="Arial" panose="020B0604020202020204" pitchFamily="34" charset="0"/>
              </a:rPr>
              <a:t>Within the Fieldwork Guidelines you will find a Professional Development Plan.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You will need to complete this at the start of your placement outlining what you hope to achieve during placement, and how you will do this.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The Learning Mentor will support you with this and help to explore what is achievable. </a:t>
            </a:r>
          </a:p>
          <a:p>
            <a:pPr>
              <a:lnSpc>
                <a:spcPct val="70000"/>
              </a:lnSpc>
            </a:pPr>
            <a:endParaRPr lang="en-GB" sz="1600" dirty="0">
              <a:solidFill>
                <a:srgbClr val="0070C0"/>
              </a:solidFill>
              <a:latin typeface="Arial" panose="020B0604020202020204" pitchFamily="34" charset="0"/>
              <a:cs typeface="Arial" panose="020B0604020202020204" pitchFamily="34" charset="0"/>
            </a:endParaRPr>
          </a:p>
          <a:p>
            <a:pPr>
              <a:lnSpc>
                <a:spcPct val="70000"/>
              </a:lnSpc>
            </a:pPr>
            <a:r>
              <a:rPr lang="en-GB" sz="1600" dirty="0">
                <a:solidFill>
                  <a:srgbClr val="0070C0"/>
                </a:solidFill>
                <a:latin typeface="Arial" panose="020B0604020202020204" pitchFamily="34" charset="0"/>
                <a:cs typeface="Arial" panose="020B0604020202020204" pitchFamily="34" charset="0"/>
              </a:rPr>
              <a:t>You may find that printing some of the sections that will be included in your portfolio and keeping them in a file. </a:t>
            </a:r>
          </a:p>
          <a:p>
            <a:pPr marL="0" indent="0">
              <a:buNone/>
            </a:pPr>
            <a:endParaRPr lang="en-GB" sz="16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93720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B482-D42F-62C6-8B15-F9E6B5005028}"/>
              </a:ext>
            </a:extLst>
          </p:cNvPr>
          <p:cNvSpPr>
            <a:spLocks noGrp="1"/>
          </p:cNvSpPr>
          <p:nvPr>
            <p:ph type="title"/>
          </p:nvPr>
        </p:nvSpPr>
        <p:spPr/>
        <p:txBody>
          <a:bodyPr>
            <a:normAutofit/>
          </a:bodyPr>
          <a:lstStyle/>
          <a:p>
            <a:r>
              <a:rPr lang="en-GB" b="1" dirty="0" err="1"/>
              <a:t>Asesu</a:t>
            </a:r>
            <a:r>
              <a:rPr lang="en-GB" b="1" dirty="0"/>
              <a:t> ac </a:t>
            </a:r>
            <a:r>
              <a:rPr lang="en-GB" b="1" dirty="0" err="1"/>
              <a:t>atebolrwydd</a:t>
            </a:r>
            <a:r>
              <a:rPr lang="en-GB" b="1" dirty="0"/>
              <a:t> </a:t>
            </a:r>
            <a:br>
              <a:rPr lang="en-GB" b="1" dirty="0"/>
            </a:br>
            <a:r>
              <a:rPr lang="en-GB" b="1" dirty="0">
                <a:solidFill>
                  <a:srgbClr val="0070C0"/>
                </a:solidFill>
              </a:rPr>
              <a:t>Assessment and accountability</a:t>
            </a:r>
          </a:p>
        </p:txBody>
      </p:sp>
      <p:sp>
        <p:nvSpPr>
          <p:cNvPr id="3" name="Content Placeholder 2">
            <a:extLst>
              <a:ext uri="{FF2B5EF4-FFF2-40B4-BE49-F238E27FC236}">
                <a16:creationId xmlns:a16="http://schemas.microsoft.com/office/drawing/2014/main" id="{C52942E7-C62D-B2F8-B1F4-218FD7E27A92}"/>
              </a:ext>
            </a:extLst>
          </p:cNvPr>
          <p:cNvSpPr>
            <a:spLocks noGrp="1"/>
          </p:cNvSpPr>
          <p:nvPr>
            <p:ph sz="half" idx="1"/>
          </p:nvPr>
        </p:nvSpPr>
        <p:spPr/>
        <p:txBody>
          <a:bodyPr>
            <a:normAutofit fontScale="85000" lnSpcReduction="10000"/>
          </a:bodyPr>
          <a:lstStyle/>
          <a:p>
            <a:r>
              <a:rPr lang="en-GB" dirty="0"/>
              <a:t>Yn </a:t>
            </a:r>
            <a:r>
              <a:rPr lang="en-GB" dirty="0" err="1"/>
              <a:t>bwysig</a:t>
            </a:r>
            <a:r>
              <a:rPr lang="en-GB" dirty="0"/>
              <a:t>, </a:t>
            </a:r>
            <a:r>
              <a:rPr lang="en-GB" dirty="0" err="1"/>
              <a:t>bydd</a:t>
            </a:r>
            <a:r>
              <a:rPr lang="en-GB" dirty="0"/>
              <a:t> </a:t>
            </a:r>
            <a:r>
              <a:rPr lang="en-GB" dirty="0" err="1"/>
              <a:t>yn</a:t>
            </a:r>
            <a:r>
              <a:rPr lang="en-GB" dirty="0"/>
              <a:t> </a:t>
            </a:r>
            <a:r>
              <a:rPr lang="en-GB" dirty="0" err="1"/>
              <a:t>rhaid</a:t>
            </a:r>
            <a:r>
              <a:rPr lang="en-GB" dirty="0"/>
              <a:t> </a:t>
            </a:r>
            <a:r>
              <a:rPr lang="en-GB" dirty="0" err="1"/>
              <a:t>i</a:t>
            </a:r>
            <a:r>
              <a:rPr lang="en-GB" dirty="0"/>
              <a:t> chi </a:t>
            </a:r>
            <a:r>
              <a:rPr lang="en-GB" dirty="0" err="1"/>
              <a:t>basio</a:t>
            </a:r>
            <a:r>
              <a:rPr lang="en-GB" dirty="0"/>
              <a:t> </a:t>
            </a:r>
            <a:r>
              <a:rPr lang="en-GB" dirty="0" err="1"/>
              <a:t>pob</a:t>
            </a:r>
            <a:r>
              <a:rPr lang="en-GB" dirty="0"/>
              <a:t> </a:t>
            </a:r>
            <a:r>
              <a:rPr lang="en-GB" dirty="0" err="1"/>
              <a:t>profiad</a:t>
            </a:r>
            <a:r>
              <a:rPr lang="en-GB" dirty="0"/>
              <a:t> </a:t>
            </a:r>
            <a:r>
              <a:rPr lang="en-GB" dirty="0" err="1"/>
              <a:t>dysgu</a:t>
            </a:r>
            <a:r>
              <a:rPr lang="en-GB" dirty="0"/>
              <a:t> </a:t>
            </a:r>
            <a:r>
              <a:rPr lang="en-GB" dirty="0" err="1"/>
              <a:t>ymarfer</a:t>
            </a:r>
            <a:r>
              <a:rPr lang="en-GB" dirty="0"/>
              <a:t> a </a:t>
            </a:r>
            <a:r>
              <a:rPr lang="en-GB" dirty="0" err="1"/>
              <a:t>aseswyd</a:t>
            </a:r>
            <a:r>
              <a:rPr lang="en-GB" dirty="0"/>
              <a:t> er </a:t>
            </a:r>
            <a:r>
              <a:rPr lang="en-GB" dirty="0" err="1"/>
              <a:t>mwyn</a:t>
            </a:r>
            <a:r>
              <a:rPr lang="en-GB" dirty="0"/>
              <a:t> </a:t>
            </a:r>
            <a:r>
              <a:rPr lang="en-GB" dirty="0" err="1"/>
              <a:t>symud</a:t>
            </a:r>
            <a:r>
              <a:rPr lang="en-GB" dirty="0"/>
              <a:t> </a:t>
            </a:r>
            <a:r>
              <a:rPr lang="en-GB" dirty="0" err="1"/>
              <a:t>ymlaen</a:t>
            </a:r>
            <a:r>
              <a:rPr lang="en-GB" dirty="0"/>
              <a:t> </a:t>
            </a:r>
            <a:r>
              <a:rPr lang="en-GB" dirty="0" err="1"/>
              <a:t>yn</a:t>
            </a:r>
            <a:r>
              <a:rPr lang="en-GB" dirty="0"/>
              <a:t> </a:t>
            </a:r>
            <a:r>
              <a:rPr lang="en-GB" dirty="0" err="1"/>
              <a:t>eich</a:t>
            </a:r>
            <a:r>
              <a:rPr lang="en-GB" dirty="0"/>
              <a:t> </a:t>
            </a:r>
            <a:r>
              <a:rPr lang="en-GB" dirty="0" err="1"/>
              <a:t>astudiaethau</a:t>
            </a:r>
            <a:r>
              <a:rPr lang="en-GB" dirty="0"/>
              <a:t>.</a:t>
            </a:r>
          </a:p>
          <a:p>
            <a:r>
              <a:rPr lang="en-GB" dirty="0" err="1"/>
              <a:t>Mae'n</a:t>
            </a:r>
            <a:r>
              <a:rPr lang="en-GB" dirty="0"/>
              <a:t> </a:t>
            </a:r>
            <a:r>
              <a:rPr lang="en-GB" dirty="0" err="1"/>
              <a:t>hanfodol</a:t>
            </a:r>
            <a:r>
              <a:rPr lang="en-GB" dirty="0"/>
              <a:t> felly </a:t>
            </a:r>
            <a:r>
              <a:rPr lang="en-GB" dirty="0" err="1"/>
              <a:t>cael</a:t>
            </a:r>
            <a:r>
              <a:rPr lang="en-GB" dirty="0"/>
              <a:t> </a:t>
            </a:r>
            <a:r>
              <a:rPr lang="en-GB" dirty="0" err="1"/>
              <a:t>golwg</a:t>
            </a:r>
            <a:r>
              <a:rPr lang="en-GB" dirty="0"/>
              <a:t> </a:t>
            </a:r>
            <a:r>
              <a:rPr lang="en-GB" dirty="0" err="1"/>
              <a:t>glir</a:t>
            </a:r>
            <a:r>
              <a:rPr lang="en-GB" dirty="0"/>
              <a:t> </a:t>
            </a:r>
            <a:r>
              <a:rPr lang="en-GB" dirty="0" err="1"/>
              <a:t>ar</a:t>
            </a:r>
            <a:r>
              <a:rPr lang="en-GB" dirty="0"/>
              <a:t> y </a:t>
            </a:r>
            <a:r>
              <a:rPr lang="en-GB" dirty="0" err="1"/>
              <a:t>wybodaeth</a:t>
            </a:r>
            <a:r>
              <a:rPr lang="en-GB" dirty="0"/>
              <a:t>, y </a:t>
            </a:r>
            <a:r>
              <a:rPr lang="en-GB" dirty="0" err="1"/>
              <a:t>gwerthoedd</a:t>
            </a:r>
            <a:r>
              <a:rPr lang="en-GB" dirty="0"/>
              <a:t> </a:t>
            </a:r>
            <a:r>
              <a:rPr lang="en-GB" dirty="0" err="1"/>
              <a:t>a'r</a:t>
            </a:r>
            <a:r>
              <a:rPr lang="en-GB" dirty="0"/>
              <a:t> </a:t>
            </a:r>
            <a:r>
              <a:rPr lang="en-GB" dirty="0" err="1"/>
              <a:t>sgiliau</a:t>
            </a:r>
            <a:r>
              <a:rPr lang="en-GB" dirty="0"/>
              <a:t> </a:t>
            </a:r>
            <a:r>
              <a:rPr lang="en-GB" dirty="0" err="1"/>
              <a:t>sydd</a:t>
            </a:r>
            <a:r>
              <a:rPr lang="en-GB" dirty="0"/>
              <a:t> </a:t>
            </a:r>
            <a:r>
              <a:rPr lang="en-GB" dirty="0" err="1"/>
              <a:t>gennych</a:t>
            </a:r>
            <a:r>
              <a:rPr lang="en-GB" dirty="0"/>
              <a:t> </a:t>
            </a:r>
            <a:r>
              <a:rPr lang="en-GB" dirty="0" err="1"/>
              <a:t>eisoes</a:t>
            </a:r>
            <a:r>
              <a:rPr lang="en-GB" dirty="0"/>
              <a:t> a </a:t>
            </a:r>
            <a:r>
              <a:rPr lang="en-GB" dirty="0" err="1"/>
              <a:t>beth</a:t>
            </a:r>
            <a:r>
              <a:rPr lang="en-GB" dirty="0"/>
              <a:t> </a:t>
            </a:r>
            <a:r>
              <a:rPr lang="en-GB" dirty="0" err="1"/>
              <a:t>yw</a:t>
            </a:r>
            <a:r>
              <a:rPr lang="en-GB" dirty="0"/>
              <a:t> </a:t>
            </a:r>
            <a:r>
              <a:rPr lang="en-GB" dirty="0" err="1"/>
              <a:t>eich</a:t>
            </a:r>
            <a:r>
              <a:rPr lang="en-GB" dirty="0"/>
              <a:t> </a:t>
            </a:r>
            <a:r>
              <a:rPr lang="en-GB" dirty="0" err="1"/>
              <a:t>anghenion</a:t>
            </a:r>
            <a:r>
              <a:rPr lang="en-GB" dirty="0"/>
              <a:t> </a:t>
            </a:r>
            <a:r>
              <a:rPr lang="en-GB" dirty="0" err="1"/>
              <a:t>dysgu</a:t>
            </a:r>
            <a:r>
              <a:rPr lang="en-GB" dirty="0"/>
              <a:t> </a:t>
            </a:r>
            <a:r>
              <a:rPr lang="en-GB" dirty="0" err="1"/>
              <a:t>ar</a:t>
            </a:r>
            <a:r>
              <a:rPr lang="en-GB" dirty="0"/>
              <a:t> </a:t>
            </a:r>
            <a:r>
              <a:rPr lang="en-GB" dirty="0" err="1"/>
              <a:t>gyfer</a:t>
            </a:r>
            <a:r>
              <a:rPr lang="en-GB" dirty="0"/>
              <a:t> </a:t>
            </a:r>
            <a:r>
              <a:rPr lang="en-GB" dirty="0" err="1"/>
              <a:t>lleoliad</a:t>
            </a:r>
            <a:r>
              <a:rPr lang="en-GB" dirty="0"/>
              <a:t>.</a:t>
            </a:r>
          </a:p>
        </p:txBody>
      </p:sp>
      <p:sp>
        <p:nvSpPr>
          <p:cNvPr id="4" name="Content Placeholder 3">
            <a:extLst>
              <a:ext uri="{FF2B5EF4-FFF2-40B4-BE49-F238E27FC236}">
                <a16:creationId xmlns:a16="http://schemas.microsoft.com/office/drawing/2014/main" id="{BE5D6C09-A502-D54F-2FF9-316B07160B7E}"/>
              </a:ext>
            </a:extLst>
          </p:cNvPr>
          <p:cNvSpPr>
            <a:spLocks noGrp="1"/>
          </p:cNvSpPr>
          <p:nvPr>
            <p:ph sz="half" idx="2"/>
          </p:nvPr>
        </p:nvSpPr>
        <p:spPr/>
        <p:txBody>
          <a:bodyPr>
            <a:normAutofit fontScale="85000" lnSpcReduction="10000"/>
          </a:bodyPr>
          <a:lstStyle/>
          <a:p>
            <a:r>
              <a:rPr lang="en-GB" dirty="0">
                <a:solidFill>
                  <a:srgbClr val="0070C0"/>
                </a:solidFill>
                <a:latin typeface="Arial" panose="020B0604020202020204" pitchFamily="34" charset="0"/>
                <a:cs typeface="Arial" panose="020B0604020202020204" pitchFamily="34" charset="0"/>
              </a:rPr>
              <a:t>Importantly, you will have to pass each assessed practice learning experience in order to progress in your studies.</a:t>
            </a:r>
          </a:p>
          <a:p>
            <a:r>
              <a:rPr lang="en-GB" dirty="0">
                <a:solidFill>
                  <a:srgbClr val="0070C0"/>
                </a:solidFill>
                <a:latin typeface="Arial" panose="020B0604020202020204" pitchFamily="34" charset="0"/>
                <a:cs typeface="Arial" panose="020B0604020202020204" pitchFamily="34" charset="0"/>
              </a:rPr>
              <a:t>It is therefore crucial to have a clear view of the knowledge, values and skills that you already possess and what your learning needs for placement are.</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2659514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D8778-F1FB-07CD-CF70-7B5C5F4DB6C7}"/>
              </a:ext>
            </a:extLst>
          </p:cNvPr>
          <p:cNvSpPr>
            <a:spLocks noGrp="1"/>
          </p:cNvSpPr>
          <p:nvPr>
            <p:ph type="title"/>
          </p:nvPr>
        </p:nvSpPr>
        <p:spPr/>
        <p:txBody>
          <a:bodyPr/>
          <a:lstStyle/>
          <a:p>
            <a:r>
              <a:rPr lang="en-GB" b="1" dirty="0" err="1"/>
              <a:t>Rolau</a:t>
            </a:r>
            <a:r>
              <a:rPr lang="en-GB" b="1" dirty="0"/>
              <a:t> </a:t>
            </a:r>
            <a:r>
              <a:rPr lang="en-GB" b="1" dirty="0" err="1"/>
              <a:t>cymorth</a:t>
            </a:r>
            <a:r>
              <a:rPr lang="en-GB" b="1" dirty="0"/>
              <a:t> </a:t>
            </a:r>
            <a:r>
              <a:rPr lang="en-GB" b="1" dirty="0" err="1"/>
              <a:t>lleoliad</a:t>
            </a:r>
            <a:br>
              <a:rPr lang="en-GB" b="1" dirty="0"/>
            </a:br>
            <a:r>
              <a:rPr lang="en-GB" b="1" dirty="0">
                <a:solidFill>
                  <a:srgbClr val="0070C0"/>
                </a:solidFill>
              </a:rPr>
              <a:t>Placement support roles</a:t>
            </a:r>
          </a:p>
        </p:txBody>
      </p:sp>
      <p:sp>
        <p:nvSpPr>
          <p:cNvPr id="3" name="Content Placeholder 2">
            <a:extLst>
              <a:ext uri="{FF2B5EF4-FFF2-40B4-BE49-F238E27FC236}">
                <a16:creationId xmlns:a16="http://schemas.microsoft.com/office/drawing/2014/main" id="{B62DF3F0-C77C-0FC5-C022-AB360DA7F370}"/>
              </a:ext>
            </a:extLst>
          </p:cNvPr>
          <p:cNvSpPr>
            <a:spLocks noGrp="1"/>
          </p:cNvSpPr>
          <p:nvPr>
            <p:ph sz="half" idx="1"/>
          </p:nvPr>
        </p:nvSpPr>
        <p:spPr>
          <a:xfrm>
            <a:off x="628650" y="1825625"/>
            <a:ext cx="3867150" cy="4195662"/>
          </a:xfrm>
        </p:spPr>
        <p:txBody>
          <a:bodyPr>
            <a:normAutofit/>
          </a:bodyPr>
          <a:lstStyle/>
          <a:p>
            <a:pPr marL="0" indent="0">
              <a:buNone/>
            </a:pPr>
            <a:r>
              <a:rPr lang="en-GB" sz="1400" b="1" dirty="0">
                <a:latin typeface="Arial" panose="020B0604020202020204" pitchFamily="34" charset="0"/>
                <a:cs typeface="Arial" panose="020B0604020202020204" pitchFamily="34" charset="0"/>
              </a:rPr>
              <a:t>Fran Chester – </a:t>
            </a:r>
            <a:r>
              <a:rPr lang="en-GB" sz="1400" b="1" dirty="0" err="1">
                <a:latin typeface="Arial" panose="020B0604020202020204" pitchFamily="34" charset="0"/>
                <a:cs typeface="Arial" panose="020B0604020202020204" pitchFamily="34" charset="0"/>
              </a:rPr>
              <a:t>Cydlynydd</a:t>
            </a:r>
            <a:r>
              <a:rPr lang="en-GB" sz="1400" b="1" dirty="0">
                <a:latin typeface="Arial" panose="020B0604020202020204" pitchFamily="34" charset="0"/>
                <a:cs typeface="Arial" panose="020B0604020202020204" pitchFamily="34" charset="0"/>
              </a:rPr>
              <a:t> Gwaith Maes/Tiwtor Ymweld</a:t>
            </a:r>
          </a:p>
          <a:p>
            <a:r>
              <a:rPr lang="en-GB" sz="1400" dirty="0">
                <a:latin typeface="Arial" panose="020B0604020202020204" pitchFamily="34" charset="0"/>
                <a:cs typeface="Arial" panose="020B0604020202020204" pitchFamily="34" charset="0"/>
              </a:rPr>
              <a:t>Mae </a:t>
            </a:r>
            <a:r>
              <a:rPr lang="en-GB" sz="1400" dirty="0" err="1">
                <a:latin typeface="Arial" panose="020B0604020202020204" pitchFamily="34" charset="0"/>
                <a:cs typeface="Arial" panose="020B0604020202020204" pitchFamily="34" charset="0"/>
              </a:rPr>
              <a:t>gan</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Brifysgol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Gydlynydd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le – </a:t>
            </a:r>
            <a:r>
              <a:rPr lang="en-GB" sz="1400" dirty="0" err="1">
                <a:latin typeface="Arial" panose="020B0604020202020204" pitchFamily="34" charset="0"/>
                <a:cs typeface="Arial" panose="020B0604020202020204" pitchFamily="34" charset="0"/>
              </a:rPr>
              <a:t>dyma</a:t>
            </a:r>
            <a:r>
              <a:rPr lang="en-GB" sz="1400" dirty="0">
                <a:latin typeface="Arial" panose="020B0604020202020204" pitchFamily="34" charset="0"/>
                <a:cs typeface="Arial" panose="020B0604020202020204" pitchFamily="34" charset="0"/>
              </a:rPr>
              <a:t> Fran Chester, y person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gwaith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draws y </a:t>
            </a:r>
            <a:r>
              <a:rPr lang="en-GB" sz="1400" dirty="0" err="1">
                <a:latin typeface="Arial" panose="020B0604020202020204" pitchFamily="34" charset="0"/>
                <a:cs typeface="Arial" panose="020B0604020202020204" pitchFamily="34" charset="0"/>
              </a:rPr>
              <a:t>rhaglenni</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Ieuenctid</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Addysg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Gymdeithasol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hon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cydlynu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hyfforddiant</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chefnogaeth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reolwyr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llinell</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goruchwylwyr</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gweithredu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ffynhonnell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cyngor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achosion</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anhawster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Fel</a:t>
            </a:r>
            <a:r>
              <a:rPr lang="en-GB" sz="1400" dirty="0">
                <a:latin typeface="Arial" panose="020B0604020202020204" pitchFamily="34" charset="0"/>
                <a:cs typeface="Arial" panose="020B0604020202020204" pitchFamily="34" charset="0"/>
              </a:rPr>
              <a:t> Tiwtor Ymweld, Fran </a:t>
            </a:r>
            <a:r>
              <a:rPr lang="en-GB" sz="1400" dirty="0" err="1">
                <a:latin typeface="Arial" panose="020B0604020202020204" pitchFamily="34" charset="0"/>
                <a:cs typeface="Arial" panose="020B0604020202020204" pitchFamily="34" charset="0"/>
              </a:rPr>
              <a:t>yw’r</a:t>
            </a:r>
            <a:r>
              <a:rPr lang="en-GB" sz="1400" dirty="0">
                <a:latin typeface="Arial" panose="020B0604020202020204" pitchFamily="34" charset="0"/>
                <a:cs typeface="Arial" panose="020B0604020202020204" pitchFamily="34" charset="0"/>
              </a:rPr>
              <a:t> person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gyswllt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rhwng</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sefydliad</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darparwr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Y Tiwtor Ymweld </a:t>
            </a:r>
            <a:r>
              <a:rPr lang="en-GB" sz="1400" dirty="0" err="1">
                <a:latin typeface="Arial" panose="020B0604020202020204" pitchFamily="34" charset="0"/>
                <a:cs typeface="Arial" panose="020B0604020202020204" pitchFamily="34" charset="0"/>
              </a:rPr>
              <a:t>yw</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pwynt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cyswllt</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cyntaf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mewn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perthynas</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Tiwtor Ymweld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cefnogi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leiaf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gyfarfod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tair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herio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ymweliadau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arsylwi</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asesu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ddangos</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safonau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uchaf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1D9FAA81-52D2-3922-4B2A-C857B1F38CED}"/>
              </a:ext>
            </a:extLst>
          </p:cNvPr>
          <p:cNvSpPr>
            <a:spLocks noGrp="1"/>
          </p:cNvSpPr>
          <p:nvPr>
            <p:ph sz="half" idx="2"/>
          </p:nvPr>
        </p:nvSpPr>
        <p:spPr>
          <a:xfrm>
            <a:off x="4648200" y="1825624"/>
            <a:ext cx="3867150" cy="4195663"/>
          </a:xfrm>
        </p:spPr>
        <p:txBody>
          <a:bodyPr>
            <a:noAutofit/>
          </a:bodyPr>
          <a:lstStyle/>
          <a:p>
            <a:pPr marL="0" indent="0">
              <a:buNone/>
            </a:pPr>
            <a:r>
              <a:rPr lang="en-GB" sz="1400" b="1" dirty="0">
                <a:solidFill>
                  <a:srgbClr val="0070C0"/>
                </a:solidFill>
                <a:latin typeface="Arial" panose="020B0604020202020204" pitchFamily="34" charset="0"/>
                <a:cs typeface="Arial" panose="020B0604020202020204" pitchFamily="34" charset="0"/>
              </a:rPr>
              <a:t>Fran Chester – Fieldwork Co-ordinator/Visiting Tutor</a:t>
            </a:r>
          </a:p>
          <a:p>
            <a:r>
              <a:rPr lang="en-GB" sz="1400" dirty="0">
                <a:solidFill>
                  <a:srgbClr val="0070C0"/>
                </a:solidFill>
                <a:latin typeface="Arial" panose="020B0604020202020204" pitchFamily="34" charset="0"/>
                <a:cs typeface="Arial" panose="020B0604020202020204" pitchFamily="34" charset="0"/>
              </a:rPr>
              <a:t>The University has in place a Fieldwork Practice Coordinator – this is Fran Chester, the person coordinating fieldwork learning across the Youth Work and Social Education programmes.  This role involves coordinating training and support for line managers and supervisors, and acting as a source of advice in cases of difficulty.  As Visiting Tutor, Fran is the person with a linking role between the institution and the placement provider.  The Visiting Tutor is your first point of contact in relation to placement.  The Visiting Tutor will support you through at least two three way meetings and will challenge you through observation and assessment visits to demonstrate the highest standards while on placement. </a:t>
            </a:r>
          </a:p>
        </p:txBody>
      </p:sp>
    </p:spTree>
    <p:extLst>
      <p:ext uri="{BB962C8B-B14F-4D97-AF65-F5344CB8AC3E}">
        <p14:creationId xmlns:p14="http://schemas.microsoft.com/office/powerpoint/2010/main" val="21900014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8CE64-BE68-BD4B-3353-49EE2C3505BC}"/>
              </a:ext>
            </a:extLst>
          </p:cNvPr>
          <p:cNvSpPr>
            <a:spLocks noGrp="1"/>
          </p:cNvSpPr>
          <p:nvPr>
            <p:ph type="title"/>
          </p:nvPr>
        </p:nvSpPr>
        <p:spPr/>
        <p:txBody>
          <a:bodyPr/>
          <a:lstStyle/>
          <a:p>
            <a:r>
              <a:rPr lang="en-GB" b="1" dirty="0" err="1"/>
              <a:t>Rolau</a:t>
            </a:r>
            <a:r>
              <a:rPr lang="en-GB" b="1" dirty="0"/>
              <a:t> </a:t>
            </a:r>
            <a:r>
              <a:rPr lang="en-GB" b="1" dirty="0" err="1"/>
              <a:t>cymorth</a:t>
            </a:r>
            <a:r>
              <a:rPr lang="en-GB" b="1" dirty="0"/>
              <a:t> </a:t>
            </a:r>
            <a:r>
              <a:rPr lang="en-GB" b="1" dirty="0" err="1"/>
              <a:t>lleoliad</a:t>
            </a:r>
            <a:br>
              <a:rPr lang="en-GB" b="1" dirty="0"/>
            </a:br>
            <a:r>
              <a:rPr lang="en-GB" b="1" dirty="0">
                <a:solidFill>
                  <a:srgbClr val="0070C0"/>
                </a:solidFill>
              </a:rPr>
              <a:t>Placement support roles</a:t>
            </a:r>
            <a:endParaRPr lang="en-GB" dirty="0"/>
          </a:p>
        </p:txBody>
      </p:sp>
      <p:sp>
        <p:nvSpPr>
          <p:cNvPr id="3" name="Content Placeholder 2">
            <a:extLst>
              <a:ext uri="{FF2B5EF4-FFF2-40B4-BE49-F238E27FC236}">
                <a16:creationId xmlns:a16="http://schemas.microsoft.com/office/drawing/2014/main" id="{FD0022E6-38CF-334F-C624-7C1DF6C157C6}"/>
              </a:ext>
            </a:extLst>
          </p:cNvPr>
          <p:cNvSpPr>
            <a:spLocks noGrp="1"/>
          </p:cNvSpPr>
          <p:nvPr>
            <p:ph sz="half" idx="1"/>
          </p:nvPr>
        </p:nvSpPr>
        <p:spPr>
          <a:xfrm>
            <a:off x="628650" y="1825624"/>
            <a:ext cx="3867150" cy="4267671"/>
          </a:xfrm>
        </p:spPr>
        <p:txBody>
          <a:bodyPr>
            <a:normAutofit/>
          </a:bodyPr>
          <a:lstStyle/>
          <a:p>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byddwch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elwa</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gefnogaeth</a:t>
            </a:r>
            <a:r>
              <a:rPr lang="en-GB" sz="1400" dirty="0">
                <a:latin typeface="Arial" panose="020B0604020202020204" pitchFamily="34" charset="0"/>
                <a:cs typeface="Arial" panose="020B0604020202020204" pitchFamily="34" charset="0"/>
              </a:rPr>
              <a:t> Mentor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 y person </a:t>
            </a:r>
            <a:r>
              <a:rPr lang="en-GB" sz="1400" dirty="0" err="1">
                <a:latin typeface="Arial" panose="020B0604020202020204" pitchFamily="34" charset="0"/>
                <a:cs typeface="Arial" panose="020B0604020202020204" pitchFamily="34" charset="0"/>
              </a:rPr>
              <a:t>sydd</a:t>
            </a:r>
            <a:r>
              <a:rPr lang="en-GB" sz="1400" dirty="0">
                <a:latin typeface="Arial" panose="020B0604020202020204" pitchFamily="34" charset="0"/>
                <a:cs typeface="Arial" panose="020B0604020202020204" pitchFamily="34" charset="0"/>
              </a:rPr>
              <a:t> â </a:t>
            </a:r>
            <a:r>
              <a:rPr lang="en-GB" sz="1400" dirty="0" err="1">
                <a:latin typeface="Arial" panose="020B0604020202020204" pitchFamily="34" charset="0"/>
                <a:cs typeface="Arial" panose="020B0604020202020204" pitchFamily="34" charset="0"/>
              </a:rPr>
              <a:t>chyfrifoldeb</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ddydd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ddydd</a:t>
            </a:r>
            <a:r>
              <a:rPr lang="en-GB" sz="1400" dirty="0">
                <a:latin typeface="Arial" panose="020B0604020202020204" pitchFamily="34" charset="0"/>
                <a:cs typeface="Arial" panose="020B0604020202020204" pitchFamily="34" charset="0"/>
              </a:rPr>
              <a:t> am </a:t>
            </a:r>
            <a:r>
              <a:rPr lang="en-GB" sz="1400" dirty="0" err="1">
                <a:latin typeface="Arial" panose="020B0604020202020204" pitchFamily="34" charset="0"/>
                <a:cs typeface="Arial" panose="020B0604020202020204" pitchFamily="34" charset="0"/>
              </a:rPr>
              <a:t>safonau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ymarfer</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person </a:t>
            </a:r>
            <a:r>
              <a:rPr lang="en-GB" sz="1400" dirty="0" err="1">
                <a:latin typeface="Arial" panose="020B0604020202020204" pitchFamily="34" charset="0"/>
                <a:cs typeface="Arial" panose="020B0604020202020204" pitchFamily="34" charset="0"/>
              </a:rPr>
              <a:t>hwn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mynychu'r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gyfarfod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tair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ffordd</a:t>
            </a:r>
            <a:r>
              <a:rPr lang="en-GB" sz="1400" dirty="0">
                <a:latin typeface="Arial" panose="020B0604020202020204" pitchFamily="34" charset="0"/>
                <a:cs typeface="Arial" panose="020B0604020202020204" pitchFamily="34" charset="0"/>
              </a:rPr>
              <a:t> ac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darparu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adroddiad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terfynol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a:p>
            <a:r>
              <a:rPr lang="en-GB" sz="1400" dirty="0">
                <a:latin typeface="Arial" panose="020B0604020202020204" pitchFamily="34" charset="0"/>
                <a:cs typeface="Arial" panose="020B0604020202020204" pitchFamily="34" charset="0"/>
              </a:rPr>
              <a:t>Yn </a:t>
            </a:r>
            <a:r>
              <a:rPr lang="en-GB" sz="1400" dirty="0" err="1">
                <a:latin typeface="Arial" panose="020B0604020202020204" pitchFamily="34" charset="0"/>
                <a:cs typeface="Arial" panose="020B0604020202020204" pitchFamily="34" charset="0"/>
              </a:rPr>
              <a:t>ogystal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mae'r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Brifysgol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darparu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Goruchwylydd</a:t>
            </a:r>
            <a:r>
              <a:rPr lang="en-GB" sz="1400" dirty="0">
                <a:latin typeface="Arial" panose="020B0604020202020204" pitchFamily="34" charset="0"/>
                <a:cs typeface="Arial" panose="020B0604020202020204" pitchFamily="34" charset="0"/>
              </a:rPr>
              <a:t> Gwaith </a:t>
            </a:r>
            <a:r>
              <a:rPr lang="en-GB" sz="1400" dirty="0" err="1">
                <a:latin typeface="Arial" panose="020B0604020202020204" pitchFamily="34" charset="0"/>
                <a:cs typeface="Arial" panose="020B0604020202020204" pitchFamily="34" charset="0"/>
              </a:rPr>
              <a:t>Maes</a:t>
            </a:r>
            <a:r>
              <a:rPr lang="en-GB" sz="1400" dirty="0">
                <a:latin typeface="Arial" panose="020B0604020202020204" pitchFamily="34" charset="0"/>
                <a:cs typeface="Arial" panose="020B0604020202020204" pitchFamily="34" charset="0"/>
              </a:rPr>
              <a:t> - y person </a:t>
            </a:r>
            <a:r>
              <a:rPr lang="en-GB" sz="1400" dirty="0" err="1">
                <a:latin typeface="Arial" panose="020B0604020202020204" pitchFamily="34" charset="0"/>
                <a:cs typeface="Arial" panose="020B0604020202020204" pitchFamily="34" charset="0"/>
              </a:rPr>
              <a:t>sy'n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sicrhau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datblygiad</a:t>
            </a:r>
            <a:r>
              <a:rPr lang="en-GB" sz="1400" dirty="0">
                <a:latin typeface="Arial" panose="020B0604020202020204" pitchFamily="34" charset="0"/>
                <a:cs typeface="Arial" panose="020B0604020202020204" pitchFamily="34" charset="0"/>
              </a:rPr>
              <a:t> y </a:t>
            </a:r>
            <a:r>
              <a:rPr lang="en-GB" sz="1400" dirty="0" err="1">
                <a:latin typeface="Arial" panose="020B0604020202020204" pitchFamily="34" charset="0"/>
                <a:cs typeface="Arial" panose="020B0604020202020204" pitchFamily="34" charset="0"/>
              </a:rPr>
              <a:t>myfyriwr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trwy</a:t>
            </a:r>
            <a:r>
              <a:rPr lang="en-GB" sz="1400" dirty="0">
                <a:latin typeface="Arial" panose="020B0604020202020204" pitchFamily="34" charset="0"/>
                <a:cs typeface="Arial" panose="020B0604020202020204" pitchFamily="34" charset="0"/>
              </a:rPr>
              <a:t> broses </a:t>
            </a:r>
            <a:r>
              <a:rPr lang="en-GB" sz="1400" dirty="0" err="1">
                <a:latin typeface="Arial" panose="020B0604020202020204" pitchFamily="34" charset="0"/>
                <a:cs typeface="Arial" panose="020B0604020202020204" pitchFamily="34" charset="0"/>
              </a:rPr>
              <a:t>ffurfiol</a:t>
            </a:r>
            <a:r>
              <a:rPr lang="en-GB" sz="1400" dirty="0">
                <a:latin typeface="Arial" panose="020B0604020202020204" pitchFamily="34" charset="0"/>
                <a:cs typeface="Arial" panose="020B0604020202020204" pitchFamily="34" charset="0"/>
              </a:rPr>
              <a:t> o </a:t>
            </a:r>
            <a:r>
              <a:rPr lang="en-GB" sz="1400" dirty="0" err="1">
                <a:latin typeface="Arial" panose="020B0604020202020204" pitchFamily="34" charset="0"/>
                <a:cs typeface="Arial" panose="020B0604020202020204" pitchFamily="34" charset="0"/>
              </a:rPr>
              <a:t>oruchwylio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y person </a:t>
            </a:r>
            <a:r>
              <a:rPr lang="en-GB" sz="1400" dirty="0" err="1">
                <a:latin typeface="Arial" panose="020B0604020202020204" pitchFamily="34" charset="0"/>
                <a:cs typeface="Arial" panose="020B0604020202020204" pitchFamily="34" charset="0"/>
              </a:rPr>
              <a:t>hwn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gefnogaeth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dda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chi, a </a:t>
            </a:r>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rôl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cynnwys</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annog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tra</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leoliad</a:t>
            </a:r>
            <a:r>
              <a:rPr lang="en-GB" sz="1400" dirty="0">
                <a:latin typeface="Arial" panose="020B0604020202020204" pitchFamily="34" charset="0"/>
                <a:cs typeface="Arial" panose="020B0604020202020204" pitchFamily="34" charset="0"/>
              </a:rPr>
              <a:t>.</a:t>
            </a:r>
          </a:p>
          <a:p>
            <a:r>
              <a:rPr lang="en-GB" sz="1400" dirty="0" err="1">
                <a:latin typeface="Arial" panose="020B0604020202020204" pitchFamily="34" charset="0"/>
                <a:cs typeface="Arial" panose="020B0604020202020204" pitchFamily="34" charset="0"/>
              </a:rPr>
              <a:t>Bydd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eich</a:t>
            </a:r>
            <a:r>
              <a:rPr lang="en-GB" sz="1400" dirty="0">
                <a:latin typeface="Arial" panose="020B0604020202020204" pitchFamily="34" charset="0"/>
                <a:cs typeface="Arial" panose="020B0604020202020204" pitchFamily="34" charset="0"/>
              </a:rPr>
              <a:t> Mentor </a:t>
            </a:r>
            <a:r>
              <a:rPr lang="en-GB" sz="1400" dirty="0" err="1">
                <a:latin typeface="Arial" panose="020B0604020202020204" pitchFamily="34" charset="0"/>
                <a:cs typeface="Arial" panose="020B0604020202020204" pitchFamily="34" charset="0"/>
              </a:rPr>
              <a:t>Dysgu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goruchwyliwr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cael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ei</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neilltuo</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chi o </a:t>
            </a:r>
            <a:r>
              <a:rPr lang="en-GB" sz="1400" dirty="0" err="1">
                <a:latin typeface="Arial" panose="020B0604020202020204" pitchFamily="34" charset="0"/>
                <a:cs typeface="Arial" panose="020B0604020202020204" pitchFamily="34" charset="0"/>
              </a:rPr>
              <a:t>fewn</a:t>
            </a:r>
            <a:r>
              <a:rPr lang="en-GB" sz="1400" dirty="0">
                <a:latin typeface="Arial" panose="020B0604020202020204" pitchFamily="34" charset="0"/>
                <a:cs typeface="Arial" panose="020B0604020202020204" pitchFamily="34" charset="0"/>
              </a:rPr>
              <a:t> yr </a:t>
            </a:r>
            <a:r>
              <a:rPr lang="en-GB" sz="1400" dirty="0" err="1">
                <a:latin typeface="Arial" panose="020B0604020202020204" pitchFamily="34" charset="0"/>
                <a:cs typeface="Arial" panose="020B0604020202020204" pitchFamily="34" charset="0"/>
              </a:rPr>
              <a:t>ychydig</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wythnosau</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nesaf</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ar</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ôl</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i'ch</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lleoliad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symud</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ymlaen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yn</a:t>
            </a:r>
            <a:r>
              <a:rPr lang="en-GB" sz="1400" dirty="0">
                <a:latin typeface="Arial" panose="020B0604020202020204" pitchFamily="34" charset="0"/>
                <a:cs typeface="Arial" panose="020B0604020202020204" pitchFamily="34" charset="0"/>
              </a:rPr>
              <a:t> </a:t>
            </a:r>
            <a:r>
              <a:rPr lang="en-GB" sz="1400" dirty="0" err="1">
                <a:latin typeface="Arial" panose="020B0604020202020204" pitchFamily="34" charset="0"/>
                <a:cs typeface="Arial" panose="020B0604020202020204" pitchFamily="34" charset="0"/>
              </a:rPr>
              <a:t>llwyddiannus</a:t>
            </a:r>
            <a:endParaRPr lang="en-GB" sz="1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A110259-5683-DCC8-3177-D7BD1EE8FEE2}"/>
              </a:ext>
            </a:extLst>
          </p:cNvPr>
          <p:cNvSpPr>
            <a:spLocks noGrp="1"/>
          </p:cNvSpPr>
          <p:nvPr>
            <p:ph sz="half" idx="2"/>
          </p:nvPr>
        </p:nvSpPr>
        <p:spPr>
          <a:xfrm>
            <a:off x="4648200" y="1825624"/>
            <a:ext cx="3867150" cy="4195663"/>
          </a:xfrm>
        </p:spPr>
        <p:txBody>
          <a:bodyPr>
            <a:noAutofit/>
          </a:bodyPr>
          <a:lstStyle/>
          <a:p>
            <a:r>
              <a:rPr lang="en-GB" sz="1400" dirty="0">
                <a:solidFill>
                  <a:srgbClr val="0070C0"/>
                </a:solidFill>
                <a:latin typeface="Arial" panose="020B0604020202020204" pitchFamily="34" charset="0"/>
                <a:cs typeface="Arial" panose="020B0604020202020204" pitchFamily="34" charset="0"/>
              </a:rPr>
              <a:t>While on placement you will benefit from the support of a Learning Mentor – the person having day to day responsibility for the standards of practice of the student.  This person will attend the two three way meetings and provide a final report on your progress while on placement. </a:t>
            </a:r>
          </a:p>
          <a:p>
            <a:r>
              <a:rPr lang="en-GB" sz="1400" dirty="0">
                <a:solidFill>
                  <a:srgbClr val="0070C0"/>
                </a:solidFill>
                <a:latin typeface="Arial" panose="020B0604020202020204" pitchFamily="34" charset="0"/>
                <a:cs typeface="Arial" panose="020B0604020202020204" pitchFamily="34" charset="0"/>
              </a:rPr>
              <a:t>Additionally the University provides a Fieldwork Supervisor – the person ensuring the development of the student through a formal process of supervision.  This person will be a good support to you, and their role will involve encouraging your learning while on placement.   </a:t>
            </a:r>
          </a:p>
          <a:p>
            <a:r>
              <a:rPr lang="en-GB" sz="1400" dirty="0">
                <a:solidFill>
                  <a:srgbClr val="0070C0"/>
                </a:solidFill>
                <a:latin typeface="Arial" panose="020B0604020202020204" pitchFamily="34" charset="0"/>
                <a:cs typeface="Arial" panose="020B0604020202020204" pitchFamily="34" charset="0"/>
              </a:rPr>
              <a:t>You will be allocated your Learning Mentor and supervisor within the next few weeks, upon successful progression of placement activity</a:t>
            </a:r>
            <a:r>
              <a:rPr lang="en-GB" sz="1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53856256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80C6D-DC2D-3A3A-5C54-7CBEB69EE2A9}"/>
              </a:ext>
            </a:extLst>
          </p:cNvPr>
          <p:cNvSpPr>
            <a:spLocks noGrp="1"/>
          </p:cNvSpPr>
          <p:nvPr>
            <p:ph type="title"/>
          </p:nvPr>
        </p:nvSpPr>
        <p:spPr/>
        <p:txBody>
          <a:bodyPr/>
          <a:lstStyle/>
          <a:p>
            <a:r>
              <a:rPr lang="en-GB" b="1" dirty="0"/>
              <a:t>Proses </a:t>
            </a:r>
            <a:r>
              <a:rPr lang="en-GB" b="1" dirty="0" err="1"/>
              <a:t>cychwyn</a:t>
            </a:r>
            <a:r>
              <a:rPr lang="en-GB" b="1" dirty="0"/>
              <a:t> </a:t>
            </a:r>
            <a:r>
              <a:rPr lang="en-GB" b="1" dirty="0" err="1"/>
              <a:t>gwaith</a:t>
            </a:r>
            <a:r>
              <a:rPr lang="en-GB" b="1" dirty="0"/>
              <a:t> </a:t>
            </a:r>
            <a:r>
              <a:rPr lang="en-GB" b="1" dirty="0" err="1"/>
              <a:t>maes</a:t>
            </a:r>
            <a:r>
              <a:rPr lang="en-GB" b="1" dirty="0"/>
              <a:t> </a:t>
            </a:r>
            <a:r>
              <a:rPr lang="en-GB" b="1" dirty="0">
                <a:solidFill>
                  <a:srgbClr val="0070C0"/>
                </a:solidFill>
              </a:rPr>
              <a:t>Fieldwork startup process</a:t>
            </a:r>
          </a:p>
        </p:txBody>
      </p:sp>
      <p:sp>
        <p:nvSpPr>
          <p:cNvPr id="3" name="Content Placeholder 2">
            <a:extLst>
              <a:ext uri="{FF2B5EF4-FFF2-40B4-BE49-F238E27FC236}">
                <a16:creationId xmlns:a16="http://schemas.microsoft.com/office/drawing/2014/main" id="{69F47AB4-80BE-3A8F-F943-5783B89C19AD}"/>
              </a:ext>
            </a:extLst>
          </p:cNvPr>
          <p:cNvSpPr>
            <a:spLocks noGrp="1"/>
          </p:cNvSpPr>
          <p:nvPr>
            <p:ph sz="half" idx="1"/>
          </p:nvPr>
        </p:nvSpPr>
        <p:spPr/>
        <p:txBody>
          <a:bodyPr>
            <a:normAutofit fontScale="70000" lnSpcReduction="20000"/>
          </a:bodyPr>
          <a:lstStyle/>
          <a:p>
            <a:r>
              <a:rPr lang="en-GB" dirty="0" err="1">
                <a:latin typeface="Arial" panose="020B0604020202020204" pitchFamily="34" charset="0"/>
                <a:cs typeface="Arial" panose="020B0604020202020204" pitchFamily="34" charset="0"/>
              </a:rPr>
              <a:t>Mae’r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cydlynydd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Rhoddir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cyswllt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tiwtor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ymweld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Myfyriwr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tair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ffordd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brydlon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rhwng</a:t>
            </a:r>
            <a:r>
              <a:rPr lang="en-GB" dirty="0">
                <a:latin typeface="Arial" panose="020B0604020202020204" pitchFamily="34" charset="0"/>
                <a:cs typeface="Arial" panose="020B0604020202020204" pitchFamily="34" charset="0"/>
              </a:rPr>
              <a:t> y Tiwtor Ymweld, y Mentor </a:t>
            </a:r>
            <a:r>
              <a:rPr lang="en-GB" dirty="0" err="1">
                <a:latin typeface="Arial" panose="020B0604020202020204" pitchFamily="34" charset="0"/>
                <a:cs typeface="Arial" panose="020B0604020202020204" pitchFamily="34" charset="0"/>
              </a:rPr>
              <a:t>Dysgu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myfyriwr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Mae'n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fyfyrwyr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drefnu</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trefnu</a:t>
            </a:r>
            <a:r>
              <a:rPr lang="en-GB" dirty="0">
                <a:latin typeface="Arial" panose="020B0604020202020204" pitchFamily="34" charset="0"/>
                <a:cs typeface="Arial" panose="020B0604020202020204" pitchFamily="34" charset="0"/>
              </a:rPr>
              <a:t> agenda. </a:t>
            </a:r>
            <a:r>
              <a:rPr lang="en-GB" dirty="0" err="1">
                <a:latin typeface="Arial" panose="020B0604020202020204" pitchFamily="34" charset="0"/>
                <a:cs typeface="Arial" panose="020B0604020202020204" pitchFamily="34" charset="0"/>
              </a:rPr>
              <a:t>Gallai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agenda’r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cyntaf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a:t>
            </a:r>
          </a:p>
        </p:txBody>
      </p:sp>
      <p:sp>
        <p:nvSpPr>
          <p:cNvPr id="4" name="Content Placeholder 3">
            <a:extLst>
              <a:ext uri="{FF2B5EF4-FFF2-40B4-BE49-F238E27FC236}">
                <a16:creationId xmlns:a16="http://schemas.microsoft.com/office/drawing/2014/main" id="{38695840-93B7-BF3F-E176-5B7F90C425FF}"/>
              </a:ext>
            </a:extLst>
          </p:cNvPr>
          <p:cNvSpPr>
            <a:spLocks noGrp="1"/>
          </p:cNvSpPr>
          <p:nvPr>
            <p:ph sz="half" idx="2"/>
          </p:nvPr>
        </p:nvSpPr>
        <p:spPr/>
        <p:txBody>
          <a:bodyPr>
            <a:normAutofit fontScale="70000" lnSpcReduction="20000"/>
          </a:bodyPr>
          <a:lstStyle/>
          <a:p>
            <a:r>
              <a:rPr lang="en-GB" sz="2700" dirty="0">
                <a:solidFill>
                  <a:srgbClr val="0070C0"/>
                </a:solidFill>
                <a:latin typeface="Arial" panose="020B0604020202020204" pitchFamily="34" charset="0"/>
                <a:cs typeface="Arial" panose="020B0604020202020204" pitchFamily="34" charset="0"/>
              </a:rPr>
              <a:t>Student is provided with placement contact details by the fieldwork coordinator</a:t>
            </a:r>
          </a:p>
          <a:p>
            <a:r>
              <a:rPr lang="en-GB" sz="2700" dirty="0">
                <a:solidFill>
                  <a:srgbClr val="0070C0"/>
                </a:solidFill>
                <a:latin typeface="Arial" panose="020B0604020202020204" pitchFamily="34" charset="0"/>
                <a:cs typeface="Arial" panose="020B0604020202020204" pitchFamily="34" charset="0"/>
              </a:rPr>
              <a:t>Student is provided with visiting tutor contact details</a:t>
            </a:r>
          </a:p>
          <a:p>
            <a:r>
              <a:rPr lang="en-GB" sz="2700" dirty="0">
                <a:solidFill>
                  <a:srgbClr val="0070C0"/>
                </a:solidFill>
                <a:latin typeface="Arial" panose="020B0604020202020204" pitchFamily="34" charset="0"/>
                <a:cs typeface="Arial" panose="020B0604020202020204" pitchFamily="34" charset="0"/>
              </a:rPr>
              <a:t>Student promptly arranges first three way meeting between Visiting Tutor, Learning Mentor and student.  </a:t>
            </a:r>
          </a:p>
          <a:p>
            <a:r>
              <a:rPr lang="en-GB" sz="2700" dirty="0">
                <a:solidFill>
                  <a:srgbClr val="0070C0"/>
                </a:solidFill>
                <a:latin typeface="Arial" panose="020B0604020202020204" pitchFamily="34" charset="0"/>
                <a:cs typeface="Arial" panose="020B0604020202020204" pitchFamily="34" charset="0"/>
              </a:rPr>
              <a:t>Students are required to arrange and lead the meeting, including arranging an agenda.  The agenda for the first meeting could include: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96771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CDB0F-3006-EFA3-8527-A5A9DBDE1374}"/>
              </a:ext>
            </a:extLst>
          </p:cNvPr>
          <p:cNvSpPr>
            <a:spLocks noGrp="1"/>
          </p:cNvSpPr>
          <p:nvPr>
            <p:ph type="title"/>
          </p:nvPr>
        </p:nvSpPr>
        <p:spPr/>
        <p:txBody>
          <a:bodyPr/>
          <a:lstStyle/>
          <a:p>
            <a:r>
              <a:rPr lang="en-GB" b="1" dirty="0"/>
              <a:t>Proses </a:t>
            </a:r>
            <a:r>
              <a:rPr lang="en-GB" b="1" dirty="0" err="1"/>
              <a:t>cychwyn</a:t>
            </a:r>
            <a:r>
              <a:rPr lang="en-GB" b="1" dirty="0"/>
              <a:t> </a:t>
            </a:r>
            <a:r>
              <a:rPr lang="en-GB" b="1" dirty="0" err="1"/>
              <a:t>gwaith</a:t>
            </a:r>
            <a:r>
              <a:rPr lang="en-GB" b="1" dirty="0"/>
              <a:t> </a:t>
            </a:r>
            <a:r>
              <a:rPr lang="en-GB" b="1" dirty="0" err="1"/>
              <a:t>maes</a:t>
            </a:r>
            <a:r>
              <a:rPr lang="en-GB" b="1" dirty="0"/>
              <a:t> </a:t>
            </a:r>
            <a:r>
              <a:rPr lang="en-GB" b="1" dirty="0">
                <a:solidFill>
                  <a:srgbClr val="0070C0"/>
                </a:solidFill>
              </a:rPr>
              <a:t>Fieldwork startup process</a:t>
            </a:r>
            <a:endParaRPr lang="en-GB" dirty="0"/>
          </a:p>
        </p:txBody>
      </p:sp>
      <p:sp>
        <p:nvSpPr>
          <p:cNvPr id="3" name="Content Placeholder 2">
            <a:extLst>
              <a:ext uri="{FF2B5EF4-FFF2-40B4-BE49-F238E27FC236}">
                <a16:creationId xmlns:a16="http://schemas.microsoft.com/office/drawing/2014/main" id="{DC6CB619-D6FA-1B67-B40D-A94BC395DD00}"/>
              </a:ext>
            </a:extLst>
          </p:cNvPr>
          <p:cNvSpPr>
            <a:spLocks noGrp="1"/>
          </p:cNvSpPr>
          <p:nvPr>
            <p:ph sz="half" idx="1"/>
          </p:nvPr>
        </p:nvSpPr>
        <p:spPr>
          <a:xfrm>
            <a:off x="628650" y="1825624"/>
            <a:ext cx="3867150" cy="4123655"/>
          </a:xfrm>
        </p:spPr>
        <p:txBody>
          <a:bodyPr>
            <a:noAutofit/>
          </a:bodyPr>
          <a:lstStyle/>
          <a:p>
            <a:r>
              <a:rPr lang="en-GB" sz="1600" dirty="0" err="1">
                <a:cs typeface="Arial" panose="020B0604020202020204" pitchFamily="34" charset="0"/>
              </a:rPr>
              <a:t>Trafodaeth</a:t>
            </a:r>
            <a:r>
              <a:rPr lang="en-GB" sz="1600" dirty="0">
                <a:cs typeface="Arial" panose="020B0604020202020204" pitchFamily="34" charset="0"/>
              </a:rPr>
              <a:t> </a:t>
            </a:r>
            <a:r>
              <a:rPr lang="en-GB" sz="1600" dirty="0" err="1">
                <a:cs typeface="Arial" panose="020B0604020202020204" pitchFamily="34" charset="0"/>
              </a:rPr>
              <a:t>o'ch</a:t>
            </a:r>
            <a:r>
              <a:rPr lang="en-GB" sz="1600" dirty="0">
                <a:cs typeface="Arial" panose="020B0604020202020204" pitchFamily="34" charset="0"/>
              </a:rPr>
              <a:t> </a:t>
            </a:r>
            <a:r>
              <a:rPr lang="en-GB" sz="1600" dirty="0" err="1">
                <a:cs typeface="Arial" panose="020B0604020202020204" pitchFamily="34" charset="0"/>
              </a:rPr>
              <a:t>cefndir</a:t>
            </a:r>
            <a:r>
              <a:rPr lang="en-GB" sz="1600" dirty="0">
                <a:cs typeface="Arial" panose="020B0604020202020204" pitchFamily="34" charset="0"/>
              </a:rPr>
              <a:t>, </a:t>
            </a:r>
            <a:r>
              <a:rPr lang="en-GB" sz="1600" dirty="0" err="1">
                <a:cs typeface="Arial" panose="020B0604020202020204" pitchFamily="34" charset="0"/>
              </a:rPr>
              <a:t>eich</a:t>
            </a:r>
            <a:r>
              <a:rPr lang="en-GB" sz="1600" dirty="0">
                <a:cs typeface="Arial" panose="020B0604020202020204" pitchFamily="34" charset="0"/>
              </a:rPr>
              <a:t> </a:t>
            </a:r>
            <a:r>
              <a:rPr lang="en-GB" sz="1600" dirty="0" err="1">
                <a:cs typeface="Arial" panose="020B0604020202020204" pitchFamily="34" charset="0"/>
              </a:rPr>
              <a:t>diddordebau</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hyn</a:t>
            </a:r>
            <a:r>
              <a:rPr lang="en-GB" sz="1600" dirty="0">
                <a:cs typeface="Arial" panose="020B0604020202020204" pitchFamily="34" charset="0"/>
              </a:rPr>
              <a:t> y </a:t>
            </a:r>
            <a:r>
              <a:rPr lang="en-GB" sz="1600" dirty="0" err="1">
                <a:cs typeface="Arial" panose="020B0604020202020204" pitchFamily="34" charset="0"/>
              </a:rPr>
              <a:t>gallwch</a:t>
            </a:r>
            <a:r>
              <a:rPr lang="en-GB" sz="1600" dirty="0">
                <a:cs typeface="Arial" panose="020B0604020202020204" pitchFamily="34" charset="0"/>
              </a:rPr>
              <a:t> </a:t>
            </a:r>
            <a:r>
              <a:rPr lang="en-GB" sz="1600" dirty="0" err="1">
                <a:cs typeface="Arial" panose="020B0604020202020204" pitchFamily="34" charset="0"/>
              </a:rPr>
              <a:t>ei</a:t>
            </a:r>
            <a:r>
              <a:rPr lang="en-GB" sz="1600" dirty="0">
                <a:cs typeface="Arial" panose="020B0604020202020204" pitchFamily="34" charset="0"/>
              </a:rPr>
              <a:t> </a:t>
            </a:r>
            <a:r>
              <a:rPr lang="en-GB" sz="1600" dirty="0" err="1">
                <a:cs typeface="Arial" panose="020B0604020202020204" pitchFamily="34" charset="0"/>
              </a:rPr>
              <a:t>gyfrannu</a:t>
            </a:r>
            <a:r>
              <a:rPr lang="en-GB" sz="1600" dirty="0">
                <a:cs typeface="Arial" panose="020B0604020202020204" pitchFamily="34" charset="0"/>
              </a:rPr>
              <a:t> </a:t>
            </a:r>
            <a:r>
              <a:rPr lang="en-GB" sz="1600" dirty="0" err="1">
                <a:cs typeface="Arial" panose="020B0604020202020204" pitchFamily="34" charset="0"/>
              </a:rPr>
              <a:t>i'r</a:t>
            </a:r>
            <a:r>
              <a:rPr lang="en-GB" sz="1600" dirty="0">
                <a:cs typeface="Arial" panose="020B0604020202020204" pitchFamily="34" charset="0"/>
              </a:rPr>
              <a:t> </a:t>
            </a:r>
            <a:r>
              <a:rPr lang="en-GB" sz="1600" dirty="0" err="1">
                <a:cs typeface="Arial" panose="020B0604020202020204" pitchFamily="34" charset="0"/>
              </a:rPr>
              <a:t>lleoliad</a:t>
            </a:r>
            <a:r>
              <a:rPr lang="en-GB" sz="1600" dirty="0">
                <a:cs typeface="Arial" panose="020B0604020202020204" pitchFamily="34" charset="0"/>
              </a:rPr>
              <a:t>,</a:t>
            </a:r>
          </a:p>
          <a:p>
            <a:r>
              <a:rPr lang="en-GB" sz="1600" dirty="0" err="1">
                <a:cs typeface="Arial" panose="020B0604020202020204" pitchFamily="34" charset="0"/>
              </a:rPr>
              <a:t>Dyddiadau</a:t>
            </a:r>
            <a:r>
              <a:rPr lang="en-GB" sz="1600" dirty="0">
                <a:cs typeface="Arial" panose="020B0604020202020204" pitchFamily="34" charset="0"/>
              </a:rPr>
              <a:t>, </a:t>
            </a:r>
            <a:r>
              <a:rPr lang="en-GB" sz="1600" dirty="0" err="1">
                <a:cs typeface="Arial" panose="020B0604020202020204" pitchFamily="34" charset="0"/>
              </a:rPr>
              <a:t>dyddiau</a:t>
            </a:r>
            <a:r>
              <a:rPr lang="en-GB" sz="1600" dirty="0">
                <a:cs typeface="Arial" panose="020B0604020202020204" pitchFamily="34" charset="0"/>
              </a:rPr>
              <a:t> ac </a:t>
            </a:r>
            <a:r>
              <a:rPr lang="en-GB" sz="1600" dirty="0" err="1">
                <a:cs typeface="Arial" panose="020B0604020202020204" pitchFamily="34" charset="0"/>
              </a:rPr>
              <a:t>amseroedd</a:t>
            </a:r>
            <a:r>
              <a:rPr lang="en-GB" sz="1600" dirty="0">
                <a:cs typeface="Arial" panose="020B0604020202020204" pitchFamily="34" charset="0"/>
              </a:rPr>
              <a:t> y </a:t>
            </a:r>
            <a:r>
              <a:rPr lang="en-GB" sz="1600" dirty="0" err="1">
                <a:cs typeface="Arial" panose="020B0604020202020204" pitchFamily="34" charset="0"/>
              </a:rPr>
              <a:t>byddwch</a:t>
            </a:r>
            <a:r>
              <a:rPr lang="en-GB" sz="1600" dirty="0">
                <a:cs typeface="Arial" panose="020B0604020202020204" pitchFamily="34" charset="0"/>
              </a:rPr>
              <a:t> </a:t>
            </a:r>
            <a:r>
              <a:rPr lang="en-GB" sz="1600" dirty="0" err="1">
                <a:cs typeface="Arial" panose="020B0604020202020204" pitchFamily="34" charset="0"/>
              </a:rPr>
              <a:t>yn</a:t>
            </a:r>
            <a:r>
              <a:rPr lang="en-GB" sz="1600" dirty="0">
                <a:cs typeface="Arial" panose="020B0604020202020204" pitchFamily="34" charset="0"/>
              </a:rPr>
              <a:t> </a:t>
            </a:r>
            <a:r>
              <a:rPr lang="en-GB" sz="1600" dirty="0" err="1">
                <a:cs typeface="Arial" panose="020B0604020202020204" pitchFamily="34" charset="0"/>
              </a:rPr>
              <a:t>gweithio</a:t>
            </a:r>
            <a:r>
              <a:rPr lang="en-GB" sz="1600" dirty="0">
                <a:cs typeface="Arial" panose="020B0604020202020204" pitchFamily="34" charset="0"/>
              </a:rPr>
              <a:t>,</a:t>
            </a:r>
          </a:p>
          <a:p>
            <a:r>
              <a:rPr lang="en-GB" sz="1600" dirty="0" err="1">
                <a:cs typeface="Arial" panose="020B0604020202020204" pitchFamily="34" charset="0"/>
              </a:rPr>
              <a:t>Trefniadau</a:t>
            </a:r>
            <a:r>
              <a:rPr lang="en-GB" sz="1600" dirty="0">
                <a:cs typeface="Arial" panose="020B0604020202020204" pitchFamily="34" charset="0"/>
              </a:rPr>
              <a:t> </a:t>
            </a:r>
            <a:r>
              <a:rPr lang="en-GB" sz="1600" dirty="0" err="1">
                <a:cs typeface="Arial" panose="020B0604020202020204" pitchFamily="34" charset="0"/>
              </a:rPr>
              <a:t>sefydlu</a:t>
            </a:r>
            <a:r>
              <a:rPr lang="en-GB" sz="1600" dirty="0">
                <a:cs typeface="Arial" panose="020B0604020202020204" pitchFamily="34" charset="0"/>
              </a:rPr>
              <a:t>,</a:t>
            </a:r>
          </a:p>
          <a:p>
            <a:r>
              <a:rPr lang="en-GB" sz="1600" dirty="0" err="1">
                <a:cs typeface="Arial" panose="020B0604020202020204" pitchFamily="34" charset="0"/>
              </a:rPr>
              <a:t>Disgwyliadau</a:t>
            </a:r>
            <a:r>
              <a:rPr lang="en-GB" sz="1600" dirty="0">
                <a:cs typeface="Arial" panose="020B0604020202020204" pitchFamily="34" charset="0"/>
              </a:rPr>
              <a:t> </a:t>
            </a:r>
            <a:r>
              <a:rPr lang="en-GB" sz="1600" dirty="0" err="1">
                <a:cs typeface="Arial" panose="020B0604020202020204" pitchFamily="34" charset="0"/>
              </a:rPr>
              <a:t>lleoliad</a:t>
            </a:r>
            <a:r>
              <a:rPr lang="en-GB" sz="1600" dirty="0">
                <a:cs typeface="Arial" panose="020B0604020202020204" pitchFamily="34" charset="0"/>
              </a:rPr>
              <a:t> </a:t>
            </a:r>
            <a:r>
              <a:rPr lang="en-GB" sz="1600" dirty="0" err="1">
                <a:cs typeface="Arial" panose="020B0604020202020204" pitchFamily="34" charset="0"/>
              </a:rPr>
              <a:t>ohonoch</a:t>
            </a:r>
            <a:r>
              <a:rPr lang="en-GB" sz="1600" dirty="0">
                <a:cs typeface="Arial" panose="020B0604020202020204" pitchFamily="34" charset="0"/>
              </a:rPr>
              <a:t> </a:t>
            </a:r>
            <a:r>
              <a:rPr lang="en-GB" sz="1600" dirty="0" err="1">
                <a:cs typeface="Arial" panose="020B0604020202020204" pitchFamily="34" charset="0"/>
              </a:rPr>
              <a:t>tra</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leoliad</a:t>
            </a:r>
            <a:r>
              <a:rPr lang="en-GB" sz="1600" dirty="0">
                <a:cs typeface="Arial" panose="020B0604020202020204" pitchFamily="34" charset="0"/>
              </a:rPr>
              <a:t>,</a:t>
            </a:r>
          </a:p>
          <a:p>
            <a:r>
              <a:rPr lang="en-GB" sz="1600" dirty="0" err="1">
                <a:cs typeface="Arial" panose="020B0604020202020204" pitchFamily="34" charset="0"/>
              </a:rPr>
              <a:t>Trafod</a:t>
            </a:r>
            <a:r>
              <a:rPr lang="en-GB" sz="1600" dirty="0">
                <a:cs typeface="Arial" panose="020B0604020202020204" pitchFamily="34" charset="0"/>
              </a:rPr>
              <a:t> </a:t>
            </a:r>
            <a:r>
              <a:rPr lang="en-GB" sz="1600" dirty="0" err="1">
                <a:cs typeface="Arial" panose="020B0604020202020204" pitchFamily="34" charset="0"/>
              </a:rPr>
              <a:t>eich</a:t>
            </a:r>
            <a:r>
              <a:rPr lang="en-GB" sz="1600" dirty="0">
                <a:cs typeface="Arial" panose="020B0604020202020204" pitchFamily="34" charset="0"/>
              </a:rPr>
              <a:t> </a:t>
            </a:r>
            <a:r>
              <a:rPr lang="en-GB" sz="1600" dirty="0" err="1">
                <a:cs typeface="Arial" panose="020B0604020202020204" pitchFamily="34" charset="0"/>
              </a:rPr>
              <a:t>anghenion</a:t>
            </a:r>
            <a:r>
              <a:rPr lang="en-GB" sz="1600" dirty="0">
                <a:cs typeface="Arial" panose="020B0604020202020204" pitchFamily="34" charset="0"/>
              </a:rPr>
              <a:t> </a:t>
            </a:r>
            <a:r>
              <a:rPr lang="en-GB" sz="1600" dirty="0" err="1">
                <a:cs typeface="Arial" panose="020B0604020202020204" pitchFamily="34" charset="0"/>
              </a:rPr>
              <a:t>dysgu</a:t>
            </a:r>
            <a:r>
              <a:rPr lang="en-GB" sz="1600" dirty="0">
                <a:cs typeface="Arial" panose="020B0604020202020204" pitchFamily="34" charset="0"/>
              </a:rPr>
              <a:t> a </a:t>
            </a:r>
            <a:r>
              <a:rPr lang="en-GB" sz="1600" dirty="0" err="1">
                <a:cs typeface="Arial" panose="020B0604020202020204" pitchFamily="34" charset="0"/>
              </a:rPr>
              <a:t>datblygu</a:t>
            </a:r>
            <a:r>
              <a:rPr lang="en-GB" sz="1600" dirty="0">
                <a:cs typeface="Arial" panose="020B0604020202020204" pitchFamily="34" charset="0"/>
              </a:rPr>
              <a:t>,</a:t>
            </a:r>
          </a:p>
          <a:p>
            <a:r>
              <a:rPr lang="en-GB" sz="1600" dirty="0" err="1">
                <a:cs typeface="Arial" panose="020B0604020202020204" pitchFamily="34" charset="0"/>
              </a:rPr>
              <a:t>Trafod</a:t>
            </a:r>
            <a:r>
              <a:rPr lang="en-GB" sz="1600" dirty="0">
                <a:cs typeface="Arial" panose="020B0604020202020204" pitchFamily="34" charset="0"/>
              </a:rPr>
              <a:t> </a:t>
            </a:r>
            <a:r>
              <a:rPr lang="en-GB" sz="1600" dirty="0" err="1">
                <a:cs typeface="Arial" panose="020B0604020202020204" pitchFamily="34" charset="0"/>
              </a:rPr>
              <a:t>arsylwi</a:t>
            </a:r>
            <a:r>
              <a:rPr lang="en-GB" sz="1600" dirty="0">
                <a:cs typeface="Arial" panose="020B0604020202020204" pitchFamily="34" charset="0"/>
              </a:rPr>
              <a:t> ac </a:t>
            </a:r>
            <a:r>
              <a:rPr lang="en-GB" sz="1600" dirty="0" err="1">
                <a:cs typeface="Arial" panose="020B0604020202020204" pitchFamily="34" charset="0"/>
              </a:rPr>
              <a:t>asesu</a:t>
            </a:r>
            <a:r>
              <a:rPr lang="en-GB" sz="1600" dirty="0">
                <a:cs typeface="Arial" panose="020B0604020202020204" pitchFamily="34" charset="0"/>
              </a:rPr>
              <a:t>,</a:t>
            </a:r>
          </a:p>
          <a:p>
            <a:r>
              <a:rPr lang="en-GB" sz="1600" dirty="0" err="1">
                <a:cs typeface="Arial" panose="020B0604020202020204" pitchFamily="34" charset="0"/>
              </a:rPr>
              <a:t>Arwyddo'r</a:t>
            </a:r>
            <a:r>
              <a:rPr lang="en-GB" sz="1600" dirty="0">
                <a:cs typeface="Arial" panose="020B0604020202020204" pitchFamily="34" charset="0"/>
              </a:rPr>
              <a:t> contract,</a:t>
            </a:r>
          </a:p>
          <a:p>
            <a:r>
              <a:rPr lang="en-GB" sz="1600" dirty="0" err="1">
                <a:cs typeface="Arial" panose="020B0604020202020204" pitchFamily="34" charset="0"/>
              </a:rPr>
              <a:t>Cadarnhau</a:t>
            </a:r>
            <a:r>
              <a:rPr lang="en-GB" sz="1600" dirty="0">
                <a:cs typeface="Arial" panose="020B0604020202020204" pitchFamily="34" charset="0"/>
              </a:rPr>
              <a:t> </a:t>
            </a:r>
            <a:r>
              <a:rPr lang="en-GB" sz="1600" dirty="0" err="1">
                <a:cs typeface="Arial" panose="020B0604020202020204" pitchFamily="34" charset="0"/>
              </a:rPr>
              <a:t>dyddiadau</a:t>
            </a:r>
            <a:r>
              <a:rPr lang="en-GB" sz="1600" dirty="0">
                <a:cs typeface="Arial" panose="020B0604020202020204" pitchFamily="34" charset="0"/>
              </a:rPr>
              <a:t> </a:t>
            </a:r>
            <a:r>
              <a:rPr lang="en-GB" sz="1600" dirty="0" err="1">
                <a:cs typeface="Arial" panose="020B0604020202020204" pitchFamily="34" charset="0"/>
              </a:rPr>
              <a:t>targed</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gyfer</a:t>
            </a:r>
            <a:r>
              <a:rPr lang="en-GB" sz="1600" dirty="0">
                <a:cs typeface="Arial" panose="020B0604020202020204" pitchFamily="34" charset="0"/>
              </a:rPr>
              <a:t> </a:t>
            </a:r>
            <a:r>
              <a:rPr lang="en-GB" sz="1600" dirty="0" err="1">
                <a:cs typeface="Arial" panose="020B0604020202020204" pitchFamily="34" charset="0"/>
              </a:rPr>
              <a:t>lleoli</a:t>
            </a:r>
            <a:r>
              <a:rPr lang="en-GB" sz="1600" dirty="0">
                <a:cs typeface="Arial" panose="020B0604020202020204" pitchFamily="34" charset="0"/>
              </a:rPr>
              <a:t> </a:t>
            </a:r>
            <a:r>
              <a:rPr lang="en-GB" sz="1600" dirty="0" err="1">
                <a:cs typeface="Arial" panose="020B0604020202020204" pitchFamily="34" charset="0"/>
              </a:rPr>
              <a:t>gan</a:t>
            </a:r>
            <a:r>
              <a:rPr lang="en-GB" sz="1600" dirty="0">
                <a:cs typeface="Arial" panose="020B0604020202020204" pitchFamily="34" charset="0"/>
              </a:rPr>
              <a:t> </a:t>
            </a:r>
            <a:r>
              <a:rPr lang="en-GB" sz="1600" dirty="0" err="1">
                <a:cs typeface="Arial" panose="020B0604020202020204" pitchFamily="34" charset="0"/>
              </a:rPr>
              <a:t>gynnwys</a:t>
            </a:r>
            <a:r>
              <a:rPr lang="en-GB" sz="1600" dirty="0">
                <a:cs typeface="Arial" panose="020B0604020202020204" pitchFamily="34" charset="0"/>
              </a:rPr>
              <a:t> </a:t>
            </a:r>
            <a:r>
              <a:rPr lang="en-GB" sz="1600" dirty="0" err="1">
                <a:cs typeface="Arial" panose="020B0604020202020204" pitchFamily="34" charset="0"/>
              </a:rPr>
              <a:t>dyddiad</a:t>
            </a:r>
            <a:r>
              <a:rPr lang="en-GB" sz="1600" dirty="0">
                <a:cs typeface="Arial" panose="020B0604020202020204" pitchFamily="34" charset="0"/>
              </a:rPr>
              <a:t> </a:t>
            </a:r>
            <a:r>
              <a:rPr lang="en-GB" sz="1600" dirty="0" err="1">
                <a:cs typeface="Arial" panose="020B0604020202020204" pitchFamily="34" charset="0"/>
              </a:rPr>
              <a:t>ar</a:t>
            </a:r>
            <a:r>
              <a:rPr lang="en-GB" sz="1600" dirty="0">
                <a:cs typeface="Arial" panose="020B0604020202020204" pitchFamily="34" charset="0"/>
              </a:rPr>
              <a:t> </a:t>
            </a:r>
            <a:r>
              <a:rPr lang="en-GB" sz="1600" dirty="0" err="1">
                <a:cs typeface="Arial" panose="020B0604020202020204" pitchFamily="34" charset="0"/>
              </a:rPr>
              <a:t>gyfer</a:t>
            </a:r>
            <a:r>
              <a:rPr lang="en-GB" sz="1600" dirty="0">
                <a:cs typeface="Arial" panose="020B0604020202020204" pitchFamily="34" charset="0"/>
              </a:rPr>
              <a:t> y </a:t>
            </a:r>
            <a:r>
              <a:rPr lang="en-GB" sz="1600" dirty="0" err="1">
                <a:cs typeface="Arial" panose="020B0604020202020204" pitchFamily="34" charset="0"/>
              </a:rPr>
              <a:t>cyfarfod</a:t>
            </a:r>
            <a:r>
              <a:rPr lang="en-GB" sz="1600" dirty="0">
                <a:cs typeface="Arial" panose="020B0604020202020204" pitchFamily="34" charset="0"/>
              </a:rPr>
              <a:t> </a:t>
            </a:r>
            <a:r>
              <a:rPr lang="en-GB" sz="1600" dirty="0" err="1">
                <a:cs typeface="Arial" panose="020B0604020202020204" pitchFamily="34" charset="0"/>
              </a:rPr>
              <a:t>terfynol</a:t>
            </a:r>
            <a:r>
              <a:rPr lang="en-GB" sz="1600" dirty="0">
                <a:cs typeface="Arial" panose="020B0604020202020204" pitchFamily="34" charset="0"/>
              </a:rPr>
              <a:t> a </a:t>
            </a:r>
            <a:r>
              <a:rPr lang="en-GB" sz="1600" dirty="0" err="1">
                <a:cs typeface="Arial" panose="020B0604020202020204" pitchFamily="34" charset="0"/>
              </a:rPr>
              <a:t>chyflwyno'r</a:t>
            </a:r>
            <a:r>
              <a:rPr lang="en-GB" sz="1600" dirty="0">
                <a:cs typeface="Arial" panose="020B0604020202020204" pitchFamily="34" charset="0"/>
              </a:rPr>
              <a:t> </a:t>
            </a:r>
            <a:r>
              <a:rPr lang="en-GB" sz="1600" dirty="0" err="1">
                <a:cs typeface="Arial" panose="020B0604020202020204" pitchFamily="34" charset="0"/>
              </a:rPr>
              <a:t>portffolio</a:t>
            </a:r>
            <a:r>
              <a:rPr lang="en-GB" sz="1600" dirty="0">
                <a:cs typeface="Arial" panose="020B0604020202020204" pitchFamily="34" charset="0"/>
              </a:rPr>
              <a:t>.</a:t>
            </a:r>
          </a:p>
        </p:txBody>
      </p:sp>
      <p:sp>
        <p:nvSpPr>
          <p:cNvPr id="4" name="Content Placeholder 3">
            <a:extLst>
              <a:ext uri="{FF2B5EF4-FFF2-40B4-BE49-F238E27FC236}">
                <a16:creationId xmlns:a16="http://schemas.microsoft.com/office/drawing/2014/main" id="{C41AE988-9A90-DF76-C2D7-D78E036C6DDF}"/>
              </a:ext>
            </a:extLst>
          </p:cNvPr>
          <p:cNvSpPr>
            <a:spLocks noGrp="1"/>
          </p:cNvSpPr>
          <p:nvPr>
            <p:ph sz="half" idx="2"/>
          </p:nvPr>
        </p:nvSpPr>
        <p:spPr>
          <a:xfrm>
            <a:off x="4648200" y="1825624"/>
            <a:ext cx="3867150" cy="4267671"/>
          </a:xfrm>
        </p:spPr>
        <p:txBody>
          <a:bodyPr>
            <a:normAutofit fontScale="55000" lnSpcReduction="20000"/>
          </a:bodyPr>
          <a:lstStyle/>
          <a:p>
            <a:r>
              <a:rPr lang="en-GB" sz="3100" dirty="0">
                <a:solidFill>
                  <a:srgbClr val="0070C0"/>
                </a:solidFill>
              </a:rPr>
              <a:t>A discussion of your background, your interests and what you can bring to the placement, </a:t>
            </a:r>
          </a:p>
          <a:p>
            <a:r>
              <a:rPr lang="en-GB" sz="3100" dirty="0">
                <a:solidFill>
                  <a:srgbClr val="0070C0"/>
                </a:solidFill>
              </a:rPr>
              <a:t>Dates, days and times you will be working, </a:t>
            </a:r>
          </a:p>
          <a:p>
            <a:r>
              <a:rPr lang="en-GB" sz="3100" dirty="0">
                <a:solidFill>
                  <a:srgbClr val="0070C0"/>
                </a:solidFill>
              </a:rPr>
              <a:t>Induction arrangements, </a:t>
            </a:r>
          </a:p>
          <a:p>
            <a:r>
              <a:rPr lang="en-GB" sz="3100" dirty="0">
                <a:solidFill>
                  <a:srgbClr val="0070C0"/>
                </a:solidFill>
              </a:rPr>
              <a:t>Placement expectations of you while on placement, </a:t>
            </a:r>
          </a:p>
          <a:p>
            <a:r>
              <a:rPr lang="en-GB" sz="3100" dirty="0">
                <a:solidFill>
                  <a:srgbClr val="0070C0"/>
                </a:solidFill>
              </a:rPr>
              <a:t>Discussion of your learning and development needs, </a:t>
            </a:r>
          </a:p>
          <a:p>
            <a:r>
              <a:rPr lang="en-GB" sz="3100" dirty="0">
                <a:solidFill>
                  <a:srgbClr val="0070C0"/>
                </a:solidFill>
              </a:rPr>
              <a:t>Discussing observation and assessment, </a:t>
            </a:r>
          </a:p>
          <a:p>
            <a:r>
              <a:rPr lang="en-GB" sz="3100" dirty="0">
                <a:solidFill>
                  <a:srgbClr val="0070C0"/>
                </a:solidFill>
              </a:rPr>
              <a:t>Signing the contract, </a:t>
            </a:r>
          </a:p>
          <a:p>
            <a:r>
              <a:rPr lang="en-GB" sz="3100" dirty="0">
                <a:solidFill>
                  <a:srgbClr val="0070C0"/>
                </a:solidFill>
              </a:rPr>
              <a:t>Confirming target dates for placement including date for the final meeting and submission of the portfolio. </a:t>
            </a:r>
          </a:p>
          <a:p>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801446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7515B-972C-3D82-4CA8-D035A8B24C16}"/>
              </a:ext>
            </a:extLst>
          </p:cNvPr>
          <p:cNvSpPr>
            <a:spLocks noGrp="1"/>
          </p:cNvSpPr>
          <p:nvPr>
            <p:ph type="title"/>
          </p:nvPr>
        </p:nvSpPr>
        <p:spPr/>
        <p:txBody>
          <a:bodyPr/>
          <a:lstStyle/>
          <a:p>
            <a:r>
              <a:rPr lang="en-GB" b="1" dirty="0"/>
              <a:t>Y </a:t>
            </a:r>
            <a:r>
              <a:rPr lang="en-GB" b="1" dirty="0" err="1"/>
              <a:t>camau</a:t>
            </a:r>
            <a:r>
              <a:rPr lang="en-GB" b="1" dirty="0"/>
              <a:t> </a:t>
            </a:r>
            <a:r>
              <a:rPr lang="en-GB" b="1" dirty="0" err="1"/>
              <a:t>nesaf</a:t>
            </a:r>
            <a:r>
              <a:rPr lang="en-GB" b="1" dirty="0"/>
              <a:t> </a:t>
            </a:r>
            <a:r>
              <a:rPr lang="en-GB" b="1" dirty="0" err="1"/>
              <a:t>i</a:t>
            </a:r>
            <a:r>
              <a:rPr lang="en-GB" b="1" dirty="0"/>
              <a:t> chi</a:t>
            </a:r>
            <a:br>
              <a:rPr lang="en-GB" b="1" dirty="0"/>
            </a:br>
            <a:r>
              <a:rPr lang="en-GB" b="1" dirty="0">
                <a:solidFill>
                  <a:srgbClr val="0070C0"/>
                </a:solidFill>
              </a:rPr>
              <a:t>Next steps for you</a:t>
            </a:r>
          </a:p>
        </p:txBody>
      </p:sp>
      <p:sp>
        <p:nvSpPr>
          <p:cNvPr id="3" name="Content Placeholder 2">
            <a:extLst>
              <a:ext uri="{FF2B5EF4-FFF2-40B4-BE49-F238E27FC236}">
                <a16:creationId xmlns:a16="http://schemas.microsoft.com/office/drawing/2014/main" id="{91DF82A3-F057-CAC5-3149-25A881A16488}"/>
              </a:ext>
            </a:extLst>
          </p:cNvPr>
          <p:cNvSpPr>
            <a:spLocks noGrp="1"/>
          </p:cNvSpPr>
          <p:nvPr>
            <p:ph sz="half" idx="1"/>
          </p:nvPr>
        </p:nvSpPr>
        <p:spPr/>
        <p:txBody>
          <a:bodyPr>
            <a:normAutofit fontScale="62500" lnSpcReduction="20000"/>
          </a:bodyPr>
          <a:lstStyle/>
          <a:p>
            <a:r>
              <a:rPr lang="en-GB" dirty="0" err="1"/>
              <a:t>Cwblhewch</a:t>
            </a:r>
            <a:r>
              <a:rPr lang="en-GB" dirty="0"/>
              <a:t> y </a:t>
            </a:r>
            <a:r>
              <a:rPr lang="en-GB" dirty="0" err="1"/>
              <a:t>ffurflen</a:t>
            </a:r>
            <a:r>
              <a:rPr lang="en-GB" dirty="0"/>
              <a:t> iechyd a </a:t>
            </a:r>
            <a:r>
              <a:rPr lang="en-GB" dirty="0" err="1"/>
              <a:t>diogelwch</a:t>
            </a:r>
            <a:r>
              <a:rPr lang="en-GB" dirty="0"/>
              <a:t> y </a:t>
            </a:r>
            <a:r>
              <a:rPr lang="en-GB" dirty="0" err="1"/>
              <a:t>byddwch</a:t>
            </a:r>
            <a:r>
              <a:rPr lang="en-GB" dirty="0"/>
              <a:t> </a:t>
            </a:r>
            <a:r>
              <a:rPr lang="en-GB" dirty="0" err="1"/>
              <a:t>wedi</a:t>
            </a:r>
            <a:r>
              <a:rPr lang="en-GB" dirty="0"/>
              <a:t> </a:t>
            </a:r>
            <a:r>
              <a:rPr lang="en-GB" dirty="0" err="1"/>
              <a:t>cael</a:t>
            </a:r>
            <a:r>
              <a:rPr lang="en-GB" dirty="0"/>
              <a:t> </a:t>
            </a:r>
            <a:r>
              <a:rPr lang="en-GB" dirty="0" err="1"/>
              <a:t>gwybod</a:t>
            </a:r>
            <a:r>
              <a:rPr lang="en-GB" dirty="0"/>
              <a:t> </a:t>
            </a:r>
            <a:r>
              <a:rPr lang="en-GB" dirty="0" err="1"/>
              <a:t>amdani</a:t>
            </a:r>
            <a:r>
              <a:rPr lang="en-GB" dirty="0"/>
              <a:t>.</a:t>
            </a:r>
          </a:p>
          <a:p>
            <a:r>
              <a:rPr lang="en-GB" b="1" dirty="0" err="1"/>
              <a:t>Ydych</a:t>
            </a:r>
            <a:r>
              <a:rPr lang="en-GB" b="1" dirty="0"/>
              <a:t> chi </a:t>
            </a:r>
            <a:r>
              <a:rPr lang="en-GB" b="1" dirty="0" err="1"/>
              <a:t>wedi</a:t>
            </a:r>
            <a:r>
              <a:rPr lang="en-GB" b="1" dirty="0"/>
              <a:t> </a:t>
            </a:r>
            <a:r>
              <a:rPr lang="en-GB" b="1" dirty="0" err="1"/>
              <a:t>cwblhau</a:t>
            </a:r>
            <a:r>
              <a:rPr lang="en-GB" b="1" dirty="0"/>
              <a:t> </a:t>
            </a:r>
            <a:r>
              <a:rPr lang="en-GB" b="1" dirty="0" err="1"/>
              <a:t>eich</a:t>
            </a:r>
            <a:r>
              <a:rPr lang="en-GB" b="1" dirty="0"/>
              <a:t> </a:t>
            </a:r>
            <a:r>
              <a:rPr lang="en-GB" b="1" dirty="0" err="1"/>
              <a:t>cais</a:t>
            </a:r>
            <a:r>
              <a:rPr lang="en-GB" b="1" dirty="0"/>
              <a:t> DBS?</a:t>
            </a:r>
          </a:p>
          <a:p>
            <a:r>
              <a:rPr lang="en-GB" dirty="0" err="1"/>
              <a:t>Gwnewch</a:t>
            </a:r>
            <a:r>
              <a:rPr lang="en-GB" dirty="0"/>
              <a:t> </a:t>
            </a:r>
            <a:r>
              <a:rPr lang="en-GB" dirty="0" err="1"/>
              <a:t>gynllun</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cyfarfodydd</a:t>
            </a:r>
            <a:r>
              <a:rPr lang="en-GB" dirty="0"/>
              <a:t> </a:t>
            </a:r>
            <a:r>
              <a:rPr lang="en-GB" dirty="0" err="1"/>
              <a:t>lleoliad</a:t>
            </a:r>
            <a:r>
              <a:rPr lang="en-GB" dirty="0"/>
              <a:t>.</a:t>
            </a:r>
          </a:p>
          <a:p>
            <a:r>
              <a:rPr lang="en-GB" dirty="0" err="1"/>
              <a:t>Cynlluniwch</a:t>
            </a:r>
            <a:r>
              <a:rPr lang="en-GB" dirty="0"/>
              <a:t> </a:t>
            </a:r>
            <a:r>
              <a:rPr lang="en-GB" dirty="0" err="1"/>
              <a:t>amser</a:t>
            </a:r>
            <a:r>
              <a:rPr lang="en-GB" dirty="0"/>
              <a:t> </a:t>
            </a:r>
            <a:r>
              <a:rPr lang="en-GB" dirty="0" err="1"/>
              <a:t>i</a:t>
            </a:r>
            <a:r>
              <a:rPr lang="en-GB" dirty="0"/>
              <a:t> </a:t>
            </a:r>
            <a:r>
              <a:rPr lang="en-GB" dirty="0" err="1"/>
              <a:t>drafod</a:t>
            </a:r>
            <a:r>
              <a:rPr lang="en-GB" dirty="0"/>
              <a:t> </a:t>
            </a:r>
            <a:r>
              <a:rPr lang="en-GB" dirty="0" err="1"/>
              <a:t>eich</a:t>
            </a:r>
            <a:r>
              <a:rPr lang="en-GB" dirty="0"/>
              <a:t> </a:t>
            </a:r>
            <a:r>
              <a:rPr lang="en-GB" dirty="0" err="1"/>
              <a:t>lleoliad</a:t>
            </a:r>
            <a:r>
              <a:rPr lang="en-GB" dirty="0"/>
              <a:t>.</a:t>
            </a:r>
          </a:p>
          <a:p>
            <a:r>
              <a:rPr lang="en-GB" dirty="0" err="1"/>
              <a:t>Byddwch</a:t>
            </a:r>
            <a:r>
              <a:rPr lang="en-GB" dirty="0"/>
              <a:t> </a:t>
            </a:r>
            <a:r>
              <a:rPr lang="en-GB" dirty="0" err="1"/>
              <a:t>yn</a:t>
            </a:r>
            <a:r>
              <a:rPr lang="en-GB" dirty="0"/>
              <a:t> </a:t>
            </a:r>
            <a:r>
              <a:rPr lang="en-GB" dirty="0" err="1"/>
              <a:t>barod</a:t>
            </a:r>
            <a:r>
              <a:rPr lang="en-GB" dirty="0"/>
              <a:t> </a:t>
            </a:r>
            <a:r>
              <a:rPr lang="en-GB" dirty="0" err="1"/>
              <a:t>ar</a:t>
            </a:r>
            <a:r>
              <a:rPr lang="en-GB" dirty="0"/>
              <a:t> </a:t>
            </a:r>
            <a:r>
              <a:rPr lang="en-GB" dirty="0" err="1"/>
              <a:t>gyfer</a:t>
            </a:r>
            <a:r>
              <a:rPr lang="en-GB" dirty="0"/>
              <a:t> y </a:t>
            </a:r>
            <a:r>
              <a:rPr lang="en-GB" dirty="0" err="1"/>
              <a:t>cyfarfod</a:t>
            </a:r>
            <a:r>
              <a:rPr lang="en-GB" dirty="0"/>
              <a:t>, </a:t>
            </a:r>
            <a:r>
              <a:rPr lang="en-GB" dirty="0" err="1"/>
              <a:t>ystyriwch</a:t>
            </a:r>
            <a:r>
              <a:rPr lang="en-GB" dirty="0"/>
              <a:t> rai </a:t>
            </a:r>
            <a:r>
              <a:rPr lang="en-GB" dirty="0" err="1"/>
              <a:t>o’r</a:t>
            </a:r>
            <a:r>
              <a:rPr lang="en-GB" dirty="0"/>
              <a:t> </a:t>
            </a:r>
            <a:r>
              <a:rPr lang="en-GB" dirty="0" err="1"/>
              <a:t>cwestiynau</a:t>
            </a:r>
            <a:r>
              <a:rPr lang="en-GB" dirty="0"/>
              <a:t> a </a:t>
            </a:r>
            <a:r>
              <a:rPr lang="en-GB" dirty="0" err="1"/>
              <a:t>awgrymwyd</a:t>
            </a:r>
            <a:r>
              <a:rPr lang="en-GB" dirty="0"/>
              <a:t> </a:t>
            </a:r>
            <a:r>
              <a:rPr lang="en-GB" dirty="0" err="1"/>
              <a:t>eisoes</a:t>
            </a:r>
            <a:r>
              <a:rPr lang="en-GB" dirty="0"/>
              <a:t>, </a:t>
            </a:r>
            <a:r>
              <a:rPr lang="en-GB" dirty="0" err="1"/>
              <a:t>dewch</a:t>
            </a:r>
            <a:r>
              <a:rPr lang="en-GB" dirty="0"/>
              <a:t> â </a:t>
            </a:r>
            <a:r>
              <a:rPr lang="en-GB" dirty="0" err="1"/>
              <a:t>llyfr</a:t>
            </a:r>
            <a:r>
              <a:rPr lang="en-GB" dirty="0"/>
              <a:t> </a:t>
            </a:r>
            <a:r>
              <a:rPr lang="en-GB" dirty="0" err="1"/>
              <a:t>nodiadau</a:t>
            </a:r>
            <a:r>
              <a:rPr lang="en-GB" dirty="0"/>
              <a:t> a </a:t>
            </a:r>
            <a:r>
              <a:rPr lang="en-GB" dirty="0" err="1"/>
              <a:t>beiro</a:t>
            </a:r>
            <a:r>
              <a:rPr lang="en-GB" dirty="0"/>
              <a:t> a </a:t>
            </a:r>
            <a:r>
              <a:rPr lang="en-GB" dirty="0" err="1"/>
              <a:t>meddyliwch</a:t>
            </a:r>
            <a:r>
              <a:rPr lang="en-GB" dirty="0"/>
              <a:t> am </a:t>
            </a:r>
            <a:r>
              <a:rPr lang="en-GB" dirty="0" err="1"/>
              <a:t>eich</a:t>
            </a:r>
            <a:r>
              <a:rPr lang="en-GB" dirty="0"/>
              <a:t> </a:t>
            </a:r>
            <a:r>
              <a:rPr lang="en-GB" dirty="0" err="1"/>
              <a:t>anghenion</a:t>
            </a:r>
            <a:r>
              <a:rPr lang="en-GB" dirty="0"/>
              <a:t> </a:t>
            </a:r>
            <a:r>
              <a:rPr lang="en-GB" dirty="0" err="1"/>
              <a:t>dysgu</a:t>
            </a:r>
            <a:r>
              <a:rPr lang="en-GB" dirty="0"/>
              <a:t> </a:t>
            </a:r>
            <a:r>
              <a:rPr lang="en-GB" dirty="0" err="1"/>
              <a:t>fel</a:t>
            </a:r>
            <a:r>
              <a:rPr lang="en-GB" dirty="0"/>
              <a:t> y </a:t>
            </a:r>
            <a:r>
              <a:rPr lang="en-GB" dirty="0" err="1"/>
              <a:t>gallwch</a:t>
            </a:r>
            <a:r>
              <a:rPr lang="en-GB" dirty="0"/>
              <a:t> </a:t>
            </a:r>
            <a:r>
              <a:rPr lang="en-GB" dirty="0" err="1"/>
              <a:t>drafod</a:t>
            </a:r>
            <a:r>
              <a:rPr lang="en-GB" dirty="0"/>
              <a:t> y </a:t>
            </a:r>
            <a:r>
              <a:rPr lang="en-GB" dirty="0" err="1"/>
              <a:t>rhain</a:t>
            </a:r>
            <a:r>
              <a:rPr lang="en-GB" dirty="0"/>
              <a:t> </a:t>
            </a:r>
            <a:r>
              <a:rPr lang="en-GB" dirty="0" err="1"/>
              <a:t>gyda</a:t>
            </a:r>
            <a:r>
              <a:rPr lang="en-GB" dirty="0"/>
              <a:t> </a:t>
            </a:r>
            <a:r>
              <a:rPr lang="en-GB" dirty="0" err="1"/>
              <a:t>ni</a:t>
            </a:r>
            <a:r>
              <a:rPr lang="en-GB" dirty="0"/>
              <a:t>.</a:t>
            </a:r>
          </a:p>
        </p:txBody>
      </p:sp>
      <p:sp>
        <p:nvSpPr>
          <p:cNvPr id="4" name="Content Placeholder 3">
            <a:extLst>
              <a:ext uri="{FF2B5EF4-FFF2-40B4-BE49-F238E27FC236}">
                <a16:creationId xmlns:a16="http://schemas.microsoft.com/office/drawing/2014/main" id="{96D5B40B-C7F1-8DF4-ECB6-9FCD1F01F813}"/>
              </a:ext>
            </a:extLst>
          </p:cNvPr>
          <p:cNvSpPr>
            <a:spLocks noGrp="1"/>
          </p:cNvSpPr>
          <p:nvPr>
            <p:ph sz="half" idx="2"/>
          </p:nvPr>
        </p:nvSpPr>
        <p:spPr/>
        <p:txBody>
          <a:bodyPr>
            <a:normAutofit fontScale="62500" lnSpcReduction="20000"/>
          </a:bodyPr>
          <a:lstStyle/>
          <a:p>
            <a:r>
              <a:rPr lang="en-GB" dirty="0">
                <a:solidFill>
                  <a:srgbClr val="0070C0"/>
                </a:solidFill>
                <a:latin typeface="Arial" panose="020B0604020202020204" pitchFamily="34" charset="0"/>
                <a:cs typeface="Arial" panose="020B0604020202020204" pitchFamily="34" charset="0"/>
              </a:rPr>
              <a:t>Complete the health and safety form you will have been notified about.</a:t>
            </a:r>
          </a:p>
          <a:p>
            <a:r>
              <a:rPr lang="en-GB" b="1" dirty="0">
                <a:solidFill>
                  <a:srgbClr val="0070C0"/>
                </a:solidFill>
                <a:latin typeface="Arial" panose="020B0604020202020204" pitchFamily="34" charset="0"/>
                <a:cs typeface="Arial" panose="020B0604020202020204" pitchFamily="34" charset="0"/>
              </a:rPr>
              <a:t>Have you completed your DBS application? </a:t>
            </a:r>
          </a:p>
          <a:p>
            <a:r>
              <a:rPr lang="en-GB" dirty="0">
                <a:solidFill>
                  <a:srgbClr val="0070C0"/>
                </a:solidFill>
                <a:latin typeface="Arial" panose="020B0604020202020204" pitchFamily="34" charset="0"/>
                <a:cs typeface="Arial" panose="020B0604020202020204" pitchFamily="34" charset="0"/>
              </a:rPr>
              <a:t>Make a plan for your placement meetings.</a:t>
            </a:r>
          </a:p>
          <a:p>
            <a:r>
              <a:rPr lang="en-GB" dirty="0">
                <a:solidFill>
                  <a:srgbClr val="0070C0"/>
                </a:solidFill>
                <a:latin typeface="Arial" panose="020B0604020202020204" pitchFamily="34" charset="0"/>
                <a:cs typeface="Arial" panose="020B0604020202020204" pitchFamily="34" charset="0"/>
              </a:rPr>
              <a:t>Plan a time to discuss your placement.</a:t>
            </a:r>
          </a:p>
          <a:p>
            <a:r>
              <a:rPr lang="en-GB" dirty="0">
                <a:solidFill>
                  <a:srgbClr val="0070C0"/>
                </a:solidFill>
                <a:latin typeface="Arial" panose="020B0604020202020204" pitchFamily="34" charset="0"/>
                <a:cs typeface="Arial" panose="020B0604020202020204" pitchFamily="34" charset="0"/>
              </a:rPr>
              <a:t>Be prepared for the meeting, consider some of the questions already suggested, bring a note book and pen and think about your learning needs so that you may discuss these with us.</a:t>
            </a:r>
          </a:p>
        </p:txBody>
      </p:sp>
    </p:spTree>
    <p:extLst>
      <p:ext uri="{BB962C8B-B14F-4D97-AF65-F5344CB8AC3E}">
        <p14:creationId xmlns:p14="http://schemas.microsoft.com/office/powerpoint/2010/main" val="3587345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FD7E5EE-D9B3-93AA-5905-09FEBE283345}"/>
              </a:ext>
            </a:extLst>
          </p:cNvPr>
          <p:cNvSpPr>
            <a:spLocks noGrp="1"/>
          </p:cNvSpPr>
          <p:nvPr>
            <p:ph sz="half" idx="1"/>
          </p:nvPr>
        </p:nvSpPr>
        <p:spPr/>
        <p:txBody>
          <a:bodyPr>
            <a:normAutofit fontScale="77500" lnSpcReduction="20000"/>
          </a:bodyPr>
          <a:lstStyle/>
          <a:p>
            <a:r>
              <a:rPr lang="en-GB" dirty="0" err="1"/>
              <a:t>Lleoliad</a:t>
            </a:r>
            <a:endParaRPr lang="en-GB" dirty="0"/>
          </a:p>
          <a:p>
            <a:r>
              <a:rPr lang="en-GB" dirty="0" err="1"/>
              <a:t>Oriau</a:t>
            </a:r>
            <a:endParaRPr lang="en-GB" dirty="0"/>
          </a:p>
          <a:p>
            <a:r>
              <a:rPr lang="en-GB" dirty="0" err="1"/>
              <a:t>Asesiad</a:t>
            </a:r>
            <a:endParaRPr lang="en-GB" dirty="0"/>
          </a:p>
          <a:p>
            <a:r>
              <a:rPr lang="en-GB" dirty="0" err="1"/>
              <a:t>Goruchwyliaeth</a:t>
            </a:r>
            <a:endParaRPr lang="en-GB" dirty="0"/>
          </a:p>
          <a:p>
            <a:r>
              <a:rPr lang="en-GB" dirty="0" err="1"/>
              <a:t>Nodiadau</a:t>
            </a:r>
            <a:endParaRPr lang="en-GB" dirty="0"/>
          </a:p>
          <a:p>
            <a:r>
              <a:rPr lang="en-GB" dirty="0" err="1"/>
              <a:t>Darllen</a:t>
            </a:r>
            <a:endParaRPr lang="en-GB" dirty="0"/>
          </a:p>
          <a:p>
            <a:r>
              <a:rPr lang="en-GB" dirty="0" err="1"/>
              <a:t>Cymhwyso</a:t>
            </a:r>
            <a:r>
              <a:rPr lang="en-GB" dirty="0"/>
              <a:t> </a:t>
            </a:r>
            <a:r>
              <a:rPr lang="en-GB" dirty="0" err="1"/>
              <a:t>theori</a:t>
            </a:r>
            <a:r>
              <a:rPr lang="en-GB" dirty="0"/>
              <a:t> </a:t>
            </a:r>
            <a:r>
              <a:rPr lang="en-GB" dirty="0" err="1"/>
              <a:t>i</a:t>
            </a:r>
            <a:r>
              <a:rPr lang="en-GB" dirty="0"/>
              <a:t> </a:t>
            </a:r>
            <a:r>
              <a:rPr lang="en-GB" dirty="0" err="1"/>
              <a:t>ymarfer</a:t>
            </a:r>
            <a:endParaRPr lang="en-GB" dirty="0"/>
          </a:p>
          <a:p>
            <a:r>
              <a:rPr lang="en-GB" dirty="0" err="1"/>
              <a:t>Cyfarfodydd</a:t>
            </a:r>
            <a:endParaRPr lang="en-GB" dirty="0"/>
          </a:p>
          <a:p>
            <a:r>
              <a:rPr lang="en-GB" dirty="0" err="1"/>
              <a:t>Dysgu</a:t>
            </a:r>
            <a:endParaRPr lang="en-GB" dirty="0"/>
          </a:p>
          <a:p>
            <a:r>
              <a:rPr lang="en-GB" dirty="0"/>
              <a:t>Yn </a:t>
            </a:r>
            <a:r>
              <a:rPr lang="en-GB" dirty="0" err="1"/>
              <a:t>cynorthwyo</a:t>
            </a:r>
            <a:endParaRPr lang="en-GB" dirty="0"/>
          </a:p>
        </p:txBody>
      </p:sp>
      <p:sp>
        <p:nvSpPr>
          <p:cNvPr id="4" name="Content Placeholder 3">
            <a:extLst>
              <a:ext uri="{FF2B5EF4-FFF2-40B4-BE49-F238E27FC236}">
                <a16:creationId xmlns:a16="http://schemas.microsoft.com/office/drawing/2014/main" id="{F83600D3-4FA5-92DD-6767-F34431C3BB9C}"/>
              </a:ext>
            </a:extLst>
          </p:cNvPr>
          <p:cNvSpPr>
            <a:spLocks noGrp="1"/>
          </p:cNvSpPr>
          <p:nvPr>
            <p:ph sz="half" idx="2"/>
          </p:nvPr>
        </p:nvSpPr>
        <p:spPr/>
        <p:txBody>
          <a:bodyPr>
            <a:normAutofit fontScale="77500" lnSpcReduction="20000"/>
          </a:bodyPr>
          <a:lstStyle/>
          <a:p>
            <a:r>
              <a:rPr lang="en-GB" dirty="0">
                <a:solidFill>
                  <a:srgbClr val="0070C0"/>
                </a:solidFill>
              </a:rPr>
              <a:t>Placement</a:t>
            </a:r>
          </a:p>
          <a:p>
            <a:r>
              <a:rPr lang="en-GB" dirty="0">
                <a:solidFill>
                  <a:srgbClr val="0070C0"/>
                </a:solidFill>
              </a:rPr>
              <a:t>Hours</a:t>
            </a:r>
          </a:p>
          <a:p>
            <a:r>
              <a:rPr lang="en-GB" dirty="0">
                <a:solidFill>
                  <a:srgbClr val="0070C0"/>
                </a:solidFill>
              </a:rPr>
              <a:t>Assessment</a:t>
            </a:r>
          </a:p>
          <a:p>
            <a:r>
              <a:rPr lang="en-GB" dirty="0">
                <a:solidFill>
                  <a:srgbClr val="0070C0"/>
                </a:solidFill>
              </a:rPr>
              <a:t>Supervision</a:t>
            </a:r>
          </a:p>
          <a:p>
            <a:r>
              <a:rPr lang="en-GB" dirty="0">
                <a:solidFill>
                  <a:srgbClr val="0070C0"/>
                </a:solidFill>
              </a:rPr>
              <a:t>Notes</a:t>
            </a:r>
          </a:p>
          <a:p>
            <a:r>
              <a:rPr lang="en-GB" dirty="0">
                <a:solidFill>
                  <a:srgbClr val="0070C0"/>
                </a:solidFill>
              </a:rPr>
              <a:t>Reading</a:t>
            </a:r>
          </a:p>
          <a:p>
            <a:r>
              <a:rPr lang="en-GB" dirty="0">
                <a:solidFill>
                  <a:srgbClr val="0070C0"/>
                </a:solidFill>
              </a:rPr>
              <a:t>Applying theory to practice</a:t>
            </a:r>
          </a:p>
          <a:p>
            <a:r>
              <a:rPr lang="en-GB" dirty="0">
                <a:solidFill>
                  <a:srgbClr val="0070C0"/>
                </a:solidFill>
              </a:rPr>
              <a:t>Meetings</a:t>
            </a:r>
          </a:p>
          <a:p>
            <a:r>
              <a:rPr lang="en-GB" dirty="0">
                <a:solidFill>
                  <a:srgbClr val="0070C0"/>
                </a:solidFill>
              </a:rPr>
              <a:t>Learning</a:t>
            </a:r>
          </a:p>
          <a:p>
            <a:r>
              <a:rPr lang="en-GB" dirty="0">
                <a:solidFill>
                  <a:srgbClr val="0070C0"/>
                </a:solidFill>
              </a:rPr>
              <a:t>Assisting</a:t>
            </a:r>
          </a:p>
          <a:p>
            <a:endParaRPr lang="en-GB" dirty="0"/>
          </a:p>
        </p:txBody>
      </p:sp>
      <p:pic>
        <p:nvPicPr>
          <p:cNvPr id="5" name="Picture 2" descr="To Get the Most Out of Your Team, Ask Better Questions - Business HorsePower">
            <a:extLst>
              <a:ext uri="{FF2B5EF4-FFF2-40B4-BE49-F238E27FC236}">
                <a16:creationId xmlns:a16="http://schemas.microsoft.com/office/drawing/2014/main" id="{3445D09C-C8EC-5D18-A838-45AE8DE6D821}"/>
              </a:ext>
            </a:extLst>
          </p:cNvPr>
          <p:cNvPicPr>
            <a:picLocks noGrp="1" noChangeAspect="1" noChangeArrowheads="1"/>
          </p:cNvPicPr>
          <p:nvPr>
            <p:ph sz="quarter" idx="4294967295"/>
          </p:nvPr>
        </p:nvPicPr>
        <p:blipFill>
          <a:blip r:embed="rId2" cstate="print">
            <a:extLst>
              <a:ext uri="{28A0092B-C50C-407E-A947-70E740481C1C}">
                <a14:useLocalDpi xmlns:a14="http://schemas.microsoft.com/office/drawing/2010/main" val="0"/>
              </a:ext>
            </a:extLst>
          </a:blip>
          <a:srcRect/>
          <a:stretch>
            <a:fillRect/>
          </a:stretch>
        </p:blipFill>
        <p:spPr bwMode="auto">
          <a:xfrm>
            <a:off x="3851920" y="143942"/>
            <a:ext cx="1368152" cy="1368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91863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9DD9D-3F42-4BBC-CD87-63CFB699D6BB}"/>
              </a:ext>
            </a:extLst>
          </p:cNvPr>
          <p:cNvSpPr>
            <a:spLocks noGrp="1"/>
          </p:cNvSpPr>
          <p:nvPr>
            <p:ph type="title"/>
          </p:nvPr>
        </p:nvSpPr>
        <p:spPr/>
        <p:txBody>
          <a:bodyPr/>
          <a:lstStyle/>
          <a:p>
            <a:r>
              <a:rPr lang="en-GB" b="1" dirty="0" err="1"/>
              <a:t>Cysylltiadau</a:t>
            </a:r>
            <a:r>
              <a:rPr lang="en-GB" b="1" dirty="0"/>
              <a:t>		</a:t>
            </a:r>
            <a:br>
              <a:rPr lang="en-GB" b="1" dirty="0"/>
            </a:br>
            <a:r>
              <a:rPr lang="en-GB" b="1" dirty="0">
                <a:solidFill>
                  <a:srgbClr val="0070C0"/>
                </a:solidFill>
              </a:rPr>
              <a:t>Contacts</a:t>
            </a:r>
          </a:p>
        </p:txBody>
      </p:sp>
      <p:sp>
        <p:nvSpPr>
          <p:cNvPr id="3" name="Content Placeholder 2">
            <a:extLst>
              <a:ext uri="{FF2B5EF4-FFF2-40B4-BE49-F238E27FC236}">
                <a16:creationId xmlns:a16="http://schemas.microsoft.com/office/drawing/2014/main" id="{031FA5A7-325A-7CC7-A214-8BA59E382EDA}"/>
              </a:ext>
            </a:extLst>
          </p:cNvPr>
          <p:cNvSpPr>
            <a:spLocks noGrp="1"/>
          </p:cNvSpPr>
          <p:nvPr>
            <p:ph idx="1"/>
          </p:nvPr>
        </p:nvSpPr>
        <p:spPr/>
        <p:txBody>
          <a:bodyPr>
            <a:normAutofit/>
          </a:bodyPr>
          <a:lstStyle/>
          <a:p>
            <a:pPr marL="0" indent="0">
              <a:buNone/>
            </a:pPr>
            <a:r>
              <a:rPr lang="en-GB" dirty="0"/>
              <a:t>Darren O’Connor(module tutor)</a:t>
            </a:r>
          </a:p>
          <a:p>
            <a:pPr marL="0" indent="0">
              <a:buNone/>
            </a:pPr>
            <a:r>
              <a:rPr lang="en-GB" dirty="0">
                <a:hlinkClick r:id="rId2"/>
              </a:rPr>
              <a:t>doconnor@uwtsd.ac.uk</a:t>
            </a:r>
            <a:r>
              <a:rPr lang="en-GB" dirty="0"/>
              <a:t> </a:t>
            </a:r>
          </a:p>
          <a:p>
            <a:endParaRPr lang="en-GB" dirty="0"/>
          </a:p>
          <a:p>
            <a:pPr marL="0" indent="0">
              <a:buNone/>
            </a:pPr>
            <a:endParaRPr lang="en-GB" dirty="0"/>
          </a:p>
          <a:p>
            <a:pPr marL="0" indent="0">
              <a:buNone/>
            </a:pPr>
            <a:r>
              <a:rPr lang="en-GB" dirty="0"/>
              <a:t>Fran Chester (Fieldwork Coordinator/Visiting Tutor)</a:t>
            </a:r>
          </a:p>
          <a:p>
            <a:pPr marL="0" indent="0">
              <a:buNone/>
            </a:pPr>
            <a:r>
              <a:rPr lang="en-GB" dirty="0">
                <a:hlinkClick r:id="rId3"/>
              </a:rPr>
              <a:t>f.chester@uwtsd.ac.uk</a:t>
            </a:r>
            <a:r>
              <a:rPr lang="en-GB" dirty="0"/>
              <a:t> </a:t>
            </a:r>
          </a:p>
          <a:p>
            <a:pPr marL="0" indent="0">
              <a:buNone/>
            </a:pPr>
            <a:r>
              <a:rPr lang="en-GB" u="sng" dirty="0">
                <a:solidFill>
                  <a:schemeClr val="accent1"/>
                </a:solidFill>
              </a:rPr>
              <a:t>l.jenkins@uwtsd.ac.uk</a:t>
            </a:r>
          </a:p>
        </p:txBody>
      </p:sp>
    </p:spTree>
    <p:extLst>
      <p:ext uri="{BB962C8B-B14F-4D97-AF65-F5344CB8AC3E}">
        <p14:creationId xmlns:p14="http://schemas.microsoft.com/office/powerpoint/2010/main" val="877809721"/>
      </p:ext>
    </p:extLst>
  </p:cSld>
  <p:clrMapOvr>
    <a:masterClrMapping/>
  </p:clrMapOvr>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3.xml><?xml version="1.0" encoding="utf-8"?>
<a:theme xmlns:a="http://schemas.openxmlformats.org/drawingml/2006/main" name="1_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Executive</Template>
  <TotalTime>0</TotalTime>
  <Words>6647</Words>
  <Application>Microsoft Office PowerPoint</Application>
  <PresentationFormat>On-screen Show (4:3)</PresentationFormat>
  <Paragraphs>441</Paragraphs>
  <Slides>47</Slides>
  <Notes>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47</vt:i4>
      </vt:variant>
    </vt:vector>
  </HeadingPairs>
  <TitlesOfParts>
    <vt:vector size="54" baseType="lpstr">
      <vt:lpstr>Arial</vt:lpstr>
      <vt:lpstr>Calibri</vt:lpstr>
      <vt:lpstr>Calibri Light</vt:lpstr>
      <vt:lpstr>Symbol</vt:lpstr>
      <vt:lpstr>Accessible 2</vt:lpstr>
      <vt:lpstr>Holding PAge</vt:lpstr>
      <vt:lpstr>1_Accessible 2</vt:lpstr>
      <vt:lpstr>PowerPoint Presentation</vt:lpstr>
      <vt:lpstr>PowerPoint Presentation</vt:lpstr>
      <vt:lpstr>Egwyddorion Cyntaf  First Principles</vt:lpstr>
      <vt:lpstr> Wythnos 1   Week 1</vt:lpstr>
      <vt:lpstr>Nod y Modiwl    Module Aim</vt:lpstr>
      <vt:lpstr>Deilliannau dysgu  Learning outcomes</vt:lpstr>
      <vt:lpstr>Aseiniad Assignment</vt:lpstr>
      <vt:lpstr>Canllawiau sy'n benodol i'r asesiad hwn/Guidance specific to this assessment</vt:lpstr>
      <vt:lpstr>Canllawiau sy'n benodol i'r asesiad hwn/Guidance specific to this assessment</vt:lpstr>
      <vt:lpstr>Elfen 1/Component 1</vt:lpstr>
      <vt:lpstr>Proffil Cymunedol/ Community Profile</vt:lpstr>
      <vt:lpstr>Dadansoddiad Manwl o'r Sefydliad/ In-depth Analysis of the Organisation</vt:lpstr>
      <vt:lpstr>Crynodeb Dysgu a Datblygiad Proffesiynol/ Professional Learning and Development Summary</vt:lpstr>
      <vt:lpstr>Gwybodaeth Bwysig… Important information…</vt:lpstr>
      <vt:lpstr>Gwybodaeth Bwysig… Important information…</vt:lpstr>
      <vt:lpstr>Termau Anghyfarwydd? Unrhyw Gwestiynau? Unfamiliar Terms? Any Questions?</vt:lpstr>
      <vt:lpstr>Gwybodaeth Bwysig… Important information…</vt:lpstr>
      <vt:lpstr>Gwybodaeth Bwysig… Important information…</vt:lpstr>
      <vt:lpstr>Ysgrifennwch hwn i lawr… Write this down…</vt:lpstr>
      <vt:lpstr>Egwyl – 15 munud Break – 15 minutes</vt:lpstr>
      <vt:lpstr>Canllawiau Gwaith Maes  Fieldwork Guidelines</vt:lpstr>
      <vt:lpstr>Safonau Galwedigaethol Cenedlaethol ar gyfer Gwaith Ieuenctid National Occupational Standards for Youth Work </vt:lpstr>
      <vt:lpstr>Darllen      Reading </vt:lpstr>
      <vt:lpstr>Gweithgaredd Grŵp Group Activity</vt:lpstr>
      <vt:lpstr>PowerPoint Presentation</vt:lpstr>
      <vt:lpstr>Dysgu ar Leoliad Placement Learning</vt:lpstr>
      <vt:lpstr>Dysgu ar Leoliad Placement Learning</vt:lpstr>
      <vt:lpstr>Dysgu ar Leoliad Placement Learning</vt:lpstr>
      <vt:lpstr>Dysgu ar Leoliad Placement Learning</vt:lpstr>
      <vt:lpstr>Lleoliadau Gwaith Ieuenctid Youth Work Placements</vt:lpstr>
      <vt:lpstr>Lleoliadau Gwaith Ieuenctid Youth Work Placements</vt:lpstr>
      <vt:lpstr>Atebolrwydd        Accountability</vt:lpstr>
      <vt:lpstr>Heb fod wyneb yn wyneb 100 awr Non face to face 100 hours</vt:lpstr>
      <vt:lpstr>Heb fod wyneb yn wyneb 100 awr Non face to face 100 hours</vt:lpstr>
      <vt:lpstr>Heb fod wyneb yn wyneb 100 awr Non face to face 100 hours</vt:lpstr>
      <vt:lpstr>Lleoliadau Gwaith Ieuenctid Youth work placements</vt:lpstr>
      <vt:lpstr>Lleoliadau Gwaith Ieuenctid Youth work placements</vt:lpstr>
      <vt:lpstr>Map swyddogaethol NOS The NOS functional map</vt:lpstr>
      <vt:lpstr>Cynllunio eich dysgu ar leoliad Planning your learning on placement</vt:lpstr>
      <vt:lpstr>Asesu ac atebolrwydd  Assessment and accountability</vt:lpstr>
      <vt:lpstr>Rolau cymorth lleoliad Placement support roles</vt:lpstr>
      <vt:lpstr>Rolau cymorth lleoliad Placement support roles</vt:lpstr>
      <vt:lpstr>Proses cychwyn gwaith maes Fieldwork startup process</vt:lpstr>
      <vt:lpstr>Proses cychwyn gwaith maes Fieldwork startup process</vt:lpstr>
      <vt:lpstr>Y camau nesaf i chi Next steps for you</vt:lpstr>
      <vt:lpstr>PowerPoint Presentation</vt:lpstr>
      <vt:lpstr>Cysylltiadau   Contacts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dc:title>
  <dc:creator>Administrator</dc:creator>
  <cp:lastModifiedBy>Darren O'Connor</cp:lastModifiedBy>
  <cp:revision>100</cp:revision>
  <dcterms:created xsi:type="dcterms:W3CDTF">2015-08-13T10:50:17Z</dcterms:created>
  <dcterms:modified xsi:type="dcterms:W3CDTF">2026-09-18T11:41:59Z</dcterms:modified>
</cp:coreProperties>
</file>