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0691813" cy="15119350"/>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B1F61BCB-F867-45E8-9212-DB1BA3519CE9}">
          <p14:sldIdLst>
            <p14:sldId id="256"/>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C00AC"/>
    <a:srgbClr val="FF8181"/>
    <a:srgbClr val="FF6565"/>
    <a:srgbClr val="FF4343"/>
    <a:srgbClr val="5BFF5B"/>
    <a:srgbClr val="00CC66"/>
    <a:srgbClr val="FFA7CB"/>
    <a:srgbClr val="00FF99"/>
    <a:srgbClr val="FF3386"/>
    <a:srgbClr val="99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p:scale>
          <a:sx n="40" d="100"/>
          <a:sy n="40" d="100"/>
        </p:scale>
        <p:origin x="2004"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8F2A4B-7AF9-4046-9C08-E4128CE04F49}"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491B198F-A190-4236-B3BC-BABB9292C4B3}">
      <dgm:prSet phldrT="[Text]" custT="1"/>
      <dgm:spPr>
        <a:solidFill>
          <a:srgbClr val="FFFF00"/>
        </a:solidFill>
        <a:ln w="19050">
          <a:solidFill>
            <a:schemeClr val="bg1"/>
          </a:solidFill>
        </a:ln>
      </dgm:spPr>
      <dgm:t>
        <a:bodyPr/>
        <a:lstStyle/>
        <a:p>
          <a:r>
            <a:rPr lang="en-GB" sz="2400" b="1" dirty="0">
              <a:solidFill>
                <a:schemeClr val="bg1"/>
              </a:solidFill>
              <a:latin typeface="Segoe UI Light" panose="020B0502040204020203" pitchFamily="34" charset="0"/>
              <a:cs typeface="Segoe UI Light" panose="020B0502040204020203" pitchFamily="34" charset="0"/>
            </a:rPr>
            <a:t>KUW</a:t>
          </a:r>
        </a:p>
      </dgm:t>
    </dgm:pt>
    <dgm:pt modelId="{8857E3E4-4374-486F-8D2F-817DBA0BA935}" type="parTrans" cxnId="{5D4F8713-0777-4122-B88C-32A6CEF78609}">
      <dgm:prSet/>
      <dgm:spPr/>
      <dgm:t>
        <a:bodyPr/>
        <a:lstStyle/>
        <a:p>
          <a:endParaRPr lang="en-GB"/>
        </a:p>
      </dgm:t>
    </dgm:pt>
    <dgm:pt modelId="{3B823855-2D5E-4464-808F-EEB2A2CB488F}" type="sibTrans" cxnId="{5D4F8713-0777-4122-B88C-32A6CEF78609}">
      <dgm:prSet/>
      <dgm:spPr/>
      <dgm:t>
        <a:bodyPr/>
        <a:lstStyle/>
        <a:p>
          <a:endParaRPr lang="en-GB"/>
        </a:p>
      </dgm:t>
    </dgm:pt>
    <dgm:pt modelId="{69488431-67C2-4358-9914-B84DD5ED1B51}">
      <dgm:prSet phldrT="[Text]" custT="1"/>
      <dgm:spPr>
        <a:ln>
          <a:solidFill>
            <a:srgbClr val="FFFF00"/>
          </a:solidFill>
        </a:ln>
      </dgm:spPr>
      <dgm:t>
        <a:bodyPr/>
        <a:lstStyle/>
        <a:p>
          <a:r>
            <a:rPr lang="en-GB" sz="900" b="1" dirty="0"/>
            <a:t>Skill</a:t>
          </a:r>
          <a:r>
            <a:rPr lang="en-GB" sz="900" dirty="0"/>
            <a:t>; Communicating observations and measurements</a:t>
          </a:r>
        </a:p>
      </dgm:t>
    </dgm:pt>
    <dgm:pt modelId="{3C6B474A-C098-488F-AECE-D95436FBD0D9}" type="parTrans" cxnId="{854DFF74-F1C6-4A58-9277-24B9D2C73FD7}">
      <dgm:prSet/>
      <dgm:spPr/>
      <dgm:t>
        <a:bodyPr/>
        <a:lstStyle/>
        <a:p>
          <a:endParaRPr lang="en-GB"/>
        </a:p>
      </dgm:t>
    </dgm:pt>
    <dgm:pt modelId="{0A47EB15-B89E-4DB3-A9C8-48E58C57260E}" type="sibTrans" cxnId="{854DFF74-F1C6-4A58-9277-24B9D2C73FD7}">
      <dgm:prSet/>
      <dgm:spPr/>
      <dgm:t>
        <a:bodyPr/>
        <a:lstStyle/>
        <a:p>
          <a:endParaRPr lang="en-GB"/>
        </a:p>
      </dgm:t>
    </dgm:pt>
    <dgm:pt modelId="{CE348258-C9E2-4F60-A06E-FBA98C5B161E}">
      <dgm:prSet phldrT="[Text]" custT="1"/>
      <dgm:spPr>
        <a:solidFill>
          <a:srgbClr val="FFC000"/>
        </a:solidFill>
        <a:ln w="19050">
          <a:solidFill>
            <a:schemeClr val="bg1"/>
          </a:solidFill>
        </a:ln>
      </dgm:spPr>
      <dgm:t>
        <a:bodyPr/>
        <a:lstStyle/>
        <a:p>
          <a:r>
            <a:rPr lang="en-GB" sz="1200" b="1" dirty="0">
              <a:solidFill>
                <a:schemeClr val="tx1"/>
              </a:solidFill>
            </a:rPr>
            <a:t> </a:t>
          </a:r>
          <a:r>
            <a:rPr lang="en-GB" sz="1800" b="1" dirty="0">
              <a:solidFill>
                <a:schemeClr val="bg1"/>
              </a:solidFill>
            </a:rPr>
            <a:t>Literacy</a:t>
          </a:r>
          <a:endParaRPr lang="en-GB" sz="1200" b="1" dirty="0">
            <a:solidFill>
              <a:schemeClr val="bg1"/>
            </a:solidFill>
          </a:endParaRPr>
        </a:p>
      </dgm:t>
    </dgm:pt>
    <dgm:pt modelId="{0539DAAA-DF50-40D0-ACCB-771FC346025B}" type="parTrans" cxnId="{62737901-D4DE-46AD-B308-FF2E49474D82}">
      <dgm:prSet/>
      <dgm:spPr/>
      <dgm:t>
        <a:bodyPr/>
        <a:lstStyle/>
        <a:p>
          <a:endParaRPr lang="en-GB"/>
        </a:p>
      </dgm:t>
    </dgm:pt>
    <dgm:pt modelId="{68C11E7D-2D70-46BF-B131-1F5BB0F1D776}" type="sibTrans" cxnId="{62737901-D4DE-46AD-B308-FF2E49474D82}">
      <dgm:prSet/>
      <dgm:spPr/>
      <dgm:t>
        <a:bodyPr/>
        <a:lstStyle/>
        <a:p>
          <a:endParaRPr lang="en-GB"/>
        </a:p>
      </dgm:t>
    </dgm:pt>
    <dgm:pt modelId="{4E70AEC1-1A3C-46B8-B4BA-B0B4B7A0BBA0}">
      <dgm:prSet phldrT="[Text]" custT="1"/>
      <dgm:spPr>
        <a:ln>
          <a:solidFill>
            <a:srgbClr val="FFC000"/>
          </a:solidFill>
        </a:ln>
      </dgm:spPr>
      <dgm:t>
        <a:bodyPr/>
        <a:lstStyle/>
        <a:p>
          <a:r>
            <a:rPr lang="en-GB" sz="900" b="1" dirty="0"/>
            <a:t>Reading skill</a:t>
          </a:r>
          <a:r>
            <a:rPr lang="en-GB" sz="900" dirty="0"/>
            <a:t>; </a:t>
          </a:r>
          <a:r>
            <a:rPr lang="en-GB" sz="900" b="0" i="0" dirty="0"/>
            <a:t>read aloud with attention to punctuation, including full stops, question, exclamation and speech marks, varying intonation, voice and pace.</a:t>
          </a:r>
          <a:endParaRPr lang="en-GB" sz="900" dirty="0"/>
        </a:p>
      </dgm:t>
    </dgm:pt>
    <dgm:pt modelId="{06193198-089D-4022-BF83-1FC31CF8AF8D}" type="parTrans" cxnId="{3492A2F1-CF87-4F64-A6AA-86F8F07CCB1C}">
      <dgm:prSet/>
      <dgm:spPr/>
      <dgm:t>
        <a:bodyPr/>
        <a:lstStyle/>
        <a:p>
          <a:endParaRPr lang="en-GB"/>
        </a:p>
      </dgm:t>
    </dgm:pt>
    <dgm:pt modelId="{C7B4373A-FE65-4C32-9212-F41AA98A146B}" type="sibTrans" cxnId="{3492A2F1-CF87-4F64-A6AA-86F8F07CCB1C}">
      <dgm:prSet/>
      <dgm:spPr/>
      <dgm:t>
        <a:bodyPr/>
        <a:lstStyle/>
        <a:p>
          <a:endParaRPr lang="en-GB"/>
        </a:p>
      </dgm:t>
    </dgm:pt>
    <dgm:pt modelId="{7E94CA23-4E63-4BA4-B535-17E166755639}">
      <dgm:prSet phldrT="[Text]" custT="1"/>
      <dgm:spPr>
        <a:solidFill>
          <a:srgbClr val="FF0000"/>
        </a:solidFill>
        <a:ln w="19050">
          <a:solidFill>
            <a:schemeClr val="bg1"/>
          </a:solidFill>
        </a:ln>
      </dgm:spPr>
      <dgm:t>
        <a:bodyPr/>
        <a:lstStyle/>
        <a:p>
          <a:r>
            <a:rPr lang="en-GB" sz="1400" b="1" dirty="0">
              <a:solidFill>
                <a:schemeClr val="bg1"/>
              </a:solidFill>
            </a:rPr>
            <a:t>Numeracy</a:t>
          </a:r>
        </a:p>
      </dgm:t>
    </dgm:pt>
    <dgm:pt modelId="{C486F557-51E5-45DF-9F7D-E644FD2BEBB7}" type="parTrans" cxnId="{BDDB5DF3-A75E-4681-85A5-255DB92B7A44}">
      <dgm:prSet/>
      <dgm:spPr/>
      <dgm:t>
        <a:bodyPr/>
        <a:lstStyle/>
        <a:p>
          <a:endParaRPr lang="en-GB"/>
        </a:p>
      </dgm:t>
    </dgm:pt>
    <dgm:pt modelId="{8F7AD2B9-4DC8-432B-8066-7DB7D68DFBBC}" type="sibTrans" cxnId="{BDDB5DF3-A75E-4681-85A5-255DB92B7A44}">
      <dgm:prSet/>
      <dgm:spPr/>
      <dgm:t>
        <a:bodyPr/>
        <a:lstStyle/>
        <a:p>
          <a:endParaRPr lang="en-GB"/>
        </a:p>
      </dgm:t>
    </dgm:pt>
    <dgm:pt modelId="{915D60A5-A3D5-4E79-9C8A-B62E37C38330}">
      <dgm:prSet phldrT="[Text]" custT="1"/>
      <dgm:spPr>
        <a:ln>
          <a:solidFill>
            <a:srgbClr val="FF0000"/>
          </a:solidFill>
        </a:ln>
      </dgm:spPr>
      <dgm:t>
        <a:bodyPr/>
        <a:lstStyle/>
        <a:p>
          <a:r>
            <a:rPr lang="en-GB" sz="900" b="1" dirty="0"/>
            <a:t>Number skill</a:t>
          </a:r>
          <a:r>
            <a:rPr lang="en-GB" sz="900" dirty="0"/>
            <a:t>; </a:t>
          </a:r>
          <a:r>
            <a:rPr lang="en-GB" sz="900" b="0" i="0" dirty="0"/>
            <a:t>use different combinations of money to pay for items up to £1.</a:t>
          </a:r>
          <a:endParaRPr lang="en-GB" sz="900" dirty="0"/>
        </a:p>
      </dgm:t>
    </dgm:pt>
    <dgm:pt modelId="{F489A7BB-AE04-421B-89E4-8A846F7A24AA}" type="parTrans" cxnId="{B28FED52-90DD-4DF5-A96F-DF851F8AF023}">
      <dgm:prSet/>
      <dgm:spPr/>
      <dgm:t>
        <a:bodyPr/>
        <a:lstStyle/>
        <a:p>
          <a:endParaRPr lang="en-GB"/>
        </a:p>
      </dgm:t>
    </dgm:pt>
    <dgm:pt modelId="{FF0860A9-A4C0-48C3-B1F5-3E66CBF8B094}" type="sibTrans" cxnId="{B28FED52-90DD-4DF5-A96F-DF851F8AF023}">
      <dgm:prSet/>
      <dgm:spPr/>
      <dgm:t>
        <a:bodyPr/>
        <a:lstStyle/>
        <a:p>
          <a:endParaRPr lang="en-GB"/>
        </a:p>
      </dgm:t>
    </dgm:pt>
    <dgm:pt modelId="{31895411-8CD2-4BFF-BB1E-6E2BE934B54B}">
      <dgm:prSet/>
      <dgm:spPr>
        <a:solidFill>
          <a:srgbClr val="FF0066"/>
        </a:solidFill>
        <a:ln w="19050">
          <a:solidFill>
            <a:schemeClr val="bg1"/>
          </a:solidFill>
        </a:ln>
      </dgm:spPr>
      <dgm:t>
        <a:bodyPr/>
        <a:lstStyle/>
        <a:p>
          <a:r>
            <a:rPr lang="en-GB" b="1" i="0" dirty="0"/>
            <a:t>Digital competence</a:t>
          </a:r>
        </a:p>
      </dgm:t>
    </dgm:pt>
    <dgm:pt modelId="{56D5E797-C4CD-4C7F-9F4B-9A3EB3087E3D}" type="parTrans" cxnId="{2E17E341-E02F-4A2F-879F-F8191451DC96}">
      <dgm:prSet/>
      <dgm:spPr/>
      <dgm:t>
        <a:bodyPr/>
        <a:lstStyle/>
        <a:p>
          <a:endParaRPr lang="en-GB"/>
        </a:p>
      </dgm:t>
    </dgm:pt>
    <dgm:pt modelId="{6EDDD484-298E-4FB9-9A3C-A9592FB8855C}" type="sibTrans" cxnId="{2E17E341-E02F-4A2F-879F-F8191451DC96}">
      <dgm:prSet/>
      <dgm:spPr/>
      <dgm:t>
        <a:bodyPr/>
        <a:lstStyle/>
        <a:p>
          <a:endParaRPr lang="en-GB"/>
        </a:p>
      </dgm:t>
    </dgm:pt>
    <dgm:pt modelId="{2912F773-BE3E-4E73-B11B-0519DC667CDE}">
      <dgm:prSet phldrT="[Text]" custT="1"/>
      <dgm:spPr>
        <a:ln>
          <a:solidFill>
            <a:srgbClr val="FFFF00"/>
          </a:solidFill>
        </a:ln>
      </dgm:spPr>
      <dgm:t>
        <a:bodyPr/>
        <a:lstStyle/>
        <a:p>
          <a:r>
            <a:rPr lang="en-GB" sz="900" b="1" dirty="0"/>
            <a:t>Range</a:t>
          </a:r>
          <a:r>
            <a:rPr lang="en-GB" sz="900" dirty="0"/>
            <a:t>; Identify some animals and plants that live in the outdoor environment.</a:t>
          </a:r>
        </a:p>
      </dgm:t>
    </dgm:pt>
    <dgm:pt modelId="{D861ED94-079E-4536-B4FE-9DBFFE57995E}" type="parTrans" cxnId="{8E22E603-7E34-4527-A6BB-32F50CC2D767}">
      <dgm:prSet/>
      <dgm:spPr/>
      <dgm:t>
        <a:bodyPr/>
        <a:lstStyle/>
        <a:p>
          <a:endParaRPr lang="en-GB"/>
        </a:p>
      </dgm:t>
    </dgm:pt>
    <dgm:pt modelId="{B72C02DD-F268-43CF-9604-2E18A9F12630}" type="sibTrans" cxnId="{8E22E603-7E34-4527-A6BB-32F50CC2D767}">
      <dgm:prSet/>
      <dgm:spPr/>
      <dgm:t>
        <a:bodyPr/>
        <a:lstStyle/>
        <a:p>
          <a:endParaRPr lang="en-GB"/>
        </a:p>
      </dgm:t>
    </dgm:pt>
    <dgm:pt modelId="{58C66CF9-1A7B-42E0-89E4-9802BF5DD0DC}">
      <dgm:prSet phldrT="[Text]" custT="1"/>
      <dgm:spPr>
        <a:ln>
          <a:solidFill>
            <a:srgbClr val="FFFF00"/>
          </a:solidFill>
        </a:ln>
      </dgm:spPr>
      <dgm:t>
        <a:bodyPr/>
        <a:lstStyle/>
        <a:p>
          <a:r>
            <a:rPr lang="en-GB" sz="900" b="1" dirty="0"/>
            <a:t>Task</a:t>
          </a:r>
          <a:r>
            <a:rPr lang="en-GB" sz="900" dirty="0"/>
            <a:t>; To use the story of Peter Rabbit to gain understanding of the different plants and animals in the garden </a:t>
          </a:r>
        </a:p>
      </dgm:t>
    </dgm:pt>
    <dgm:pt modelId="{1644F267-5D84-43F7-845E-5749A8BDC348}" type="parTrans" cxnId="{9B0DDDCB-FC35-4EF9-9777-6ADC6B535E27}">
      <dgm:prSet/>
      <dgm:spPr/>
      <dgm:t>
        <a:bodyPr/>
        <a:lstStyle/>
        <a:p>
          <a:endParaRPr lang="en-GB"/>
        </a:p>
      </dgm:t>
    </dgm:pt>
    <dgm:pt modelId="{83AB4B4A-2BC2-4430-BE3C-D80024C89E70}" type="sibTrans" cxnId="{9B0DDDCB-FC35-4EF9-9777-6ADC6B535E27}">
      <dgm:prSet/>
      <dgm:spPr/>
      <dgm:t>
        <a:bodyPr/>
        <a:lstStyle/>
        <a:p>
          <a:endParaRPr lang="en-GB"/>
        </a:p>
      </dgm:t>
    </dgm:pt>
    <dgm:pt modelId="{E134E694-A9A3-454F-995E-51C9D9A21486}">
      <dgm:prSet custT="1"/>
      <dgm:spPr>
        <a:ln>
          <a:solidFill>
            <a:srgbClr val="FF0066"/>
          </a:solidFill>
        </a:ln>
      </dgm:spPr>
      <dgm:t>
        <a:bodyPr/>
        <a:lstStyle/>
        <a:p>
          <a:r>
            <a:rPr lang="en-GB" sz="900" b="1" i="0" dirty="0"/>
            <a:t>Skill; </a:t>
          </a:r>
          <a:r>
            <a:rPr lang="en-GB" sz="900" b="0" i="0" dirty="0"/>
            <a:t>Plan how to complete a task in relation to identified success criteria</a:t>
          </a:r>
          <a:endParaRPr lang="en-GB" sz="900" dirty="0"/>
        </a:p>
      </dgm:t>
    </dgm:pt>
    <dgm:pt modelId="{31AF3071-BD5B-4E5F-B6B3-29C0EDEFF7FC}" type="parTrans" cxnId="{3D095671-4EE4-4DFF-980D-AF3410746860}">
      <dgm:prSet/>
      <dgm:spPr/>
      <dgm:t>
        <a:bodyPr/>
        <a:lstStyle/>
        <a:p>
          <a:endParaRPr lang="en-GB"/>
        </a:p>
      </dgm:t>
    </dgm:pt>
    <dgm:pt modelId="{62CA6ABE-4FF3-4686-9098-A172D1F4E427}" type="sibTrans" cxnId="{3D095671-4EE4-4DFF-980D-AF3410746860}">
      <dgm:prSet/>
      <dgm:spPr/>
      <dgm:t>
        <a:bodyPr/>
        <a:lstStyle/>
        <a:p>
          <a:endParaRPr lang="en-GB"/>
        </a:p>
      </dgm:t>
    </dgm:pt>
    <dgm:pt modelId="{8EB9B7D8-D666-4CD4-92B3-D924BA5E9000}">
      <dgm:prSet custT="1"/>
      <dgm:spPr>
        <a:ln>
          <a:solidFill>
            <a:srgbClr val="FF0066"/>
          </a:solidFill>
        </a:ln>
      </dgm:spPr>
      <dgm:t>
        <a:bodyPr/>
        <a:lstStyle/>
        <a:p>
          <a:r>
            <a:rPr lang="en-GB" sz="900" b="1" i="0" dirty="0"/>
            <a:t>Skill; I</a:t>
          </a:r>
          <a:r>
            <a:rPr lang="en-GB" sz="900" b="0" i="0" dirty="0"/>
            <a:t>dentify what worked and what didn't, giving some of the reasons for their thoughts</a:t>
          </a:r>
          <a:endParaRPr lang="en-GB" sz="900" dirty="0"/>
        </a:p>
      </dgm:t>
    </dgm:pt>
    <dgm:pt modelId="{5CA8EFD4-2CBB-4D93-8DFC-CEC5BF0ACBDE}" type="parTrans" cxnId="{E3EA5922-96F4-4E97-B845-096D584A92CB}">
      <dgm:prSet/>
      <dgm:spPr/>
      <dgm:t>
        <a:bodyPr/>
        <a:lstStyle/>
        <a:p>
          <a:endParaRPr lang="en-GB"/>
        </a:p>
      </dgm:t>
    </dgm:pt>
    <dgm:pt modelId="{F95E4287-42A9-4D80-8E9B-9EC481F7C746}" type="sibTrans" cxnId="{E3EA5922-96F4-4E97-B845-096D584A92CB}">
      <dgm:prSet/>
      <dgm:spPr/>
      <dgm:t>
        <a:bodyPr/>
        <a:lstStyle/>
        <a:p>
          <a:endParaRPr lang="en-GB"/>
        </a:p>
      </dgm:t>
    </dgm:pt>
    <dgm:pt modelId="{B9456801-D8AB-452F-AF16-8A622F38244B}">
      <dgm:prSet custT="1"/>
      <dgm:spPr>
        <a:ln>
          <a:solidFill>
            <a:srgbClr val="FF0066"/>
          </a:solidFill>
        </a:ln>
      </dgm:spPr>
      <dgm:t>
        <a:bodyPr/>
        <a:lstStyle/>
        <a:p>
          <a:r>
            <a:rPr lang="en-GB" sz="900" b="1" dirty="0"/>
            <a:t>Task;</a:t>
          </a:r>
          <a:r>
            <a:rPr lang="en-GB" sz="900" dirty="0"/>
            <a:t> To use J2E hwb to design a garden patch that would fit in the school garden, based on the measurements they are given.</a:t>
          </a:r>
        </a:p>
      </dgm:t>
    </dgm:pt>
    <dgm:pt modelId="{38584C8F-16B3-4B66-8D1C-7B1F8B7EB926}" type="parTrans" cxnId="{2166E3B6-DD25-4976-9134-6572735D63AC}">
      <dgm:prSet/>
      <dgm:spPr/>
      <dgm:t>
        <a:bodyPr/>
        <a:lstStyle/>
        <a:p>
          <a:endParaRPr lang="en-GB"/>
        </a:p>
      </dgm:t>
    </dgm:pt>
    <dgm:pt modelId="{3BE500D3-464F-44BF-A7F5-6F40BCA8E2FD}" type="sibTrans" cxnId="{2166E3B6-DD25-4976-9134-6572735D63AC}">
      <dgm:prSet/>
      <dgm:spPr/>
      <dgm:t>
        <a:bodyPr/>
        <a:lstStyle/>
        <a:p>
          <a:endParaRPr lang="en-GB"/>
        </a:p>
      </dgm:t>
    </dgm:pt>
    <dgm:pt modelId="{CC5AA233-BBFB-4003-A41C-301ED30209DF}">
      <dgm:prSet phldrT="[Text]" custT="1"/>
      <dgm:spPr>
        <a:ln>
          <a:solidFill>
            <a:srgbClr val="FFC000"/>
          </a:solidFill>
        </a:ln>
      </dgm:spPr>
      <dgm:t>
        <a:bodyPr/>
        <a:lstStyle/>
        <a:p>
          <a:r>
            <a:rPr lang="en-GB" sz="900" b="1" dirty="0"/>
            <a:t>Oracy skill</a:t>
          </a:r>
          <a:r>
            <a:rPr lang="en-GB" sz="900" dirty="0"/>
            <a:t>; </a:t>
          </a:r>
          <a:r>
            <a:rPr lang="en-GB" sz="900" b="0" i="0" dirty="0"/>
            <a:t>speak clearly to a range of audiences.</a:t>
          </a:r>
          <a:endParaRPr lang="en-GB" sz="900" dirty="0"/>
        </a:p>
      </dgm:t>
    </dgm:pt>
    <dgm:pt modelId="{7A0C68A3-AB35-4835-BF18-5487BB7F554F}" type="parTrans" cxnId="{674A2D12-D494-49B8-A6E8-3B0B7D2EB59B}">
      <dgm:prSet/>
      <dgm:spPr/>
      <dgm:t>
        <a:bodyPr/>
        <a:lstStyle/>
        <a:p>
          <a:endParaRPr lang="en-GB"/>
        </a:p>
      </dgm:t>
    </dgm:pt>
    <dgm:pt modelId="{EA7E6168-7390-40C2-88D3-C6DA9EA7183B}" type="sibTrans" cxnId="{674A2D12-D494-49B8-A6E8-3B0B7D2EB59B}">
      <dgm:prSet/>
      <dgm:spPr/>
      <dgm:t>
        <a:bodyPr/>
        <a:lstStyle/>
        <a:p>
          <a:endParaRPr lang="en-GB"/>
        </a:p>
      </dgm:t>
    </dgm:pt>
    <dgm:pt modelId="{B60B95A6-552F-431C-BA89-9513ED6A7A4A}">
      <dgm:prSet phldrT="[Text]" custT="1"/>
      <dgm:spPr>
        <a:ln>
          <a:solidFill>
            <a:srgbClr val="FFC000"/>
          </a:solidFill>
        </a:ln>
      </dgm:spPr>
      <dgm:t>
        <a:bodyPr/>
        <a:lstStyle/>
        <a:p>
          <a:r>
            <a:rPr lang="en-GB" sz="900" b="1" dirty="0"/>
            <a:t>Task</a:t>
          </a:r>
          <a:r>
            <a:rPr lang="en-GB" sz="900" dirty="0"/>
            <a:t>; To read aloud the story of Peter Rabbit, and use the information from the story to present their garden patch to the class as a group.</a:t>
          </a:r>
        </a:p>
      </dgm:t>
    </dgm:pt>
    <dgm:pt modelId="{624F64D2-6965-4334-AF69-AE2986FCC833}" type="parTrans" cxnId="{9A5BBE6E-72D3-49C9-9753-112567EB0251}">
      <dgm:prSet/>
      <dgm:spPr/>
      <dgm:t>
        <a:bodyPr/>
        <a:lstStyle/>
        <a:p>
          <a:endParaRPr lang="en-GB"/>
        </a:p>
      </dgm:t>
    </dgm:pt>
    <dgm:pt modelId="{D2D94128-13D1-4FFF-B4D1-0F607F260625}" type="sibTrans" cxnId="{9A5BBE6E-72D3-49C9-9753-112567EB0251}">
      <dgm:prSet/>
      <dgm:spPr/>
      <dgm:t>
        <a:bodyPr/>
        <a:lstStyle/>
        <a:p>
          <a:endParaRPr lang="en-GB"/>
        </a:p>
      </dgm:t>
    </dgm:pt>
    <dgm:pt modelId="{5FBE7A5E-2D8F-4D7B-B460-CF6C1E00D3AC}">
      <dgm:prSet phldrT="[Text]" custT="1"/>
      <dgm:spPr>
        <a:ln>
          <a:solidFill>
            <a:srgbClr val="FF0000"/>
          </a:solidFill>
        </a:ln>
      </dgm:spPr>
      <dgm:t>
        <a:bodyPr/>
        <a:lstStyle/>
        <a:p>
          <a:r>
            <a:rPr lang="en-GB" sz="900" b="1" dirty="0"/>
            <a:t>Measuring skill;</a:t>
          </a:r>
          <a:r>
            <a:rPr lang="en-GB" sz="900" dirty="0"/>
            <a:t> </a:t>
          </a:r>
          <a:r>
            <a:rPr lang="en-GB" sz="900" b="0" i="0" dirty="0"/>
            <a:t>use standard units to measure: length, height and distance: metres, half metres or centimetres.</a:t>
          </a:r>
          <a:endParaRPr lang="en-GB" sz="900" dirty="0"/>
        </a:p>
      </dgm:t>
    </dgm:pt>
    <dgm:pt modelId="{EDFA973F-6F9F-4BD3-9853-5A1DA343B451}" type="parTrans" cxnId="{162E4677-B7DD-4FB9-8170-69BD8EF7F20D}">
      <dgm:prSet/>
      <dgm:spPr/>
      <dgm:t>
        <a:bodyPr/>
        <a:lstStyle/>
        <a:p>
          <a:endParaRPr lang="en-GB"/>
        </a:p>
      </dgm:t>
    </dgm:pt>
    <dgm:pt modelId="{9559A323-2485-419F-B4B3-527584024837}" type="sibTrans" cxnId="{162E4677-B7DD-4FB9-8170-69BD8EF7F20D}">
      <dgm:prSet/>
      <dgm:spPr/>
      <dgm:t>
        <a:bodyPr/>
        <a:lstStyle/>
        <a:p>
          <a:endParaRPr lang="en-GB"/>
        </a:p>
      </dgm:t>
    </dgm:pt>
    <dgm:pt modelId="{4C4B1A9B-9626-4190-8603-C4AEE964BB3F}">
      <dgm:prSet phldrT="[Text]" custT="1"/>
      <dgm:spPr>
        <a:ln>
          <a:solidFill>
            <a:srgbClr val="FF0000"/>
          </a:solidFill>
        </a:ln>
      </dgm:spPr>
      <dgm:t>
        <a:bodyPr/>
        <a:lstStyle/>
        <a:p>
          <a:r>
            <a:rPr lang="en-GB" sz="900" b="1" dirty="0"/>
            <a:t>Task</a:t>
          </a:r>
          <a:r>
            <a:rPr lang="en-GB" sz="900" dirty="0"/>
            <a:t>; Design a vegetable patch using specific CM measurements and by only using the materials that can be bought with £1.</a:t>
          </a:r>
        </a:p>
      </dgm:t>
    </dgm:pt>
    <dgm:pt modelId="{3F24B028-6DDF-4A7A-B5DF-50A35D2C1FF4}" type="parTrans" cxnId="{F8C7CED5-2D18-48CD-B3F9-36F0E49E3025}">
      <dgm:prSet/>
      <dgm:spPr/>
      <dgm:t>
        <a:bodyPr/>
        <a:lstStyle/>
        <a:p>
          <a:endParaRPr lang="en-GB"/>
        </a:p>
      </dgm:t>
    </dgm:pt>
    <dgm:pt modelId="{D5F22C71-37DE-42CE-BC4D-76BCFDA94487}" type="sibTrans" cxnId="{F8C7CED5-2D18-48CD-B3F9-36F0E49E3025}">
      <dgm:prSet/>
      <dgm:spPr/>
      <dgm:t>
        <a:bodyPr/>
        <a:lstStyle/>
        <a:p>
          <a:endParaRPr lang="en-GB"/>
        </a:p>
      </dgm:t>
    </dgm:pt>
    <dgm:pt modelId="{E8C9992B-78A7-4337-AA93-0ED481305AC0}" type="pres">
      <dgm:prSet presAssocID="{038F2A4B-7AF9-4046-9C08-E4128CE04F49}" presName="linearFlow" presStyleCnt="0">
        <dgm:presLayoutVars>
          <dgm:dir/>
          <dgm:animLvl val="lvl"/>
          <dgm:resizeHandles val="exact"/>
        </dgm:presLayoutVars>
      </dgm:prSet>
      <dgm:spPr/>
    </dgm:pt>
    <dgm:pt modelId="{A7C8423A-8E19-49A1-80DC-BC6B15301FFC}" type="pres">
      <dgm:prSet presAssocID="{491B198F-A190-4236-B3BC-BABB9292C4B3}" presName="composite" presStyleCnt="0"/>
      <dgm:spPr/>
    </dgm:pt>
    <dgm:pt modelId="{0A973FF6-9526-4ABE-B8DF-5B223BB03A7B}" type="pres">
      <dgm:prSet presAssocID="{491B198F-A190-4236-B3BC-BABB9292C4B3}" presName="parentText" presStyleLbl="alignNode1" presStyleIdx="0" presStyleCnt="4">
        <dgm:presLayoutVars>
          <dgm:chMax val="1"/>
          <dgm:bulletEnabled val="1"/>
        </dgm:presLayoutVars>
      </dgm:prSet>
      <dgm:spPr/>
    </dgm:pt>
    <dgm:pt modelId="{355DEA8F-C331-4A78-8498-8C688D546443}" type="pres">
      <dgm:prSet presAssocID="{491B198F-A190-4236-B3BC-BABB9292C4B3}" presName="descendantText" presStyleLbl="alignAcc1" presStyleIdx="0" presStyleCnt="4">
        <dgm:presLayoutVars>
          <dgm:bulletEnabled val="1"/>
        </dgm:presLayoutVars>
      </dgm:prSet>
      <dgm:spPr/>
    </dgm:pt>
    <dgm:pt modelId="{08A90D32-094F-4F14-A81F-FDE38097B3CF}" type="pres">
      <dgm:prSet presAssocID="{3B823855-2D5E-4464-808F-EEB2A2CB488F}" presName="sp" presStyleCnt="0"/>
      <dgm:spPr/>
    </dgm:pt>
    <dgm:pt modelId="{AC400A4C-66DA-4AA2-8B39-E01F6721ACE2}" type="pres">
      <dgm:prSet presAssocID="{CE348258-C9E2-4F60-A06E-FBA98C5B161E}" presName="composite" presStyleCnt="0"/>
      <dgm:spPr/>
    </dgm:pt>
    <dgm:pt modelId="{C7002150-8E68-4CB9-ADCB-108BF03B88D1}" type="pres">
      <dgm:prSet presAssocID="{CE348258-C9E2-4F60-A06E-FBA98C5B161E}" presName="parentText" presStyleLbl="alignNode1" presStyleIdx="1" presStyleCnt="4">
        <dgm:presLayoutVars>
          <dgm:chMax val="1"/>
          <dgm:bulletEnabled val="1"/>
        </dgm:presLayoutVars>
      </dgm:prSet>
      <dgm:spPr/>
    </dgm:pt>
    <dgm:pt modelId="{B4A7767C-CA2E-4B77-8483-BDE03FA843BA}" type="pres">
      <dgm:prSet presAssocID="{CE348258-C9E2-4F60-A06E-FBA98C5B161E}" presName="descendantText" presStyleLbl="alignAcc1" presStyleIdx="1" presStyleCnt="4">
        <dgm:presLayoutVars>
          <dgm:bulletEnabled val="1"/>
        </dgm:presLayoutVars>
      </dgm:prSet>
      <dgm:spPr/>
    </dgm:pt>
    <dgm:pt modelId="{EB3BEEE7-71FF-4D6E-9C67-4CF5D744A56D}" type="pres">
      <dgm:prSet presAssocID="{68C11E7D-2D70-46BF-B131-1F5BB0F1D776}" presName="sp" presStyleCnt="0"/>
      <dgm:spPr/>
    </dgm:pt>
    <dgm:pt modelId="{34B626A3-EAD6-4388-B182-CFA76274BB97}" type="pres">
      <dgm:prSet presAssocID="{7E94CA23-4E63-4BA4-B535-17E166755639}" presName="composite" presStyleCnt="0"/>
      <dgm:spPr/>
    </dgm:pt>
    <dgm:pt modelId="{24562908-71FB-4D9B-ABF9-6AD3CF69FB31}" type="pres">
      <dgm:prSet presAssocID="{7E94CA23-4E63-4BA4-B535-17E166755639}" presName="parentText" presStyleLbl="alignNode1" presStyleIdx="2" presStyleCnt="4">
        <dgm:presLayoutVars>
          <dgm:chMax val="1"/>
          <dgm:bulletEnabled val="1"/>
        </dgm:presLayoutVars>
      </dgm:prSet>
      <dgm:spPr/>
    </dgm:pt>
    <dgm:pt modelId="{513584D9-30E9-44AE-BAAE-B7BB2AFE5108}" type="pres">
      <dgm:prSet presAssocID="{7E94CA23-4E63-4BA4-B535-17E166755639}" presName="descendantText" presStyleLbl="alignAcc1" presStyleIdx="2" presStyleCnt="4">
        <dgm:presLayoutVars>
          <dgm:bulletEnabled val="1"/>
        </dgm:presLayoutVars>
      </dgm:prSet>
      <dgm:spPr/>
    </dgm:pt>
    <dgm:pt modelId="{84082D8C-A324-49B8-9223-9AFE4AE25328}" type="pres">
      <dgm:prSet presAssocID="{8F7AD2B9-4DC8-432B-8066-7DB7D68DFBBC}" presName="sp" presStyleCnt="0"/>
      <dgm:spPr/>
    </dgm:pt>
    <dgm:pt modelId="{9892058A-0C7F-4668-81DF-A9C868E771F7}" type="pres">
      <dgm:prSet presAssocID="{31895411-8CD2-4BFF-BB1E-6E2BE934B54B}" presName="composite" presStyleCnt="0"/>
      <dgm:spPr/>
    </dgm:pt>
    <dgm:pt modelId="{C6C818E0-A2EB-40BC-85FC-2F241062DDC7}" type="pres">
      <dgm:prSet presAssocID="{31895411-8CD2-4BFF-BB1E-6E2BE934B54B}" presName="parentText" presStyleLbl="alignNode1" presStyleIdx="3" presStyleCnt="4">
        <dgm:presLayoutVars>
          <dgm:chMax val="1"/>
          <dgm:bulletEnabled val="1"/>
        </dgm:presLayoutVars>
      </dgm:prSet>
      <dgm:spPr/>
    </dgm:pt>
    <dgm:pt modelId="{EDD47205-39BF-4C83-9918-CD071DDA445A}" type="pres">
      <dgm:prSet presAssocID="{31895411-8CD2-4BFF-BB1E-6E2BE934B54B}" presName="descendantText" presStyleLbl="alignAcc1" presStyleIdx="3" presStyleCnt="4">
        <dgm:presLayoutVars>
          <dgm:bulletEnabled val="1"/>
        </dgm:presLayoutVars>
      </dgm:prSet>
      <dgm:spPr/>
    </dgm:pt>
  </dgm:ptLst>
  <dgm:cxnLst>
    <dgm:cxn modelId="{62737901-D4DE-46AD-B308-FF2E49474D82}" srcId="{038F2A4B-7AF9-4046-9C08-E4128CE04F49}" destId="{CE348258-C9E2-4F60-A06E-FBA98C5B161E}" srcOrd="1" destOrd="0" parTransId="{0539DAAA-DF50-40D0-ACCB-771FC346025B}" sibTransId="{68C11E7D-2D70-46BF-B131-1F5BB0F1D776}"/>
    <dgm:cxn modelId="{DAD91B03-C687-4EC6-833C-7A06DE3F21C3}" type="presOf" srcId="{7E94CA23-4E63-4BA4-B535-17E166755639}" destId="{24562908-71FB-4D9B-ABF9-6AD3CF69FB31}" srcOrd="0" destOrd="0" presId="urn:microsoft.com/office/officeart/2005/8/layout/chevron2"/>
    <dgm:cxn modelId="{8E22E603-7E34-4527-A6BB-32F50CC2D767}" srcId="{491B198F-A190-4236-B3BC-BABB9292C4B3}" destId="{2912F773-BE3E-4E73-B11B-0519DC667CDE}" srcOrd="1" destOrd="0" parTransId="{D861ED94-079E-4536-B4FE-9DBFFE57995E}" sibTransId="{B72C02DD-F268-43CF-9604-2E18A9F12630}"/>
    <dgm:cxn modelId="{F2C86004-1B33-4ADE-A2B2-196D5768A12E}" type="presOf" srcId="{B60B95A6-552F-431C-BA89-9513ED6A7A4A}" destId="{B4A7767C-CA2E-4B77-8483-BDE03FA843BA}" srcOrd="0" destOrd="2" presId="urn:microsoft.com/office/officeart/2005/8/layout/chevron2"/>
    <dgm:cxn modelId="{D55BC004-793F-4ECD-A746-E7354B77FA3D}" type="presOf" srcId="{4E70AEC1-1A3C-46B8-B4BA-B0B4B7A0BBA0}" destId="{B4A7767C-CA2E-4B77-8483-BDE03FA843BA}" srcOrd="0" destOrd="0" presId="urn:microsoft.com/office/officeart/2005/8/layout/chevron2"/>
    <dgm:cxn modelId="{A8FF740D-A648-44FD-B794-3E01F118136B}" type="presOf" srcId="{B9456801-D8AB-452F-AF16-8A622F38244B}" destId="{EDD47205-39BF-4C83-9918-CD071DDA445A}" srcOrd="0" destOrd="2" presId="urn:microsoft.com/office/officeart/2005/8/layout/chevron2"/>
    <dgm:cxn modelId="{674A2D12-D494-49B8-A6E8-3B0B7D2EB59B}" srcId="{CE348258-C9E2-4F60-A06E-FBA98C5B161E}" destId="{CC5AA233-BBFB-4003-A41C-301ED30209DF}" srcOrd="1" destOrd="0" parTransId="{7A0C68A3-AB35-4835-BF18-5487BB7F554F}" sibTransId="{EA7E6168-7390-40C2-88D3-C6DA9EA7183B}"/>
    <dgm:cxn modelId="{5D4F8713-0777-4122-B88C-32A6CEF78609}" srcId="{038F2A4B-7AF9-4046-9C08-E4128CE04F49}" destId="{491B198F-A190-4236-B3BC-BABB9292C4B3}" srcOrd="0" destOrd="0" parTransId="{8857E3E4-4374-486F-8D2F-817DBA0BA935}" sibTransId="{3B823855-2D5E-4464-808F-EEB2A2CB488F}"/>
    <dgm:cxn modelId="{5EA1E815-CF81-4746-9B94-B12A67B9580A}" type="presOf" srcId="{2912F773-BE3E-4E73-B11B-0519DC667CDE}" destId="{355DEA8F-C331-4A78-8498-8C688D546443}" srcOrd="0" destOrd="1" presId="urn:microsoft.com/office/officeart/2005/8/layout/chevron2"/>
    <dgm:cxn modelId="{D061931C-D6CB-4B16-B461-C731ADADDECA}" type="presOf" srcId="{CC5AA233-BBFB-4003-A41C-301ED30209DF}" destId="{B4A7767C-CA2E-4B77-8483-BDE03FA843BA}" srcOrd="0" destOrd="1" presId="urn:microsoft.com/office/officeart/2005/8/layout/chevron2"/>
    <dgm:cxn modelId="{E3EA5922-96F4-4E97-B845-096D584A92CB}" srcId="{31895411-8CD2-4BFF-BB1E-6E2BE934B54B}" destId="{8EB9B7D8-D666-4CD4-92B3-D924BA5E9000}" srcOrd="1" destOrd="0" parTransId="{5CA8EFD4-2CBB-4D93-8DFC-CEC5BF0ACBDE}" sibTransId="{F95E4287-42A9-4D80-8E9B-9EC481F7C746}"/>
    <dgm:cxn modelId="{EE05972A-B049-4302-B54B-1FE45972F01A}" type="presOf" srcId="{CE348258-C9E2-4F60-A06E-FBA98C5B161E}" destId="{C7002150-8E68-4CB9-ADCB-108BF03B88D1}" srcOrd="0" destOrd="0" presId="urn:microsoft.com/office/officeart/2005/8/layout/chevron2"/>
    <dgm:cxn modelId="{2E17E341-E02F-4A2F-879F-F8191451DC96}" srcId="{038F2A4B-7AF9-4046-9C08-E4128CE04F49}" destId="{31895411-8CD2-4BFF-BB1E-6E2BE934B54B}" srcOrd="3" destOrd="0" parTransId="{56D5E797-C4CD-4C7F-9F4B-9A3EB3087E3D}" sibTransId="{6EDDD484-298E-4FB9-9A3C-A9592FB8855C}"/>
    <dgm:cxn modelId="{C01D7445-6556-4EED-A654-75D7D6B6172A}" type="presOf" srcId="{31895411-8CD2-4BFF-BB1E-6E2BE934B54B}" destId="{C6C818E0-A2EB-40BC-85FC-2F241062DDC7}" srcOrd="0" destOrd="0" presId="urn:microsoft.com/office/officeart/2005/8/layout/chevron2"/>
    <dgm:cxn modelId="{D0C6CC46-E33E-4281-BA67-F585E21247AC}" type="presOf" srcId="{E134E694-A9A3-454F-995E-51C9D9A21486}" destId="{EDD47205-39BF-4C83-9918-CD071DDA445A}" srcOrd="0" destOrd="0" presId="urn:microsoft.com/office/officeart/2005/8/layout/chevron2"/>
    <dgm:cxn modelId="{F160696B-41D3-4045-B373-F46176C8DB0A}" type="presOf" srcId="{038F2A4B-7AF9-4046-9C08-E4128CE04F49}" destId="{E8C9992B-78A7-4337-AA93-0ED481305AC0}" srcOrd="0" destOrd="0" presId="urn:microsoft.com/office/officeart/2005/8/layout/chevron2"/>
    <dgm:cxn modelId="{9A5BBE6E-72D3-49C9-9753-112567EB0251}" srcId="{CE348258-C9E2-4F60-A06E-FBA98C5B161E}" destId="{B60B95A6-552F-431C-BA89-9513ED6A7A4A}" srcOrd="2" destOrd="0" parTransId="{624F64D2-6965-4334-AF69-AE2986FCC833}" sibTransId="{D2D94128-13D1-4FFF-B4D1-0F607F260625}"/>
    <dgm:cxn modelId="{3D095671-4EE4-4DFF-980D-AF3410746860}" srcId="{31895411-8CD2-4BFF-BB1E-6E2BE934B54B}" destId="{E134E694-A9A3-454F-995E-51C9D9A21486}" srcOrd="0" destOrd="0" parTransId="{31AF3071-BD5B-4E5F-B6B3-29C0EDEFF7FC}" sibTransId="{62CA6ABE-4FF3-4686-9098-A172D1F4E427}"/>
    <dgm:cxn modelId="{799D4652-EA66-42EA-9662-0CFADDE5C9EF}" type="presOf" srcId="{5FBE7A5E-2D8F-4D7B-B460-CF6C1E00D3AC}" destId="{513584D9-30E9-44AE-BAAE-B7BB2AFE5108}" srcOrd="0" destOrd="1" presId="urn:microsoft.com/office/officeart/2005/8/layout/chevron2"/>
    <dgm:cxn modelId="{B28FED52-90DD-4DF5-A96F-DF851F8AF023}" srcId="{7E94CA23-4E63-4BA4-B535-17E166755639}" destId="{915D60A5-A3D5-4E79-9C8A-B62E37C38330}" srcOrd="0" destOrd="0" parTransId="{F489A7BB-AE04-421B-89E4-8A846F7A24AA}" sibTransId="{FF0860A9-A4C0-48C3-B1F5-3E66CBF8B094}"/>
    <dgm:cxn modelId="{854DFF74-F1C6-4A58-9277-24B9D2C73FD7}" srcId="{491B198F-A190-4236-B3BC-BABB9292C4B3}" destId="{69488431-67C2-4358-9914-B84DD5ED1B51}" srcOrd="0" destOrd="0" parTransId="{3C6B474A-C098-488F-AECE-D95436FBD0D9}" sibTransId="{0A47EB15-B89E-4DB3-A9C8-48E58C57260E}"/>
    <dgm:cxn modelId="{3470EA76-2FF3-4FC9-BAAA-758F4BF8BF2D}" type="presOf" srcId="{4C4B1A9B-9626-4190-8603-C4AEE964BB3F}" destId="{513584D9-30E9-44AE-BAAE-B7BB2AFE5108}" srcOrd="0" destOrd="2" presId="urn:microsoft.com/office/officeart/2005/8/layout/chevron2"/>
    <dgm:cxn modelId="{162E4677-B7DD-4FB9-8170-69BD8EF7F20D}" srcId="{7E94CA23-4E63-4BA4-B535-17E166755639}" destId="{5FBE7A5E-2D8F-4D7B-B460-CF6C1E00D3AC}" srcOrd="1" destOrd="0" parTransId="{EDFA973F-6F9F-4BD3-9853-5A1DA343B451}" sibTransId="{9559A323-2485-419F-B4B3-527584024837}"/>
    <dgm:cxn modelId="{042D2490-03CB-4D8F-A1E2-D807341B7120}" type="presOf" srcId="{491B198F-A190-4236-B3BC-BABB9292C4B3}" destId="{0A973FF6-9526-4ABE-B8DF-5B223BB03A7B}" srcOrd="0" destOrd="0" presId="urn:microsoft.com/office/officeart/2005/8/layout/chevron2"/>
    <dgm:cxn modelId="{2166E3B6-DD25-4976-9134-6572735D63AC}" srcId="{31895411-8CD2-4BFF-BB1E-6E2BE934B54B}" destId="{B9456801-D8AB-452F-AF16-8A622F38244B}" srcOrd="2" destOrd="0" parTransId="{38584C8F-16B3-4B66-8D1C-7B1F8B7EB926}" sibTransId="{3BE500D3-464F-44BF-A7F5-6F40BCA8E2FD}"/>
    <dgm:cxn modelId="{9B0DDDCB-FC35-4EF9-9777-6ADC6B535E27}" srcId="{491B198F-A190-4236-B3BC-BABB9292C4B3}" destId="{58C66CF9-1A7B-42E0-89E4-9802BF5DD0DC}" srcOrd="2" destOrd="0" parTransId="{1644F267-5D84-43F7-845E-5749A8BDC348}" sibTransId="{83AB4B4A-2BC2-4430-BE3C-D80024C89E70}"/>
    <dgm:cxn modelId="{81DC04D4-19BA-4C18-89FE-8BDEA507D2A8}" type="presOf" srcId="{69488431-67C2-4358-9914-B84DD5ED1B51}" destId="{355DEA8F-C331-4A78-8498-8C688D546443}" srcOrd="0" destOrd="0" presId="urn:microsoft.com/office/officeart/2005/8/layout/chevron2"/>
    <dgm:cxn modelId="{F8C7CED5-2D18-48CD-B3F9-36F0E49E3025}" srcId="{7E94CA23-4E63-4BA4-B535-17E166755639}" destId="{4C4B1A9B-9626-4190-8603-C4AEE964BB3F}" srcOrd="2" destOrd="0" parTransId="{3F24B028-6DDF-4A7A-B5DF-50A35D2C1FF4}" sibTransId="{D5F22C71-37DE-42CE-BC4D-76BCFDA94487}"/>
    <dgm:cxn modelId="{3D9F20F0-8666-49BA-A0F8-DC1D624C7191}" type="presOf" srcId="{58C66CF9-1A7B-42E0-89E4-9802BF5DD0DC}" destId="{355DEA8F-C331-4A78-8498-8C688D546443}" srcOrd="0" destOrd="2" presId="urn:microsoft.com/office/officeart/2005/8/layout/chevron2"/>
    <dgm:cxn modelId="{5C25BCF0-08FC-48DB-9AE1-47D874869F70}" type="presOf" srcId="{915D60A5-A3D5-4E79-9C8A-B62E37C38330}" destId="{513584D9-30E9-44AE-BAAE-B7BB2AFE5108}" srcOrd="0" destOrd="0" presId="urn:microsoft.com/office/officeart/2005/8/layout/chevron2"/>
    <dgm:cxn modelId="{3492A2F1-CF87-4F64-A6AA-86F8F07CCB1C}" srcId="{CE348258-C9E2-4F60-A06E-FBA98C5B161E}" destId="{4E70AEC1-1A3C-46B8-B4BA-B0B4B7A0BBA0}" srcOrd="0" destOrd="0" parTransId="{06193198-089D-4022-BF83-1FC31CF8AF8D}" sibTransId="{C7B4373A-FE65-4C32-9212-F41AA98A146B}"/>
    <dgm:cxn modelId="{BDDB5DF3-A75E-4681-85A5-255DB92B7A44}" srcId="{038F2A4B-7AF9-4046-9C08-E4128CE04F49}" destId="{7E94CA23-4E63-4BA4-B535-17E166755639}" srcOrd="2" destOrd="0" parTransId="{C486F557-51E5-45DF-9F7D-E644FD2BEBB7}" sibTransId="{8F7AD2B9-4DC8-432B-8066-7DB7D68DFBBC}"/>
    <dgm:cxn modelId="{9EFCD8FC-83D8-4D06-9864-EEDE33B07BBA}" type="presOf" srcId="{8EB9B7D8-D666-4CD4-92B3-D924BA5E9000}" destId="{EDD47205-39BF-4C83-9918-CD071DDA445A}" srcOrd="0" destOrd="1" presId="urn:microsoft.com/office/officeart/2005/8/layout/chevron2"/>
    <dgm:cxn modelId="{5B1BD778-EF97-4E3D-8AC9-F330D435B1C7}" type="presParOf" srcId="{E8C9992B-78A7-4337-AA93-0ED481305AC0}" destId="{A7C8423A-8E19-49A1-80DC-BC6B15301FFC}" srcOrd="0" destOrd="0" presId="urn:microsoft.com/office/officeart/2005/8/layout/chevron2"/>
    <dgm:cxn modelId="{CC999AA4-898D-4D3A-86CD-8310F24ABAA8}" type="presParOf" srcId="{A7C8423A-8E19-49A1-80DC-BC6B15301FFC}" destId="{0A973FF6-9526-4ABE-B8DF-5B223BB03A7B}" srcOrd="0" destOrd="0" presId="urn:microsoft.com/office/officeart/2005/8/layout/chevron2"/>
    <dgm:cxn modelId="{87F02569-B879-4525-BFC7-DCEB7A9DA335}" type="presParOf" srcId="{A7C8423A-8E19-49A1-80DC-BC6B15301FFC}" destId="{355DEA8F-C331-4A78-8498-8C688D546443}" srcOrd="1" destOrd="0" presId="urn:microsoft.com/office/officeart/2005/8/layout/chevron2"/>
    <dgm:cxn modelId="{33484E96-C5C2-42E3-BCF3-B5A5709E383D}" type="presParOf" srcId="{E8C9992B-78A7-4337-AA93-0ED481305AC0}" destId="{08A90D32-094F-4F14-A81F-FDE38097B3CF}" srcOrd="1" destOrd="0" presId="urn:microsoft.com/office/officeart/2005/8/layout/chevron2"/>
    <dgm:cxn modelId="{CFB7D842-DE3A-4760-9FBB-9AC236FC61E9}" type="presParOf" srcId="{E8C9992B-78A7-4337-AA93-0ED481305AC0}" destId="{AC400A4C-66DA-4AA2-8B39-E01F6721ACE2}" srcOrd="2" destOrd="0" presId="urn:microsoft.com/office/officeart/2005/8/layout/chevron2"/>
    <dgm:cxn modelId="{DC6B0FA5-6234-4395-96A1-BFBD23A22F6E}" type="presParOf" srcId="{AC400A4C-66DA-4AA2-8B39-E01F6721ACE2}" destId="{C7002150-8E68-4CB9-ADCB-108BF03B88D1}" srcOrd="0" destOrd="0" presId="urn:microsoft.com/office/officeart/2005/8/layout/chevron2"/>
    <dgm:cxn modelId="{5756126E-3209-4648-AAB9-61CC4DD04E82}" type="presParOf" srcId="{AC400A4C-66DA-4AA2-8B39-E01F6721ACE2}" destId="{B4A7767C-CA2E-4B77-8483-BDE03FA843BA}" srcOrd="1" destOrd="0" presId="urn:microsoft.com/office/officeart/2005/8/layout/chevron2"/>
    <dgm:cxn modelId="{624BD99C-6A9A-41C2-B3EA-ADA199547921}" type="presParOf" srcId="{E8C9992B-78A7-4337-AA93-0ED481305AC0}" destId="{EB3BEEE7-71FF-4D6E-9C67-4CF5D744A56D}" srcOrd="3" destOrd="0" presId="urn:microsoft.com/office/officeart/2005/8/layout/chevron2"/>
    <dgm:cxn modelId="{B30E9015-3D3C-4D3C-8797-00F83BD1E961}" type="presParOf" srcId="{E8C9992B-78A7-4337-AA93-0ED481305AC0}" destId="{34B626A3-EAD6-4388-B182-CFA76274BB97}" srcOrd="4" destOrd="0" presId="urn:microsoft.com/office/officeart/2005/8/layout/chevron2"/>
    <dgm:cxn modelId="{90B5DC40-212C-419B-90B5-51D64E37EB6D}" type="presParOf" srcId="{34B626A3-EAD6-4388-B182-CFA76274BB97}" destId="{24562908-71FB-4D9B-ABF9-6AD3CF69FB31}" srcOrd="0" destOrd="0" presId="urn:microsoft.com/office/officeart/2005/8/layout/chevron2"/>
    <dgm:cxn modelId="{C77A21CB-B02A-4056-86F1-104CD867B6E8}" type="presParOf" srcId="{34B626A3-EAD6-4388-B182-CFA76274BB97}" destId="{513584D9-30E9-44AE-BAAE-B7BB2AFE5108}" srcOrd="1" destOrd="0" presId="urn:microsoft.com/office/officeart/2005/8/layout/chevron2"/>
    <dgm:cxn modelId="{BCFB8292-6750-4414-A958-8BA66AA8AFE5}" type="presParOf" srcId="{E8C9992B-78A7-4337-AA93-0ED481305AC0}" destId="{84082D8C-A324-49B8-9223-9AFE4AE25328}" srcOrd="5" destOrd="0" presId="urn:microsoft.com/office/officeart/2005/8/layout/chevron2"/>
    <dgm:cxn modelId="{4B97B5F2-330C-4BD4-9353-F2A81A4EAD45}" type="presParOf" srcId="{E8C9992B-78A7-4337-AA93-0ED481305AC0}" destId="{9892058A-0C7F-4668-81DF-A9C868E771F7}" srcOrd="6" destOrd="0" presId="urn:microsoft.com/office/officeart/2005/8/layout/chevron2"/>
    <dgm:cxn modelId="{B782A3CA-32DB-4731-911E-20A95119E596}" type="presParOf" srcId="{9892058A-0C7F-4668-81DF-A9C868E771F7}" destId="{C6C818E0-A2EB-40BC-85FC-2F241062DDC7}" srcOrd="0" destOrd="0" presId="urn:microsoft.com/office/officeart/2005/8/layout/chevron2"/>
    <dgm:cxn modelId="{D8259563-5246-48D9-BB93-38869C0F7382}" type="presParOf" srcId="{9892058A-0C7F-4668-81DF-A9C868E771F7}" destId="{EDD47205-39BF-4C83-9918-CD071DDA445A}"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8F2A4B-7AF9-4046-9C08-E4128CE04F49}"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491B198F-A190-4236-B3BC-BABB9292C4B3}">
      <dgm:prSet phldrT="[Text]"/>
      <dgm:spPr>
        <a:solidFill>
          <a:srgbClr val="CC00CC"/>
        </a:solidFill>
        <a:ln w="19050">
          <a:solidFill>
            <a:schemeClr val="bg1"/>
          </a:solidFill>
        </a:ln>
      </dgm:spPr>
      <dgm:t>
        <a:bodyPr/>
        <a:lstStyle/>
        <a:p>
          <a:r>
            <a:rPr lang="en-GB" b="1" dirty="0"/>
            <a:t>Personal and social</a:t>
          </a:r>
        </a:p>
      </dgm:t>
    </dgm:pt>
    <dgm:pt modelId="{8857E3E4-4374-486F-8D2F-817DBA0BA935}" type="parTrans" cxnId="{5D4F8713-0777-4122-B88C-32A6CEF78609}">
      <dgm:prSet/>
      <dgm:spPr/>
      <dgm:t>
        <a:bodyPr/>
        <a:lstStyle/>
        <a:p>
          <a:endParaRPr lang="en-GB"/>
        </a:p>
      </dgm:t>
    </dgm:pt>
    <dgm:pt modelId="{3B823855-2D5E-4464-808F-EEB2A2CB488F}" type="sibTrans" cxnId="{5D4F8713-0777-4122-B88C-32A6CEF78609}">
      <dgm:prSet/>
      <dgm:spPr/>
      <dgm:t>
        <a:bodyPr/>
        <a:lstStyle/>
        <a:p>
          <a:endParaRPr lang="en-GB"/>
        </a:p>
      </dgm:t>
    </dgm:pt>
    <dgm:pt modelId="{69488431-67C2-4358-9914-B84DD5ED1B51}">
      <dgm:prSet phldrT="[Text]" custT="1"/>
      <dgm:spPr>
        <a:ln>
          <a:solidFill>
            <a:srgbClr val="CC00CC"/>
          </a:solidFill>
        </a:ln>
      </dgm:spPr>
      <dgm:t>
        <a:bodyPr/>
        <a:lstStyle/>
        <a:p>
          <a:r>
            <a:rPr lang="en-GB" sz="900" b="1" dirty="0"/>
            <a:t>Skill</a:t>
          </a:r>
          <a:r>
            <a:rPr lang="en-GB" sz="900" dirty="0"/>
            <a:t>; Develop an understanding that exercise and hygiene and the right types of food and drink are important for healthy bodies</a:t>
          </a:r>
        </a:p>
      </dgm:t>
    </dgm:pt>
    <dgm:pt modelId="{3C6B474A-C098-488F-AECE-D95436FBD0D9}" type="parTrans" cxnId="{854DFF74-F1C6-4A58-9277-24B9D2C73FD7}">
      <dgm:prSet/>
      <dgm:spPr/>
      <dgm:t>
        <a:bodyPr/>
        <a:lstStyle/>
        <a:p>
          <a:endParaRPr lang="en-GB"/>
        </a:p>
      </dgm:t>
    </dgm:pt>
    <dgm:pt modelId="{0A47EB15-B89E-4DB3-A9C8-48E58C57260E}" type="sibTrans" cxnId="{854DFF74-F1C6-4A58-9277-24B9D2C73FD7}">
      <dgm:prSet/>
      <dgm:spPr/>
      <dgm:t>
        <a:bodyPr/>
        <a:lstStyle/>
        <a:p>
          <a:endParaRPr lang="en-GB"/>
        </a:p>
      </dgm:t>
    </dgm:pt>
    <dgm:pt modelId="{CE348258-C9E2-4F60-A06E-FBA98C5B161E}">
      <dgm:prSet phldrT="[Text]" custT="1"/>
      <dgm:spPr>
        <a:solidFill>
          <a:srgbClr val="00BDEA"/>
        </a:solidFill>
        <a:ln w="19050">
          <a:solidFill>
            <a:schemeClr val="bg1"/>
          </a:solidFill>
        </a:ln>
      </dgm:spPr>
      <dgm:t>
        <a:bodyPr/>
        <a:lstStyle/>
        <a:p>
          <a:r>
            <a:rPr lang="en-GB" sz="1800" b="1" dirty="0"/>
            <a:t>Literacy</a:t>
          </a:r>
        </a:p>
      </dgm:t>
    </dgm:pt>
    <dgm:pt modelId="{0539DAAA-DF50-40D0-ACCB-771FC346025B}" type="parTrans" cxnId="{62737901-D4DE-46AD-B308-FF2E49474D82}">
      <dgm:prSet/>
      <dgm:spPr/>
      <dgm:t>
        <a:bodyPr/>
        <a:lstStyle/>
        <a:p>
          <a:endParaRPr lang="en-GB"/>
        </a:p>
      </dgm:t>
    </dgm:pt>
    <dgm:pt modelId="{68C11E7D-2D70-46BF-B131-1F5BB0F1D776}" type="sibTrans" cxnId="{62737901-D4DE-46AD-B308-FF2E49474D82}">
      <dgm:prSet/>
      <dgm:spPr/>
      <dgm:t>
        <a:bodyPr/>
        <a:lstStyle/>
        <a:p>
          <a:endParaRPr lang="en-GB"/>
        </a:p>
      </dgm:t>
    </dgm:pt>
    <dgm:pt modelId="{4E70AEC1-1A3C-46B8-B4BA-B0B4B7A0BBA0}">
      <dgm:prSet phldrT="[Text]" custT="1"/>
      <dgm:spPr>
        <a:ln>
          <a:solidFill>
            <a:srgbClr val="00BDEA"/>
          </a:solidFill>
        </a:ln>
      </dgm:spPr>
      <dgm:t>
        <a:bodyPr/>
        <a:lstStyle/>
        <a:p>
          <a:r>
            <a:rPr lang="en-GB" sz="900" b="1" dirty="0"/>
            <a:t>Writing skill; </a:t>
          </a:r>
          <a:r>
            <a:rPr lang="en-GB" sz="900" b="0" i="0" dirty="0"/>
            <a:t>experiment with different formats and layouts on-screen, using the facility to move text and pictures around easily.</a:t>
          </a:r>
          <a:endParaRPr lang="en-GB" sz="900" dirty="0"/>
        </a:p>
      </dgm:t>
    </dgm:pt>
    <dgm:pt modelId="{06193198-089D-4022-BF83-1FC31CF8AF8D}" type="parTrans" cxnId="{3492A2F1-CF87-4F64-A6AA-86F8F07CCB1C}">
      <dgm:prSet/>
      <dgm:spPr/>
      <dgm:t>
        <a:bodyPr/>
        <a:lstStyle/>
        <a:p>
          <a:endParaRPr lang="en-GB"/>
        </a:p>
      </dgm:t>
    </dgm:pt>
    <dgm:pt modelId="{C7B4373A-FE65-4C32-9212-F41AA98A146B}" type="sibTrans" cxnId="{3492A2F1-CF87-4F64-A6AA-86F8F07CCB1C}">
      <dgm:prSet/>
      <dgm:spPr/>
      <dgm:t>
        <a:bodyPr/>
        <a:lstStyle/>
        <a:p>
          <a:endParaRPr lang="en-GB"/>
        </a:p>
      </dgm:t>
    </dgm:pt>
    <dgm:pt modelId="{7E94CA23-4E63-4BA4-B535-17E166755639}">
      <dgm:prSet phldrT="[Text]" custT="1"/>
      <dgm:spPr>
        <a:solidFill>
          <a:srgbClr val="00E287"/>
        </a:solidFill>
        <a:ln w="19050">
          <a:solidFill>
            <a:schemeClr val="bg1"/>
          </a:solidFill>
        </a:ln>
      </dgm:spPr>
      <dgm:t>
        <a:bodyPr/>
        <a:lstStyle/>
        <a:p>
          <a:r>
            <a:rPr lang="en-GB" sz="1400" b="1" dirty="0"/>
            <a:t>Numeracy</a:t>
          </a:r>
        </a:p>
      </dgm:t>
    </dgm:pt>
    <dgm:pt modelId="{C486F557-51E5-45DF-9F7D-E644FD2BEBB7}" type="parTrans" cxnId="{BDDB5DF3-A75E-4681-85A5-255DB92B7A44}">
      <dgm:prSet/>
      <dgm:spPr/>
      <dgm:t>
        <a:bodyPr/>
        <a:lstStyle/>
        <a:p>
          <a:endParaRPr lang="en-GB"/>
        </a:p>
      </dgm:t>
    </dgm:pt>
    <dgm:pt modelId="{8F7AD2B9-4DC8-432B-8066-7DB7D68DFBBC}" type="sibTrans" cxnId="{BDDB5DF3-A75E-4681-85A5-255DB92B7A44}">
      <dgm:prSet/>
      <dgm:spPr/>
      <dgm:t>
        <a:bodyPr/>
        <a:lstStyle/>
        <a:p>
          <a:endParaRPr lang="en-GB"/>
        </a:p>
      </dgm:t>
    </dgm:pt>
    <dgm:pt modelId="{915D60A5-A3D5-4E79-9C8A-B62E37C38330}">
      <dgm:prSet phldrT="[Text]" custT="1"/>
      <dgm:spPr>
        <a:ln>
          <a:solidFill>
            <a:srgbClr val="00E287"/>
          </a:solidFill>
        </a:ln>
      </dgm:spPr>
      <dgm:t>
        <a:bodyPr/>
        <a:lstStyle/>
        <a:p>
          <a:r>
            <a:rPr lang="en-GB" sz="900" b="1" dirty="0"/>
            <a:t>Numerical reasoning skill</a:t>
          </a:r>
          <a:r>
            <a:rPr lang="en-GB" sz="900" dirty="0"/>
            <a:t>; </a:t>
          </a:r>
          <a:r>
            <a:rPr lang="en-GB" sz="900" b="0" i="0" dirty="0"/>
            <a:t>transfer mathematical skills to play and classroom activities.</a:t>
          </a:r>
          <a:endParaRPr lang="en-GB" sz="900" dirty="0"/>
        </a:p>
      </dgm:t>
    </dgm:pt>
    <dgm:pt modelId="{F489A7BB-AE04-421B-89E4-8A846F7A24AA}" type="parTrans" cxnId="{B28FED52-90DD-4DF5-A96F-DF851F8AF023}">
      <dgm:prSet/>
      <dgm:spPr/>
      <dgm:t>
        <a:bodyPr/>
        <a:lstStyle/>
        <a:p>
          <a:endParaRPr lang="en-GB"/>
        </a:p>
      </dgm:t>
    </dgm:pt>
    <dgm:pt modelId="{FF0860A9-A4C0-48C3-B1F5-3E66CBF8B094}" type="sibTrans" cxnId="{B28FED52-90DD-4DF5-A96F-DF851F8AF023}">
      <dgm:prSet/>
      <dgm:spPr/>
      <dgm:t>
        <a:bodyPr/>
        <a:lstStyle/>
        <a:p>
          <a:endParaRPr lang="en-GB"/>
        </a:p>
      </dgm:t>
    </dgm:pt>
    <dgm:pt modelId="{31895411-8CD2-4BFF-BB1E-6E2BE934B54B}">
      <dgm:prSet/>
      <dgm:spPr>
        <a:solidFill>
          <a:srgbClr val="00FF00"/>
        </a:solidFill>
        <a:ln w="19050">
          <a:solidFill>
            <a:schemeClr val="bg1"/>
          </a:solidFill>
        </a:ln>
      </dgm:spPr>
      <dgm:t>
        <a:bodyPr/>
        <a:lstStyle/>
        <a:p>
          <a:r>
            <a:rPr lang="en-GB" b="1" i="0" dirty="0"/>
            <a:t>Digital competence</a:t>
          </a:r>
        </a:p>
      </dgm:t>
    </dgm:pt>
    <dgm:pt modelId="{56D5E797-C4CD-4C7F-9F4B-9A3EB3087E3D}" type="parTrans" cxnId="{2E17E341-E02F-4A2F-879F-F8191451DC96}">
      <dgm:prSet/>
      <dgm:spPr/>
      <dgm:t>
        <a:bodyPr/>
        <a:lstStyle/>
        <a:p>
          <a:endParaRPr lang="en-GB"/>
        </a:p>
      </dgm:t>
    </dgm:pt>
    <dgm:pt modelId="{6EDDD484-298E-4FB9-9A3C-A9592FB8855C}" type="sibTrans" cxnId="{2E17E341-E02F-4A2F-879F-F8191451DC96}">
      <dgm:prSet/>
      <dgm:spPr/>
      <dgm:t>
        <a:bodyPr/>
        <a:lstStyle/>
        <a:p>
          <a:endParaRPr lang="en-GB"/>
        </a:p>
      </dgm:t>
    </dgm:pt>
    <dgm:pt modelId="{E62D2F35-DA15-44C0-9A85-E4CA2D5EA55A}">
      <dgm:prSet custT="1"/>
      <dgm:spPr/>
      <dgm:t>
        <a:bodyPr/>
        <a:lstStyle/>
        <a:p>
          <a:r>
            <a:rPr lang="en-GB" sz="900" b="1" dirty="0"/>
            <a:t>Range</a:t>
          </a:r>
          <a:r>
            <a:rPr lang="en-GB" sz="900" dirty="0"/>
            <a:t>; Activities that allow them to make healthy choices and to develop and understand their own bodies and how to keep them safe and healthy.</a:t>
          </a:r>
        </a:p>
      </dgm:t>
    </dgm:pt>
    <dgm:pt modelId="{6FFAC255-CBDD-47B6-938B-1168BB3600D9}" type="parTrans" cxnId="{41EBED01-423D-4B18-8929-55D91944DEC9}">
      <dgm:prSet/>
      <dgm:spPr/>
      <dgm:t>
        <a:bodyPr/>
        <a:lstStyle/>
        <a:p>
          <a:endParaRPr lang="en-GB"/>
        </a:p>
      </dgm:t>
    </dgm:pt>
    <dgm:pt modelId="{C1ECEEF7-D06D-482B-97AA-69311792787C}" type="sibTrans" cxnId="{41EBED01-423D-4B18-8929-55D91944DEC9}">
      <dgm:prSet/>
      <dgm:spPr/>
      <dgm:t>
        <a:bodyPr/>
        <a:lstStyle/>
        <a:p>
          <a:endParaRPr lang="en-GB"/>
        </a:p>
      </dgm:t>
    </dgm:pt>
    <dgm:pt modelId="{F541F3F4-FD6B-4D1F-98F1-53725A906FD6}">
      <dgm:prSet custT="1"/>
      <dgm:spPr/>
      <dgm:t>
        <a:bodyPr/>
        <a:lstStyle/>
        <a:p>
          <a:r>
            <a:rPr lang="en-GB" sz="900" b="1" dirty="0"/>
            <a:t>Task</a:t>
          </a:r>
          <a:r>
            <a:rPr lang="en-GB" sz="900" dirty="0"/>
            <a:t>; To use the story of Peter Rabbit to develop an understanding of healthy eating and eating your 5 a day.</a:t>
          </a:r>
        </a:p>
      </dgm:t>
    </dgm:pt>
    <dgm:pt modelId="{EC42D92F-EA4B-4B6D-88CF-F0811E2A0932}" type="parTrans" cxnId="{98753C5B-AF9C-4E33-8EB0-C1F832682A05}">
      <dgm:prSet/>
      <dgm:spPr/>
      <dgm:t>
        <a:bodyPr/>
        <a:lstStyle/>
        <a:p>
          <a:endParaRPr lang="en-GB"/>
        </a:p>
      </dgm:t>
    </dgm:pt>
    <dgm:pt modelId="{2BA8F70A-E1B7-4CB4-B879-E85CB887117B}" type="sibTrans" cxnId="{98753C5B-AF9C-4E33-8EB0-C1F832682A05}">
      <dgm:prSet/>
      <dgm:spPr/>
      <dgm:t>
        <a:bodyPr/>
        <a:lstStyle/>
        <a:p>
          <a:endParaRPr lang="en-GB"/>
        </a:p>
      </dgm:t>
    </dgm:pt>
    <dgm:pt modelId="{7FAE70EF-A837-4631-8ED6-B1679C9228F2}">
      <dgm:prSet custT="1"/>
      <dgm:spPr>
        <a:ln>
          <a:solidFill>
            <a:srgbClr val="00FF00"/>
          </a:solidFill>
        </a:ln>
      </dgm:spPr>
      <dgm:t>
        <a:bodyPr/>
        <a:lstStyle/>
        <a:p>
          <a:r>
            <a:rPr lang="en-GB" sz="900" b="1" i="0" dirty="0"/>
            <a:t>Skill; C</a:t>
          </a:r>
          <a:r>
            <a:rPr lang="en-GB" sz="900" b="0" i="0" dirty="0"/>
            <a:t>reate and edit multimedia components in order to develop text, image, sound, animation and video for a range of tasks.</a:t>
          </a:r>
          <a:r>
            <a:rPr lang="en-GB" sz="900" b="1" i="0" dirty="0"/>
            <a:t> </a:t>
          </a:r>
          <a:endParaRPr lang="en-GB" sz="900" dirty="0"/>
        </a:p>
      </dgm:t>
    </dgm:pt>
    <dgm:pt modelId="{AFAD7C85-4AEC-4941-B60E-3759E8DACF45}" type="parTrans" cxnId="{37F9AB3A-F138-4AE5-A782-7644225A2EF9}">
      <dgm:prSet/>
      <dgm:spPr/>
      <dgm:t>
        <a:bodyPr/>
        <a:lstStyle/>
        <a:p>
          <a:endParaRPr lang="en-GB"/>
        </a:p>
      </dgm:t>
    </dgm:pt>
    <dgm:pt modelId="{F72333F0-5BFE-450F-AE6F-012A294C6A72}" type="sibTrans" cxnId="{37F9AB3A-F138-4AE5-A782-7644225A2EF9}">
      <dgm:prSet/>
      <dgm:spPr/>
      <dgm:t>
        <a:bodyPr/>
        <a:lstStyle/>
        <a:p>
          <a:endParaRPr lang="en-GB"/>
        </a:p>
      </dgm:t>
    </dgm:pt>
    <dgm:pt modelId="{88128C13-EF71-4254-9906-FB4C84548732}">
      <dgm:prSet custT="1"/>
      <dgm:spPr/>
      <dgm:t>
        <a:bodyPr/>
        <a:lstStyle/>
        <a:p>
          <a:r>
            <a:rPr lang="en-GB" sz="900" b="1" dirty="0"/>
            <a:t>Task;</a:t>
          </a:r>
          <a:r>
            <a:rPr lang="en-GB" sz="900" dirty="0"/>
            <a:t> Through their own planning and child lead learning, the children must promote healthy eating throughout the school on a digital application of their choice.</a:t>
          </a:r>
        </a:p>
      </dgm:t>
    </dgm:pt>
    <dgm:pt modelId="{1BD7F258-D16D-4D24-AFDA-7919A624F184}" type="parTrans" cxnId="{3E6EEC2D-8B45-4990-A1E1-7F29A52209BA}">
      <dgm:prSet/>
      <dgm:spPr/>
      <dgm:t>
        <a:bodyPr/>
        <a:lstStyle/>
        <a:p>
          <a:endParaRPr lang="en-GB"/>
        </a:p>
      </dgm:t>
    </dgm:pt>
    <dgm:pt modelId="{87D2FC63-0641-4723-8451-C7A0DFE7A37A}" type="sibTrans" cxnId="{3E6EEC2D-8B45-4990-A1E1-7F29A52209BA}">
      <dgm:prSet/>
      <dgm:spPr/>
      <dgm:t>
        <a:bodyPr/>
        <a:lstStyle/>
        <a:p>
          <a:endParaRPr lang="en-GB"/>
        </a:p>
      </dgm:t>
    </dgm:pt>
    <dgm:pt modelId="{756A2EE9-290C-4793-88DB-D5C0593AC992}">
      <dgm:prSet custT="1"/>
      <dgm:spPr>
        <a:ln>
          <a:solidFill>
            <a:srgbClr val="00FF00"/>
          </a:solidFill>
        </a:ln>
      </dgm:spPr>
      <dgm:t>
        <a:bodyPr/>
        <a:lstStyle/>
        <a:p>
          <a:r>
            <a:rPr lang="en-GB" sz="900" b="1" i="0" dirty="0"/>
            <a:t>Skill; S</a:t>
          </a:r>
          <a:r>
            <a:rPr lang="en-GB" sz="900" b="0" i="0" dirty="0"/>
            <a:t>ave work using an appropriate file name, </a:t>
          </a:r>
          <a:r>
            <a:rPr lang="en-GB" sz="900" b="0" i="1" dirty="0"/>
            <a:t>e.g. child's name and simple title.</a:t>
          </a:r>
          <a:endParaRPr lang="en-GB" sz="900" dirty="0"/>
        </a:p>
      </dgm:t>
    </dgm:pt>
    <dgm:pt modelId="{F250D0A7-AA8F-4C98-A914-47A5CF38D9B8}" type="parTrans" cxnId="{44D93973-B25E-49DD-835A-4B683ED52609}">
      <dgm:prSet/>
      <dgm:spPr/>
      <dgm:t>
        <a:bodyPr/>
        <a:lstStyle/>
        <a:p>
          <a:endParaRPr lang="en-GB"/>
        </a:p>
      </dgm:t>
    </dgm:pt>
    <dgm:pt modelId="{74D71C8E-1BB3-43CC-A653-2AFDAF55AB4B}" type="sibTrans" cxnId="{44D93973-B25E-49DD-835A-4B683ED52609}">
      <dgm:prSet/>
      <dgm:spPr/>
      <dgm:t>
        <a:bodyPr/>
        <a:lstStyle/>
        <a:p>
          <a:endParaRPr lang="en-GB"/>
        </a:p>
      </dgm:t>
    </dgm:pt>
    <dgm:pt modelId="{11A81842-7B39-4B62-97CD-C705228904E0}">
      <dgm:prSet phldrT="[Text]" custT="1"/>
      <dgm:spPr>
        <a:ln>
          <a:solidFill>
            <a:srgbClr val="00BDEA"/>
          </a:solidFill>
        </a:ln>
      </dgm:spPr>
      <dgm:t>
        <a:bodyPr/>
        <a:lstStyle/>
        <a:p>
          <a:r>
            <a:rPr lang="en-GB" sz="900" b="1" dirty="0"/>
            <a:t>Reading skill; </a:t>
          </a:r>
          <a:r>
            <a:rPr lang="en-GB" sz="900" b="0" i="0" dirty="0"/>
            <a:t>draw upon relevant personal experience and prior knowledge to support understanding of texts.</a:t>
          </a:r>
          <a:endParaRPr lang="en-GB" sz="900" dirty="0"/>
        </a:p>
      </dgm:t>
    </dgm:pt>
    <dgm:pt modelId="{E3531E50-CD9D-48DD-A674-2C80CD157B21}" type="parTrans" cxnId="{CCF94A53-65FB-45DD-991B-83685C4BA673}">
      <dgm:prSet/>
      <dgm:spPr/>
      <dgm:t>
        <a:bodyPr/>
        <a:lstStyle/>
        <a:p>
          <a:endParaRPr lang="en-GB"/>
        </a:p>
      </dgm:t>
    </dgm:pt>
    <dgm:pt modelId="{33CBFF06-9298-4D79-9B47-F5577F15008A}" type="sibTrans" cxnId="{CCF94A53-65FB-45DD-991B-83685C4BA673}">
      <dgm:prSet/>
      <dgm:spPr/>
      <dgm:t>
        <a:bodyPr/>
        <a:lstStyle/>
        <a:p>
          <a:endParaRPr lang="en-GB"/>
        </a:p>
      </dgm:t>
    </dgm:pt>
    <dgm:pt modelId="{72FD7934-C3D0-4D47-89C9-D9679149F86D}">
      <dgm:prSet phldrT="[Text]" custT="1"/>
      <dgm:spPr>
        <a:ln>
          <a:solidFill>
            <a:srgbClr val="00BDEA"/>
          </a:solidFill>
        </a:ln>
      </dgm:spPr>
      <dgm:t>
        <a:bodyPr/>
        <a:lstStyle/>
        <a:p>
          <a:r>
            <a:rPr lang="en-GB" sz="900" b="1" dirty="0"/>
            <a:t>Task; </a:t>
          </a:r>
          <a:r>
            <a:rPr lang="en-GB" sz="900" dirty="0"/>
            <a:t>Following the planning of a school’s vegetable patch, use your own knowledge to promote healthy eating, including 5 a day,  through persuasive writing, and eye-catching presentations.</a:t>
          </a:r>
        </a:p>
      </dgm:t>
    </dgm:pt>
    <dgm:pt modelId="{4F9CB4BB-2706-4DA5-856C-2B863B2135DE}" type="parTrans" cxnId="{F8501DC2-DFAF-4368-8384-55E1C28278E9}">
      <dgm:prSet/>
      <dgm:spPr/>
      <dgm:t>
        <a:bodyPr/>
        <a:lstStyle/>
        <a:p>
          <a:endParaRPr lang="en-GB"/>
        </a:p>
      </dgm:t>
    </dgm:pt>
    <dgm:pt modelId="{7CDC1115-FC5F-49ED-8109-D413F4B75320}" type="sibTrans" cxnId="{F8501DC2-DFAF-4368-8384-55E1C28278E9}">
      <dgm:prSet/>
      <dgm:spPr/>
      <dgm:t>
        <a:bodyPr/>
        <a:lstStyle/>
        <a:p>
          <a:endParaRPr lang="en-GB"/>
        </a:p>
      </dgm:t>
    </dgm:pt>
    <dgm:pt modelId="{03E48CA9-AFB4-4870-8ACF-A00582C25543}">
      <dgm:prSet phldrT="[Text]" custT="1"/>
      <dgm:spPr>
        <a:ln>
          <a:solidFill>
            <a:srgbClr val="00E287"/>
          </a:solidFill>
        </a:ln>
      </dgm:spPr>
      <dgm:t>
        <a:bodyPr/>
        <a:lstStyle/>
        <a:p>
          <a:r>
            <a:rPr lang="en-GB" sz="900" b="1" dirty="0"/>
            <a:t>Numerical reasoning skill</a:t>
          </a:r>
          <a:r>
            <a:rPr lang="en-GB" sz="900" dirty="0"/>
            <a:t>; </a:t>
          </a:r>
          <a:r>
            <a:rPr lang="en-GB" sz="900" b="0" i="0" dirty="0"/>
            <a:t>interpret information presented in charts and diagrams and draw appropriate conclusions.</a:t>
          </a:r>
          <a:endParaRPr lang="en-GB" sz="900" dirty="0"/>
        </a:p>
      </dgm:t>
    </dgm:pt>
    <dgm:pt modelId="{1802EC21-5F79-4FF7-95C0-42C5A6AD9074}" type="parTrans" cxnId="{7FBBF36F-3D82-4CF6-BCA1-D98CD1C51783}">
      <dgm:prSet/>
      <dgm:spPr/>
      <dgm:t>
        <a:bodyPr/>
        <a:lstStyle/>
        <a:p>
          <a:endParaRPr lang="en-GB"/>
        </a:p>
      </dgm:t>
    </dgm:pt>
    <dgm:pt modelId="{98583702-6305-4FE3-9A8F-CD2722BD3CB9}" type="sibTrans" cxnId="{7FBBF36F-3D82-4CF6-BCA1-D98CD1C51783}">
      <dgm:prSet/>
      <dgm:spPr/>
      <dgm:t>
        <a:bodyPr/>
        <a:lstStyle/>
        <a:p>
          <a:endParaRPr lang="en-GB"/>
        </a:p>
      </dgm:t>
    </dgm:pt>
    <dgm:pt modelId="{6291386F-3CF7-4DCD-9AC0-D89544E234E8}">
      <dgm:prSet phldrT="[Text]" custT="1"/>
      <dgm:spPr>
        <a:ln>
          <a:solidFill>
            <a:srgbClr val="00E287"/>
          </a:solidFill>
        </a:ln>
      </dgm:spPr>
      <dgm:t>
        <a:bodyPr/>
        <a:lstStyle/>
        <a:p>
          <a:r>
            <a:rPr lang="en-GB" sz="900" b="1" dirty="0"/>
            <a:t>Task;</a:t>
          </a:r>
          <a:r>
            <a:rPr lang="en-GB" sz="900" dirty="0"/>
            <a:t> Independently or in groups, conduct a survey based on healthy eating and present the results in the form of a diagram or a chart.</a:t>
          </a:r>
        </a:p>
      </dgm:t>
    </dgm:pt>
    <dgm:pt modelId="{06F28BCB-FD2C-4816-831E-8D394CB3E6CB}" type="parTrans" cxnId="{A64EBBA9-5B32-4542-8CEB-5E18BE4510FF}">
      <dgm:prSet/>
      <dgm:spPr/>
      <dgm:t>
        <a:bodyPr/>
        <a:lstStyle/>
        <a:p>
          <a:endParaRPr lang="en-GB"/>
        </a:p>
      </dgm:t>
    </dgm:pt>
    <dgm:pt modelId="{CF9D08DD-41A8-4AFA-BC27-5816E9321377}" type="sibTrans" cxnId="{A64EBBA9-5B32-4542-8CEB-5E18BE4510FF}">
      <dgm:prSet/>
      <dgm:spPr/>
      <dgm:t>
        <a:bodyPr/>
        <a:lstStyle/>
        <a:p>
          <a:endParaRPr lang="en-GB"/>
        </a:p>
      </dgm:t>
    </dgm:pt>
    <dgm:pt modelId="{E8C9992B-78A7-4337-AA93-0ED481305AC0}" type="pres">
      <dgm:prSet presAssocID="{038F2A4B-7AF9-4046-9C08-E4128CE04F49}" presName="linearFlow" presStyleCnt="0">
        <dgm:presLayoutVars>
          <dgm:dir/>
          <dgm:animLvl val="lvl"/>
          <dgm:resizeHandles val="exact"/>
        </dgm:presLayoutVars>
      </dgm:prSet>
      <dgm:spPr/>
    </dgm:pt>
    <dgm:pt modelId="{A7C8423A-8E19-49A1-80DC-BC6B15301FFC}" type="pres">
      <dgm:prSet presAssocID="{491B198F-A190-4236-B3BC-BABB9292C4B3}" presName="composite" presStyleCnt="0"/>
      <dgm:spPr/>
    </dgm:pt>
    <dgm:pt modelId="{0A973FF6-9526-4ABE-B8DF-5B223BB03A7B}" type="pres">
      <dgm:prSet presAssocID="{491B198F-A190-4236-B3BC-BABB9292C4B3}" presName="parentText" presStyleLbl="alignNode1" presStyleIdx="0" presStyleCnt="4">
        <dgm:presLayoutVars>
          <dgm:chMax val="1"/>
          <dgm:bulletEnabled val="1"/>
        </dgm:presLayoutVars>
      </dgm:prSet>
      <dgm:spPr/>
    </dgm:pt>
    <dgm:pt modelId="{355DEA8F-C331-4A78-8498-8C688D546443}" type="pres">
      <dgm:prSet presAssocID="{491B198F-A190-4236-B3BC-BABB9292C4B3}" presName="descendantText" presStyleLbl="alignAcc1" presStyleIdx="0" presStyleCnt="4" custScaleY="103606">
        <dgm:presLayoutVars>
          <dgm:bulletEnabled val="1"/>
        </dgm:presLayoutVars>
      </dgm:prSet>
      <dgm:spPr/>
    </dgm:pt>
    <dgm:pt modelId="{08A90D32-094F-4F14-A81F-FDE38097B3CF}" type="pres">
      <dgm:prSet presAssocID="{3B823855-2D5E-4464-808F-EEB2A2CB488F}" presName="sp" presStyleCnt="0"/>
      <dgm:spPr/>
    </dgm:pt>
    <dgm:pt modelId="{AC400A4C-66DA-4AA2-8B39-E01F6721ACE2}" type="pres">
      <dgm:prSet presAssocID="{CE348258-C9E2-4F60-A06E-FBA98C5B161E}" presName="composite" presStyleCnt="0"/>
      <dgm:spPr/>
    </dgm:pt>
    <dgm:pt modelId="{C7002150-8E68-4CB9-ADCB-108BF03B88D1}" type="pres">
      <dgm:prSet presAssocID="{CE348258-C9E2-4F60-A06E-FBA98C5B161E}" presName="parentText" presStyleLbl="alignNode1" presStyleIdx="1" presStyleCnt="4">
        <dgm:presLayoutVars>
          <dgm:chMax val="1"/>
          <dgm:bulletEnabled val="1"/>
        </dgm:presLayoutVars>
      </dgm:prSet>
      <dgm:spPr/>
    </dgm:pt>
    <dgm:pt modelId="{B4A7767C-CA2E-4B77-8483-BDE03FA843BA}" type="pres">
      <dgm:prSet presAssocID="{CE348258-C9E2-4F60-A06E-FBA98C5B161E}" presName="descendantText" presStyleLbl="alignAcc1" presStyleIdx="1" presStyleCnt="4" custScaleY="117616">
        <dgm:presLayoutVars>
          <dgm:bulletEnabled val="1"/>
        </dgm:presLayoutVars>
      </dgm:prSet>
      <dgm:spPr/>
    </dgm:pt>
    <dgm:pt modelId="{EB3BEEE7-71FF-4D6E-9C67-4CF5D744A56D}" type="pres">
      <dgm:prSet presAssocID="{68C11E7D-2D70-46BF-B131-1F5BB0F1D776}" presName="sp" presStyleCnt="0"/>
      <dgm:spPr/>
    </dgm:pt>
    <dgm:pt modelId="{34B626A3-EAD6-4388-B182-CFA76274BB97}" type="pres">
      <dgm:prSet presAssocID="{7E94CA23-4E63-4BA4-B535-17E166755639}" presName="composite" presStyleCnt="0"/>
      <dgm:spPr/>
    </dgm:pt>
    <dgm:pt modelId="{24562908-71FB-4D9B-ABF9-6AD3CF69FB31}" type="pres">
      <dgm:prSet presAssocID="{7E94CA23-4E63-4BA4-B535-17E166755639}" presName="parentText" presStyleLbl="alignNode1" presStyleIdx="2" presStyleCnt="4">
        <dgm:presLayoutVars>
          <dgm:chMax val="1"/>
          <dgm:bulletEnabled val="1"/>
        </dgm:presLayoutVars>
      </dgm:prSet>
      <dgm:spPr/>
    </dgm:pt>
    <dgm:pt modelId="{513584D9-30E9-44AE-BAAE-B7BB2AFE5108}" type="pres">
      <dgm:prSet presAssocID="{7E94CA23-4E63-4BA4-B535-17E166755639}" presName="descendantText" presStyleLbl="alignAcc1" presStyleIdx="2" presStyleCnt="4">
        <dgm:presLayoutVars>
          <dgm:bulletEnabled val="1"/>
        </dgm:presLayoutVars>
      </dgm:prSet>
      <dgm:spPr/>
    </dgm:pt>
    <dgm:pt modelId="{84082D8C-A324-49B8-9223-9AFE4AE25328}" type="pres">
      <dgm:prSet presAssocID="{8F7AD2B9-4DC8-432B-8066-7DB7D68DFBBC}" presName="sp" presStyleCnt="0"/>
      <dgm:spPr/>
    </dgm:pt>
    <dgm:pt modelId="{9892058A-0C7F-4668-81DF-A9C868E771F7}" type="pres">
      <dgm:prSet presAssocID="{31895411-8CD2-4BFF-BB1E-6E2BE934B54B}" presName="composite" presStyleCnt="0"/>
      <dgm:spPr/>
    </dgm:pt>
    <dgm:pt modelId="{C6C818E0-A2EB-40BC-85FC-2F241062DDC7}" type="pres">
      <dgm:prSet presAssocID="{31895411-8CD2-4BFF-BB1E-6E2BE934B54B}" presName="parentText" presStyleLbl="alignNode1" presStyleIdx="3" presStyleCnt="4">
        <dgm:presLayoutVars>
          <dgm:chMax val="1"/>
          <dgm:bulletEnabled val="1"/>
        </dgm:presLayoutVars>
      </dgm:prSet>
      <dgm:spPr/>
    </dgm:pt>
    <dgm:pt modelId="{EDD47205-39BF-4C83-9918-CD071DDA445A}" type="pres">
      <dgm:prSet presAssocID="{31895411-8CD2-4BFF-BB1E-6E2BE934B54B}" presName="descendantText" presStyleLbl="alignAcc1" presStyleIdx="3" presStyleCnt="4">
        <dgm:presLayoutVars>
          <dgm:bulletEnabled val="1"/>
        </dgm:presLayoutVars>
      </dgm:prSet>
      <dgm:spPr/>
    </dgm:pt>
  </dgm:ptLst>
  <dgm:cxnLst>
    <dgm:cxn modelId="{62737901-D4DE-46AD-B308-FF2E49474D82}" srcId="{038F2A4B-7AF9-4046-9C08-E4128CE04F49}" destId="{CE348258-C9E2-4F60-A06E-FBA98C5B161E}" srcOrd="1" destOrd="0" parTransId="{0539DAAA-DF50-40D0-ACCB-771FC346025B}" sibTransId="{68C11E7D-2D70-46BF-B131-1F5BB0F1D776}"/>
    <dgm:cxn modelId="{41EBED01-423D-4B18-8929-55D91944DEC9}" srcId="{491B198F-A190-4236-B3BC-BABB9292C4B3}" destId="{E62D2F35-DA15-44C0-9A85-E4CA2D5EA55A}" srcOrd="1" destOrd="0" parTransId="{6FFAC255-CBDD-47B6-938B-1168BB3600D9}" sibTransId="{C1ECEEF7-D06D-482B-97AA-69311792787C}"/>
    <dgm:cxn modelId="{DAD91B03-C687-4EC6-833C-7A06DE3F21C3}" type="presOf" srcId="{7E94CA23-4E63-4BA4-B535-17E166755639}" destId="{24562908-71FB-4D9B-ABF9-6AD3CF69FB31}" srcOrd="0" destOrd="0" presId="urn:microsoft.com/office/officeart/2005/8/layout/chevron2"/>
    <dgm:cxn modelId="{D55BC004-793F-4ECD-A746-E7354B77FA3D}" type="presOf" srcId="{4E70AEC1-1A3C-46B8-B4BA-B0B4B7A0BBA0}" destId="{B4A7767C-CA2E-4B77-8483-BDE03FA843BA}" srcOrd="0" destOrd="0" presId="urn:microsoft.com/office/officeart/2005/8/layout/chevron2"/>
    <dgm:cxn modelId="{BEC6170E-7A64-41CB-8681-DEFF907A65D9}" type="presOf" srcId="{88128C13-EF71-4254-9906-FB4C84548732}" destId="{EDD47205-39BF-4C83-9918-CD071DDA445A}" srcOrd="0" destOrd="2" presId="urn:microsoft.com/office/officeart/2005/8/layout/chevron2"/>
    <dgm:cxn modelId="{5D4F8713-0777-4122-B88C-32A6CEF78609}" srcId="{038F2A4B-7AF9-4046-9C08-E4128CE04F49}" destId="{491B198F-A190-4236-B3BC-BABB9292C4B3}" srcOrd="0" destOrd="0" parTransId="{8857E3E4-4374-486F-8D2F-817DBA0BA935}" sibTransId="{3B823855-2D5E-4464-808F-EEB2A2CB488F}"/>
    <dgm:cxn modelId="{BDC62D28-89BE-490B-B46B-32E339A13A52}" type="presOf" srcId="{72FD7934-C3D0-4D47-89C9-D9679149F86D}" destId="{B4A7767C-CA2E-4B77-8483-BDE03FA843BA}" srcOrd="0" destOrd="2" presId="urn:microsoft.com/office/officeart/2005/8/layout/chevron2"/>
    <dgm:cxn modelId="{EE05972A-B049-4302-B54B-1FE45972F01A}" type="presOf" srcId="{CE348258-C9E2-4F60-A06E-FBA98C5B161E}" destId="{C7002150-8E68-4CB9-ADCB-108BF03B88D1}" srcOrd="0" destOrd="0" presId="urn:microsoft.com/office/officeart/2005/8/layout/chevron2"/>
    <dgm:cxn modelId="{3E6EEC2D-8B45-4990-A1E1-7F29A52209BA}" srcId="{31895411-8CD2-4BFF-BB1E-6E2BE934B54B}" destId="{88128C13-EF71-4254-9906-FB4C84548732}" srcOrd="2" destOrd="0" parTransId="{1BD7F258-D16D-4D24-AFDA-7919A624F184}" sibTransId="{87D2FC63-0641-4723-8451-C7A0DFE7A37A}"/>
    <dgm:cxn modelId="{37F9AB3A-F138-4AE5-A782-7644225A2EF9}" srcId="{31895411-8CD2-4BFF-BB1E-6E2BE934B54B}" destId="{7FAE70EF-A837-4631-8ED6-B1679C9228F2}" srcOrd="0" destOrd="0" parTransId="{AFAD7C85-4AEC-4941-B60E-3759E8DACF45}" sibTransId="{F72333F0-5BFE-450F-AE6F-012A294C6A72}"/>
    <dgm:cxn modelId="{98753C5B-AF9C-4E33-8EB0-C1F832682A05}" srcId="{491B198F-A190-4236-B3BC-BABB9292C4B3}" destId="{F541F3F4-FD6B-4D1F-98F1-53725A906FD6}" srcOrd="2" destOrd="0" parTransId="{EC42D92F-EA4B-4B6D-88CF-F0811E2A0932}" sibTransId="{2BA8F70A-E1B7-4CB4-B879-E85CB887117B}"/>
    <dgm:cxn modelId="{2E17E341-E02F-4A2F-879F-F8191451DC96}" srcId="{038F2A4B-7AF9-4046-9C08-E4128CE04F49}" destId="{31895411-8CD2-4BFF-BB1E-6E2BE934B54B}" srcOrd="3" destOrd="0" parTransId="{56D5E797-C4CD-4C7F-9F4B-9A3EB3087E3D}" sibTransId="{6EDDD484-298E-4FB9-9A3C-A9592FB8855C}"/>
    <dgm:cxn modelId="{C01D7445-6556-4EED-A654-75D7D6B6172A}" type="presOf" srcId="{31895411-8CD2-4BFF-BB1E-6E2BE934B54B}" destId="{C6C818E0-A2EB-40BC-85FC-2F241062DDC7}" srcOrd="0" destOrd="0" presId="urn:microsoft.com/office/officeart/2005/8/layout/chevron2"/>
    <dgm:cxn modelId="{F160696B-41D3-4045-B373-F46176C8DB0A}" type="presOf" srcId="{038F2A4B-7AF9-4046-9C08-E4128CE04F49}" destId="{E8C9992B-78A7-4337-AA93-0ED481305AC0}" srcOrd="0" destOrd="0" presId="urn:microsoft.com/office/officeart/2005/8/layout/chevron2"/>
    <dgm:cxn modelId="{7FBBF36F-3D82-4CF6-BCA1-D98CD1C51783}" srcId="{7E94CA23-4E63-4BA4-B535-17E166755639}" destId="{03E48CA9-AFB4-4870-8ACF-A00582C25543}" srcOrd="1" destOrd="0" parTransId="{1802EC21-5F79-4FF7-95C0-42C5A6AD9074}" sibTransId="{98583702-6305-4FE3-9A8F-CD2722BD3CB9}"/>
    <dgm:cxn modelId="{B28FED52-90DD-4DF5-A96F-DF851F8AF023}" srcId="{7E94CA23-4E63-4BA4-B535-17E166755639}" destId="{915D60A5-A3D5-4E79-9C8A-B62E37C38330}" srcOrd="0" destOrd="0" parTransId="{F489A7BB-AE04-421B-89E4-8A846F7A24AA}" sibTransId="{FF0860A9-A4C0-48C3-B1F5-3E66CBF8B094}"/>
    <dgm:cxn modelId="{44D93973-B25E-49DD-835A-4B683ED52609}" srcId="{31895411-8CD2-4BFF-BB1E-6E2BE934B54B}" destId="{756A2EE9-290C-4793-88DB-D5C0593AC992}" srcOrd="1" destOrd="0" parTransId="{F250D0A7-AA8F-4C98-A914-47A5CF38D9B8}" sibTransId="{74D71C8E-1BB3-43CC-A653-2AFDAF55AB4B}"/>
    <dgm:cxn modelId="{CCF94A53-65FB-45DD-991B-83685C4BA673}" srcId="{CE348258-C9E2-4F60-A06E-FBA98C5B161E}" destId="{11A81842-7B39-4B62-97CD-C705228904E0}" srcOrd="1" destOrd="0" parTransId="{E3531E50-CD9D-48DD-A674-2C80CD157B21}" sibTransId="{33CBFF06-9298-4D79-9B47-F5577F15008A}"/>
    <dgm:cxn modelId="{854DFF74-F1C6-4A58-9277-24B9D2C73FD7}" srcId="{491B198F-A190-4236-B3BC-BABB9292C4B3}" destId="{69488431-67C2-4358-9914-B84DD5ED1B51}" srcOrd="0" destOrd="0" parTransId="{3C6B474A-C098-488F-AECE-D95436FBD0D9}" sibTransId="{0A47EB15-B89E-4DB3-A9C8-48E58C57260E}"/>
    <dgm:cxn modelId="{79E3138A-9E61-4147-9ED0-8B3B1EE16013}" type="presOf" srcId="{756A2EE9-290C-4793-88DB-D5C0593AC992}" destId="{EDD47205-39BF-4C83-9918-CD071DDA445A}" srcOrd="0" destOrd="1" presId="urn:microsoft.com/office/officeart/2005/8/layout/chevron2"/>
    <dgm:cxn modelId="{042D2490-03CB-4D8F-A1E2-D807341B7120}" type="presOf" srcId="{491B198F-A190-4236-B3BC-BABB9292C4B3}" destId="{0A973FF6-9526-4ABE-B8DF-5B223BB03A7B}" srcOrd="0" destOrd="0" presId="urn:microsoft.com/office/officeart/2005/8/layout/chevron2"/>
    <dgm:cxn modelId="{0FAE889B-B97D-4661-93EC-1F0AFA3E0448}" type="presOf" srcId="{7FAE70EF-A837-4631-8ED6-B1679C9228F2}" destId="{EDD47205-39BF-4C83-9918-CD071DDA445A}" srcOrd="0" destOrd="0" presId="urn:microsoft.com/office/officeart/2005/8/layout/chevron2"/>
    <dgm:cxn modelId="{A64EBBA9-5B32-4542-8CEB-5E18BE4510FF}" srcId="{7E94CA23-4E63-4BA4-B535-17E166755639}" destId="{6291386F-3CF7-4DCD-9AC0-D89544E234E8}" srcOrd="2" destOrd="0" parTransId="{06F28BCB-FD2C-4816-831E-8D394CB3E6CB}" sibTransId="{CF9D08DD-41A8-4AFA-BC27-5816E9321377}"/>
    <dgm:cxn modelId="{F8501DC2-DFAF-4368-8384-55E1C28278E9}" srcId="{CE348258-C9E2-4F60-A06E-FBA98C5B161E}" destId="{72FD7934-C3D0-4D47-89C9-D9679149F86D}" srcOrd="2" destOrd="0" parTransId="{4F9CB4BB-2706-4DA5-856C-2B863B2135DE}" sibTransId="{7CDC1115-FC5F-49ED-8109-D413F4B75320}"/>
    <dgm:cxn modelId="{EA7FE6D0-64A7-4E03-8A48-29EEEC314B78}" type="presOf" srcId="{03E48CA9-AFB4-4870-8ACF-A00582C25543}" destId="{513584D9-30E9-44AE-BAAE-B7BB2AFE5108}" srcOrd="0" destOrd="1" presId="urn:microsoft.com/office/officeart/2005/8/layout/chevron2"/>
    <dgm:cxn modelId="{81DC04D4-19BA-4C18-89FE-8BDEA507D2A8}" type="presOf" srcId="{69488431-67C2-4358-9914-B84DD5ED1B51}" destId="{355DEA8F-C331-4A78-8498-8C688D546443}" srcOrd="0" destOrd="0" presId="urn:microsoft.com/office/officeart/2005/8/layout/chevron2"/>
    <dgm:cxn modelId="{095D6CDC-6386-48F4-BA25-63A325F0EBC1}" type="presOf" srcId="{E62D2F35-DA15-44C0-9A85-E4CA2D5EA55A}" destId="{355DEA8F-C331-4A78-8498-8C688D546443}" srcOrd="0" destOrd="1" presId="urn:microsoft.com/office/officeart/2005/8/layout/chevron2"/>
    <dgm:cxn modelId="{4546EBDC-6355-4CA8-9221-17D9F162C29D}" type="presOf" srcId="{F541F3F4-FD6B-4D1F-98F1-53725A906FD6}" destId="{355DEA8F-C331-4A78-8498-8C688D546443}" srcOrd="0" destOrd="2" presId="urn:microsoft.com/office/officeart/2005/8/layout/chevron2"/>
    <dgm:cxn modelId="{4C45DEEC-3505-4A6D-8C76-50CC98125427}" type="presOf" srcId="{11A81842-7B39-4B62-97CD-C705228904E0}" destId="{B4A7767C-CA2E-4B77-8483-BDE03FA843BA}" srcOrd="0" destOrd="1" presId="urn:microsoft.com/office/officeart/2005/8/layout/chevron2"/>
    <dgm:cxn modelId="{5C25BCF0-08FC-48DB-9AE1-47D874869F70}" type="presOf" srcId="{915D60A5-A3D5-4E79-9C8A-B62E37C38330}" destId="{513584D9-30E9-44AE-BAAE-B7BB2AFE5108}" srcOrd="0" destOrd="0" presId="urn:microsoft.com/office/officeart/2005/8/layout/chevron2"/>
    <dgm:cxn modelId="{3492A2F1-CF87-4F64-A6AA-86F8F07CCB1C}" srcId="{CE348258-C9E2-4F60-A06E-FBA98C5B161E}" destId="{4E70AEC1-1A3C-46B8-B4BA-B0B4B7A0BBA0}" srcOrd="0" destOrd="0" parTransId="{06193198-089D-4022-BF83-1FC31CF8AF8D}" sibTransId="{C7B4373A-FE65-4C32-9212-F41AA98A146B}"/>
    <dgm:cxn modelId="{977717F2-A79D-421D-8C83-C1E3906969FF}" type="presOf" srcId="{6291386F-3CF7-4DCD-9AC0-D89544E234E8}" destId="{513584D9-30E9-44AE-BAAE-B7BB2AFE5108}" srcOrd="0" destOrd="2" presId="urn:microsoft.com/office/officeart/2005/8/layout/chevron2"/>
    <dgm:cxn modelId="{BDDB5DF3-A75E-4681-85A5-255DB92B7A44}" srcId="{038F2A4B-7AF9-4046-9C08-E4128CE04F49}" destId="{7E94CA23-4E63-4BA4-B535-17E166755639}" srcOrd="2" destOrd="0" parTransId="{C486F557-51E5-45DF-9F7D-E644FD2BEBB7}" sibTransId="{8F7AD2B9-4DC8-432B-8066-7DB7D68DFBBC}"/>
    <dgm:cxn modelId="{5B1BD778-EF97-4E3D-8AC9-F330D435B1C7}" type="presParOf" srcId="{E8C9992B-78A7-4337-AA93-0ED481305AC0}" destId="{A7C8423A-8E19-49A1-80DC-BC6B15301FFC}" srcOrd="0" destOrd="0" presId="urn:microsoft.com/office/officeart/2005/8/layout/chevron2"/>
    <dgm:cxn modelId="{CC999AA4-898D-4D3A-86CD-8310F24ABAA8}" type="presParOf" srcId="{A7C8423A-8E19-49A1-80DC-BC6B15301FFC}" destId="{0A973FF6-9526-4ABE-B8DF-5B223BB03A7B}" srcOrd="0" destOrd="0" presId="urn:microsoft.com/office/officeart/2005/8/layout/chevron2"/>
    <dgm:cxn modelId="{87F02569-B879-4525-BFC7-DCEB7A9DA335}" type="presParOf" srcId="{A7C8423A-8E19-49A1-80DC-BC6B15301FFC}" destId="{355DEA8F-C331-4A78-8498-8C688D546443}" srcOrd="1" destOrd="0" presId="urn:microsoft.com/office/officeart/2005/8/layout/chevron2"/>
    <dgm:cxn modelId="{33484E96-C5C2-42E3-BCF3-B5A5709E383D}" type="presParOf" srcId="{E8C9992B-78A7-4337-AA93-0ED481305AC0}" destId="{08A90D32-094F-4F14-A81F-FDE38097B3CF}" srcOrd="1" destOrd="0" presId="urn:microsoft.com/office/officeart/2005/8/layout/chevron2"/>
    <dgm:cxn modelId="{CFB7D842-DE3A-4760-9FBB-9AC236FC61E9}" type="presParOf" srcId="{E8C9992B-78A7-4337-AA93-0ED481305AC0}" destId="{AC400A4C-66DA-4AA2-8B39-E01F6721ACE2}" srcOrd="2" destOrd="0" presId="urn:microsoft.com/office/officeart/2005/8/layout/chevron2"/>
    <dgm:cxn modelId="{DC6B0FA5-6234-4395-96A1-BFBD23A22F6E}" type="presParOf" srcId="{AC400A4C-66DA-4AA2-8B39-E01F6721ACE2}" destId="{C7002150-8E68-4CB9-ADCB-108BF03B88D1}" srcOrd="0" destOrd="0" presId="urn:microsoft.com/office/officeart/2005/8/layout/chevron2"/>
    <dgm:cxn modelId="{5756126E-3209-4648-AAB9-61CC4DD04E82}" type="presParOf" srcId="{AC400A4C-66DA-4AA2-8B39-E01F6721ACE2}" destId="{B4A7767C-CA2E-4B77-8483-BDE03FA843BA}" srcOrd="1" destOrd="0" presId="urn:microsoft.com/office/officeart/2005/8/layout/chevron2"/>
    <dgm:cxn modelId="{624BD99C-6A9A-41C2-B3EA-ADA199547921}" type="presParOf" srcId="{E8C9992B-78A7-4337-AA93-0ED481305AC0}" destId="{EB3BEEE7-71FF-4D6E-9C67-4CF5D744A56D}" srcOrd="3" destOrd="0" presId="urn:microsoft.com/office/officeart/2005/8/layout/chevron2"/>
    <dgm:cxn modelId="{B30E9015-3D3C-4D3C-8797-00F83BD1E961}" type="presParOf" srcId="{E8C9992B-78A7-4337-AA93-0ED481305AC0}" destId="{34B626A3-EAD6-4388-B182-CFA76274BB97}" srcOrd="4" destOrd="0" presId="urn:microsoft.com/office/officeart/2005/8/layout/chevron2"/>
    <dgm:cxn modelId="{90B5DC40-212C-419B-90B5-51D64E37EB6D}" type="presParOf" srcId="{34B626A3-EAD6-4388-B182-CFA76274BB97}" destId="{24562908-71FB-4D9B-ABF9-6AD3CF69FB31}" srcOrd="0" destOrd="0" presId="urn:microsoft.com/office/officeart/2005/8/layout/chevron2"/>
    <dgm:cxn modelId="{C77A21CB-B02A-4056-86F1-104CD867B6E8}" type="presParOf" srcId="{34B626A3-EAD6-4388-B182-CFA76274BB97}" destId="{513584D9-30E9-44AE-BAAE-B7BB2AFE5108}" srcOrd="1" destOrd="0" presId="urn:microsoft.com/office/officeart/2005/8/layout/chevron2"/>
    <dgm:cxn modelId="{BCFB8292-6750-4414-A958-8BA66AA8AFE5}" type="presParOf" srcId="{E8C9992B-78A7-4337-AA93-0ED481305AC0}" destId="{84082D8C-A324-49B8-9223-9AFE4AE25328}" srcOrd="5" destOrd="0" presId="urn:microsoft.com/office/officeart/2005/8/layout/chevron2"/>
    <dgm:cxn modelId="{4B97B5F2-330C-4BD4-9353-F2A81A4EAD45}" type="presParOf" srcId="{E8C9992B-78A7-4337-AA93-0ED481305AC0}" destId="{9892058A-0C7F-4668-81DF-A9C868E771F7}" srcOrd="6" destOrd="0" presId="urn:microsoft.com/office/officeart/2005/8/layout/chevron2"/>
    <dgm:cxn modelId="{B782A3CA-32DB-4731-911E-20A95119E596}" type="presParOf" srcId="{9892058A-0C7F-4668-81DF-A9C868E771F7}" destId="{C6C818E0-A2EB-40BC-85FC-2F241062DDC7}" srcOrd="0" destOrd="0" presId="urn:microsoft.com/office/officeart/2005/8/layout/chevron2"/>
    <dgm:cxn modelId="{D8259563-5246-48D9-BB93-38869C0F7382}" type="presParOf" srcId="{9892058A-0C7F-4668-81DF-A9C868E771F7}" destId="{EDD47205-39BF-4C83-9918-CD071DDA445A}" srcOrd="1" destOrd="0" presId="urn:microsoft.com/office/officeart/2005/8/layout/chevron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1F877D-5EE1-4136-8E45-63910AD0CDFC}"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FA90D06B-7C9D-4EB6-A7C1-F9573FEB79DD}">
      <dgm:prSet phldrT="[Text]"/>
      <dgm:spPr>
        <a:solidFill>
          <a:srgbClr val="5BFF5B"/>
        </a:solidFill>
        <a:ln>
          <a:solidFill>
            <a:srgbClr val="00B050"/>
          </a:solidFill>
        </a:ln>
      </dgm:spPr>
      <dgm:t>
        <a:bodyPr/>
        <a:lstStyle/>
        <a:p>
          <a:r>
            <a:rPr lang="en-GB" b="1" dirty="0">
              <a:solidFill>
                <a:schemeClr val="tx1"/>
              </a:solidFill>
            </a:rPr>
            <a:t>Benefits of the opportunistic model</a:t>
          </a:r>
        </a:p>
      </dgm:t>
    </dgm:pt>
    <dgm:pt modelId="{E2932E79-983D-40B0-9250-07436FC70978}" type="parTrans" cxnId="{56F6E064-755C-4D46-BC2D-061BCD16E471}">
      <dgm:prSet/>
      <dgm:spPr/>
      <dgm:t>
        <a:bodyPr/>
        <a:lstStyle/>
        <a:p>
          <a:endParaRPr lang="en-GB"/>
        </a:p>
      </dgm:t>
    </dgm:pt>
    <dgm:pt modelId="{472DCE7E-4CB3-4AC6-921E-146545B76F26}" type="sibTrans" cxnId="{56F6E064-755C-4D46-BC2D-061BCD16E471}">
      <dgm:prSet/>
      <dgm:spPr/>
      <dgm:t>
        <a:bodyPr/>
        <a:lstStyle/>
        <a:p>
          <a:endParaRPr lang="en-GB"/>
        </a:p>
      </dgm:t>
    </dgm:pt>
    <dgm:pt modelId="{A7C3E4CA-C33A-4890-AE89-2587D30D2E5F}">
      <dgm:prSet phldrT="[Text]" custT="1"/>
      <dgm:spPr>
        <a:solidFill>
          <a:schemeClr val="bg1">
            <a:alpha val="90000"/>
          </a:schemeClr>
        </a:solidFill>
      </dgm:spPr>
      <dgm:t>
        <a:bodyPr/>
        <a:lstStyle/>
        <a:p>
          <a:r>
            <a:rPr lang="en-GB" sz="900" b="1" dirty="0">
              <a:solidFill>
                <a:srgbClr val="00B050"/>
              </a:solidFill>
            </a:rPr>
            <a:t>Enhancing children’s creativity </a:t>
          </a:r>
          <a:r>
            <a:rPr lang="en-GB" sz="900" dirty="0"/>
            <a:t>by allowing them to lead their own learning without any restrictions in the way they promote healthy eating (Barnes, 2011). Therefore, they are able to think creatively to solve problems and fulfil their potential in all of their opportunities (Donaldson, 2012, p.29)</a:t>
          </a:r>
        </a:p>
      </dgm:t>
    </dgm:pt>
    <dgm:pt modelId="{A091F2B7-8942-439C-A4A7-86FFA4D934E5}" type="parTrans" cxnId="{38BCA2D0-5D43-4132-96F0-7E104DD32461}">
      <dgm:prSet/>
      <dgm:spPr/>
      <dgm:t>
        <a:bodyPr/>
        <a:lstStyle/>
        <a:p>
          <a:endParaRPr lang="en-GB"/>
        </a:p>
      </dgm:t>
    </dgm:pt>
    <dgm:pt modelId="{3630C603-69B7-4FD5-B0BC-613BE714D83E}" type="sibTrans" cxnId="{38BCA2D0-5D43-4132-96F0-7E104DD32461}">
      <dgm:prSet/>
      <dgm:spPr/>
      <dgm:t>
        <a:bodyPr/>
        <a:lstStyle/>
        <a:p>
          <a:endParaRPr lang="en-GB"/>
        </a:p>
      </dgm:t>
    </dgm:pt>
    <dgm:pt modelId="{27249E11-0F8D-4F23-8277-9E15F3806F70}">
      <dgm:prSet phldrT="[Text]" custT="1"/>
      <dgm:spPr>
        <a:solidFill>
          <a:schemeClr val="bg1">
            <a:alpha val="90000"/>
          </a:schemeClr>
        </a:solidFill>
      </dgm:spPr>
      <dgm:t>
        <a:bodyPr/>
        <a:lstStyle/>
        <a:p>
          <a:pPr algn="just"/>
          <a:r>
            <a:rPr lang="en-GB" sz="900" dirty="0">
              <a:solidFill>
                <a:srgbClr val="FF0000"/>
              </a:solidFill>
            </a:rPr>
            <a:t>Difficulty for teacher’s in feeling a strong level of professional trust </a:t>
          </a:r>
          <a:r>
            <a:rPr lang="en-GB" sz="900" dirty="0"/>
            <a:t>for the children and support staff when they are not in complete control of the learning that is taking place (Barnes, 2011). In this instance, the teacher may not have the confidence to allow the children to lead their own learning in the school gardens as it is based on such an important topic.</a:t>
          </a:r>
        </a:p>
      </dgm:t>
    </dgm:pt>
    <dgm:pt modelId="{FD97602C-9A74-4476-BD69-DE84AC9813D8}" type="parTrans" cxnId="{73069AD2-3E84-4536-BD7F-C38EE834997A}">
      <dgm:prSet/>
      <dgm:spPr/>
      <dgm:t>
        <a:bodyPr/>
        <a:lstStyle/>
        <a:p>
          <a:endParaRPr lang="en-GB"/>
        </a:p>
      </dgm:t>
    </dgm:pt>
    <dgm:pt modelId="{0320E92E-0389-4FC3-AC90-B33CF2B36192}" type="sibTrans" cxnId="{73069AD2-3E84-4536-BD7F-C38EE834997A}">
      <dgm:prSet/>
      <dgm:spPr/>
      <dgm:t>
        <a:bodyPr/>
        <a:lstStyle/>
        <a:p>
          <a:endParaRPr lang="en-GB"/>
        </a:p>
      </dgm:t>
    </dgm:pt>
    <dgm:pt modelId="{E2B4F66E-DE0B-4648-A861-F1FECB5E69A0}">
      <dgm:prSet phldrT="[Text]"/>
      <dgm:spPr>
        <a:solidFill>
          <a:srgbClr val="FF8181"/>
        </a:solidFill>
        <a:ln>
          <a:solidFill>
            <a:srgbClr val="FF0000"/>
          </a:solidFill>
        </a:ln>
      </dgm:spPr>
      <dgm:t>
        <a:bodyPr/>
        <a:lstStyle/>
        <a:p>
          <a:r>
            <a:rPr lang="en-GB" b="1" dirty="0">
              <a:solidFill>
                <a:schemeClr val="tx1"/>
              </a:solidFill>
            </a:rPr>
            <a:t>Limitations of the opportunistic model</a:t>
          </a:r>
        </a:p>
      </dgm:t>
    </dgm:pt>
    <dgm:pt modelId="{7EFFBB43-9236-446D-B801-776F8B5B37C5}" type="sibTrans" cxnId="{C8472ACD-B611-4052-B202-1125FF354F04}">
      <dgm:prSet/>
      <dgm:spPr/>
      <dgm:t>
        <a:bodyPr/>
        <a:lstStyle/>
        <a:p>
          <a:endParaRPr lang="en-GB"/>
        </a:p>
      </dgm:t>
    </dgm:pt>
    <dgm:pt modelId="{C051A4E2-3A3D-4F5B-B19C-2AE54AC79FE0}" type="parTrans" cxnId="{C8472ACD-B611-4052-B202-1125FF354F04}">
      <dgm:prSet/>
      <dgm:spPr/>
      <dgm:t>
        <a:bodyPr/>
        <a:lstStyle/>
        <a:p>
          <a:endParaRPr lang="en-GB"/>
        </a:p>
      </dgm:t>
    </dgm:pt>
    <dgm:pt modelId="{11C81FCB-3763-4ECD-A794-37B750115462}">
      <dgm:prSet phldrT="[Text]" custT="1"/>
      <dgm:spPr>
        <a:solidFill>
          <a:schemeClr val="bg1">
            <a:alpha val="90000"/>
          </a:schemeClr>
        </a:solidFill>
      </dgm:spPr>
      <dgm:t>
        <a:bodyPr/>
        <a:lstStyle/>
        <a:p>
          <a:pPr algn="just"/>
          <a:r>
            <a:rPr lang="en-GB" sz="900" dirty="0">
              <a:solidFill>
                <a:srgbClr val="FF0000"/>
              </a:solidFill>
            </a:rPr>
            <a:t>Lack of teacher subject knowledge  </a:t>
          </a:r>
          <a:r>
            <a:rPr lang="en-GB" sz="900" dirty="0"/>
            <a:t>- quite often the children’s ideas are unpredictable and not initially thought of by the teacher. Therefore, the teacher may struggle to provide the children with the correct knowledge and support within that topic (Barnes. 2011).</a:t>
          </a:r>
        </a:p>
      </dgm:t>
    </dgm:pt>
    <dgm:pt modelId="{47C0F324-15B7-42B8-9570-99C40BBD59F0}" type="parTrans" cxnId="{B41053A7-1F3D-4977-B785-0782991FFB7E}">
      <dgm:prSet/>
      <dgm:spPr/>
      <dgm:t>
        <a:bodyPr/>
        <a:lstStyle/>
        <a:p>
          <a:endParaRPr lang="en-GB"/>
        </a:p>
      </dgm:t>
    </dgm:pt>
    <dgm:pt modelId="{9A4B2A4A-F545-498E-ABF2-152CEB84F7C7}" type="sibTrans" cxnId="{B41053A7-1F3D-4977-B785-0782991FFB7E}">
      <dgm:prSet/>
      <dgm:spPr/>
      <dgm:t>
        <a:bodyPr/>
        <a:lstStyle/>
        <a:p>
          <a:endParaRPr lang="en-GB"/>
        </a:p>
      </dgm:t>
    </dgm:pt>
    <dgm:pt modelId="{A2A1F5CE-B647-4054-9696-92F10A45E8B2}">
      <dgm:prSet phldrT="[Text]" custT="1"/>
      <dgm:spPr>
        <a:solidFill>
          <a:schemeClr val="bg1">
            <a:alpha val="90000"/>
          </a:schemeClr>
        </a:solidFill>
      </dgm:spPr>
      <dgm:t>
        <a:bodyPr/>
        <a:lstStyle/>
        <a:p>
          <a:pPr algn="just"/>
          <a:r>
            <a:rPr lang="en-GB" sz="900" dirty="0">
              <a:solidFill>
                <a:srgbClr val="FF0000"/>
              </a:solidFill>
            </a:rPr>
            <a:t>Lack of useful questioning can limit a child’s progression </a:t>
          </a:r>
          <a:r>
            <a:rPr lang="en-GB" sz="900" dirty="0"/>
            <a:t>within a subject as the children may stray away from the theme or shared experience, therefore also affecting the questioning techniques used by teacher’s (Barnes, 2011).</a:t>
          </a:r>
        </a:p>
      </dgm:t>
    </dgm:pt>
    <dgm:pt modelId="{253D6ED2-1A9C-4A7D-99F8-35DE4F9F0A61}" type="parTrans" cxnId="{DF6E5E38-9165-4F60-AA0F-78C32899879F}">
      <dgm:prSet/>
      <dgm:spPr/>
      <dgm:t>
        <a:bodyPr/>
        <a:lstStyle/>
        <a:p>
          <a:endParaRPr lang="en-GB"/>
        </a:p>
      </dgm:t>
    </dgm:pt>
    <dgm:pt modelId="{7D289221-3943-4059-9EE7-353C3F3AEC0E}" type="sibTrans" cxnId="{DF6E5E38-9165-4F60-AA0F-78C32899879F}">
      <dgm:prSet/>
      <dgm:spPr/>
      <dgm:t>
        <a:bodyPr/>
        <a:lstStyle/>
        <a:p>
          <a:endParaRPr lang="en-GB"/>
        </a:p>
      </dgm:t>
    </dgm:pt>
    <dgm:pt modelId="{7F5968EC-4454-482E-9B1C-B55AA944C5AC}">
      <dgm:prSet phldrT="[Text]" custT="1"/>
      <dgm:spPr>
        <a:solidFill>
          <a:schemeClr val="bg1">
            <a:alpha val="90000"/>
          </a:schemeClr>
        </a:solidFill>
      </dgm:spPr>
      <dgm:t>
        <a:bodyPr/>
        <a:lstStyle/>
        <a:p>
          <a:r>
            <a:rPr lang="en-GB" sz="900" dirty="0"/>
            <a:t>The </a:t>
          </a:r>
          <a:r>
            <a:rPr lang="en-GB" sz="900" b="1" dirty="0">
              <a:solidFill>
                <a:srgbClr val="00B050"/>
              </a:solidFill>
            </a:rPr>
            <a:t>children’s voices become more prominent within the curriculum and planning process </a:t>
          </a:r>
          <a:r>
            <a:rPr lang="en-GB" sz="900" dirty="0"/>
            <a:t>that takes place from the teacher’s (Barnes, 2011). For example, child-led learning can be encouraged through pupil voice, which allows children express their opinions and idea’s which leads to higher levels of achievement and attendance (Department for education, 2014). </a:t>
          </a:r>
        </a:p>
      </dgm:t>
    </dgm:pt>
    <dgm:pt modelId="{A8A343E6-22D4-480C-8CC7-1E417C84473A}" type="parTrans" cxnId="{C3E23A9E-BA73-4520-9E0A-0AC4CC71C778}">
      <dgm:prSet/>
      <dgm:spPr/>
      <dgm:t>
        <a:bodyPr/>
        <a:lstStyle/>
        <a:p>
          <a:endParaRPr lang="en-GB"/>
        </a:p>
      </dgm:t>
    </dgm:pt>
    <dgm:pt modelId="{41641D72-0E3E-4F86-91F2-29AF9AAA88C7}" type="sibTrans" cxnId="{C3E23A9E-BA73-4520-9E0A-0AC4CC71C778}">
      <dgm:prSet/>
      <dgm:spPr/>
      <dgm:t>
        <a:bodyPr/>
        <a:lstStyle/>
        <a:p>
          <a:endParaRPr lang="en-GB"/>
        </a:p>
      </dgm:t>
    </dgm:pt>
    <dgm:pt modelId="{4D0D3418-6002-4AFF-B6A5-C30B9E154083}">
      <dgm:prSet phldrT="[Text]" custT="1"/>
      <dgm:spPr>
        <a:solidFill>
          <a:schemeClr val="bg1">
            <a:alpha val="90000"/>
          </a:schemeClr>
        </a:solidFill>
      </dgm:spPr>
      <dgm:t>
        <a:bodyPr/>
        <a:lstStyle/>
        <a:p>
          <a:r>
            <a:rPr lang="en-GB" sz="900" b="1" dirty="0">
              <a:solidFill>
                <a:srgbClr val="00B050"/>
              </a:solidFill>
            </a:rPr>
            <a:t>Children are able to engage and interact with the world </a:t>
          </a:r>
          <a:r>
            <a:rPr lang="en-GB" sz="900" b="0" dirty="0"/>
            <a:t>around them </a:t>
          </a:r>
          <a:r>
            <a:rPr lang="en-GB" sz="900" dirty="0"/>
            <a:t>through shared personal experience (Barnes, 2011). This further allows the children to gain knowledge and understanding of their own community (ACCAC, 2003).</a:t>
          </a:r>
        </a:p>
      </dgm:t>
    </dgm:pt>
    <dgm:pt modelId="{D284585E-DB19-4DB2-AF6C-3C99E376CDE6}" type="parTrans" cxnId="{6F25E974-5C4C-4B67-B368-20362BA493EC}">
      <dgm:prSet/>
      <dgm:spPr/>
      <dgm:t>
        <a:bodyPr/>
        <a:lstStyle/>
        <a:p>
          <a:endParaRPr lang="en-GB"/>
        </a:p>
      </dgm:t>
    </dgm:pt>
    <dgm:pt modelId="{34764FE7-3C6F-4E99-BB34-2FA83563DF89}" type="sibTrans" cxnId="{6F25E974-5C4C-4B67-B368-20362BA493EC}">
      <dgm:prSet/>
      <dgm:spPr/>
      <dgm:t>
        <a:bodyPr/>
        <a:lstStyle/>
        <a:p>
          <a:endParaRPr lang="en-GB"/>
        </a:p>
      </dgm:t>
    </dgm:pt>
    <dgm:pt modelId="{97686CEE-1814-415E-9C2C-F2C69E1F025E}" type="pres">
      <dgm:prSet presAssocID="{581F877D-5EE1-4136-8E45-63910AD0CDFC}" presName="Name0" presStyleCnt="0">
        <dgm:presLayoutVars>
          <dgm:dir/>
          <dgm:animLvl val="lvl"/>
          <dgm:resizeHandles/>
        </dgm:presLayoutVars>
      </dgm:prSet>
      <dgm:spPr/>
    </dgm:pt>
    <dgm:pt modelId="{7BD9AC8B-6186-4F1D-B8EC-8BE4315903CE}" type="pres">
      <dgm:prSet presAssocID="{FA90D06B-7C9D-4EB6-A7C1-F9573FEB79DD}" presName="linNode" presStyleCnt="0"/>
      <dgm:spPr/>
    </dgm:pt>
    <dgm:pt modelId="{C3F049F0-D424-4CC3-9235-200C6EBD37FA}" type="pres">
      <dgm:prSet presAssocID="{FA90D06B-7C9D-4EB6-A7C1-F9573FEB79DD}" presName="parentShp" presStyleLbl="node1" presStyleIdx="0" presStyleCnt="2" custScaleX="35018" custScaleY="91519" custLinFactNeighborX="-146" custLinFactNeighborY="-678">
        <dgm:presLayoutVars>
          <dgm:bulletEnabled val="1"/>
        </dgm:presLayoutVars>
      </dgm:prSet>
      <dgm:spPr/>
    </dgm:pt>
    <dgm:pt modelId="{45B6236C-6CCB-44DD-9ABF-E9D8504EF1D3}" type="pres">
      <dgm:prSet presAssocID="{FA90D06B-7C9D-4EB6-A7C1-F9573FEB79DD}" presName="childShp" presStyleLbl="bgAccFollowNode1" presStyleIdx="0" presStyleCnt="2" custScaleX="139646">
        <dgm:presLayoutVars>
          <dgm:bulletEnabled val="1"/>
        </dgm:presLayoutVars>
      </dgm:prSet>
      <dgm:spPr/>
    </dgm:pt>
    <dgm:pt modelId="{22AEE187-94D6-4C72-947B-23545D5F226B}" type="pres">
      <dgm:prSet presAssocID="{472DCE7E-4CB3-4AC6-921E-146545B76F26}" presName="spacing" presStyleCnt="0"/>
      <dgm:spPr/>
    </dgm:pt>
    <dgm:pt modelId="{8BF85B79-9E23-49C5-B03F-7E74DBF191BC}" type="pres">
      <dgm:prSet presAssocID="{E2B4F66E-DE0B-4648-A861-F1FECB5E69A0}" presName="linNode" presStyleCnt="0"/>
      <dgm:spPr/>
    </dgm:pt>
    <dgm:pt modelId="{6C55D4C6-7C8E-42EC-A47F-4A57B9A9A78C}" type="pres">
      <dgm:prSet presAssocID="{E2B4F66E-DE0B-4648-A861-F1FECB5E69A0}" presName="parentShp" presStyleLbl="node1" presStyleIdx="1" presStyleCnt="2" custScaleX="33005" custScaleY="89976" custLinFactNeighborX="-514">
        <dgm:presLayoutVars>
          <dgm:bulletEnabled val="1"/>
        </dgm:presLayoutVars>
      </dgm:prSet>
      <dgm:spPr/>
    </dgm:pt>
    <dgm:pt modelId="{86EDB141-6AD3-4AD6-887F-A096B40F6488}" type="pres">
      <dgm:prSet presAssocID="{E2B4F66E-DE0B-4648-A861-F1FECB5E69A0}" presName="childShp" presStyleLbl="bgAccFollowNode1" presStyleIdx="1" presStyleCnt="2" custScaleX="138076" custLinFactNeighborX="0" custLinFactNeighborY="1414">
        <dgm:presLayoutVars>
          <dgm:bulletEnabled val="1"/>
        </dgm:presLayoutVars>
      </dgm:prSet>
      <dgm:spPr/>
    </dgm:pt>
  </dgm:ptLst>
  <dgm:cxnLst>
    <dgm:cxn modelId="{E7135D17-0C73-434F-947D-EB4312C8D84B}" type="presOf" srcId="{11C81FCB-3763-4ECD-A794-37B750115462}" destId="{86EDB141-6AD3-4AD6-887F-A096B40F6488}" srcOrd="0" destOrd="1" presId="urn:microsoft.com/office/officeart/2005/8/layout/vList6"/>
    <dgm:cxn modelId="{B8827222-14C9-443F-8382-E83B1A6D3395}" type="presOf" srcId="{581F877D-5EE1-4136-8E45-63910AD0CDFC}" destId="{97686CEE-1814-415E-9C2C-F2C69E1F025E}" srcOrd="0" destOrd="0" presId="urn:microsoft.com/office/officeart/2005/8/layout/vList6"/>
    <dgm:cxn modelId="{5E76E433-1E8A-410B-8A0D-399EE1DB6F13}" type="presOf" srcId="{4D0D3418-6002-4AFF-B6A5-C30B9E154083}" destId="{45B6236C-6CCB-44DD-9ABF-E9D8504EF1D3}" srcOrd="0" destOrd="2" presId="urn:microsoft.com/office/officeart/2005/8/layout/vList6"/>
    <dgm:cxn modelId="{BB560037-4CAA-43AA-88F7-781B01D25599}" type="presOf" srcId="{27249E11-0F8D-4F23-8277-9E15F3806F70}" destId="{86EDB141-6AD3-4AD6-887F-A096B40F6488}" srcOrd="0" destOrd="0" presId="urn:microsoft.com/office/officeart/2005/8/layout/vList6"/>
    <dgm:cxn modelId="{DF6E5E38-9165-4F60-AA0F-78C32899879F}" srcId="{E2B4F66E-DE0B-4648-A861-F1FECB5E69A0}" destId="{A2A1F5CE-B647-4054-9696-92F10A45E8B2}" srcOrd="2" destOrd="0" parTransId="{253D6ED2-1A9C-4A7D-99F8-35DE4F9F0A61}" sibTransId="{7D289221-3943-4059-9EE7-353C3F3AEC0E}"/>
    <dgm:cxn modelId="{55C18C3B-3E09-4F3A-9A8E-E8DEE5557D5B}" type="presOf" srcId="{A7C3E4CA-C33A-4890-AE89-2587D30D2E5F}" destId="{45B6236C-6CCB-44DD-9ABF-E9D8504EF1D3}" srcOrd="0" destOrd="0" presId="urn:microsoft.com/office/officeart/2005/8/layout/vList6"/>
    <dgm:cxn modelId="{56F6E064-755C-4D46-BC2D-061BCD16E471}" srcId="{581F877D-5EE1-4136-8E45-63910AD0CDFC}" destId="{FA90D06B-7C9D-4EB6-A7C1-F9573FEB79DD}" srcOrd="0" destOrd="0" parTransId="{E2932E79-983D-40B0-9250-07436FC70978}" sibTransId="{472DCE7E-4CB3-4AC6-921E-146545B76F26}"/>
    <dgm:cxn modelId="{6F25E974-5C4C-4B67-B368-20362BA493EC}" srcId="{FA90D06B-7C9D-4EB6-A7C1-F9573FEB79DD}" destId="{4D0D3418-6002-4AFF-B6A5-C30B9E154083}" srcOrd="2" destOrd="0" parTransId="{D284585E-DB19-4DB2-AF6C-3C99E376CDE6}" sibTransId="{34764FE7-3C6F-4E99-BB34-2FA83563DF89}"/>
    <dgm:cxn modelId="{E9B3B39B-6733-4CC8-9716-245082593FC9}" type="presOf" srcId="{7F5968EC-4454-482E-9B1C-B55AA944C5AC}" destId="{45B6236C-6CCB-44DD-9ABF-E9D8504EF1D3}" srcOrd="0" destOrd="1" presId="urn:microsoft.com/office/officeart/2005/8/layout/vList6"/>
    <dgm:cxn modelId="{79F74D9D-12A2-46F4-A752-2B08228246DD}" type="presOf" srcId="{A2A1F5CE-B647-4054-9696-92F10A45E8B2}" destId="{86EDB141-6AD3-4AD6-887F-A096B40F6488}" srcOrd="0" destOrd="2" presId="urn:microsoft.com/office/officeart/2005/8/layout/vList6"/>
    <dgm:cxn modelId="{C3E23A9E-BA73-4520-9E0A-0AC4CC71C778}" srcId="{FA90D06B-7C9D-4EB6-A7C1-F9573FEB79DD}" destId="{7F5968EC-4454-482E-9B1C-B55AA944C5AC}" srcOrd="1" destOrd="0" parTransId="{A8A343E6-22D4-480C-8CC7-1E417C84473A}" sibTransId="{41641D72-0E3E-4F86-91F2-29AF9AAA88C7}"/>
    <dgm:cxn modelId="{B41053A7-1F3D-4977-B785-0782991FFB7E}" srcId="{E2B4F66E-DE0B-4648-A861-F1FECB5E69A0}" destId="{11C81FCB-3763-4ECD-A794-37B750115462}" srcOrd="1" destOrd="0" parTransId="{47C0F324-15B7-42B8-9570-99C40BBD59F0}" sibTransId="{9A4B2A4A-F545-498E-ABF2-152CEB84F7C7}"/>
    <dgm:cxn modelId="{03743FBB-5A35-40E2-89E8-122C5FB6114A}" type="presOf" srcId="{E2B4F66E-DE0B-4648-A861-F1FECB5E69A0}" destId="{6C55D4C6-7C8E-42EC-A47F-4A57B9A9A78C}" srcOrd="0" destOrd="0" presId="urn:microsoft.com/office/officeart/2005/8/layout/vList6"/>
    <dgm:cxn modelId="{507989C4-0BB4-4FD6-9DA8-C010303107F4}" type="presOf" srcId="{FA90D06B-7C9D-4EB6-A7C1-F9573FEB79DD}" destId="{C3F049F0-D424-4CC3-9235-200C6EBD37FA}" srcOrd="0" destOrd="0" presId="urn:microsoft.com/office/officeart/2005/8/layout/vList6"/>
    <dgm:cxn modelId="{C8472ACD-B611-4052-B202-1125FF354F04}" srcId="{581F877D-5EE1-4136-8E45-63910AD0CDFC}" destId="{E2B4F66E-DE0B-4648-A861-F1FECB5E69A0}" srcOrd="1" destOrd="0" parTransId="{C051A4E2-3A3D-4F5B-B19C-2AE54AC79FE0}" sibTransId="{7EFFBB43-9236-446D-B801-776F8B5B37C5}"/>
    <dgm:cxn modelId="{38BCA2D0-5D43-4132-96F0-7E104DD32461}" srcId="{FA90D06B-7C9D-4EB6-A7C1-F9573FEB79DD}" destId="{A7C3E4CA-C33A-4890-AE89-2587D30D2E5F}" srcOrd="0" destOrd="0" parTransId="{A091F2B7-8942-439C-A4A7-86FFA4D934E5}" sibTransId="{3630C603-69B7-4FD5-B0BC-613BE714D83E}"/>
    <dgm:cxn modelId="{73069AD2-3E84-4536-BD7F-C38EE834997A}" srcId="{E2B4F66E-DE0B-4648-A861-F1FECB5E69A0}" destId="{27249E11-0F8D-4F23-8277-9E15F3806F70}" srcOrd="0" destOrd="0" parTransId="{FD97602C-9A74-4476-BD69-DE84AC9813D8}" sibTransId="{0320E92E-0389-4FC3-AC90-B33CF2B36192}"/>
    <dgm:cxn modelId="{8A227DB9-B10D-4B2B-9178-AC2A33C8222E}" type="presParOf" srcId="{97686CEE-1814-415E-9C2C-F2C69E1F025E}" destId="{7BD9AC8B-6186-4F1D-B8EC-8BE4315903CE}" srcOrd="0" destOrd="0" presId="urn:microsoft.com/office/officeart/2005/8/layout/vList6"/>
    <dgm:cxn modelId="{7AD74092-767E-457B-8654-4A62CFA3E515}" type="presParOf" srcId="{7BD9AC8B-6186-4F1D-B8EC-8BE4315903CE}" destId="{C3F049F0-D424-4CC3-9235-200C6EBD37FA}" srcOrd="0" destOrd="0" presId="urn:microsoft.com/office/officeart/2005/8/layout/vList6"/>
    <dgm:cxn modelId="{5B7BA221-51AE-4426-99A1-91D83EB41B12}" type="presParOf" srcId="{7BD9AC8B-6186-4F1D-B8EC-8BE4315903CE}" destId="{45B6236C-6CCB-44DD-9ABF-E9D8504EF1D3}" srcOrd="1" destOrd="0" presId="urn:microsoft.com/office/officeart/2005/8/layout/vList6"/>
    <dgm:cxn modelId="{EF24002E-573F-4F04-A795-4CE36C2BC51B}" type="presParOf" srcId="{97686CEE-1814-415E-9C2C-F2C69E1F025E}" destId="{22AEE187-94D6-4C72-947B-23545D5F226B}" srcOrd="1" destOrd="0" presId="urn:microsoft.com/office/officeart/2005/8/layout/vList6"/>
    <dgm:cxn modelId="{6522CB03-CB05-4A2C-9B14-3258FDBCE930}" type="presParOf" srcId="{97686CEE-1814-415E-9C2C-F2C69E1F025E}" destId="{8BF85B79-9E23-49C5-B03F-7E74DBF191BC}" srcOrd="2" destOrd="0" presId="urn:microsoft.com/office/officeart/2005/8/layout/vList6"/>
    <dgm:cxn modelId="{5C6345BB-7624-4B6B-9D63-3C0BE2B22496}" type="presParOf" srcId="{8BF85B79-9E23-49C5-B03F-7E74DBF191BC}" destId="{6C55D4C6-7C8E-42EC-A47F-4A57B9A9A78C}" srcOrd="0" destOrd="0" presId="urn:microsoft.com/office/officeart/2005/8/layout/vList6"/>
    <dgm:cxn modelId="{A18FDC04-3937-4C6D-9CD3-1A3ED5E647FC}" type="presParOf" srcId="{8BF85B79-9E23-49C5-B03F-7E74DBF191BC}" destId="{86EDB141-6AD3-4AD6-887F-A096B40F6488}" srcOrd="1" destOrd="0" presId="urn:microsoft.com/office/officeart/2005/8/layout/vList6"/>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1F877D-5EE1-4136-8E45-63910AD0CDFC}"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FA90D06B-7C9D-4EB6-A7C1-F9573FEB79DD}">
      <dgm:prSet phldrT="[Text]"/>
      <dgm:spPr>
        <a:solidFill>
          <a:srgbClr val="5BFF5B"/>
        </a:solidFill>
        <a:ln>
          <a:solidFill>
            <a:srgbClr val="00B050"/>
          </a:solidFill>
        </a:ln>
      </dgm:spPr>
      <dgm:t>
        <a:bodyPr/>
        <a:lstStyle/>
        <a:p>
          <a:r>
            <a:rPr lang="en-GB" b="1" dirty="0">
              <a:solidFill>
                <a:schemeClr val="tx1"/>
              </a:solidFill>
            </a:rPr>
            <a:t>Benefits of the theme based model</a:t>
          </a:r>
        </a:p>
      </dgm:t>
    </dgm:pt>
    <dgm:pt modelId="{E2932E79-983D-40B0-9250-07436FC70978}" type="parTrans" cxnId="{56F6E064-755C-4D46-BC2D-061BCD16E471}">
      <dgm:prSet/>
      <dgm:spPr/>
      <dgm:t>
        <a:bodyPr/>
        <a:lstStyle/>
        <a:p>
          <a:endParaRPr lang="en-GB"/>
        </a:p>
      </dgm:t>
    </dgm:pt>
    <dgm:pt modelId="{472DCE7E-4CB3-4AC6-921E-146545B76F26}" type="sibTrans" cxnId="{56F6E064-755C-4D46-BC2D-061BCD16E471}">
      <dgm:prSet/>
      <dgm:spPr/>
      <dgm:t>
        <a:bodyPr/>
        <a:lstStyle/>
        <a:p>
          <a:endParaRPr lang="en-GB"/>
        </a:p>
      </dgm:t>
    </dgm:pt>
    <dgm:pt modelId="{A7C3E4CA-C33A-4890-AE89-2587D30D2E5F}">
      <dgm:prSet phldrT="[Text]" custT="1"/>
      <dgm:spPr>
        <a:solidFill>
          <a:schemeClr val="bg1">
            <a:alpha val="90000"/>
          </a:schemeClr>
        </a:solidFill>
      </dgm:spPr>
      <dgm:t>
        <a:bodyPr/>
        <a:lstStyle/>
        <a:p>
          <a:r>
            <a:rPr lang="en-GB" sz="900" dirty="0"/>
            <a:t>Children can </a:t>
          </a:r>
          <a:r>
            <a:rPr lang="en-GB" sz="900" b="1" dirty="0">
              <a:solidFill>
                <a:srgbClr val="00B050"/>
              </a:solidFill>
            </a:rPr>
            <a:t>develop their knowledge and understanding of a wide variety of subjects </a:t>
          </a:r>
          <a:r>
            <a:rPr lang="en-GB" sz="900" dirty="0"/>
            <a:t>by making links through just one theme (Barnes, 2015). For example, the chosen theme of Peter Rabbit allows children to develop literacy, numeracy and digital competence through other subject area’s such as KUW and PSWC, whilst also developing an understanding of the wider community.</a:t>
          </a:r>
        </a:p>
      </dgm:t>
    </dgm:pt>
    <dgm:pt modelId="{A091F2B7-8942-439C-A4A7-86FFA4D934E5}" type="parTrans" cxnId="{38BCA2D0-5D43-4132-96F0-7E104DD32461}">
      <dgm:prSet/>
      <dgm:spPr/>
      <dgm:t>
        <a:bodyPr/>
        <a:lstStyle/>
        <a:p>
          <a:endParaRPr lang="en-GB"/>
        </a:p>
      </dgm:t>
    </dgm:pt>
    <dgm:pt modelId="{3630C603-69B7-4FD5-B0BC-613BE714D83E}" type="sibTrans" cxnId="{38BCA2D0-5D43-4132-96F0-7E104DD32461}">
      <dgm:prSet/>
      <dgm:spPr/>
      <dgm:t>
        <a:bodyPr/>
        <a:lstStyle/>
        <a:p>
          <a:endParaRPr lang="en-GB"/>
        </a:p>
      </dgm:t>
    </dgm:pt>
    <dgm:pt modelId="{27249E11-0F8D-4F23-8277-9E15F3806F70}">
      <dgm:prSet phldrT="[Text]" custT="1"/>
      <dgm:spPr>
        <a:solidFill>
          <a:schemeClr val="bg1">
            <a:alpha val="90000"/>
          </a:schemeClr>
        </a:solidFill>
      </dgm:spPr>
      <dgm:t>
        <a:bodyPr/>
        <a:lstStyle/>
        <a:p>
          <a:pPr algn="just"/>
          <a:r>
            <a:rPr lang="en-GB" sz="900" dirty="0"/>
            <a:t>Children’s </a:t>
          </a:r>
          <a:r>
            <a:rPr lang="en-GB" sz="900" b="0" dirty="0">
              <a:solidFill>
                <a:srgbClr val="FF0000"/>
              </a:solidFill>
            </a:rPr>
            <a:t>learning can be limited by tenuous links and unclear aims </a:t>
          </a:r>
          <a:r>
            <a:rPr lang="en-GB" sz="900" dirty="0"/>
            <a:t>that are made the teacher if the theme is not chosen correctly. For example, themes must be authentic, related to community, sustained throughout a good time period and be well-planned (Barnes, 2015). Without all of these elements, the learning that takes place can become unclear.</a:t>
          </a:r>
        </a:p>
      </dgm:t>
    </dgm:pt>
    <dgm:pt modelId="{FD97602C-9A74-4476-BD69-DE84AC9813D8}" type="parTrans" cxnId="{73069AD2-3E84-4536-BD7F-C38EE834997A}">
      <dgm:prSet/>
      <dgm:spPr/>
      <dgm:t>
        <a:bodyPr/>
        <a:lstStyle/>
        <a:p>
          <a:endParaRPr lang="en-GB"/>
        </a:p>
      </dgm:t>
    </dgm:pt>
    <dgm:pt modelId="{0320E92E-0389-4FC3-AC90-B33CF2B36192}" type="sibTrans" cxnId="{73069AD2-3E84-4536-BD7F-C38EE834997A}">
      <dgm:prSet/>
      <dgm:spPr/>
      <dgm:t>
        <a:bodyPr/>
        <a:lstStyle/>
        <a:p>
          <a:endParaRPr lang="en-GB"/>
        </a:p>
      </dgm:t>
    </dgm:pt>
    <dgm:pt modelId="{E2B4F66E-DE0B-4648-A861-F1FECB5E69A0}">
      <dgm:prSet phldrT="[Text]"/>
      <dgm:spPr>
        <a:solidFill>
          <a:srgbClr val="FF8181"/>
        </a:solidFill>
        <a:ln>
          <a:solidFill>
            <a:srgbClr val="FF0000"/>
          </a:solidFill>
        </a:ln>
      </dgm:spPr>
      <dgm:t>
        <a:bodyPr/>
        <a:lstStyle/>
        <a:p>
          <a:r>
            <a:rPr lang="en-GB" b="1" dirty="0">
              <a:solidFill>
                <a:schemeClr val="tx1"/>
              </a:solidFill>
            </a:rPr>
            <a:t>Limitations of the theme based model</a:t>
          </a:r>
        </a:p>
      </dgm:t>
    </dgm:pt>
    <dgm:pt modelId="{7EFFBB43-9236-446D-B801-776F8B5B37C5}" type="sibTrans" cxnId="{C8472ACD-B611-4052-B202-1125FF354F04}">
      <dgm:prSet/>
      <dgm:spPr/>
      <dgm:t>
        <a:bodyPr/>
        <a:lstStyle/>
        <a:p>
          <a:endParaRPr lang="en-GB"/>
        </a:p>
      </dgm:t>
    </dgm:pt>
    <dgm:pt modelId="{C051A4E2-3A3D-4F5B-B19C-2AE54AC79FE0}" type="parTrans" cxnId="{C8472ACD-B611-4052-B202-1125FF354F04}">
      <dgm:prSet/>
      <dgm:spPr/>
      <dgm:t>
        <a:bodyPr/>
        <a:lstStyle/>
        <a:p>
          <a:endParaRPr lang="en-GB"/>
        </a:p>
      </dgm:t>
    </dgm:pt>
    <dgm:pt modelId="{49350120-167C-442F-A5B5-E567883A8DC9}">
      <dgm:prSet phldrT="[Text]" custT="1"/>
      <dgm:spPr>
        <a:solidFill>
          <a:schemeClr val="bg1">
            <a:alpha val="90000"/>
          </a:schemeClr>
        </a:solidFill>
      </dgm:spPr>
      <dgm:t>
        <a:bodyPr/>
        <a:lstStyle/>
        <a:p>
          <a:pPr algn="just"/>
          <a:endParaRPr lang="en-GB" sz="900" dirty="0"/>
        </a:p>
      </dgm:t>
    </dgm:pt>
    <dgm:pt modelId="{2B80E990-1DEE-4B89-A0EE-9F8B393A06E2}" type="parTrans" cxnId="{C9ABB2FF-76C4-48B1-B90D-032D9206893A}">
      <dgm:prSet/>
      <dgm:spPr/>
      <dgm:t>
        <a:bodyPr/>
        <a:lstStyle/>
        <a:p>
          <a:endParaRPr lang="en-GB"/>
        </a:p>
      </dgm:t>
    </dgm:pt>
    <dgm:pt modelId="{AB8C03C0-7E6B-44BD-B965-1DC54CC7A5F8}" type="sibTrans" cxnId="{C9ABB2FF-76C4-48B1-B90D-032D9206893A}">
      <dgm:prSet/>
      <dgm:spPr/>
      <dgm:t>
        <a:bodyPr/>
        <a:lstStyle/>
        <a:p>
          <a:endParaRPr lang="en-GB"/>
        </a:p>
      </dgm:t>
    </dgm:pt>
    <dgm:pt modelId="{0B37BADA-4940-492D-884E-254940F982E7}">
      <dgm:prSet phldrT="[Text]" custT="1"/>
      <dgm:spPr>
        <a:solidFill>
          <a:schemeClr val="bg1">
            <a:alpha val="90000"/>
          </a:schemeClr>
        </a:solidFill>
      </dgm:spPr>
      <dgm:t>
        <a:bodyPr/>
        <a:lstStyle/>
        <a:p>
          <a:pPr algn="just"/>
          <a:endParaRPr lang="en-GB" sz="900" dirty="0"/>
        </a:p>
      </dgm:t>
    </dgm:pt>
    <dgm:pt modelId="{52B0725A-A50E-4DFE-A8EC-8E6B919B3078}" type="parTrans" cxnId="{DD7EF123-7658-4E51-9487-440B89DA1FEB}">
      <dgm:prSet/>
      <dgm:spPr/>
      <dgm:t>
        <a:bodyPr/>
        <a:lstStyle/>
        <a:p>
          <a:endParaRPr lang="en-GB"/>
        </a:p>
      </dgm:t>
    </dgm:pt>
    <dgm:pt modelId="{BD528372-1CE3-4EE3-88F0-05FD5DF2FEE7}" type="sibTrans" cxnId="{DD7EF123-7658-4E51-9487-440B89DA1FEB}">
      <dgm:prSet/>
      <dgm:spPr/>
      <dgm:t>
        <a:bodyPr/>
        <a:lstStyle/>
        <a:p>
          <a:endParaRPr lang="en-GB"/>
        </a:p>
      </dgm:t>
    </dgm:pt>
    <dgm:pt modelId="{C985565C-CC50-47CF-A7F5-0ECC9A944B64}">
      <dgm:prSet phldrT="[Text]" custT="1"/>
      <dgm:spPr>
        <a:solidFill>
          <a:schemeClr val="bg1">
            <a:alpha val="90000"/>
          </a:schemeClr>
        </a:solidFill>
      </dgm:spPr>
      <dgm:t>
        <a:bodyPr/>
        <a:lstStyle/>
        <a:p>
          <a:pPr algn="just"/>
          <a:endParaRPr lang="en-GB" sz="900" dirty="0"/>
        </a:p>
      </dgm:t>
    </dgm:pt>
    <dgm:pt modelId="{4E9BCBBF-CB6A-4044-B2E5-F6F98B72ED17}" type="parTrans" cxnId="{E6B3CA38-09E6-4F9F-8097-42DC252C0187}">
      <dgm:prSet/>
      <dgm:spPr/>
      <dgm:t>
        <a:bodyPr/>
        <a:lstStyle/>
        <a:p>
          <a:endParaRPr lang="en-GB"/>
        </a:p>
      </dgm:t>
    </dgm:pt>
    <dgm:pt modelId="{48921D5C-FB2D-4692-A8AF-A2FA8E699FF5}" type="sibTrans" cxnId="{E6B3CA38-09E6-4F9F-8097-42DC252C0187}">
      <dgm:prSet/>
      <dgm:spPr/>
      <dgm:t>
        <a:bodyPr/>
        <a:lstStyle/>
        <a:p>
          <a:endParaRPr lang="en-GB"/>
        </a:p>
      </dgm:t>
    </dgm:pt>
    <dgm:pt modelId="{2EEDC8E5-53A0-4AF4-B299-6BCC25FC34A3}">
      <dgm:prSet phldrT="[Text]" custT="1"/>
      <dgm:spPr>
        <a:solidFill>
          <a:schemeClr val="bg1">
            <a:alpha val="90000"/>
          </a:schemeClr>
        </a:solidFill>
      </dgm:spPr>
      <dgm:t>
        <a:bodyPr/>
        <a:lstStyle/>
        <a:p>
          <a:r>
            <a:rPr lang="en-GB" sz="900" b="1" dirty="0">
              <a:solidFill>
                <a:srgbClr val="00B050"/>
              </a:solidFill>
            </a:rPr>
            <a:t>Improved levels of motivation and engagement</a:t>
          </a:r>
          <a:r>
            <a:rPr lang="en-GB" sz="900" dirty="0"/>
            <a:t> within learning (Barnes, 2015). Learning within a theme can often lead to children generating exploration within subjects as it becomes clearer that the teaching and learning that is taking places is unified and more informative (Barnes, 2015). By a teacher showing understanding of a theme that is of interest to the children, they will feel eager to learn more within each subject.</a:t>
          </a:r>
        </a:p>
      </dgm:t>
    </dgm:pt>
    <dgm:pt modelId="{340AB84E-C3A6-4CB7-9F77-549609D70CCA}" type="parTrans" cxnId="{D512828C-8EE4-471D-BEA3-8A8A2C715830}">
      <dgm:prSet/>
      <dgm:spPr/>
      <dgm:t>
        <a:bodyPr/>
        <a:lstStyle/>
        <a:p>
          <a:endParaRPr lang="en-GB"/>
        </a:p>
      </dgm:t>
    </dgm:pt>
    <dgm:pt modelId="{6484D7FB-ACE1-4EC5-9DD1-1F8DA7A35C17}" type="sibTrans" cxnId="{D512828C-8EE4-471D-BEA3-8A8A2C715830}">
      <dgm:prSet/>
      <dgm:spPr/>
      <dgm:t>
        <a:bodyPr/>
        <a:lstStyle/>
        <a:p>
          <a:endParaRPr lang="en-GB"/>
        </a:p>
      </dgm:t>
    </dgm:pt>
    <dgm:pt modelId="{257A019D-9336-427C-8FDF-5FACD845BEDC}">
      <dgm:prSet phldrT="[Text]" custT="1"/>
      <dgm:spPr>
        <a:solidFill>
          <a:schemeClr val="bg1">
            <a:alpha val="90000"/>
          </a:schemeClr>
        </a:solidFill>
      </dgm:spPr>
      <dgm:t>
        <a:bodyPr/>
        <a:lstStyle/>
        <a:p>
          <a:pPr algn="just"/>
          <a:r>
            <a:rPr lang="en-GB" sz="900" dirty="0">
              <a:solidFill>
                <a:srgbClr val="FF0000"/>
              </a:solidFill>
            </a:rPr>
            <a:t>Teacher’s may lack the confidence and knowledge</a:t>
          </a:r>
          <a:r>
            <a:rPr lang="en-GB" sz="900" dirty="0"/>
            <a:t> that is essential to making the theme based model successful (Barnes, 2015). One important example of this is outlined within the principles of the new curriculum, as one of the principles states that ‘the curriculum should be based on subsidiarity’, which commands the confidence of ALL within the teaching and learning process (Donaldson, 2015, p.14). Thus suggesting that there is a current lack of confidence by all within today’s teaching and learning.</a:t>
          </a:r>
        </a:p>
      </dgm:t>
    </dgm:pt>
    <dgm:pt modelId="{70764ACD-5098-4B1F-A69B-4289251423F4}" type="parTrans" cxnId="{AF88FB0E-8078-4001-AF82-6CB25612F41E}">
      <dgm:prSet/>
      <dgm:spPr/>
      <dgm:t>
        <a:bodyPr/>
        <a:lstStyle/>
        <a:p>
          <a:endParaRPr lang="en-GB"/>
        </a:p>
      </dgm:t>
    </dgm:pt>
    <dgm:pt modelId="{D6B53097-1A10-480B-AE4A-423FD997ED7D}" type="sibTrans" cxnId="{AF88FB0E-8078-4001-AF82-6CB25612F41E}">
      <dgm:prSet/>
      <dgm:spPr/>
      <dgm:t>
        <a:bodyPr/>
        <a:lstStyle/>
        <a:p>
          <a:endParaRPr lang="en-GB"/>
        </a:p>
      </dgm:t>
    </dgm:pt>
    <dgm:pt modelId="{97686CEE-1814-415E-9C2C-F2C69E1F025E}" type="pres">
      <dgm:prSet presAssocID="{581F877D-5EE1-4136-8E45-63910AD0CDFC}" presName="Name0" presStyleCnt="0">
        <dgm:presLayoutVars>
          <dgm:dir/>
          <dgm:animLvl val="lvl"/>
          <dgm:resizeHandles/>
        </dgm:presLayoutVars>
      </dgm:prSet>
      <dgm:spPr/>
    </dgm:pt>
    <dgm:pt modelId="{7BD9AC8B-6186-4F1D-B8EC-8BE4315903CE}" type="pres">
      <dgm:prSet presAssocID="{FA90D06B-7C9D-4EB6-A7C1-F9573FEB79DD}" presName="linNode" presStyleCnt="0"/>
      <dgm:spPr/>
    </dgm:pt>
    <dgm:pt modelId="{C3F049F0-D424-4CC3-9235-200C6EBD37FA}" type="pres">
      <dgm:prSet presAssocID="{FA90D06B-7C9D-4EB6-A7C1-F9573FEB79DD}" presName="parentShp" presStyleLbl="node1" presStyleIdx="0" presStyleCnt="2" custScaleX="42357" custScaleY="91519" custLinFactNeighborX="-6164" custLinFactNeighborY="-678">
        <dgm:presLayoutVars>
          <dgm:bulletEnabled val="1"/>
        </dgm:presLayoutVars>
      </dgm:prSet>
      <dgm:spPr/>
    </dgm:pt>
    <dgm:pt modelId="{45B6236C-6CCB-44DD-9ABF-E9D8504EF1D3}" type="pres">
      <dgm:prSet presAssocID="{FA90D06B-7C9D-4EB6-A7C1-F9573FEB79DD}" presName="childShp" presStyleLbl="bgAccFollowNode1" presStyleIdx="0" presStyleCnt="2" custScaleX="139102">
        <dgm:presLayoutVars>
          <dgm:bulletEnabled val="1"/>
        </dgm:presLayoutVars>
      </dgm:prSet>
      <dgm:spPr/>
    </dgm:pt>
    <dgm:pt modelId="{22AEE187-94D6-4C72-947B-23545D5F226B}" type="pres">
      <dgm:prSet presAssocID="{472DCE7E-4CB3-4AC6-921E-146545B76F26}" presName="spacing" presStyleCnt="0"/>
      <dgm:spPr/>
    </dgm:pt>
    <dgm:pt modelId="{8BF85B79-9E23-49C5-B03F-7E74DBF191BC}" type="pres">
      <dgm:prSet presAssocID="{E2B4F66E-DE0B-4648-A861-F1FECB5E69A0}" presName="linNode" presStyleCnt="0"/>
      <dgm:spPr/>
    </dgm:pt>
    <dgm:pt modelId="{6C55D4C6-7C8E-42EC-A47F-4A57B9A9A78C}" type="pres">
      <dgm:prSet presAssocID="{E2B4F66E-DE0B-4648-A861-F1FECB5E69A0}" presName="parentShp" presStyleLbl="node1" presStyleIdx="1" presStyleCnt="2" custScaleX="40818" custScaleY="89976">
        <dgm:presLayoutVars>
          <dgm:bulletEnabled val="1"/>
        </dgm:presLayoutVars>
      </dgm:prSet>
      <dgm:spPr/>
    </dgm:pt>
    <dgm:pt modelId="{86EDB141-6AD3-4AD6-887F-A096B40F6488}" type="pres">
      <dgm:prSet presAssocID="{E2B4F66E-DE0B-4648-A861-F1FECB5E69A0}" presName="childShp" presStyleLbl="bgAccFollowNode1" presStyleIdx="1" presStyleCnt="2" custScaleX="138076" custLinFactNeighborX="0" custLinFactNeighborY="1414">
        <dgm:presLayoutVars>
          <dgm:bulletEnabled val="1"/>
        </dgm:presLayoutVars>
      </dgm:prSet>
      <dgm:spPr/>
    </dgm:pt>
  </dgm:ptLst>
  <dgm:cxnLst>
    <dgm:cxn modelId="{AF88FB0E-8078-4001-AF82-6CB25612F41E}" srcId="{E2B4F66E-DE0B-4648-A861-F1FECB5E69A0}" destId="{257A019D-9336-427C-8FDF-5FACD845BEDC}" srcOrd="1" destOrd="0" parTransId="{70764ACD-5098-4B1F-A69B-4289251423F4}" sibTransId="{D6B53097-1A10-480B-AE4A-423FD997ED7D}"/>
    <dgm:cxn modelId="{E0E2D419-654F-4566-B1E8-D1B8A0BAF24C}" type="presOf" srcId="{2EEDC8E5-53A0-4AF4-B299-6BCC25FC34A3}" destId="{45B6236C-6CCB-44DD-9ABF-E9D8504EF1D3}" srcOrd="0" destOrd="1" presId="urn:microsoft.com/office/officeart/2005/8/layout/vList6"/>
    <dgm:cxn modelId="{B8827222-14C9-443F-8382-E83B1A6D3395}" type="presOf" srcId="{581F877D-5EE1-4136-8E45-63910AD0CDFC}" destId="{97686CEE-1814-415E-9C2C-F2C69E1F025E}" srcOrd="0" destOrd="0" presId="urn:microsoft.com/office/officeart/2005/8/layout/vList6"/>
    <dgm:cxn modelId="{DD7EF123-7658-4E51-9487-440B89DA1FEB}" srcId="{E2B4F66E-DE0B-4648-A861-F1FECB5E69A0}" destId="{0B37BADA-4940-492D-884E-254940F982E7}" srcOrd="3" destOrd="0" parTransId="{52B0725A-A50E-4DFE-A8EC-8E6B919B3078}" sibTransId="{BD528372-1CE3-4EE3-88F0-05FD5DF2FEE7}"/>
    <dgm:cxn modelId="{BB560037-4CAA-43AA-88F7-781B01D25599}" type="presOf" srcId="{27249E11-0F8D-4F23-8277-9E15F3806F70}" destId="{86EDB141-6AD3-4AD6-887F-A096B40F6488}" srcOrd="0" destOrd="0" presId="urn:microsoft.com/office/officeart/2005/8/layout/vList6"/>
    <dgm:cxn modelId="{E6B3CA38-09E6-4F9F-8097-42DC252C0187}" srcId="{E2B4F66E-DE0B-4648-A861-F1FECB5E69A0}" destId="{C985565C-CC50-47CF-A7F5-0ECC9A944B64}" srcOrd="2" destOrd="0" parTransId="{4E9BCBBF-CB6A-4044-B2E5-F6F98B72ED17}" sibTransId="{48921D5C-FB2D-4692-A8AF-A2FA8E699FF5}"/>
    <dgm:cxn modelId="{55C18C3B-3E09-4F3A-9A8E-E8DEE5557D5B}" type="presOf" srcId="{A7C3E4CA-C33A-4890-AE89-2587D30D2E5F}" destId="{45B6236C-6CCB-44DD-9ABF-E9D8504EF1D3}" srcOrd="0" destOrd="0" presId="urn:microsoft.com/office/officeart/2005/8/layout/vList6"/>
    <dgm:cxn modelId="{56F6E064-755C-4D46-BC2D-061BCD16E471}" srcId="{581F877D-5EE1-4136-8E45-63910AD0CDFC}" destId="{FA90D06B-7C9D-4EB6-A7C1-F9573FEB79DD}" srcOrd="0" destOrd="0" parTransId="{E2932E79-983D-40B0-9250-07436FC70978}" sibTransId="{472DCE7E-4CB3-4AC6-921E-146545B76F26}"/>
    <dgm:cxn modelId="{0C51FC7E-6F9C-4957-8338-E41D47E654E6}" type="presOf" srcId="{257A019D-9336-427C-8FDF-5FACD845BEDC}" destId="{86EDB141-6AD3-4AD6-887F-A096B40F6488}" srcOrd="0" destOrd="1" presId="urn:microsoft.com/office/officeart/2005/8/layout/vList6"/>
    <dgm:cxn modelId="{D512828C-8EE4-471D-BEA3-8A8A2C715830}" srcId="{FA90D06B-7C9D-4EB6-A7C1-F9573FEB79DD}" destId="{2EEDC8E5-53A0-4AF4-B299-6BCC25FC34A3}" srcOrd="1" destOrd="0" parTransId="{340AB84E-C3A6-4CB7-9F77-549609D70CCA}" sibTransId="{6484D7FB-ACE1-4EC5-9DD1-1F8DA7A35C17}"/>
    <dgm:cxn modelId="{966ADB90-1BCF-4B92-9802-F4CCB0628468}" type="presOf" srcId="{C985565C-CC50-47CF-A7F5-0ECC9A944B64}" destId="{86EDB141-6AD3-4AD6-887F-A096B40F6488}" srcOrd="0" destOrd="2" presId="urn:microsoft.com/office/officeart/2005/8/layout/vList6"/>
    <dgm:cxn modelId="{03743FBB-5A35-40E2-89E8-122C5FB6114A}" type="presOf" srcId="{E2B4F66E-DE0B-4648-A861-F1FECB5E69A0}" destId="{6C55D4C6-7C8E-42EC-A47F-4A57B9A9A78C}" srcOrd="0" destOrd="0" presId="urn:microsoft.com/office/officeart/2005/8/layout/vList6"/>
    <dgm:cxn modelId="{12B5CFBE-9D9E-4D29-8EA1-C4A5A32A52E2}" type="presOf" srcId="{49350120-167C-442F-A5B5-E567883A8DC9}" destId="{86EDB141-6AD3-4AD6-887F-A096B40F6488}" srcOrd="0" destOrd="4" presId="urn:microsoft.com/office/officeart/2005/8/layout/vList6"/>
    <dgm:cxn modelId="{507989C4-0BB4-4FD6-9DA8-C010303107F4}" type="presOf" srcId="{FA90D06B-7C9D-4EB6-A7C1-F9573FEB79DD}" destId="{C3F049F0-D424-4CC3-9235-200C6EBD37FA}" srcOrd="0" destOrd="0" presId="urn:microsoft.com/office/officeart/2005/8/layout/vList6"/>
    <dgm:cxn modelId="{C8472ACD-B611-4052-B202-1125FF354F04}" srcId="{581F877D-5EE1-4136-8E45-63910AD0CDFC}" destId="{E2B4F66E-DE0B-4648-A861-F1FECB5E69A0}" srcOrd="1" destOrd="0" parTransId="{C051A4E2-3A3D-4F5B-B19C-2AE54AC79FE0}" sibTransId="{7EFFBB43-9236-446D-B801-776F8B5B37C5}"/>
    <dgm:cxn modelId="{38BCA2D0-5D43-4132-96F0-7E104DD32461}" srcId="{FA90D06B-7C9D-4EB6-A7C1-F9573FEB79DD}" destId="{A7C3E4CA-C33A-4890-AE89-2587D30D2E5F}" srcOrd="0" destOrd="0" parTransId="{A091F2B7-8942-439C-A4A7-86FFA4D934E5}" sibTransId="{3630C603-69B7-4FD5-B0BC-613BE714D83E}"/>
    <dgm:cxn modelId="{73069AD2-3E84-4536-BD7F-C38EE834997A}" srcId="{E2B4F66E-DE0B-4648-A861-F1FECB5E69A0}" destId="{27249E11-0F8D-4F23-8277-9E15F3806F70}" srcOrd="0" destOrd="0" parTransId="{FD97602C-9A74-4476-BD69-DE84AC9813D8}" sibTransId="{0320E92E-0389-4FC3-AC90-B33CF2B36192}"/>
    <dgm:cxn modelId="{8827F2FD-CCEC-434B-A82A-EA3799221D8E}" type="presOf" srcId="{0B37BADA-4940-492D-884E-254940F982E7}" destId="{86EDB141-6AD3-4AD6-887F-A096B40F6488}" srcOrd="0" destOrd="3" presId="urn:microsoft.com/office/officeart/2005/8/layout/vList6"/>
    <dgm:cxn modelId="{C9ABB2FF-76C4-48B1-B90D-032D9206893A}" srcId="{E2B4F66E-DE0B-4648-A861-F1FECB5E69A0}" destId="{49350120-167C-442F-A5B5-E567883A8DC9}" srcOrd="4" destOrd="0" parTransId="{2B80E990-1DEE-4B89-A0EE-9F8B393A06E2}" sibTransId="{AB8C03C0-7E6B-44BD-B965-1DC54CC7A5F8}"/>
    <dgm:cxn modelId="{8A227DB9-B10D-4B2B-9178-AC2A33C8222E}" type="presParOf" srcId="{97686CEE-1814-415E-9C2C-F2C69E1F025E}" destId="{7BD9AC8B-6186-4F1D-B8EC-8BE4315903CE}" srcOrd="0" destOrd="0" presId="urn:microsoft.com/office/officeart/2005/8/layout/vList6"/>
    <dgm:cxn modelId="{7AD74092-767E-457B-8654-4A62CFA3E515}" type="presParOf" srcId="{7BD9AC8B-6186-4F1D-B8EC-8BE4315903CE}" destId="{C3F049F0-D424-4CC3-9235-200C6EBD37FA}" srcOrd="0" destOrd="0" presId="urn:microsoft.com/office/officeart/2005/8/layout/vList6"/>
    <dgm:cxn modelId="{5B7BA221-51AE-4426-99A1-91D83EB41B12}" type="presParOf" srcId="{7BD9AC8B-6186-4F1D-B8EC-8BE4315903CE}" destId="{45B6236C-6CCB-44DD-9ABF-E9D8504EF1D3}" srcOrd="1" destOrd="0" presId="urn:microsoft.com/office/officeart/2005/8/layout/vList6"/>
    <dgm:cxn modelId="{EF24002E-573F-4F04-A795-4CE36C2BC51B}" type="presParOf" srcId="{97686CEE-1814-415E-9C2C-F2C69E1F025E}" destId="{22AEE187-94D6-4C72-947B-23545D5F226B}" srcOrd="1" destOrd="0" presId="urn:microsoft.com/office/officeart/2005/8/layout/vList6"/>
    <dgm:cxn modelId="{6522CB03-CB05-4A2C-9B14-3258FDBCE930}" type="presParOf" srcId="{97686CEE-1814-415E-9C2C-F2C69E1F025E}" destId="{8BF85B79-9E23-49C5-B03F-7E74DBF191BC}" srcOrd="2" destOrd="0" presId="urn:microsoft.com/office/officeart/2005/8/layout/vList6"/>
    <dgm:cxn modelId="{5C6345BB-7624-4B6B-9D63-3C0BE2B22496}" type="presParOf" srcId="{8BF85B79-9E23-49C5-B03F-7E74DBF191BC}" destId="{6C55D4C6-7C8E-42EC-A47F-4A57B9A9A78C}" srcOrd="0" destOrd="0" presId="urn:microsoft.com/office/officeart/2005/8/layout/vList6"/>
    <dgm:cxn modelId="{A18FDC04-3937-4C6D-9CD3-1A3ED5E647FC}" type="presParOf" srcId="{8BF85B79-9E23-49C5-B03F-7E74DBF191BC}" destId="{86EDB141-6AD3-4AD6-887F-A096B40F6488}" srcOrd="1" destOrd="0" presId="urn:microsoft.com/office/officeart/2005/8/layout/vList6"/>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973FF6-9526-4ABE-B8DF-5B223BB03A7B}">
      <dsp:nvSpPr>
        <dsp:cNvPr id="0" name=""/>
        <dsp:cNvSpPr/>
      </dsp:nvSpPr>
      <dsp:spPr>
        <a:xfrm rot="5400000">
          <a:off x="-171922" y="177099"/>
          <a:ext cx="1146152" cy="802306"/>
        </a:xfrm>
        <a:prstGeom prst="chevron">
          <a:avLst/>
        </a:prstGeom>
        <a:solidFill>
          <a:srgbClr val="FFFF00"/>
        </a:solidFill>
        <a:ln w="1905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bg1"/>
              </a:solidFill>
              <a:latin typeface="Segoe UI Light" panose="020B0502040204020203" pitchFamily="34" charset="0"/>
              <a:cs typeface="Segoe UI Light" panose="020B0502040204020203" pitchFamily="34" charset="0"/>
            </a:rPr>
            <a:t>KUW</a:t>
          </a:r>
        </a:p>
      </dsp:txBody>
      <dsp:txXfrm rot="-5400000">
        <a:off x="1" y="406329"/>
        <a:ext cx="802306" cy="343846"/>
      </dsp:txXfrm>
    </dsp:sp>
    <dsp:sp modelId="{355DEA8F-C331-4A78-8498-8C688D546443}">
      <dsp:nvSpPr>
        <dsp:cNvPr id="0" name=""/>
        <dsp:cNvSpPr/>
      </dsp:nvSpPr>
      <dsp:spPr>
        <a:xfrm rot="5400000">
          <a:off x="2501950" y="-1694467"/>
          <a:ext cx="745391" cy="4144679"/>
        </a:xfrm>
        <a:prstGeom prst="round2SameRect">
          <a:avLst/>
        </a:prstGeom>
        <a:solidFill>
          <a:schemeClr val="lt1">
            <a:alpha val="90000"/>
            <a:hueOff val="0"/>
            <a:satOff val="0"/>
            <a:lumOff val="0"/>
            <a:alphaOff val="0"/>
          </a:scheme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5715" rIns="5715" bIns="5715" numCol="1" spcCol="1270" anchor="ctr" anchorCtr="0">
          <a:noAutofit/>
        </a:bodyPr>
        <a:lstStyle/>
        <a:p>
          <a:pPr marL="57150" lvl="1" indent="-57150" algn="l" defTabSz="400050">
            <a:lnSpc>
              <a:spcPct val="90000"/>
            </a:lnSpc>
            <a:spcBef>
              <a:spcPct val="0"/>
            </a:spcBef>
            <a:spcAft>
              <a:spcPct val="15000"/>
            </a:spcAft>
            <a:buChar char="•"/>
          </a:pPr>
          <a:r>
            <a:rPr lang="en-GB" sz="900" b="1" kern="1200" dirty="0"/>
            <a:t>Skill</a:t>
          </a:r>
          <a:r>
            <a:rPr lang="en-GB" sz="900" kern="1200" dirty="0"/>
            <a:t>; Communicating observations and measurements</a:t>
          </a:r>
        </a:p>
        <a:p>
          <a:pPr marL="57150" lvl="1" indent="-57150" algn="l" defTabSz="400050">
            <a:lnSpc>
              <a:spcPct val="90000"/>
            </a:lnSpc>
            <a:spcBef>
              <a:spcPct val="0"/>
            </a:spcBef>
            <a:spcAft>
              <a:spcPct val="15000"/>
            </a:spcAft>
            <a:buChar char="•"/>
          </a:pPr>
          <a:r>
            <a:rPr lang="en-GB" sz="900" b="1" kern="1200" dirty="0"/>
            <a:t>Range</a:t>
          </a:r>
          <a:r>
            <a:rPr lang="en-GB" sz="900" kern="1200" dirty="0"/>
            <a:t>; Identify some animals and plants that live in the outdoor environment.</a:t>
          </a:r>
        </a:p>
        <a:p>
          <a:pPr marL="57150" lvl="1" indent="-57150" algn="l" defTabSz="400050">
            <a:lnSpc>
              <a:spcPct val="90000"/>
            </a:lnSpc>
            <a:spcBef>
              <a:spcPct val="0"/>
            </a:spcBef>
            <a:spcAft>
              <a:spcPct val="15000"/>
            </a:spcAft>
            <a:buChar char="•"/>
          </a:pPr>
          <a:r>
            <a:rPr lang="en-GB" sz="900" b="1" kern="1200" dirty="0"/>
            <a:t>Task</a:t>
          </a:r>
          <a:r>
            <a:rPr lang="en-GB" sz="900" kern="1200" dirty="0"/>
            <a:t>; To use the story of Peter Rabbit to gain understanding of the different plants and animals in the garden </a:t>
          </a:r>
        </a:p>
      </dsp:txBody>
      <dsp:txXfrm rot="-5400000">
        <a:off x="802307" y="41563"/>
        <a:ext cx="4108292" cy="672617"/>
      </dsp:txXfrm>
    </dsp:sp>
    <dsp:sp modelId="{C7002150-8E68-4CB9-ADCB-108BF03B88D1}">
      <dsp:nvSpPr>
        <dsp:cNvPr id="0" name=""/>
        <dsp:cNvSpPr/>
      </dsp:nvSpPr>
      <dsp:spPr>
        <a:xfrm rot="5400000">
          <a:off x="-171922" y="1175352"/>
          <a:ext cx="1146152" cy="802306"/>
        </a:xfrm>
        <a:prstGeom prst="chevron">
          <a:avLst/>
        </a:prstGeom>
        <a:solidFill>
          <a:srgbClr val="FFC000"/>
        </a:solidFill>
        <a:ln w="1905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 </a:t>
          </a:r>
          <a:r>
            <a:rPr lang="en-GB" sz="1800" b="1" kern="1200" dirty="0">
              <a:solidFill>
                <a:schemeClr val="bg1"/>
              </a:solidFill>
            </a:rPr>
            <a:t>Literacy</a:t>
          </a:r>
          <a:endParaRPr lang="en-GB" sz="1200" b="1" kern="1200" dirty="0">
            <a:solidFill>
              <a:schemeClr val="bg1"/>
            </a:solidFill>
          </a:endParaRPr>
        </a:p>
      </dsp:txBody>
      <dsp:txXfrm rot="-5400000">
        <a:off x="1" y="1404582"/>
        <a:ext cx="802306" cy="343846"/>
      </dsp:txXfrm>
    </dsp:sp>
    <dsp:sp modelId="{B4A7767C-CA2E-4B77-8483-BDE03FA843BA}">
      <dsp:nvSpPr>
        <dsp:cNvPr id="0" name=""/>
        <dsp:cNvSpPr/>
      </dsp:nvSpPr>
      <dsp:spPr>
        <a:xfrm rot="5400000">
          <a:off x="2502146" y="-696410"/>
          <a:ext cx="744999" cy="4144679"/>
        </a:xfrm>
        <a:prstGeom prst="round2SameRect">
          <a:avLst/>
        </a:prstGeom>
        <a:solidFill>
          <a:schemeClr val="lt1">
            <a:alpha val="90000"/>
            <a:hueOff val="0"/>
            <a:satOff val="0"/>
            <a:lumOff val="0"/>
            <a:alphaOff val="0"/>
          </a:schemeClr>
        </a:solidFill>
        <a:ln w="12700" cap="flat" cmpd="sng" algn="ctr">
          <a:solidFill>
            <a:srgbClr val="FFC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5715" rIns="5715" bIns="5715" numCol="1" spcCol="1270" anchor="ctr" anchorCtr="0">
          <a:noAutofit/>
        </a:bodyPr>
        <a:lstStyle/>
        <a:p>
          <a:pPr marL="57150" lvl="1" indent="-57150" algn="l" defTabSz="400050">
            <a:lnSpc>
              <a:spcPct val="90000"/>
            </a:lnSpc>
            <a:spcBef>
              <a:spcPct val="0"/>
            </a:spcBef>
            <a:spcAft>
              <a:spcPct val="15000"/>
            </a:spcAft>
            <a:buChar char="•"/>
          </a:pPr>
          <a:r>
            <a:rPr lang="en-GB" sz="900" b="1" kern="1200" dirty="0"/>
            <a:t>Reading skill</a:t>
          </a:r>
          <a:r>
            <a:rPr lang="en-GB" sz="900" kern="1200" dirty="0"/>
            <a:t>; </a:t>
          </a:r>
          <a:r>
            <a:rPr lang="en-GB" sz="900" b="0" i="0" kern="1200" dirty="0"/>
            <a:t>read aloud with attention to punctuation, including full stops, question, exclamation and speech marks, varying intonation, voice and pace.</a:t>
          </a:r>
          <a:endParaRPr lang="en-GB" sz="900" kern="1200" dirty="0"/>
        </a:p>
        <a:p>
          <a:pPr marL="57150" lvl="1" indent="-57150" algn="l" defTabSz="400050">
            <a:lnSpc>
              <a:spcPct val="90000"/>
            </a:lnSpc>
            <a:spcBef>
              <a:spcPct val="0"/>
            </a:spcBef>
            <a:spcAft>
              <a:spcPct val="15000"/>
            </a:spcAft>
            <a:buChar char="•"/>
          </a:pPr>
          <a:r>
            <a:rPr lang="en-GB" sz="900" b="1" kern="1200" dirty="0"/>
            <a:t>Oracy skill</a:t>
          </a:r>
          <a:r>
            <a:rPr lang="en-GB" sz="900" kern="1200" dirty="0"/>
            <a:t>; </a:t>
          </a:r>
          <a:r>
            <a:rPr lang="en-GB" sz="900" b="0" i="0" kern="1200" dirty="0"/>
            <a:t>speak clearly to a range of audiences.</a:t>
          </a:r>
          <a:endParaRPr lang="en-GB" sz="900" kern="1200" dirty="0"/>
        </a:p>
        <a:p>
          <a:pPr marL="57150" lvl="1" indent="-57150" algn="l" defTabSz="400050">
            <a:lnSpc>
              <a:spcPct val="90000"/>
            </a:lnSpc>
            <a:spcBef>
              <a:spcPct val="0"/>
            </a:spcBef>
            <a:spcAft>
              <a:spcPct val="15000"/>
            </a:spcAft>
            <a:buChar char="•"/>
          </a:pPr>
          <a:r>
            <a:rPr lang="en-GB" sz="900" b="1" kern="1200" dirty="0"/>
            <a:t>Task</a:t>
          </a:r>
          <a:r>
            <a:rPr lang="en-GB" sz="900" kern="1200" dirty="0"/>
            <a:t>; To read aloud the story of Peter Rabbit, and use the information from the story to present their garden patch to the class as a group.</a:t>
          </a:r>
        </a:p>
      </dsp:txBody>
      <dsp:txXfrm rot="-5400000">
        <a:off x="802306" y="1039798"/>
        <a:ext cx="4108311" cy="672263"/>
      </dsp:txXfrm>
    </dsp:sp>
    <dsp:sp modelId="{24562908-71FB-4D9B-ABF9-6AD3CF69FB31}">
      <dsp:nvSpPr>
        <dsp:cNvPr id="0" name=""/>
        <dsp:cNvSpPr/>
      </dsp:nvSpPr>
      <dsp:spPr>
        <a:xfrm rot="5400000">
          <a:off x="-171922" y="2173605"/>
          <a:ext cx="1146152" cy="802306"/>
        </a:xfrm>
        <a:prstGeom prst="chevron">
          <a:avLst/>
        </a:prstGeom>
        <a:solidFill>
          <a:srgbClr val="FF0000"/>
        </a:solidFill>
        <a:ln w="1905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Numeracy</a:t>
          </a:r>
        </a:p>
      </dsp:txBody>
      <dsp:txXfrm rot="-5400000">
        <a:off x="1" y="2402835"/>
        <a:ext cx="802306" cy="343846"/>
      </dsp:txXfrm>
    </dsp:sp>
    <dsp:sp modelId="{513584D9-30E9-44AE-BAAE-B7BB2AFE5108}">
      <dsp:nvSpPr>
        <dsp:cNvPr id="0" name=""/>
        <dsp:cNvSpPr/>
      </dsp:nvSpPr>
      <dsp:spPr>
        <a:xfrm rot="5400000">
          <a:off x="2502146" y="301842"/>
          <a:ext cx="744999" cy="4144679"/>
        </a:xfrm>
        <a:prstGeom prst="round2SameRect">
          <a:avLst/>
        </a:prstGeom>
        <a:solidFill>
          <a:schemeClr val="lt1">
            <a:alpha val="90000"/>
            <a:hueOff val="0"/>
            <a:satOff val="0"/>
            <a:lumOff val="0"/>
            <a:alphaOff val="0"/>
          </a:scheme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5715" rIns="5715" bIns="5715" numCol="1" spcCol="1270" anchor="ctr" anchorCtr="0">
          <a:noAutofit/>
        </a:bodyPr>
        <a:lstStyle/>
        <a:p>
          <a:pPr marL="57150" lvl="1" indent="-57150" algn="l" defTabSz="400050">
            <a:lnSpc>
              <a:spcPct val="90000"/>
            </a:lnSpc>
            <a:spcBef>
              <a:spcPct val="0"/>
            </a:spcBef>
            <a:spcAft>
              <a:spcPct val="15000"/>
            </a:spcAft>
            <a:buChar char="•"/>
          </a:pPr>
          <a:r>
            <a:rPr lang="en-GB" sz="900" b="1" kern="1200" dirty="0"/>
            <a:t>Number skill</a:t>
          </a:r>
          <a:r>
            <a:rPr lang="en-GB" sz="900" kern="1200" dirty="0"/>
            <a:t>; </a:t>
          </a:r>
          <a:r>
            <a:rPr lang="en-GB" sz="900" b="0" i="0" kern="1200" dirty="0"/>
            <a:t>use different combinations of money to pay for items up to £1.</a:t>
          </a:r>
          <a:endParaRPr lang="en-GB" sz="900" kern="1200" dirty="0"/>
        </a:p>
        <a:p>
          <a:pPr marL="57150" lvl="1" indent="-57150" algn="l" defTabSz="400050">
            <a:lnSpc>
              <a:spcPct val="90000"/>
            </a:lnSpc>
            <a:spcBef>
              <a:spcPct val="0"/>
            </a:spcBef>
            <a:spcAft>
              <a:spcPct val="15000"/>
            </a:spcAft>
            <a:buChar char="•"/>
          </a:pPr>
          <a:r>
            <a:rPr lang="en-GB" sz="900" b="1" kern="1200" dirty="0"/>
            <a:t>Measuring skill;</a:t>
          </a:r>
          <a:r>
            <a:rPr lang="en-GB" sz="900" kern="1200" dirty="0"/>
            <a:t> </a:t>
          </a:r>
          <a:r>
            <a:rPr lang="en-GB" sz="900" b="0" i="0" kern="1200" dirty="0"/>
            <a:t>use standard units to measure: length, height and distance: metres, half metres or centimetres.</a:t>
          </a:r>
          <a:endParaRPr lang="en-GB" sz="900" kern="1200" dirty="0"/>
        </a:p>
        <a:p>
          <a:pPr marL="57150" lvl="1" indent="-57150" algn="l" defTabSz="400050">
            <a:lnSpc>
              <a:spcPct val="90000"/>
            </a:lnSpc>
            <a:spcBef>
              <a:spcPct val="0"/>
            </a:spcBef>
            <a:spcAft>
              <a:spcPct val="15000"/>
            </a:spcAft>
            <a:buChar char="•"/>
          </a:pPr>
          <a:r>
            <a:rPr lang="en-GB" sz="900" b="1" kern="1200" dirty="0"/>
            <a:t>Task</a:t>
          </a:r>
          <a:r>
            <a:rPr lang="en-GB" sz="900" kern="1200" dirty="0"/>
            <a:t>; Design a vegetable patch using specific CM measurements and by only using the materials that can be bought with £1.</a:t>
          </a:r>
        </a:p>
      </dsp:txBody>
      <dsp:txXfrm rot="-5400000">
        <a:off x="802306" y="2038050"/>
        <a:ext cx="4108311" cy="672263"/>
      </dsp:txXfrm>
    </dsp:sp>
    <dsp:sp modelId="{C6C818E0-A2EB-40BC-85FC-2F241062DDC7}">
      <dsp:nvSpPr>
        <dsp:cNvPr id="0" name=""/>
        <dsp:cNvSpPr/>
      </dsp:nvSpPr>
      <dsp:spPr>
        <a:xfrm rot="5400000">
          <a:off x="-171922" y="3171857"/>
          <a:ext cx="1146152" cy="802306"/>
        </a:xfrm>
        <a:prstGeom prst="chevron">
          <a:avLst/>
        </a:prstGeom>
        <a:solidFill>
          <a:srgbClr val="FF0066"/>
        </a:solidFill>
        <a:ln w="1905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i="0" kern="1200" dirty="0"/>
            <a:t>Digital competence</a:t>
          </a:r>
        </a:p>
      </dsp:txBody>
      <dsp:txXfrm rot="-5400000">
        <a:off x="1" y="3401087"/>
        <a:ext cx="802306" cy="343846"/>
      </dsp:txXfrm>
    </dsp:sp>
    <dsp:sp modelId="{EDD47205-39BF-4C83-9918-CD071DDA445A}">
      <dsp:nvSpPr>
        <dsp:cNvPr id="0" name=""/>
        <dsp:cNvSpPr/>
      </dsp:nvSpPr>
      <dsp:spPr>
        <a:xfrm rot="5400000">
          <a:off x="2502146" y="1300095"/>
          <a:ext cx="744999" cy="4144679"/>
        </a:xfrm>
        <a:prstGeom prst="round2SameRect">
          <a:avLst/>
        </a:prstGeom>
        <a:solidFill>
          <a:schemeClr val="lt1">
            <a:alpha val="90000"/>
            <a:hueOff val="0"/>
            <a:satOff val="0"/>
            <a:lumOff val="0"/>
            <a:alphaOff val="0"/>
          </a:schemeClr>
        </a:solidFill>
        <a:ln w="12700" cap="flat" cmpd="sng" algn="ctr">
          <a:solidFill>
            <a:srgbClr val="FF0066"/>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5715" rIns="5715" bIns="5715" numCol="1" spcCol="1270" anchor="ctr" anchorCtr="0">
          <a:noAutofit/>
        </a:bodyPr>
        <a:lstStyle/>
        <a:p>
          <a:pPr marL="57150" lvl="1" indent="-57150" algn="l" defTabSz="400050">
            <a:lnSpc>
              <a:spcPct val="90000"/>
            </a:lnSpc>
            <a:spcBef>
              <a:spcPct val="0"/>
            </a:spcBef>
            <a:spcAft>
              <a:spcPct val="15000"/>
            </a:spcAft>
            <a:buChar char="•"/>
          </a:pPr>
          <a:r>
            <a:rPr lang="en-GB" sz="900" b="1" i="0" kern="1200" dirty="0"/>
            <a:t>Skill; </a:t>
          </a:r>
          <a:r>
            <a:rPr lang="en-GB" sz="900" b="0" i="0" kern="1200" dirty="0"/>
            <a:t>Plan how to complete a task in relation to identified success criteria</a:t>
          </a:r>
          <a:endParaRPr lang="en-GB" sz="900" kern="1200" dirty="0"/>
        </a:p>
        <a:p>
          <a:pPr marL="57150" lvl="1" indent="-57150" algn="l" defTabSz="400050">
            <a:lnSpc>
              <a:spcPct val="90000"/>
            </a:lnSpc>
            <a:spcBef>
              <a:spcPct val="0"/>
            </a:spcBef>
            <a:spcAft>
              <a:spcPct val="15000"/>
            </a:spcAft>
            <a:buChar char="•"/>
          </a:pPr>
          <a:r>
            <a:rPr lang="en-GB" sz="900" b="1" i="0" kern="1200" dirty="0"/>
            <a:t>Skill; I</a:t>
          </a:r>
          <a:r>
            <a:rPr lang="en-GB" sz="900" b="0" i="0" kern="1200" dirty="0"/>
            <a:t>dentify what worked and what didn't, giving some of the reasons for their thoughts</a:t>
          </a:r>
          <a:endParaRPr lang="en-GB" sz="900" kern="1200" dirty="0"/>
        </a:p>
        <a:p>
          <a:pPr marL="57150" lvl="1" indent="-57150" algn="l" defTabSz="400050">
            <a:lnSpc>
              <a:spcPct val="90000"/>
            </a:lnSpc>
            <a:spcBef>
              <a:spcPct val="0"/>
            </a:spcBef>
            <a:spcAft>
              <a:spcPct val="15000"/>
            </a:spcAft>
            <a:buChar char="•"/>
          </a:pPr>
          <a:r>
            <a:rPr lang="en-GB" sz="900" b="1" kern="1200" dirty="0"/>
            <a:t>Task;</a:t>
          </a:r>
          <a:r>
            <a:rPr lang="en-GB" sz="900" kern="1200" dirty="0"/>
            <a:t> To use J2E hwb to design a garden patch that would fit in the school garden, based on the measurements they are given.</a:t>
          </a:r>
        </a:p>
      </dsp:txBody>
      <dsp:txXfrm rot="-5400000">
        <a:off x="802306" y="3036303"/>
        <a:ext cx="4108311" cy="6722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973FF6-9526-4ABE-B8DF-5B223BB03A7B}">
      <dsp:nvSpPr>
        <dsp:cNvPr id="0" name=""/>
        <dsp:cNvSpPr/>
      </dsp:nvSpPr>
      <dsp:spPr>
        <a:xfrm rot="5400000">
          <a:off x="-173352" y="198009"/>
          <a:ext cx="1155684" cy="808978"/>
        </a:xfrm>
        <a:prstGeom prst="chevron">
          <a:avLst/>
        </a:prstGeom>
        <a:solidFill>
          <a:srgbClr val="CC00CC"/>
        </a:solidFill>
        <a:ln w="1905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Personal and social</a:t>
          </a:r>
        </a:p>
      </dsp:txBody>
      <dsp:txXfrm rot="-5400000">
        <a:off x="1" y="429145"/>
        <a:ext cx="808978" cy="346706"/>
      </dsp:txXfrm>
    </dsp:sp>
    <dsp:sp modelId="{355DEA8F-C331-4A78-8498-8C688D546443}">
      <dsp:nvSpPr>
        <dsp:cNvPr id="0" name=""/>
        <dsp:cNvSpPr/>
      </dsp:nvSpPr>
      <dsp:spPr>
        <a:xfrm rot="5400000">
          <a:off x="2761988" y="-1941896"/>
          <a:ext cx="778282" cy="4684301"/>
        </a:xfrm>
        <a:prstGeom prst="round2SameRect">
          <a:avLst/>
        </a:prstGeom>
        <a:solidFill>
          <a:schemeClr val="lt1">
            <a:alpha val="90000"/>
            <a:hueOff val="0"/>
            <a:satOff val="0"/>
            <a:lumOff val="0"/>
            <a:alphaOff val="0"/>
          </a:schemeClr>
        </a:solidFill>
        <a:ln w="12700" cap="flat" cmpd="sng" algn="ctr">
          <a:solidFill>
            <a:srgbClr val="CC00CC"/>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5715" rIns="5715" bIns="5715" numCol="1" spcCol="1270" anchor="ctr" anchorCtr="0">
          <a:noAutofit/>
        </a:bodyPr>
        <a:lstStyle/>
        <a:p>
          <a:pPr marL="57150" lvl="1" indent="-57150" algn="l" defTabSz="400050">
            <a:lnSpc>
              <a:spcPct val="90000"/>
            </a:lnSpc>
            <a:spcBef>
              <a:spcPct val="0"/>
            </a:spcBef>
            <a:spcAft>
              <a:spcPct val="15000"/>
            </a:spcAft>
            <a:buChar char="•"/>
          </a:pPr>
          <a:r>
            <a:rPr lang="en-GB" sz="900" b="1" kern="1200" dirty="0"/>
            <a:t>Skill</a:t>
          </a:r>
          <a:r>
            <a:rPr lang="en-GB" sz="900" kern="1200" dirty="0"/>
            <a:t>; Develop an understanding that exercise and hygiene and the right types of food and drink are important for healthy bodies</a:t>
          </a:r>
        </a:p>
        <a:p>
          <a:pPr marL="57150" lvl="1" indent="-57150" algn="l" defTabSz="400050">
            <a:lnSpc>
              <a:spcPct val="90000"/>
            </a:lnSpc>
            <a:spcBef>
              <a:spcPct val="0"/>
            </a:spcBef>
            <a:spcAft>
              <a:spcPct val="15000"/>
            </a:spcAft>
            <a:buChar char="•"/>
          </a:pPr>
          <a:r>
            <a:rPr lang="en-GB" sz="900" b="1" kern="1200" dirty="0"/>
            <a:t>Range</a:t>
          </a:r>
          <a:r>
            <a:rPr lang="en-GB" sz="900" kern="1200" dirty="0"/>
            <a:t>; Activities that allow them to make healthy choices and to develop and understand their own bodies and how to keep them safe and healthy.</a:t>
          </a:r>
        </a:p>
        <a:p>
          <a:pPr marL="57150" lvl="1" indent="-57150" algn="l" defTabSz="400050">
            <a:lnSpc>
              <a:spcPct val="90000"/>
            </a:lnSpc>
            <a:spcBef>
              <a:spcPct val="0"/>
            </a:spcBef>
            <a:spcAft>
              <a:spcPct val="15000"/>
            </a:spcAft>
            <a:buChar char="•"/>
          </a:pPr>
          <a:r>
            <a:rPr lang="en-GB" sz="900" b="1" kern="1200" dirty="0"/>
            <a:t>Task</a:t>
          </a:r>
          <a:r>
            <a:rPr lang="en-GB" sz="900" kern="1200" dirty="0"/>
            <a:t>; To use the story of Peter Rabbit to develop an understanding of healthy eating and eating your 5 a day.</a:t>
          </a:r>
        </a:p>
      </dsp:txBody>
      <dsp:txXfrm rot="-5400000">
        <a:off x="808979" y="49106"/>
        <a:ext cx="4646308" cy="702296"/>
      </dsp:txXfrm>
    </dsp:sp>
    <dsp:sp modelId="{C7002150-8E68-4CB9-ADCB-108BF03B88D1}">
      <dsp:nvSpPr>
        <dsp:cNvPr id="0" name=""/>
        <dsp:cNvSpPr/>
      </dsp:nvSpPr>
      <dsp:spPr>
        <a:xfrm rot="5400000">
          <a:off x="-173352" y="1275617"/>
          <a:ext cx="1155684" cy="808978"/>
        </a:xfrm>
        <a:prstGeom prst="chevron">
          <a:avLst/>
        </a:prstGeom>
        <a:solidFill>
          <a:srgbClr val="00BDEA"/>
        </a:solidFill>
        <a:ln w="1905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Literacy</a:t>
          </a:r>
        </a:p>
      </dsp:txBody>
      <dsp:txXfrm rot="-5400000">
        <a:off x="1" y="1506753"/>
        <a:ext cx="808978" cy="346706"/>
      </dsp:txXfrm>
    </dsp:sp>
    <dsp:sp modelId="{B4A7767C-CA2E-4B77-8483-BDE03FA843BA}">
      <dsp:nvSpPr>
        <dsp:cNvPr id="0" name=""/>
        <dsp:cNvSpPr/>
      </dsp:nvSpPr>
      <dsp:spPr>
        <a:xfrm rot="5400000">
          <a:off x="2709366" y="-864288"/>
          <a:ext cx="883525" cy="4684301"/>
        </a:xfrm>
        <a:prstGeom prst="round2SameRect">
          <a:avLst/>
        </a:prstGeom>
        <a:solidFill>
          <a:schemeClr val="lt1">
            <a:alpha val="90000"/>
            <a:hueOff val="0"/>
            <a:satOff val="0"/>
            <a:lumOff val="0"/>
            <a:alphaOff val="0"/>
          </a:schemeClr>
        </a:solidFill>
        <a:ln w="12700" cap="flat" cmpd="sng" algn="ctr">
          <a:solidFill>
            <a:srgbClr val="00BDEA"/>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5715" rIns="5715" bIns="5715" numCol="1" spcCol="1270" anchor="ctr" anchorCtr="0">
          <a:noAutofit/>
        </a:bodyPr>
        <a:lstStyle/>
        <a:p>
          <a:pPr marL="57150" lvl="1" indent="-57150" algn="l" defTabSz="400050">
            <a:lnSpc>
              <a:spcPct val="90000"/>
            </a:lnSpc>
            <a:spcBef>
              <a:spcPct val="0"/>
            </a:spcBef>
            <a:spcAft>
              <a:spcPct val="15000"/>
            </a:spcAft>
            <a:buChar char="•"/>
          </a:pPr>
          <a:r>
            <a:rPr lang="en-GB" sz="900" b="1" kern="1200" dirty="0"/>
            <a:t>Writing skill; </a:t>
          </a:r>
          <a:r>
            <a:rPr lang="en-GB" sz="900" b="0" i="0" kern="1200" dirty="0"/>
            <a:t>experiment with different formats and layouts on-screen, using the facility to move text and pictures around easily.</a:t>
          </a:r>
          <a:endParaRPr lang="en-GB" sz="900" kern="1200" dirty="0"/>
        </a:p>
        <a:p>
          <a:pPr marL="57150" lvl="1" indent="-57150" algn="l" defTabSz="400050">
            <a:lnSpc>
              <a:spcPct val="90000"/>
            </a:lnSpc>
            <a:spcBef>
              <a:spcPct val="0"/>
            </a:spcBef>
            <a:spcAft>
              <a:spcPct val="15000"/>
            </a:spcAft>
            <a:buChar char="•"/>
          </a:pPr>
          <a:r>
            <a:rPr lang="en-GB" sz="900" b="1" kern="1200" dirty="0"/>
            <a:t>Reading skill; </a:t>
          </a:r>
          <a:r>
            <a:rPr lang="en-GB" sz="900" b="0" i="0" kern="1200" dirty="0"/>
            <a:t>draw upon relevant personal experience and prior knowledge to support understanding of texts.</a:t>
          </a:r>
          <a:endParaRPr lang="en-GB" sz="900" kern="1200" dirty="0"/>
        </a:p>
        <a:p>
          <a:pPr marL="57150" lvl="1" indent="-57150" algn="l" defTabSz="400050">
            <a:lnSpc>
              <a:spcPct val="90000"/>
            </a:lnSpc>
            <a:spcBef>
              <a:spcPct val="0"/>
            </a:spcBef>
            <a:spcAft>
              <a:spcPct val="15000"/>
            </a:spcAft>
            <a:buChar char="•"/>
          </a:pPr>
          <a:r>
            <a:rPr lang="en-GB" sz="900" b="1" kern="1200" dirty="0"/>
            <a:t>Task; </a:t>
          </a:r>
          <a:r>
            <a:rPr lang="en-GB" sz="900" kern="1200" dirty="0"/>
            <a:t>Following the planning of a school’s vegetable patch, use your own knowledge to promote healthy eating, including 5 a day,  through persuasive writing, and eye-catching presentations.</a:t>
          </a:r>
        </a:p>
      </dsp:txBody>
      <dsp:txXfrm rot="-5400000">
        <a:off x="808978" y="1079230"/>
        <a:ext cx="4641171" cy="797265"/>
      </dsp:txXfrm>
    </dsp:sp>
    <dsp:sp modelId="{24562908-71FB-4D9B-ABF9-6AD3CF69FB31}">
      <dsp:nvSpPr>
        <dsp:cNvPr id="0" name=""/>
        <dsp:cNvSpPr/>
      </dsp:nvSpPr>
      <dsp:spPr>
        <a:xfrm rot="5400000">
          <a:off x="-173352" y="2287060"/>
          <a:ext cx="1155684" cy="808978"/>
        </a:xfrm>
        <a:prstGeom prst="chevron">
          <a:avLst/>
        </a:prstGeom>
        <a:solidFill>
          <a:srgbClr val="00E287"/>
        </a:solidFill>
        <a:ln w="1905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t>Numeracy</a:t>
          </a:r>
        </a:p>
      </dsp:txBody>
      <dsp:txXfrm rot="-5400000">
        <a:off x="1" y="2518196"/>
        <a:ext cx="808978" cy="346706"/>
      </dsp:txXfrm>
    </dsp:sp>
    <dsp:sp modelId="{513584D9-30E9-44AE-BAAE-B7BB2AFE5108}">
      <dsp:nvSpPr>
        <dsp:cNvPr id="0" name=""/>
        <dsp:cNvSpPr/>
      </dsp:nvSpPr>
      <dsp:spPr>
        <a:xfrm rot="5400000">
          <a:off x="2775532" y="147154"/>
          <a:ext cx="751194" cy="4684301"/>
        </a:xfrm>
        <a:prstGeom prst="round2SameRect">
          <a:avLst/>
        </a:prstGeom>
        <a:solidFill>
          <a:schemeClr val="lt1">
            <a:alpha val="90000"/>
            <a:hueOff val="0"/>
            <a:satOff val="0"/>
            <a:lumOff val="0"/>
            <a:alphaOff val="0"/>
          </a:schemeClr>
        </a:solidFill>
        <a:ln w="12700" cap="flat" cmpd="sng" algn="ctr">
          <a:solidFill>
            <a:srgbClr val="00E287"/>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5715" rIns="5715" bIns="5715" numCol="1" spcCol="1270" anchor="ctr" anchorCtr="0">
          <a:noAutofit/>
        </a:bodyPr>
        <a:lstStyle/>
        <a:p>
          <a:pPr marL="57150" lvl="1" indent="-57150" algn="l" defTabSz="400050">
            <a:lnSpc>
              <a:spcPct val="90000"/>
            </a:lnSpc>
            <a:spcBef>
              <a:spcPct val="0"/>
            </a:spcBef>
            <a:spcAft>
              <a:spcPct val="15000"/>
            </a:spcAft>
            <a:buChar char="•"/>
          </a:pPr>
          <a:r>
            <a:rPr lang="en-GB" sz="900" b="1" kern="1200" dirty="0"/>
            <a:t>Numerical reasoning skill</a:t>
          </a:r>
          <a:r>
            <a:rPr lang="en-GB" sz="900" kern="1200" dirty="0"/>
            <a:t>; </a:t>
          </a:r>
          <a:r>
            <a:rPr lang="en-GB" sz="900" b="0" i="0" kern="1200" dirty="0"/>
            <a:t>transfer mathematical skills to play and classroom activities.</a:t>
          </a:r>
          <a:endParaRPr lang="en-GB" sz="900" kern="1200" dirty="0"/>
        </a:p>
        <a:p>
          <a:pPr marL="57150" lvl="1" indent="-57150" algn="l" defTabSz="400050">
            <a:lnSpc>
              <a:spcPct val="90000"/>
            </a:lnSpc>
            <a:spcBef>
              <a:spcPct val="0"/>
            </a:spcBef>
            <a:spcAft>
              <a:spcPct val="15000"/>
            </a:spcAft>
            <a:buChar char="•"/>
          </a:pPr>
          <a:r>
            <a:rPr lang="en-GB" sz="900" b="1" kern="1200" dirty="0"/>
            <a:t>Numerical reasoning skill</a:t>
          </a:r>
          <a:r>
            <a:rPr lang="en-GB" sz="900" kern="1200" dirty="0"/>
            <a:t>; </a:t>
          </a:r>
          <a:r>
            <a:rPr lang="en-GB" sz="900" b="0" i="0" kern="1200" dirty="0"/>
            <a:t>interpret information presented in charts and diagrams and draw appropriate conclusions.</a:t>
          </a:r>
          <a:endParaRPr lang="en-GB" sz="900" kern="1200" dirty="0"/>
        </a:p>
        <a:p>
          <a:pPr marL="57150" lvl="1" indent="-57150" algn="l" defTabSz="400050">
            <a:lnSpc>
              <a:spcPct val="90000"/>
            </a:lnSpc>
            <a:spcBef>
              <a:spcPct val="0"/>
            </a:spcBef>
            <a:spcAft>
              <a:spcPct val="15000"/>
            </a:spcAft>
            <a:buChar char="•"/>
          </a:pPr>
          <a:r>
            <a:rPr lang="en-GB" sz="900" b="1" kern="1200" dirty="0"/>
            <a:t>Task;</a:t>
          </a:r>
          <a:r>
            <a:rPr lang="en-GB" sz="900" kern="1200" dirty="0"/>
            <a:t> Independently or in groups, conduct a survey based on healthy eating and present the results in the form of a diagram or a chart.</a:t>
          </a:r>
        </a:p>
      </dsp:txBody>
      <dsp:txXfrm rot="-5400000">
        <a:off x="808979" y="2150377"/>
        <a:ext cx="4647631" cy="677854"/>
      </dsp:txXfrm>
    </dsp:sp>
    <dsp:sp modelId="{C6C818E0-A2EB-40BC-85FC-2F241062DDC7}">
      <dsp:nvSpPr>
        <dsp:cNvPr id="0" name=""/>
        <dsp:cNvSpPr/>
      </dsp:nvSpPr>
      <dsp:spPr>
        <a:xfrm rot="5400000">
          <a:off x="-173352" y="3298502"/>
          <a:ext cx="1155684" cy="808978"/>
        </a:xfrm>
        <a:prstGeom prst="chevron">
          <a:avLst/>
        </a:prstGeom>
        <a:solidFill>
          <a:srgbClr val="00FF00"/>
        </a:solidFill>
        <a:ln w="1905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i="0" kern="1200" dirty="0"/>
            <a:t>Digital competence</a:t>
          </a:r>
        </a:p>
      </dsp:txBody>
      <dsp:txXfrm rot="-5400000">
        <a:off x="1" y="3529638"/>
        <a:ext cx="808978" cy="346706"/>
      </dsp:txXfrm>
    </dsp:sp>
    <dsp:sp modelId="{EDD47205-39BF-4C83-9918-CD071DDA445A}">
      <dsp:nvSpPr>
        <dsp:cNvPr id="0" name=""/>
        <dsp:cNvSpPr/>
      </dsp:nvSpPr>
      <dsp:spPr>
        <a:xfrm rot="5400000">
          <a:off x="2775532" y="1158596"/>
          <a:ext cx="751194" cy="4684301"/>
        </a:xfrm>
        <a:prstGeom prst="round2SameRect">
          <a:avLst/>
        </a:prstGeom>
        <a:solidFill>
          <a:schemeClr val="lt1">
            <a:alpha val="90000"/>
            <a:hueOff val="0"/>
            <a:satOff val="0"/>
            <a:lumOff val="0"/>
            <a:alphaOff val="0"/>
          </a:schemeClr>
        </a:solidFill>
        <a:ln w="12700" cap="flat" cmpd="sng" algn="ctr">
          <a:solidFill>
            <a:srgbClr val="00FF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5715" rIns="5715" bIns="5715" numCol="1" spcCol="1270" anchor="ctr" anchorCtr="0">
          <a:noAutofit/>
        </a:bodyPr>
        <a:lstStyle/>
        <a:p>
          <a:pPr marL="57150" lvl="1" indent="-57150" algn="l" defTabSz="400050">
            <a:lnSpc>
              <a:spcPct val="90000"/>
            </a:lnSpc>
            <a:spcBef>
              <a:spcPct val="0"/>
            </a:spcBef>
            <a:spcAft>
              <a:spcPct val="15000"/>
            </a:spcAft>
            <a:buChar char="•"/>
          </a:pPr>
          <a:r>
            <a:rPr lang="en-GB" sz="900" b="1" i="0" kern="1200" dirty="0"/>
            <a:t>Skill; C</a:t>
          </a:r>
          <a:r>
            <a:rPr lang="en-GB" sz="900" b="0" i="0" kern="1200" dirty="0"/>
            <a:t>reate and edit multimedia components in order to develop text, image, sound, animation and video for a range of tasks.</a:t>
          </a:r>
          <a:r>
            <a:rPr lang="en-GB" sz="900" b="1" i="0" kern="1200" dirty="0"/>
            <a:t> </a:t>
          </a:r>
          <a:endParaRPr lang="en-GB" sz="900" kern="1200" dirty="0"/>
        </a:p>
        <a:p>
          <a:pPr marL="57150" lvl="1" indent="-57150" algn="l" defTabSz="400050">
            <a:lnSpc>
              <a:spcPct val="90000"/>
            </a:lnSpc>
            <a:spcBef>
              <a:spcPct val="0"/>
            </a:spcBef>
            <a:spcAft>
              <a:spcPct val="15000"/>
            </a:spcAft>
            <a:buChar char="•"/>
          </a:pPr>
          <a:r>
            <a:rPr lang="en-GB" sz="900" b="1" i="0" kern="1200" dirty="0"/>
            <a:t>Skill; S</a:t>
          </a:r>
          <a:r>
            <a:rPr lang="en-GB" sz="900" b="0" i="0" kern="1200" dirty="0"/>
            <a:t>ave work using an appropriate file name, </a:t>
          </a:r>
          <a:r>
            <a:rPr lang="en-GB" sz="900" b="0" i="1" kern="1200" dirty="0"/>
            <a:t>e.g. child's name and simple title.</a:t>
          </a:r>
          <a:endParaRPr lang="en-GB" sz="900" kern="1200" dirty="0"/>
        </a:p>
        <a:p>
          <a:pPr marL="57150" lvl="1" indent="-57150" algn="l" defTabSz="400050">
            <a:lnSpc>
              <a:spcPct val="90000"/>
            </a:lnSpc>
            <a:spcBef>
              <a:spcPct val="0"/>
            </a:spcBef>
            <a:spcAft>
              <a:spcPct val="15000"/>
            </a:spcAft>
            <a:buChar char="•"/>
          </a:pPr>
          <a:r>
            <a:rPr lang="en-GB" sz="900" b="1" kern="1200" dirty="0"/>
            <a:t>Task;</a:t>
          </a:r>
          <a:r>
            <a:rPr lang="en-GB" sz="900" kern="1200" dirty="0"/>
            <a:t> Through their own planning and child lead learning, the children must promote healthy eating throughout the school on a digital application of their choice.</a:t>
          </a:r>
        </a:p>
      </dsp:txBody>
      <dsp:txXfrm rot="-5400000">
        <a:off x="808979" y="3161819"/>
        <a:ext cx="4647631" cy="6778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B6236C-6CCB-44DD-9ABF-E9D8504EF1D3}">
      <dsp:nvSpPr>
        <dsp:cNvPr id="0" name=""/>
        <dsp:cNvSpPr/>
      </dsp:nvSpPr>
      <dsp:spPr>
        <a:xfrm>
          <a:off x="817586" y="539"/>
          <a:ext cx="4533721" cy="2104088"/>
        </a:xfrm>
        <a:prstGeom prst="rightArrow">
          <a:avLst>
            <a:gd name="adj1" fmla="val 75000"/>
            <a:gd name="adj2" fmla="val 50000"/>
          </a:avLst>
        </a:prstGeom>
        <a:solidFill>
          <a:schemeClr val="bg1">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t" anchorCtr="0">
          <a:noAutofit/>
        </a:bodyPr>
        <a:lstStyle/>
        <a:p>
          <a:pPr marL="57150" lvl="1" indent="-57150" algn="l" defTabSz="400050">
            <a:lnSpc>
              <a:spcPct val="90000"/>
            </a:lnSpc>
            <a:spcBef>
              <a:spcPct val="0"/>
            </a:spcBef>
            <a:spcAft>
              <a:spcPct val="15000"/>
            </a:spcAft>
            <a:buChar char="•"/>
          </a:pPr>
          <a:r>
            <a:rPr lang="en-GB" sz="900" b="1" kern="1200" dirty="0">
              <a:solidFill>
                <a:srgbClr val="00B050"/>
              </a:solidFill>
            </a:rPr>
            <a:t>Enhancing children’s creativity </a:t>
          </a:r>
          <a:r>
            <a:rPr lang="en-GB" sz="900" kern="1200" dirty="0"/>
            <a:t>by allowing them to lead their own learning without any restrictions in the way they promote healthy eating (Barnes, 2011). Therefore, they are able to think creatively to solve problems and fulfil their potential in all of their opportunities (Donaldson, 2012, p.29)</a:t>
          </a:r>
        </a:p>
        <a:p>
          <a:pPr marL="57150" lvl="1" indent="-57150" algn="l" defTabSz="400050">
            <a:lnSpc>
              <a:spcPct val="90000"/>
            </a:lnSpc>
            <a:spcBef>
              <a:spcPct val="0"/>
            </a:spcBef>
            <a:spcAft>
              <a:spcPct val="15000"/>
            </a:spcAft>
            <a:buChar char="•"/>
          </a:pPr>
          <a:r>
            <a:rPr lang="en-GB" sz="900" kern="1200" dirty="0"/>
            <a:t>The </a:t>
          </a:r>
          <a:r>
            <a:rPr lang="en-GB" sz="900" b="1" kern="1200" dirty="0">
              <a:solidFill>
                <a:srgbClr val="00B050"/>
              </a:solidFill>
            </a:rPr>
            <a:t>children’s voices become more prominent within the curriculum and planning process </a:t>
          </a:r>
          <a:r>
            <a:rPr lang="en-GB" sz="900" kern="1200" dirty="0"/>
            <a:t>that takes place from the teacher’s (Barnes, 2011). For example, child-led learning can be encouraged through pupil voice, which allows children express their opinions and idea’s which leads to higher levels of achievement and attendance (Department for education, 2014). </a:t>
          </a:r>
        </a:p>
        <a:p>
          <a:pPr marL="57150" lvl="1" indent="-57150" algn="l" defTabSz="400050">
            <a:lnSpc>
              <a:spcPct val="90000"/>
            </a:lnSpc>
            <a:spcBef>
              <a:spcPct val="0"/>
            </a:spcBef>
            <a:spcAft>
              <a:spcPct val="15000"/>
            </a:spcAft>
            <a:buChar char="•"/>
          </a:pPr>
          <a:r>
            <a:rPr lang="en-GB" sz="900" b="1" kern="1200" dirty="0">
              <a:solidFill>
                <a:srgbClr val="00B050"/>
              </a:solidFill>
            </a:rPr>
            <a:t>Children are able to engage and interact with the world </a:t>
          </a:r>
          <a:r>
            <a:rPr lang="en-GB" sz="900" b="0" kern="1200" dirty="0"/>
            <a:t>around them </a:t>
          </a:r>
          <a:r>
            <a:rPr lang="en-GB" sz="900" kern="1200" dirty="0"/>
            <a:t>through shared personal experience (Barnes, 2011). This further allows the children to gain knowledge and understanding of their own community (ACCAC, 2003).</a:t>
          </a:r>
        </a:p>
      </dsp:txBody>
      <dsp:txXfrm>
        <a:off x="817586" y="263550"/>
        <a:ext cx="3744688" cy="1578066"/>
      </dsp:txXfrm>
    </dsp:sp>
    <dsp:sp modelId="{C3F049F0-D424-4CC3-9235-200C6EBD37FA}">
      <dsp:nvSpPr>
        <dsp:cNvPr id="0" name=""/>
        <dsp:cNvSpPr/>
      </dsp:nvSpPr>
      <dsp:spPr>
        <a:xfrm>
          <a:off x="54921" y="75497"/>
          <a:ext cx="757925" cy="1925640"/>
        </a:xfrm>
        <a:prstGeom prst="roundRect">
          <a:avLst/>
        </a:prstGeom>
        <a:solidFill>
          <a:srgbClr val="5BFF5B"/>
        </a:solidFill>
        <a:ln w="12700" cap="flat" cmpd="sng" algn="ctr">
          <a:solidFill>
            <a:srgbClr val="00B05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b="1" kern="1200" dirty="0">
              <a:solidFill>
                <a:schemeClr val="tx1"/>
              </a:solidFill>
            </a:rPr>
            <a:t>Benefits of the opportunistic model</a:t>
          </a:r>
        </a:p>
      </dsp:txBody>
      <dsp:txXfrm>
        <a:off x="91920" y="112496"/>
        <a:ext cx="683927" cy="1851642"/>
      </dsp:txXfrm>
    </dsp:sp>
    <dsp:sp modelId="{86EDB141-6AD3-4AD6-887F-A096B40F6488}">
      <dsp:nvSpPr>
        <dsp:cNvPr id="0" name=""/>
        <dsp:cNvSpPr/>
      </dsp:nvSpPr>
      <dsp:spPr>
        <a:xfrm>
          <a:off x="821287" y="2315575"/>
          <a:ext cx="4482749" cy="2104088"/>
        </a:xfrm>
        <a:prstGeom prst="rightArrow">
          <a:avLst>
            <a:gd name="adj1" fmla="val 75000"/>
            <a:gd name="adj2" fmla="val 50000"/>
          </a:avLst>
        </a:prstGeom>
        <a:solidFill>
          <a:schemeClr val="bg1">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t" anchorCtr="0">
          <a:noAutofit/>
        </a:bodyPr>
        <a:lstStyle/>
        <a:p>
          <a:pPr marL="57150" lvl="1" indent="-57150" algn="just" defTabSz="400050">
            <a:lnSpc>
              <a:spcPct val="90000"/>
            </a:lnSpc>
            <a:spcBef>
              <a:spcPct val="0"/>
            </a:spcBef>
            <a:spcAft>
              <a:spcPct val="15000"/>
            </a:spcAft>
            <a:buChar char="•"/>
          </a:pPr>
          <a:r>
            <a:rPr lang="en-GB" sz="900" kern="1200" dirty="0">
              <a:solidFill>
                <a:srgbClr val="FF0000"/>
              </a:solidFill>
            </a:rPr>
            <a:t>Difficulty for teacher’s in feeling a strong level of professional trust </a:t>
          </a:r>
          <a:r>
            <a:rPr lang="en-GB" sz="900" kern="1200" dirty="0"/>
            <a:t>for the children and support staff when they are not in complete control of the learning that is taking place (Barnes, 2011). In this instance, the teacher may not have the confidence to allow the children to lead their own learning in the school gardens as it is based on such an important topic.</a:t>
          </a:r>
        </a:p>
        <a:p>
          <a:pPr marL="57150" lvl="1" indent="-57150" algn="just" defTabSz="400050">
            <a:lnSpc>
              <a:spcPct val="90000"/>
            </a:lnSpc>
            <a:spcBef>
              <a:spcPct val="0"/>
            </a:spcBef>
            <a:spcAft>
              <a:spcPct val="15000"/>
            </a:spcAft>
            <a:buChar char="•"/>
          </a:pPr>
          <a:r>
            <a:rPr lang="en-GB" sz="900" kern="1200" dirty="0">
              <a:solidFill>
                <a:srgbClr val="FF0000"/>
              </a:solidFill>
            </a:rPr>
            <a:t>Lack of teacher subject knowledge  </a:t>
          </a:r>
          <a:r>
            <a:rPr lang="en-GB" sz="900" kern="1200" dirty="0"/>
            <a:t>- quite often the children’s ideas are unpredictable and not initially thought of by the teacher. Therefore, the teacher may struggle to provide the children with the correct knowledge and support within that topic (Barnes. 2011).</a:t>
          </a:r>
        </a:p>
        <a:p>
          <a:pPr marL="57150" lvl="1" indent="-57150" algn="just" defTabSz="400050">
            <a:lnSpc>
              <a:spcPct val="90000"/>
            </a:lnSpc>
            <a:spcBef>
              <a:spcPct val="0"/>
            </a:spcBef>
            <a:spcAft>
              <a:spcPct val="15000"/>
            </a:spcAft>
            <a:buChar char="•"/>
          </a:pPr>
          <a:r>
            <a:rPr lang="en-GB" sz="900" kern="1200" dirty="0">
              <a:solidFill>
                <a:srgbClr val="FF0000"/>
              </a:solidFill>
            </a:rPr>
            <a:t>Lack of useful questioning can limit a child’s progression </a:t>
          </a:r>
          <a:r>
            <a:rPr lang="en-GB" sz="900" kern="1200" dirty="0"/>
            <a:t>within a subject as the children may stray away from the theme or shared experience, therefore also affecting the questioning techniques used by teacher’s (Barnes, 2011).</a:t>
          </a:r>
        </a:p>
      </dsp:txBody>
      <dsp:txXfrm>
        <a:off x="821287" y="2578586"/>
        <a:ext cx="3693716" cy="1578066"/>
      </dsp:txXfrm>
    </dsp:sp>
    <dsp:sp modelId="{6C55D4C6-7C8E-42EC-A47F-4A57B9A9A78C}">
      <dsp:nvSpPr>
        <dsp:cNvPr id="0" name=""/>
        <dsp:cNvSpPr/>
      </dsp:nvSpPr>
      <dsp:spPr>
        <a:xfrm>
          <a:off x="90244" y="2420493"/>
          <a:ext cx="714356" cy="1893174"/>
        </a:xfrm>
        <a:prstGeom prst="roundRect">
          <a:avLst/>
        </a:prstGeom>
        <a:solidFill>
          <a:srgbClr val="FF8181"/>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b="1" kern="1200" dirty="0">
              <a:solidFill>
                <a:schemeClr val="tx1"/>
              </a:solidFill>
            </a:rPr>
            <a:t>Limitations of the opportunistic model</a:t>
          </a:r>
        </a:p>
      </dsp:txBody>
      <dsp:txXfrm>
        <a:off x="125116" y="2455365"/>
        <a:ext cx="644612" cy="18234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B6236C-6CCB-44DD-9ABF-E9D8504EF1D3}">
      <dsp:nvSpPr>
        <dsp:cNvPr id="0" name=""/>
        <dsp:cNvSpPr/>
      </dsp:nvSpPr>
      <dsp:spPr>
        <a:xfrm>
          <a:off x="872577" y="539"/>
          <a:ext cx="4287400" cy="2104088"/>
        </a:xfrm>
        <a:prstGeom prst="rightArrow">
          <a:avLst>
            <a:gd name="adj1" fmla="val 75000"/>
            <a:gd name="adj2" fmla="val 50000"/>
          </a:avLst>
        </a:prstGeom>
        <a:solidFill>
          <a:schemeClr val="bg1">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t" anchorCtr="0">
          <a:noAutofit/>
        </a:bodyPr>
        <a:lstStyle/>
        <a:p>
          <a:pPr marL="57150" lvl="1" indent="-57150" algn="l" defTabSz="400050">
            <a:lnSpc>
              <a:spcPct val="90000"/>
            </a:lnSpc>
            <a:spcBef>
              <a:spcPct val="0"/>
            </a:spcBef>
            <a:spcAft>
              <a:spcPct val="15000"/>
            </a:spcAft>
            <a:buChar char="•"/>
          </a:pPr>
          <a:r>
            <a:rPr lang="en-GB" sz="900" kern="1200" dirty="0"/>
            <a:t>Children can </a:t>
          </a:r>
          <a:r>
            <a:rPr lang="en-GB" sz="900" b="1" kern="1200" dirty="0">
              <a:solidFill>
                <a:srgbClr val="00B050"/>
              </a:solidFill>
            </a:rPr>
            <a:t>develop their knowledge and understanding of a wide variety of subjects </a:t>
          </a:r>
          <a:r>
            <a:rPr lang="en-GB" sz="900" kern="1200" dirty="0"/>
            <a:t>by making links through just one theme (Barnes, 2015). For example, the chosen theme of Peter Rabbit allows children to develop literacy, numeracy and digital competence through other subject area’s such as KUW and PSWC, whilst also developing an understanding of the wider community.</a:t>
          </a:r>
        </a:p>
        <a:p>
          <a:pPr marL="57150" lvl="1" indent="-57150" algn="l" defTabSz="400050">
            <a:lnSpc>
              <a:spcPct val="90000"/>
            </a:lnSpc>
            <a:spcBef>
              <a:spcPct val="0"/>
            </a:spcBef>
            <a:spcAft>
              <a:spcPct val="15000"/>
            </a:spcAft>
            <a:buChar char="•"/>
          </a:pPr>
          <a:r>
            <a:rPr lang="en-GB" sz="900" b="1" kern="1200" dirty="0">
              <a:solidFill>
                <a:srgbClr val="00B050"/>
              </a:solidFill>
            </a:rPr>
            <a:t>Improved levels of motivation and engagement</a:t>
          </a:r>
          <a:r>
            <a:rPr lang="en-GB" sz="900" kern="1200" dirty="0"/>
            <a:t> within learning (Barnes, 2015). Learning within a theme can often lead to children generating exploration within subjects as it becomes clearer that the teaching and learning that is taking places is unified and more informative (Barnes, 2015). By a teacher showing understanding of a theme that is of interest to the children, they will feel eager to learn more within each subject.</a:t>
          </a:r>
        </a:p>
      </dsp:txBody>
      <dsp:txXfrm>
        <a:off x="872577" y="263550"/>
        <a:ext cx="3498367" cy="1578066"/>
      </dsp:txXfrm>
    </dsp:sp>
    <dsp:sp modelId="{C3F049F0-D424-4CC3-9235-200C6EBD37FA}">
      <dsp:nvSpPr>
        <dsp:cNvPr id="0" name=""/>
        <dsp:cNvSpPr/>
      </dsp:nvSpPr>
      <dsp:spPr>
        <a:xfrm>
          <a:off x="0" y="75497"/>
          <a:ext cx="870351" cy="1925640"/>
        </a:xfrm>
        <a:prstGeom prst="roundRect">
          <a:avLst/>
        </a:prstGeom>
        <a:solidFill>
          <a:srgbClr val="5BFF5B"/>
        </a:solidFill>
        <a:ln w="12700" cap="flat" cmpd="sng" algn="ctr">
          <a:solidFill>
            <a:srgbClr val="00B05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Benefits of the theme based model</a:t>
          </a:r>
        </a:p>
      </dsp:txBody>
      <dsp:txXfrm>
        <a:off x="42487" y="117984"/>
        <a:ext cx="785377" cy="1840666"/>
      </dsp:txXfrm>
    </dsp:sp>
    <dsp:sp modelId="{86EDB141-6AD3-4AD6-887F-A096B40F6488}">
      <dsp:nvSpPr>
        <dsp:cNvPr id="0" name=""/>
        <dsp:cNvSpPr/>
      </dsp:nvSpPr>
      <dsp:spPr>
        <a:xfrm>
          <a:off x="864194" y="2315575"/>
          <a:ext cx="4276659" cy="2104088"/>
        </a:xfrm>
        <a:prstGeom prst="rightArrow">
          <a:avLst>
            <a:gd name="adj1" fmla="val 75000"/>
            <a:gd name="adj2" fmla="val 50000"/>
          </a:avLst>
        </a:prstGeom>
        <a:solidFill>
          <a:schemeClr val="bg1">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t" anchorCtr="0">
          <a:noAutofit/>
        </a:bodyPr>
        <a:lstStyle/>
        <a:p>
          <a:pPr marL="57150" lvl="1" indent="-57150" algn="just" defTabSz="400050">
            <a:lnSpc>
              <a:spcPct val="90000"/>
            </a:lnSpc>
            <a:spcBef>
              <a:spcPct val="0"/>
            </a:spcBef>
            <a:spcAft>
              <a:spcPct val="15000"/>
            </a:spcAft>
            <a:buChar char="•"/>
          </a:pPr>
          <a:r>
            <a:rPr lang="en-GB" sz="900" kern="1200" dirty="0"/>
            <a:t>Children’s </a:t>
          </a:r>
          <a:r>
            <a:rPr lang="en-GB" sz="900" b="0" kern="1200" dirty="0">
              <a:solidFill>
                <a:srgbClr val="FF0000"/>
              </a:solidFill>
            </a:rPr>
            <a:t>learning can be limited by tenuous links and unclear aims </a:t>
          </a:r>
          <a:r>
            <a:rPr lang="en-GB" sz="900" kern="1200" dirty="0"/>
            <a:t>that are made the teacher if the theme is not chosen correctly. For example, themes must be authentic, related to community, sustained throughout a good time period and be well-planned (Barnes, 2015). Without all of these elements, the learning that takes place can become unclear.</a:t>
          </a:r>
        </a:p>
        <a:p>
          <a:pPr marL="57150" lvl="1" indent="-57150" algn="just" defTabSz="400050">
            <a:lnSpc>
              <a:spcPct val="90000"/>
            </a:lnSpc>
            <a:spcBef>
              <a:spcPct val="0"/>
            </a:spcBef>
            <a:spcAft>
              <a:spcPct val="15000"/>
            </a:spcAft>
            <a:buChar char="•"/>
          </a:pPr>
          <a:r>
            <a:rPr lang="en-GB" sz="900" kern="1200" dirty="0">
              <a:solidFill>
                <a:srgbClr val="FF0000"/>
              </a:solidFill>
            </a:rPr>
            <a:t>Teacher’s may lack the confidence and knowledge</a:t>
          </a:r>
          <a:r>
            <a:rPr lang="en-GB" sz="900" kern="1200" dirty="0"/>
            <a:t> that is essential to making the theme based model successful (Barnes, 2015). One important example of this is outlined within the principles of the new curriculum, as one of the principles states that ‘the curriculum should be based on subsidiarity’, which commands the confidence of ALL within the teaching and learning process (Donaldson, 2015, p.14). Thus suggesting that there is a current lack of confidence by all within today’s teaching and learning.</a:t>
          </a:r>
        </a:p>
        <a:p>
          <a:pPr marL="57150" lvl="1" indent="-57150" algn="just" defTabSz="400050">
            <a:lnSpc>
              <a:spcPct val="90000"/>
            </a:lnSpc>
            <a:spcBef>
              <a:spcPct val="0"/>
            </a:spcBef>
            <a:spcAft>
              <a:spcPct val="15000"/>
            </a:spcAft>
            <a:buChar char="•"/>
          </a:pPr>
          <a:endParaRPr lang="en-GB" sz="900" kern="1200" dirty="0"/>
        </a:p>
        <a:p>
          <a:pPr marL="57150" lvl="1" indent="-57150" algn="just" defTabSz="400050">
            <a:lnSpc>
              <a:spcPct val="90000"/>
            </a:lnSpc>
            <a:spcBef>
              <a:spcPct val="0"/>
            </a:spcBef>
            <a:spcAft>
              <a:spcPct val="15000"/>
            </a:spcAft>
            <a:buChar char="•"/>
          </a:pPr>
          <a:endParaRPr lang="en-GB" sz="900" kern="1200" dirty="0"/>
        </a:p>
        <a:p>
          <a:pPr marL="57150" lvl="1" indent="-57150" algn="just" defTabSz="400050">
            <a:lnSpc>
              <a:spcPct val="90000"/>
            </a:lnSpc>
            <a:spcBef>
              <a:spcPct val="0"/>
            </a:spcBef>
            <a:spcAft>
              <a:spcPct val="15000"/>
            </a:spcAft>
            <a:buChar char="•"/>
          </a:pPr>
          <a:endParaRPr lang="en-GB" sz="900" kern="1200" dirty="0"/>
        </a:p>
      </dsp:txBody>
      <dsp:txXfrm>
        <a:off x="864194" y="2578586"/>
        <a:ext cx="3487626" cy="1578066"/>
      </dsp:txXfrm>
    </dsp:sp>
    <dsp:sp modelId="{6C55D4C6-7C8E-42EC-A47F-4A57B9A9A78C}">
      <dsp:nvSpPr>
        <dsp:cNvPr id="0" name=""/>
        <dsp:cNvSpPr/>
      </dsp:nvSpPr>
      <dsp:spPr>
        <a:xfrm>
          <a:off x="21350" y="2420493"/>
          <a:ext cx="842843" cy="1893174"/>
        </a:xfrm>
        <a:prstGeom prst="roundRect">
          <a:avLst/>
        </a:prstGeom>
        <a:solidFill>
          <a:srgbClr val="FF8181"/>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Limitations of the theme based model</a:t>
          </a:r>
        </a:p>
      </dsp:txBody>
      <dsp:txXfrm>
        <a:off x="62494" y="2461637"/>
        <a:ext cx="760555" cy="1810886"/>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886" y="2474395"/>
            <a:ext cx="9088041" cy="5263774"/>
          </a:xfrm>
        </p:spPr>
        <p:txBody>
          <a:bodyPr anchor="b"/>
          <a:lstStyle>
            <a:lvl1pPr algn="ctr">
              <a:defRPr sz="7016"/>
            </a:lvl1pPr>
          </a:lstStyle>
          <a:p>
            <a:r>
              <a:rPr lang="en-US"/>
              <a:t>Click to edit Master title style</a:t>
            </a:r>
            <a:endParaRPr lang="en-US" dirty="0"/>
          </a:p>
        </p:txBody>
      </p:sp>
      <p:sp>
        <p:nvSpPr>
          <p:cNvPr id="3" name="Subtitle 2"/>
          <p:cNvSpPr>
            <a:spLocks noGrp="1"/>
          </p:cNvSpPr>
          <p:nvPr>
            <p:ph type="subTitle" idx="1"/>
          </p:nvPr>
        </p:nvSpPr>
        <p:spPr>
          <a:xfrm>
            <a:off x="1336477" y="7941160"/>
            <a:ext cx="8018860" cy="3650342"/>
          </a:xfrm>
        </p:spPr>
        <p:txBody>
          <a:bodyPr/>
          <a:lstStyle>
            <a:lvl1pPr marL="0" indent="0" algn="ctr">
              <a:buNone/>
              <a:defRPr sz="2806"/>
            </a:lvl1pPr>
            <a:lvl2pPr marL="534604" indent="0" algn="ctr">
              <a:buNone/>
              <a:defRPr sz="2339"/>
            </a:lvl2pPr>
            <a:lvl3pPr marL="1069208" indent="0" algn="ctr">
              <a:buNone/>
              <a:defRPr sz="2105"/>
            </a:lvl3pPr>
            <a:lvl4pPr marL="1603812" indent="0" algn="ctr">
              <a:buNone/>
              <a:defRPr sz="1871"/>
            </a:lvl4pPr>
            <a:lvl5pPr marL="2138416" indent="0" algn="ctr">
              <a:buNone/>
              <a:defRPr sz="1871"/>
            </a:lvl5pPr>
            <a:lvl6pPr marL="2673020" indent="0" algn="ctr">
              <a:buNone/>
              <a:defRPr sz="1871"/>
            </a:lvl6pPr>
            <a:lvl7pPr marL="3207624" indent="0" algn="ctr">
              <a:buNone/>
              <a:defRPr sz="1871"/>
            </a:lvl7pPr>
            <a:lvl8pPr marL="3742228" indent="0" algn="ctr">
              <a:buNone/>
              <a:defRPr sz="1871"/>
            </a:lvl8pPr>
            <a:lvl9pPr marL="4276832" indent="0" algn="ctr">
              <a:buNone/>
              <a:defRPr sz="187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2E9CFC3-29E8-4ACF-98B1-1C1F130EA288}"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1D12CF-AF00-4F20-B6F1-CE178C259138}" type="slidenum">
              <a:rPr lang="en-GB" smtClean="0"/>
              <a:t>‹#›</a:t>
            </a:fld>
            <a:endParaRPr lang="en-GB"/>
          </a:p>
        </p:txBody>
      </p:sp>
    </p:spTree>
    <p:extLst>
      <p:ext uri="{BB962C8B-B14F-4D97-AF65-F5344CB8AC3E}">
        <p14:creationId xmlns:p14="http://schemas.microsoft.com/office/powerpoint/2010/main" val="3231498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E9CFC3-29E8-4ACF-98B1-1C1F130EA288}"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1D12CF-AF00-4F20-B6F1-CE178C259138}" type="slidenum">
              <a:rPr lang="en-GB" smtClean="0"/>
              <a:t>‹#›</a:t>
            </a:fld>
            <a:endParaRPr lang="en-GB"/>
          </a:p>
        </p:txBody>
      </p:sp>
    </p:spTree>
    <p:extLst>
      <p:ext uri="{BB962C8B-B14F-4D97-AF65-F5344CB8AC3E}">
        <p14:creationId xmlns:p14="http://schemas.microsoft.com/office/powerpoint/2010/main" val="31923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9494" y="3769342"/>
            <a:ext cx="9221689" cy="6289229"/>
          </a:xfrm>
        </p:spPr>
        <p:txBody>
          <a:bodyPr anchor="b"/>
          <a:lstStyle>
            <a:lvl1pPr>
              <a:defRPr sz="7016"/>
            </a:lvl1pPr>
          </a:lstStyle>
          <a:p>
            <a:r>
              <a:rPr lang="en-US"/>
              <a:t>Click to edit Master title style</a:t>
            </a:r>
            <a:endParaRPr lang="en-US" dirty="0"/>
          </a:p>
        </p:txBody>
      </p:sp>
      <p:sp>
        <p:nvSpPr>
          <p:cNvPr id="3" name="Text Placeholder 2"/>
          <p:cNvSpPr>
            <a:spLocks noGrp="1"/>
          </p:cNvSpPr>
          <p:nvPr>
            <p:ph type="body" idx="1"/>
          </p:nvPr>
        </p:nvSpPr>
        <p:spPr>
          <a:xfrm>
            <a:off x="729494" y="10118069"/>
            <a:ext cx="9221689" cy="3307357"/>
          </a:xfrm>
        </p:spPr>
        <p:txBody>
          <a:bodyPr/>
          <a:lstStyle>
            <a:lvl1pPr marL="0" indent="0">
              <a:buNone/>
              <a:defRPr sz="2806">
                <a:solidFill>
                  <a:schemeClr val="tx1"/>
                </a:solidFill>
              </a:defRPr>
            </a:lvl1pPr>
            <a:lvl2pPr marL="534604" indent="0">
              <a:buNone/>
              <a:defRPr sz="2339">
                <a:solidFill>
                  <a:schemeClr val="tx1">
                    <a:tint val="75000"/>
                  </a:schemeClr>
                </a:solidFill>
              </a:defRPr>
            </a:lvl2pPr>
            <a:lvl3pPr marL="1069208" indent="0">
              <a:buNone/>
              <a:defRPr sz="2105">
                <a:solidFill>
                  <a:schemeClr val="tx1">
                    <a:tint val="75000"/>
                  </a:schemeClr>
                </a:solidFill>
              </a:defRPr>
            </a:lvl3pPr>
            <a:lvl4pPr marL="1603812" indent="0">
              <a:buNone/>
              <a:defRPr sz="1871">
                <a:solidFill>
                  <a:schemeClr val="tx1">
                    <a:tint val="75000"/>
                  </a:schemeClr>
                </a:solidFill>
              </a:defRPr>
            </a:lvl4pPr>
            <a:lvl5pPr marL="2138416" indent="0">
              <a:buNone/>
              <a:defRPr sz="1871">
                <a:solidFill>
                  <a:schemeClr val="tx1">
                    <a:tint val="75000"/>
                  </a:schemeClr>
                </a:solidFill>
              </a:defRPr>
            </a:lvl5pPr>
            <a:lvl6pPr marL="2673020" indent="0">
              <a:buNone/>
              <a:defRPr sz="1871">
                <a:solidFill>
                  <a:schemeClr val="tx1">
                    <a:tint val="75000"/>
                  </a:schemeClr>
                </a:solidFill>
              </a:defRPr>
            </a:lvl6pPr>
            <a:lvl7pPr marL="3207624" indent="0">
              <a:buNone/>
              <a:defRPr sz="1871">
                <a:solidFill>
                  <a:schemeClr val="tx1">
                    <a:tint val="75000"/>
                  </a:schemeClr>
                </a:solidFill>
              </a:defRPr>
            </a:lvl7pPr>
            <a:lvl8pPr marL="3742228" indent="0">
              <a:buNone/>
              <a:defRPr sz="1871">
                <a:solidFill>
                  <a:schemeClr val="tx1">
                    <a:tint val="75000"/>
                  </a:schemeClr>
                </a:solidFill>
              </a:defRPr>
            </a:lvl8pPr>
            <a:lvl9pPr marL="4276832" indent="0">
              <a:buNone/>
              <a:defRPr sz="1871">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E9CFC3-29E8-4ACF-98B1-1C1F130EA288}"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1D12CF-AF00-4F20-B6F1-CE178C259138}" type="slidenum">
              <a:rPr lang="en-GB" smtClean="0"/>
              <a:t>‹#›</a:t>
            </a:fld>
            <a:endParaRPr lang="en-GB"/>
          </a:p>
        </p:txBody>
      </p:sp>
    </p:spTree>
    <p:extLst>
      <p:ext uri="{BB962C8B-B14F-4D97-AF65-F5344CB8AC3E}">
        <p14:creationId xmlns:p14="http://schemas.microsoft.com/office/powerpoint/2010/main" val="801203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5062" y="4024827"/>
            <a:ext cx="454402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12730" y="4024827"/>
            <a:ext cx="454402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E9CFC3-29E8-4ACF-98B1-1C1F130EA288}"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1D12CF-AF00-4F20-B6F1-CE178C259138}" type="slidenum">
              <a:rPr lang="en-GB" smtClean="0"/>
              <a:t>‹#›</a:t>
            </a:fld>
            <a:endParaRPr lang="en-GB"/>
          </a:p>
        </p:txBody>
      </p:sp>
    </p:spTree>
    <p:extLst>
      <p:ext uri="{BB962C8B-B14F-4D97-AF65-F5344CB8AC3E}">
        <p14:creationId xmlns:p14="http://schemas.microsoft.com/office/powerpoint/2010/main" val="671284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455" y="804969"/>
            <a:ext cx="9221689" cy="2922375"/>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6456" y="3706342"/>
            <a:ext cx="4523137" cy="1816421"/>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Edit Master text styles</a:t>
            </a:r>
          </a:p>
        </p:txBody>
      </p:sp>
      <p:sp>
        <p:nvSpPr>
          <p:cNvPr id="4" name="Content Placeholder 3"/>
          <p:cNvSpPr>
            <a:spLocks noGrp="1"/>
          </p:cNvSpPr>
          <p:nvPr>
            <p:ph sz="half" idx="2"/>
          </p:nvPr>
        </p:nvSpPr>
        <p:spPr>
          <a:xfrm>
            <a:off x="736456" y="5522763"/>
            <a:ext cx="4523137"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12731" y="3706342"/>
            <a:ext cx="4545413" cy="1816421"/>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Edit Master text styles</a:t>
            </a:r>
          </a:p>
        </p:txBody>
      </p:sp>
      <p:sp>
        <p:nvSpPr>
          <p:cNvPr id="6" name="Content Placeholder 5"/>
          <p:cNvSpPr>
            <a:spLocks noGrp="1"/>
          </p:cNvSpPr>
          <p:nvPr>
            <p:ph sz="quarter" idx="4"/>
          </p:nvPr>
        </p:nvSpPr>
        <p:spPr>
          <a:xfrm>
            <a:off x="5412731" y="5522763"/>
            <a:ext cx="4545413"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E9CFC3-29E8-4ACF-98B1-1C1F130EA288}" type="datetimeFigureOut">
              <a:rPr lang="en-GB" smtClean="0"/>
              <a:t>03/12/2018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1D12CF-AF00-4F20-B6F1-CE178C259138}" type="slidenum">
              <a:rPr lang="en-GB" smtClean="0"/>
              <a:t>‹#›</a:t>
            </a:fld>
            <a:endParaRPr lang="en-GB"/>
          </a:p>
        </p:txBody>
      </p:sp>
    </p:spTree>
    <p:extLst>
      <p:ext uri="{BB962C8B-B14F-4D97-AF65-F5344CB8AC3E}">
        <p14:creationId xmlns:p14="http://schemas.microsoft.com/office/powerpoint/2010/main" val="661803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E9CFC3-29E8-4ACF-98B1-1C1F130EA288}" type="datetimeFigureOut">
              <a:rPr lang="en-GB" smtClean="0"/>
              <a:t>03/12/2018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1D12CF-AF00-4F20-B6F1-CE178C259138}" type="slidenum">
              <a:rPr lang="en-GB" smtClean="0"/>
              <a:t>‹#›</a:t>
            </a:fld>
            <a:endParaRPr lang="en-GB"/>
          </a:p>
        </p:txBody>
      </p:sp>
    </p:spTree>
    <p:extLst>
      <p:ext uri="{BB962C8B-B14F-4D97-AF65-F5344CB8AC3E}">
        <p14:creationId xmlns:p14="http://schemas.microsoft.com/office/powerpoint/2010/main" val="2482635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E9CFC3-29E8-4ACF-98B1-1C1F130EA288}" type="datetimeFigureOut">
              <a:rPr lang="en-GB" smtClean="0"/>
              <a:t>03/12/2018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1D12CF-AF00-4F20-B6F1-CE178C259138}" type="slidenum">
              <a:rPr lang="en-GB" smtClean="0"/>
              <a:t>‹#›</a:t>
            </a:fld>
            <a:endParaRPr lang="en-GB"/>
          </a:p>
        </p:txBody>
      </p:sp>
    </p:spTree>
    <p:extLst>
      <p:ext uri="{BB962C8B-B14F-4D97-AF65-F5344CB8AC3E}">
        <p14:creationId xmlns:p14="http://schemas.microsoft.com/office/powerpoint/2010/main" val="2262415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2"/>
            </a:lvl1pPr>
          </a:lstStyle>
          <a:p>
            <a:r>
              <a:rPr lang="en-US"/>
              <a:t>Click to edit Master title style</a:t>
            </a:r>
            <a:endParaRPr lang="en-US" dirty="0"/>
          </a:p>
        </p:txBody>
      </p:sp>
      <p:sp>
        <p:nvSpPr>
          <p:cNvPr id="3" name="Content Placeholder 2"/>
          <p:cNvSpPr>
            <a:spLocks noGrp="1"/>
          </p:cNvSpPr>
          <p:nvPr>
            <p:ph idx="1"/>
          </p:nvPr>
        </p:nvSpPr>
        <p:spPr>
          <a:xfrm>
            <a:off x="4545413" y="2176910"/>
            <a:ext cx="5412730" cy="10744538"/>
          </a:xfrm>
        </p:spPr>
        <p:txBody>
          <a:bodyPr/>
          <a:lstStyle>
            <a:lvl1pPr>
              <a:defRPr sz="3742"/>
            </a:lvl1pPr>
            <a:lvl2pPr>
              <a:defRPr sz="3274"/>
            </a:lvl2pPr>
            <a:lvl3pPr>
              <a:defRPr sz="2806"/>
            </a:lvl3pPr>
            <a:lvl4pPr>
              <a:defRPr sz="2339"/>
            </a:lvl4pPr>
            <a:lvl5pPr>
              <a:defRPr sz="2339"/>
            </a:lvl5pPr>
            <a:lvl6pPr>
              <a:defRPr sz="2339"/>
            </a:lvl6pPr>
            <a:lvl7pPr>
              <a:defRPr sz="2339"/>
            </a:lvl7pPr>
            <a:lvl8pPr>
              <a:defRPr sz="2339"/>
            </a:lvl8pPr>
            <a:lvl9pPr>
              <a:defRPr sz="2339"/>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Edit Master text styles</a:t>
            </a:r>
          </a:p>
        </p:txBody>
      </p:sp>
      <p:sp>
        <p:nvSpPr>
          <p:cNvPr id="5" name="Date Placeholder 4"/>
          <p:cNvSpPr>
            <a:spLocks noGrp="1"/>
          </p:cNvSpPr>
          <p:nvPr>
            <p:ph type="dt" sz="half" idx="10"/>
          </p:nvPr>
        </p:nvSpPr>
        <p:spPr/>
        <p:txBody>
          <a:bodyPr/>
          <a:lstStyle/>
          <a:p>
            <a:fld id="{A2E9CFC3-29E8-4ACF-98B1-1C1F130EA288}"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1D12CF-AF00-4F20-B6F1-CE178C259138}" type="slidenum">
              <a:rPr lang="en-GB" smtClean="0"/>
              <a:t>‹#›</a:t>
            </a:fld>
            <a:endParaRPr lang="en-GB"/>
          </a:p>
        </p:txBody>
      </p:sp>
    </p:spTree>
    <p:extLst>
      <p:ext uri="{BB962C8B-B14F-4D97-AF65-F5344CB8AC3E}">
        <p14:creationId xmlns:p14="http://schemas.microsoft.com/office/powerpoint/2010/main" val="3838038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2"/>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5413" y="2176910"/>
            <a:ext cx="5412730" cy="10744538"/>
          </a:xfrm>
        </p:spPr>
        <p:txBody>
          <a:bodyPr anchor="t"/>
          <a:lstStyle>
            <a:lvl1pPr marL="0" indent="0">
              <a:buNone/>
              <a:defRPr sz="3742"/>
            </a:lvl1pPr>
            <a:lvl2pPr marL="534604" indent="0">
              <a:buNone/>
              <a:defRPr sz="3274"/>
            </a:lvl2pPr>
            <a:lvl3pPr marL="1069208" indent="0">
              <a:buNone/>
              <a:defRPr sz="2806"/>
            </a:lvl3pPr>
            <a:lvl4pPr marL="1603812" indent="0">
              <a:buNone/>
              <a:defRPr sz="2339"/>
            </a:lvl4pPr>
            <a:lvl5pPr marL="2138416" indent="0">
              <a:buNone/>
              <a:defRPr sz="2339"/>
            </a:lvl5pPr>
            <a:lvl6pPr marL="2673020" indent="0">
              <a:buNone/>
              <a:defRPr sz="2339"/>
            </a:lvl6pPr>
            <a:lvl7pPr marL="3207624" indent="0">
              <a:buNone/>
              <a:defRPr sz="2339"/>
            </a:lvl7pPr>
            <a:lvl8pPr marL="3742228" indent="0">
              <a:buNone/>
              <a:defRPr sz="2339"/>
            </a:lvl8pPr>
            <a:lvl9pPr marL="4276832" indent="0">
              <a:buNone/>
              <a:defRPr sz="2339"/>
            </a:lvl9pPr>
          </a:lstStyle>
          <a:p>
            <a:r>
              <a:rPr lang="en-US"/>
              <a:t>Click icon to add picture</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Edit Master text styles</a:t>
            </a:r>
          </a:p>
        </p:txBody>
      </p:sp>
      <p:sp>
        <p:nvSpPr>
          <p:cNvPr id="5" name="Date Placeholder 4"/>
          <p:cNvSpPr>
            <a:spLocks noGrp="1"/>
          </p:cNvSpPr>
          <p:nvPr>
            <p:ph type="dt" sz="half" idx="10"/>
          </p:nvPr>
        </p:nvSpPr>
        <p:spPr/>
        <p:txBody>
          <a:bodyPr/>
          <a:lstStyle/>
          <a:p>
            <a:fld id="{A2E9CFC3-29E8-4ACF-98B1-1C1F130EA288}"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1D12CF-AF00-4F20-B6F1-CE178C259138}" type="slidenum">
              <a:rPr lang="en-GB" smtClean="0"/>
              <a:t>‹#›</a:t>
            </a:fld>
            <a:endParaRPr lang="en-GB"/>
          </a:p>
        </p:txBody>
      </p:sp>
    </p:spTree>
    <p:extLst>
      <p:ext uri="{BB962C8B-B14F-4D97-AF65-F5344CB8AC3E}">
        <p14:creationId xmlns:p14="http://schemas.microsoft.com/office/powerpoint/2010/main" val="2432357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E9CFC3-29E8-4ACF-98B1-1C1F130EA288}"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1D12CF-AF00-4F20-B6F1-CE178C259138}" type="slidenum">
              <a:rPr lang="en-GB" smtClean="0"/>
              <a:t>‹#›</a:t>
            </a:fld>
            <a:endParaRPr lang="en-GB"/>
          </a:p>
        </p:txBody>
      </p:sp>
    </p:spTree>
    <p:extLst>
      <p:ext uri="{BB962C8B-B14F-4D97-AF65-F5344CB8AC3E}">
        <p14:creationId xmlns:p14="http://schemas.microsoft.com/office/powerpoint/2010/main" val="1689534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1329" y="804966"/>
            <a:ext cx="2305422" cy="128129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35063" y="804966"/>
            <a:ext cx="6782619" cy="128129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E9CFC3-29E8-4ACF-98B1-1C1F130EA288}"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1D12CF-AF00-4F20-B6F1-CE178C259138}" type="slidenum">
              <a:rPr lang="en-GB" smtClean="0"/>
              <a:t>‹#›</a:t>
            </a:fld>
            <a:endParaRPr lang="en-GB"/>
          </a:p>
        </p:txBody>
      </p:sp>
    </p:spTree>
    <p:extLst>
      <p:ext uri="{BB962C8B-B14F-4D97-AF65-F5344CB8AC3E}">
        <p14:creationId xmlns:p14="http://schemas.microsoft.com/office/powerpoint/2010/main" val="4120929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062" y="804969"/>
            <a:ext cx="9221689" cy="292237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5062" y="4024827"/>
            <a:ext cx="9221689" cy="9593089"/>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062" y="14013401"/>
            <a:ext cx="2405658" cy="804965"/>
          </a:xfrm>
          <a:prstGeom prst="rect">
            <a:avLst/>
          </a:prstGeom>
        </p:spPr>
        <p:txBody>
          <a:bodyPr vert="horz" lIns="91440" tIns="45720" rIns="91440" bIns="45720" rtlCol="0" anchor="ctr"/>
          <a:lstStyle>
            <a:lvl1pPr algn="l">
              <a:defRPr sz="1403">
                <a:solidFill>
                  <a:schemeClr val="tx1">
                    <a:tint val="75000"/>
                  </a:schemeClr>
                </a:solidFill>
              </a:defRPr>
            </a:lvl1pPr>
          </a:lstStyle>
          <a:p>
            <a:fld id="{A2E9CFC3-29E8-4ACF-98B1-1C1F130EA288}" type="datetimeFigureOut">
              <a:rPr lang="en-GB" smtClean="0"/>
              <a:t>03/12/2018</a:t>
            </a:fld>
            <a:endParaRPr lang="en-GB"/>
          </a:p>
        </p:txBody>
      </p:sp>
      <p:sp>
        <p:nvSpPr>
          <p:cNvPr id="5" name="Footer Placeholder 4"/>
          <p:cNvSpPr>
            <a:spLocks noGrp="1"/>
          </p:cNvSpPr>
          <p:nvPr>
            <p:ph type="ftr" sz="quarter" idx="3"/>
          </p:nvPr>
        </p:nvSpPr>
        <p:spPr>
          <a:xfrm>
            <a:off x="3541663" y="14013401"/>
            <a:ext cx="3608487" cy="804965"/>
          </a:xfrm>
          <a:prstGeom prst="rect">
            <a:avLst/>
          </a:prstGeom>
        </p:spPr>
        <p:txBody>
          <a:bodyPr vert="horz" lIns="91440" tIns="45720" rIns="91440" bIns="45720" rtlCol="0" anchor="ctr"/>
          <a:lstStyle>
            <a:lvl1pPr algn="ctr">
              <a:defRPr sz="140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7551093" y="14013401"/>
            <a:ext cx="2405658" cy="804965"/>
          </a:xfrm>
          <a:prstGeom prst="rect">
            <a:avLst/>
          </a:prstGeom>
        </p:spPr>
        <p:txBody>
          <a:bodyPr vert="horz" lIns="91440" tIns="45720" rIns="91440" bIns="45720" rtlCol="0" anchor="ctr"/>
          <a:lstStyle>
            <a:lvl1pPr algn="r">
              <a:defRPr sz="1403">
                <a:solidFill>
                  <a:schemeClr val="tx1">
                    <a:tint val="75000"/>
                  </a:schemeClr>
                </a:solidFill>
              </a:defRPr>
            </a:lvl1pPr>
          </a:lstStyle>
          <a:p>
            <a:fld id="{A11D12CF-AF00-4F20-B6F1-CE178C259138}" type="slidenum">
              <a:rPr lang="en-GB" smtClean="0"/>
              <a:t>‹#›</a:t>
            </a:fld>
            <a:endParaRPr lang="en-GB"/>
          </a:p>
        </p:txBody>
      </p:sp>
    </p:spTree>
    <p:extLst>
      <p:ext uri="{BB962C8B-B14F-4D97-AF65-F5344CB8AC3E}">
        <p14:creationId xmlns:p14="http://schemas.microsoft.com/office/powerpoint/2010/main" val="39848819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069208" rtl="0" eaLnBrk="1" latinLnBrk="0" hangingPunct="1">
        <a:lnSpc>
          <a:spcPct val="90000"/>
        </a:lnSpc>
        <a:spcBef>
          <a:spcPct val="0"/>
        </a:spcBef>
        <a:buNone/>
        <a:defRPr sz="5145" kern="1200">
          <a:solidFill>
            <a:schemeClr val="tx1"/>
          </a:solidFill>
          <a:latin typeface="+mj-lt"/>
          <a:ea typeface="+mj-ea"/>
          <a:cs typeface="+mj-cs"/>
        </a:defRPr>
      </a:lvl1pPr>
    </p:titleStyle>
    <p:bodyStyle>
      <a:lvl1pPr marL="267302" indent="-267302" algn="l" defTabSz="1069208" rtl="0" eaLnBrk="1" latinLnBrk="0" hangingPunct="1">
        <a:lnSpc>
          <a:spcPct val="90000"/>
        </a:lnSpc>
        <a:spcBef>
          <a:spcPts val="1169"/>
        </a:spcBef>
        <a:buFont typeface="Arial" panose="020B0604020202020204" pitchFamily="34" charset="0"/>
        <a:buChar char="•"/>
        <a:defRPr sz="3274" kern="1200">
          <a:solidFill>
            <a:schemeClr val="tx1"/>
          </a:solidFill>
          <a:latin typeface="+mn-lt"/>
          <a:ea typeface="+mn-ea"/>
          <a:cs typeface="+mn-cs"/>
        </a:defRPr>
      </a:lvl1pPr>
      <a:lvl2pPr marL="801906" indent="-267302" algn="l" defTabSz="1069208" rtl="0" eaLnBrk="1" latinLnBrk="0" hangingPunct="1">
        <a:lnSpc>
          <a:spcPct val="90000"/>
        </a:lnSpc>
        <a:spcBef>
          <a:spcPts val="585"/>
        </a:spcBef>
        <a:buFont typeface="Arial" panose="020B0604020202020204" pitchFamily="34" charset="0"/>
        <a:buChar char="•"/>
        <a:defRPr sz="2806" kern="1200">
          <a:solidFill>
            <a:schemeClr val="tx1"/>
          </a:solidFill>
          <a:latin typeface="+mn-lt"/>
          <a:ea typeface="+mn-ea"/>
          <a:cs typeface="+mn-cs"/>
        </a:defRPr>
      </a:lvl2pPr>
      <a:lvl3pPr marL="1336510" indent="-267302" algn="l" defTabSz="1069208" rtl="0" eaLnBrk="1" latinLnBrk="0" hangingPunct="1">
        <a:lnSpc>
          <a:spcPct val="90000"/>
        </a:lnSpc>
        <a:spcBef>
          <a:spcPts val="585"/>
        </a:spcBef>
        <a:buFont typeface="Arial" panose="020B0604020202020204" pitchFamily="34" charset="0"/>
        <a:buChar char="•"/>
        <a:defRPr sz="2339" kern="1200">
          <a:solidFill>
            <a:schemeClr val="tx1"/>
          </a:solidFill>
          <a:latin typeface="+mn-lt"/>
          <a:ea typeface="+mn-ea"/>
          <a:cs typeface="+mn-cs"/>
        </a:defRPr>
      </a:lvl3pPr>
      <a:lvl4pPr marL="187111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4pPr>
      <a:lvl5pPr marL="2405718"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5pPr>
      <a:lvl6pPr marL="2940322"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6pPr>
      <a:lvl7pPr marL="3474926"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7pPr>
      <a:lvl8pPr marL="4009530"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8pPr>
      <a:lvl9pPr marL="454413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9pPr>
    </p:bodyStyle>
    <p:otherStyle>
      <a:defPPr>
        <a:defRPr lang="en-US"/>
      </a:defPPr>
      <a:lvl1pPr marL="0" algn="l" defTabSz="1069208" rtl="0" eaLnBrk="1" latinLnBrk="0" hangingPunct="1">
        <a:defRPr sz="2105" kern="1200">
          <a:solidFill>
            <a:schemeClr val="tx1"/>
          </a:solidFill>
          <a:latin typeface="+mn-lt"/>
          <a:ea typeface="+mn-ea"/>
          <a:cs typeface="+mn-cs"/>
        </a:defRPr>
      </a:lvl1pPr>
      <a:lvl2pPr marL="534604" algn="l" defTabSz="1069208" rtl="0" eaLnBrk="1" latinLnBrk="0" hangingPunct="1">
        <a:defRPr sz="2105" kern="1200">
          <a:solidFill>
            <a:schemeClr val="tx1"/>
          </a:solidFill>
          <a:latin typeface="+mn-lt"/>
          <a:ea typeface="+mn-ea"/>
          <a:cs typeface="+mn-cs"/>
        </a:defRPr>
      </a:lvl2pPr>
      <a:lvl3pPr marL="1069208" algn="l" defTabSz="1069208" rtl="0" eaLnBrk="1" latinLnBrk="0" hangingPunct="1">
        <a:defRPr sz="2105" kern="1200">
          <a:solidFill>
            <a:schemeClr val="tx1"/>
          </a:solidFill>
          <a:latin typeface="+mn-lt"/>
          <a:ea typeface="+mn-ea"/>
          <a:cs typeface="+mn-cs"/>
        </a:defRPr>
      </a:lvl3pPr>
      <a:lvl4pPr marL="1603812" algn="l" defTabSz="1069208" rtl="0" eaLnBrk="1" latinLnBrk="0" hangingPunct="1">
        <a:defRPr sz="2105" kern="1200">
          <a:solidFill>
            <a:schemeClr val="tx1"/>
          </a:solidFill>
          <a:latin typeface="+mn-lt"/>
          <a:ea typeface="+mn-ea"/>
          <a:cs typeface="+mn-cs"/>
        </a:defRPr>
      </a:lvl4pPr>
      <a:lvl5pPr marL="2138416" algn="l" defTabSz="1069208" rtl="0" eaLnBrk="1" latinLnBrk="0" hangingPunct="1">
        <a:defRPr sz="2105" kern="1200">
          <a:solidFill>
            <a:schemeClr val="tx1"/>
          </a:solidFill>
          <a:latin typeface="+mn-lt"/>
          <a:ea typeface="+mn-ea"/>
          <a:cs typeface="+mn-cs"/>
        </a:defRPr>
      </a:lvl5pPr>
      <a:lvl6pPr marL="2673020" algn="l" defTabSz="1069208" rtl="0" eaLnBrk="1" latinLnBrk="0" hangingPunct="1">
        <a:defRPr sz="2105" kern="1200">
          <a:solidFill>
            <a:schemeClr val="tx1"/>
          </a:solidFill>
          <a:latin typeface="+mn-lt"/>
          <a:ea typeface="+mn-ea"/>
          <a:cs typeface="+mn-cs"/>
        </a:defRPr>
      </a:lvl6pPr>
      <a:lvl7pPr marL="3207624" algn="l" defTabSz="1069208" rtl="0" eaLnBrk="1" latinLnBrk="0" hangingPunct="1">
        <a:defRPr sz="2105" kern="1200">
          <a:solidFill>
            <a:schemeClr val="tx1"/>
          </a:solidFill>
          <a:latin typeface="+mn-lt"/>
          <a:ea typeface="+mn-ea"/>
          <a:cs typeface="+mn-cs"/>
        </a:defRPr>
      </a:lvl7pPr>
      <a:lvl8pPr marL="3742228" algn="l" defTabSz="1069208" rtl="0" eaLnBrk="1" latinLnBrk="0" hangingPunct="1">
        <a:defRPr sz="2105" kern="1200">
          <a:solidFill>
            <a:schemeClr val="tx1"/>
          </a:solidFill>
          <a:latin typeface="+mn-lt"/>
          <a:ea typeface="+mn-ea"/>
          <a:cs typeface="+mn-cs"/>
        </a:defRPr>
      </a:lvl8pPr>
      <a:lvl9pPr marL="4276832" algn="l" defTabSz="1069208" rtl="0" eaLnBrk="1" latinLnBrk="0" hangingPunct="1">
        <a:defRPr sz="21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diagramColors" Target="../diagrams/colors2.xml"/><Relationship Id="rId18" Type="http://schemas.openxmlformats.org/officeDocument/2006/relationships/diagramLayout" Target="../diagrams/layout3.xml"/><Relationship Id="rId26" Type="http://schemas.microsoft.com/office/2007/relationships/diagramDrawing" Target="../diagrams/drawing4.xml"/><Relationship Id="rId3" Type="http://schemas.openxmlformats.org/officeDocument/2006/relationships/diagramData" Target="../diagrams/data1.xml"/><Relationship Id="rId21" Type="http://schemas.microsoft.com/office/2007/relationships/diagramDrawing" Target="../diagrams/drawing3.xml"/><Relationship Id="rId7" Type="http://schemas.microsoft.com/office/2007/relationships/diagramDrawing" Target="../diagrams/drawing1.xml"/><Relationship Id="rId12" Type="http://schemas.openxmlformats.org/officeDocument/2006/relationships/diagramQuickStyle" Target="../diagrams/quickStyle2.xml"/><Relationship Id="rId17" Type="http://schemas.openxmlformats.org/officeDocument/2006/relationships/diagramData" Target="../diagrams/data3.xml"/><Relationship Id="rId25" Type="http://schemas.openxmlformats.org/officeDocument/2006/relationships/diagramColors" Target="../diagrams/colors4.xml"/><Relationship Id="rId2" Type="http://schemas.openxmlformats.org/officeDocument/2006/relationships/image" Target="../media/image1.png"/><Relationship Id="rId16" Type="http://schemas.microsoft.com/office/2007/relationships/hdphoto" Target="../media/hdphoto2.wdp"/><Relationship Id="rId20" Type="http://schemas.openxmlformats.org/officeDocument/2006/relationships/diagramColors" Target="../diagrams/colors3.xml"/><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Layout" Target="../diagrams/layout2.xml"/><Relationship Id="rId24" Type="http://schemas.openxmlformats.org/officeDocument/2006/relationships/diagramQuickStyle" Target="../diagrams/quickStyle4.xml"/><Relationship Id="rId5" Type="http://schemas.openxmlformats.org/officeDocument/2006/relationships/diagramQuickStyle" Target="../diagrams/quickStyle1.xml"/><Relationship Id="rId15" Type="http://schemas.openxmlformats.org/officeDocument/2006/relationships/image" Target="../media/image3.png"/><Relationship Id="rId23" Type="http://schemas.openxmlformats.org/officeDocument/2006/relationships/diagramLayout" Target="../diagrams/layout4.xml"/><Relationship Id="rId10" Type="http://schemas.openxmlformats.org/officeDocument/2006/relationships/diagramData" Target="../diagrams/data2.xml"/><Relationship Id="rId19" Type="http://schemas.openxmlformats.org/officeDocument/2006/relationships/diagramQuickStyle" Target="../diagrams/quickStyle3.xml"/><Relationship Id="rId4" Type="http://schemas.openxmlformats.org/officeDocument/2006/relationships/diagramLayout" Target="../diagrams/layout1.xml"/><Relationship Id="rId9" Type="http://schemas.microsoft.com/office/2007/relationships/hdphoto" Target="../media/hdphoto1.wdp"/><Relationship Id="rId14" Type="http://schemas.microsoft.com/office/2007/relationships/diagramDrawing" Target="../diagrams/drawing2.xml"/><Relationship Id="rId22" Type="http://schemas.openxmlformats.org/officeDocument/2006/relationships/diagramData" Target="../diagrams/data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BDEA"/>
            </a:gs>
            <a:gs pos="22000">
              <a:srgbClr val="A6E5E8"/>
            </a:gs>
            <a:gs pos="46000">
              <a:srgbClr val="A7EFD4"/>
            </a:gs>
            <a:gs pos="91000">
              <a:srgbClr val="3BFF3B"/>
            </a:gs>
            <a:gs pos="70000">
              <a:srgbClr val="11D9A5"/>
            </a:gs>
          </a:gsLst>
          <a:lin ang="16200000" scaled="1"/>
          <a:tileRect/>
        </a:gra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7424654-8CE9-4BB8-9361-9F26011D58A9}"/>
              </a:ext>
            </a:extLst>
          </p:cNvPr>
          <p:cNvSpPr>
            <a:spLocks noGrp="1"/>
          </p:cNvSpPr>
          <p:nvPr>
            <p:ph type="ctrTitle"/>
          </p:nvPr>
        </p:nvSpPr>
        <p:spPr>
          <a:xfrm>
            <a:off x="192934" y="46201"/>
            <a:ext cx="10235381" cy="579681"/>
          </a:xfrm>
          <a:solidFill>
            <a:srgbClr val="F5FBA7"/>
          </a:solidFill>
          <a:ln w="28575">
            <a:solidFill>
              <a:srgbClr val="FF66CC"/>
            </a:solidFill>
          </a:ln>
        </p:spPr>
        <p:txBody>
          <a:bodyPr>
            <a:normAutofit/>
          </a:bodyPr>
          <a:lstStyle/>
          <a:p>
            <a:r>
              <a:rPr lang="en-GB" sz="1600" b="1" dirty="0">
                <a:latin typeface="Segoe UI Light" panose="020B0502040204020203" pitchFamily="34" charset="0"/>
                <a:cs typeface="Segoe UI Light" panose="020B0502040204020203" pitchFamily="34" charset="0"/>
              </a:rPr>
              <a:t>Cross-curricular teaching with the incorporation of literacy, numeracy and digital competence.</a:t>
            </a:r>
            <a:br>
              <a:rPr lang="en-GB" sz="1600" b="1" dirty="0">
                <a:latin typeface="Segoe UI Light" panose="020B0502040204020203" pitchFamily="34" charset="0"/>
                <a:cs typeface="Segoe UI Light" panose="020B0502040204020203" pitchFamily="34" charset="0"/>
              </a:rPr>
            </a:br>
            <a:r>
              <a:rPr lang="en-GB" sz="1600" b="1" dirty="0">
                <a:latin typeface="Segoe UI Light" panose="020B0502040204020203" pitchFamily="34" charset="0"/>
                <a:cs typeface="Segoe UI Light" panose="020B0502040204020203" pitchFamily="34" charset="0"/>
              </a:rPr>
              <a:t>Applying two out of eight of Jonathan Barnes’ theoretical models.</a:t>
            </a:r>
          </a:p>
        </p:txBody>
      </p:sp>
      <p:sp>
        <p:nvSpPr>
          <p:cNvPr id="62" name="Title 10">
            <a:extLst>
              <a:ext uri="{FF2B5EF4-FFF2-40B4-BE49-F238E27FC236}">
                <a16:creationId xmlns:a16="http://schemas.microsoft.com/office/drawing/2014/main" id="{DC63F45D-9BEA-4C8A-AC8F-2EE3B8770D9D}"/>
              </a:ext>
            </a:extLst>
          </p:cNvPr>
          <p:cNvSpPr txBox="1">
            <a:spLocks/>
          </p:cNvSpPr>
          <p:nvPr/>
        </p:nvSpPr>
        <p:spPr>
          <a:xfrm>
            <a:off x="192934" y="678577"/>
            <a:ext cx="10235381" cy="666782"/>
          </a:xfrm>
          <a:prstGeom prst="rect">
            <a:avLst/>
          </a:prstGeom>
          <a:solidFill>
            <a:srgbClr val="C0F3F6"/>
          </a:solidFill>
          <a:ln w="28575">
            <a:solidFill>
              <a:srgbClr val="FFC000"/>
            </a:solidFill>
          </a:ln>
        </p:spPr>
        <p:txBody>
          <a:bodyPr vert="horz" lIns="91440" tIns="45720" rIns="91440" bIns="45720" rtlCol="0" anchor="b">
            <a:normAutofit/>
          </a:bodyPr>
          <a:lstStyle>
            <a:lvl1pPr algn="ctr" defTabSz="1069208" rtl="0" eaLnBrk="1" latinLnBrk="0" hangingPunct="1">
              <a:lnSpc>
                <a:spcPct val="90000"/>
              </a:lnSpc>
              <a:spcBef>
                <a:spcPct val="0"/>
              </a:spcBef>
              <a:buNone/>
              <a:defRPr sz="7016" kern="1200">
                <a:solidFill>
                  <a:schemeClr val="tx1"/>
                </a:solidFill>
                <a:latin typeface="+mj-lt"/>
                <a:ea typeface="+mj-ea"/>
                <a:cs typeface="+mj-cs"/>
              </a:defRPr>
            </a:lvl1pPr>
          </a:lstStyle>
          <a:p>
            <a:endParaRPr lang="en-GB" sz="2400" b="1" dirty="0">
              <a:latin typeface="Segoe UI Light" panose="020B0502040204020203" pitchFamily="34" charset="0"/>
              <a:cs typeface="Segoe UI Light" panose="020B0502040204020203" pitchFamily="34" charset="0"/>
            </a:endParaRPr>
          </a:p>
        </p:txBody>
      </p:sp>
      <p:sp>
        <p:nvSpPr>
          <p:cNvPr id="63" name="TextBox 62">
            <a:extLst>
              <a:ext uri="{FF2B5EF4-FFF2-40B4-BE49-F238E27FC236}">
                <a16:creationId xmlns:a16="http://schemas.microsoft.com/office/drawing/2014/main" id="{7B322E15-8F55-44EA-A099-5ED7FF63F504}"/>
              </a:ext>
            </a:extLst>
          </p:cNvPr>
          <p:cNvSpPr txBox="1"/>
          <p:nvPr/>
        </p:nvSpPr>
        <p:spPr>
          <a:xfrm>
            <a:off x="178271" y="641138"/>
            <a:ext cx="10125471" cy="738664"/>
          </a:xfrm>
          <a:prstGeom prst="rect">
            <a:avLst/>
          </a:prstGeom>
          <a:noFill/>
        </p:spPr>
        <p:txBody>
          <a:bodyPr wrap="square" rtlCol="0">
            <a:spAutoFit/>
          </a:bodyPr>
          <a:lstStyle/>
          <a:p>
            <a:pPr algn="just"/>
            <a:r>
              <a:rPr lang="en-GB" sz="1050" dirty="0">
                <a:latin typeface="Segoe UI Light" panose="020B0502040204020203" pitchFamily="34" charset="0"/>
                <a:cs typeface="Segoe UI Light" panose="020B0502040204020203" pitchFamily="34" charset="0"/>
              </a:rPr>
              <a:t>John Dewey and Friedrich Froebel recognised that cross-curricular teaching and learning allows children to foster their independent thinking, to be characterised by curiosity and to lead their own learning through interactions with others in real-life situations (Pound, 2010). All of these features within young children demonstrated that cross-curricular learning aids children in making connections between subjects and places a greater emphasis on the importance of children learning through outdoor and child-led opportunities, whilst highlighting that guidance from the teacher or an appropriate adult is also needed (Pound, 2010).</a:t>
            </a:r>
            <a:endParaRPr lang="en-GB" sz="1050" dirty="0"/>
          </a:p>
        </p:txBody>
      </p:sp>
      <p:grpSp>
        <p:nvGrpSpPr>
          <p:cNvPr id="73" name="Group 72">
            <a:extLst>
              <a:ext uri="{FF2B5EF4-FFF2-40B4-BE49-F238E27FC236}">
                <a16:creationId xmlns:a16="http://schemas.microsoft.com/office/drawing/2014/main" id="{6C230DE2-2B6C-4456-94BB-D3FA5E1A357C}"/>
              </a:ext>
            </a:extLst>
          </p:cNvPr>
          <p:cNvGrpSpPr/>
          <p:nvPr/>
        </p:nvGrpSpPr>
        <p:grpSpPr>
          <a:xfrm>
            <a:off x="-2535" y="1387570"/>
            <a:ext cx="3550422" cy="2834655"/>
            <a:chOff x="77306" y="1467850"/>
            <a:chExt cx="3356517" cy="3795577"/>
          </a:xfrm>
        </p:grpSpPr>
        <p:sp>
          <p:nvSpPr>
            <p:cNvPr id="14" name="Title 10">
              <a:extLst>
                <a:ext uri="{FF2B5EF4-FFF2-40B4-BE49-F238E27FC236}">
                  <a16:creationId xmlns:a16="http://schemas.microsoft.com/office/drawing/2014/main" id="{C7D2906B-5215-4724-833B-EA55ADC285A3}"/>
                </a:ext>
              </a:extLst>
            </p:cNvPr>
            <p:cNvSpPr txBox="1">
              <a:spLocks/>
            </p:cNvSpPr>
            <p:nvPr/>
          </p:nvSpPr>
          <p:spPr>
            <a:xfrm>
              <a:off x="243129" y="1467850"/>
              <a:ext cx="3190694" cy="3705727"/>
            </a:xfrm>
            <a:prstGeom prst="rect">
              <a:avLst/>
            </a:prstGeom>
            <a:solidFill>
              <a:srgbClr val="C0F3F6"/>
            </a:solidFill>
            <a:ln w="28575">
              <a:solidFill>
                <a:srgbClr val="FF6600"/>
              </a:solidFill>
            </a:ln>
          </p:spPr>
          <p:txBody>
            <a:bodyPr vert="horz" lIns="91440" tIns="45720" rIns="91440" bIns="45720" rtlCol="0" anchor="b">
              <a:normAutofit/>
            </a:bodyPr>
            <a:lstStyle>
              <a:lvl1pPr algn="ctr" defTabSz="1069208" rtl="0" eaLnBrk="1" latinLnBrk="0" hangingPunct="1">
                <a:lnSpc>
                  <a:spcPct val="90000"/>
                </a:lnSpc>
                <a:spcBef>
                  <a:spcPct val="0"/>
                </a:spcBef>
                <a:buNone/>
                <a:defRPr sz="7016" kern="1200">
                  <a:solidFill>
                    <a:schemeClr val="tx1"/>
                  </a:solidFill>
                  <a:latin typeface="+mj-lt"/>
                  <a:ea typeface="+mj-ea"/>
                  <a:cs typeface="+mj-cs"/>
                </a:defRPr>
              </a:lvl1pPr>
            </a:lstStyle>
            <a:p>
              <a:endParaRPr lang="en-GB" sz="1400" b="1" dirty="0">
                <a:latin typeface="Segoe UI Light" panose="020B0502040204020203" pitchFamily="34" charset="0"/>
                <a:cs typeface="Segoe UI Light" panose="020B0502040204020203" pitchFamily="34" charset="0"/>
              </a:endParaRPr>
            </a:p>
          </p:txBody>
        </p:sp>
        <p:sp>
          <p:nvSpPr>
            <p:cNvPr id="18" name="Rectangle 17">
              <a:extLst>
                <a:ext uri="{FF2B5EF4-FFF2-40B4-BE49-F238E27FC236}">
                  <a16:creationId xmlns:a16="http://schemas.microsoft.com/office/drawing/2014/main" id="{0F90E277-345B-41A0-ABC4-5502C2671141}"/>
                </a:ext>
              </a:extLst>
            </p:cNvPr>
            <p:cNvSpPr/>
            <p:nvPr/>
          </p:nvSpPr>
          <p:spPr>
            <a:xfrm>
              <a:off x="243129" y="1467851"/>
              <a:ext cx="3160866" cy="461665"/>
            </a:xfrm>
            <a:prstGeom prst="rect">
              <a:avLst/>
            </a:prstGeom>
            <a:noFill/>
          </p:spPr>
          <p:txBody>
            <a:bodyPr wrap="none" lIns="91440" tIns="45720" rIns="91440" bIns="45720">
              <a:spAutoFit/>
            </a:bodyPr>
            <a:lstStyle/>
            <a:p>
              <a:pPr algn="ctr"/>
              <a:r>
                <a:rPr lang="en-US" sz="2400" b="1" cap="none" spc="0" dirty="0">
                  <a:ln w="6600">
                    <a:solidFill>
                      <a:schemeClr val="accent2"/>
                    </a:solidFill>
                    <a:prstDash val="solid"/>
                  </a:ln>
                  <a:solidFill>
                    <a:srgbClr val="FFFFFF"/>
                  </a:solidFill>
                  <a:effectLst>
                    <a:outerShdw dist="38100" dir="2700000" algn="tl" rotWithShape="0">
                      <a:schemeClr val="accent2"/>
                    </a:outerShdw>
                  </a:effectLst>
                </a:rPr>
                <a:t>Theme based approach</a:t>
              </a:r>
            </a:p>
          </p:txBody>
        </p:sp>
        <p:sp>
          <p:nvSpPr>
            <p:cNvPr id="20" name="Oval 19">
              <a:extLst>
                <a:ext uri="{FF2B5EF4-FFF2-40B4-BE49-F238E27FC236}">
                  <a16:creationId xmlns:a16="http://schemas.microsoft.com/office/drawing/2014/main" id="{9596D1BF-C052-42B6-8841-29CEE236F7A8}"/>
                </a:ext>
              </a:extLst>
            </p:cNvPr>
            <p:cNvSpPr/>
            <p:nvPr/>
          </p:nvSpPr>
          <p:spPr>
            <a:xfrm>
              <a:off x="1164771" y="3970558"/>
              <a:ext cx="1339702" cy="1105786"/>
            </a:xfrm>
            <a:prstGeom prst="ellips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2C0B1AFE-D77F-41AF-A67C-2FFB1D23750B}"/>
                </a:ext>
              </a:extLst>
            </p:cNvPr>
            <p:cNvSpPr/>
            <p:nvPr/>
          </p:nvSpPr>
          <p:spPr>
            <a:xfrm>
              <a:off x="401246" y="3680637"/>
              <a:ext cx="570614" cy="59187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Oval 21">
              <a:extLst>
                <a:ext uri="{FF2B5EF4-FFF2-40B4-BE49-F238E27FC236}">
                  <a16:creationId xmlns:a16="http://schemas.microsoft.com/office/drawing/2014/main" id="{141405DF-B541-4ED3-9D7D-49CAD5852B04}"/>
                </a:ext>
              </a:extLst>
            </p:cNvPr>
            <p:cNvSpPr/>
            <p:nvPr/>
          </p:nvSpPr>
          <p:spPr>
            <a:xfrm>
              <a:off x="2670297" y="3680637"/>
              <a:ext cx="570614" cy="59187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A57F4713-7A3D-483B-88BD-D6FB6F91E650}"/>
                </a:ext>
              </a:extLst>
            </p:cNvPr>
            <p:cNvSpPr/>
            <p:nvPr/>
          </p:nvSpPr>
          <p:spPr>
            <a:xfrm>
              <a:off x="852377" y="2959667"/>
              <a:ext cx="570614" cy="59187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BECB3D5C-8292-4313-BFD0-F22A69C4CD0E}"/>
                </a:ext>
              </a:extLst>
            </p:cNvPr>
            <p:cNvSpPr/>
            <p:nvPr/>
          </p:nvSpPr>
          <p:spPr>
            <a:xfrm>
              <a:off x="2192079" y="2959667"/>
              <a:ext cx="570614" cy="59187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06B2460F-2FB8-46B8-AD00-EB2DF3938C01}"/>
                </a:ext>
              </a:extLst>
            </p:cNvPr>
            <p:cNvSpPr/>
            <p:nvPr/>
          </p:nvSpPr>
          <p:spPr>
            <a:xfrm>
              <a:off x="1553169" y="2325257"/>
              <a:ext cx="570614" cy="59187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Arrow Connector 28">
              <a:extLst>
                <a:ext uri="{FF2B5EF4-FFF2-40B4-BE49-F238E27FC236}">
                  <a16:creationId xmlns:a16="http://schemas.microsoft.com/office/drawing/2014/main" id="{676AA89F-C1FD-4765-B4E4-B06BD4B710EA}"/>
                </a:ext>
              </a:extLst>
            </p:cNvPr>
            <p:cNvCxnSpPr/>
            <p:nvPr/>
          </p:nvCxnSpPr>
          <p:spPr>
            <a:xfrm flipV="1">
              <a:off x="1834622" y="2959667"/>
              <a:ext cx="0" cy="101089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1" name="Straight Arrow Connector 30">
              <a:extLst>
                <a:ext uri="{FF2B5EF4-FFF2-40B4-BE49-F238E27FC236}">
                  <a16:creationId xmlns:a16="http://schemas.microsoft.com/office/drawing/2014/main" id="{2B4EAB1D-6AB8-48EB-8945-05F90B20F17F}"/>
                </a:ext>
              </a:extLst>
            </p:cNvPr>
            <p:cNvCxnSpPr/>
            <p:nvPr/>
          </p:nvCxnSpPr>
          <p:spPr>
            <a:xfrm flipV="1">
              <a:off x="2192079" y="3551546"/>
              <a:ext cx="157716" cy="49945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5" name="Straight Arrow Connector 34">
              <a:extLst>
                <a:ext uri="{FF2B5EF4-FFF2-40B4-BE49-F238E27FC236}">
                  <a16:creationId xmlns:a16="http://schemas.microsoft.com/office/drawing/2014/main" id="{5C93163F-D62F-4E68-B7BF-273D0C8C0583}"/>
                </a:ext>
              </a:extLst>
            </p:cNvPr>
            <p:cNvCxnSpPr>
              <a:cxnSpLocks/>
            </p:cNvCxnSpPr>
            <p:nvPr/>
          </p:nvCxnSpPr>
          <p:spPr>
            <a:xfrm flipH="1" flipV="1">
              <a:off x="1291769" y="3551546"/>
              <a:ext cx="234684" cy="4592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8" name="Straight Arrow Connector 37">
              <a:extLst>
                <a:ext uri="{FF2B5EF4-FFF2-40B4-BE49-F238E27FC236}">
                  <a16:creationId xmlns:a16="http://schemas.microsoft.com/office/drawing/2014/main" id="{B733EC43-CAE6-4CE9-9BB1-89776C421F72}"/>
                </a:ext>
              </a:extLst>
            </p:cNvPr>
            <p:cNvCxnSpPr/>
            <p:nvPr/>
          </p:nvCxnSpPr>
          <p:spPr>
            <a:xfrm flipV="1">
              <a:off x="2444467" y="4189782"/>
              <a:ext cx="192911" cy="11518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0" name="Straight Arrow Connector 39">
              <a:extLst>
                <a:ext uri="{FF2B5EF4-FFF2-40B4-BE49-F238E27FC236}">
                  <a16:creationId xmlns:a16="http://schemas.microsoft.com/office/drawing/2014/main" id="{7978FEE6-91C8-47EE-BB9B-CCEB8069833F}"/>
                </a:ext>
              </a:extLst>
            </p:cNvPr>
            <p:cNvCxnSpPr/>
            <p:nvPr/>
          </p:nvCxnSpPr>
          <p:spPr>
            <a:xfrm flipH="1" flipV="1">
              <a:off x="998947" y="4189782"/>
              <a:ext cx="192911" cy="11518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1" name="TextBox 40">
              <a:extLst>
                <a:ext uri="{FF2B5EF4-FFF2-40B4-BE49-F238E27FC236}">
                  <a16:creationId xmlns:a16="http://schemas.microsoft.com/office/drawing/2014/main" id="{1E2FDEA9-23B0-46D8-B50F-CA1417DA879D}"/>
                </a:ext>
              </a:extLst>
            </p:cNvPr>
            <p:cNvSpPr txBox="1"/>
            <p:nvPr/>
          </p:nvSpPr>
          <p:spPr>
            <a:xfrm>
              <a:off x="1206580" y="4230005"/>
              <a:ext cx="1229172" cy="355246"/>
            </a:xfrm>
            <a:prstGeom prst="rect">
              <a:avLst/>
            </a:prstGeom>
            <a:noFill/>
          </p:spPr>
          <p:txBody>
            <a:bodyPr wrap="square" rtlCol="0">
              <a:spAutoFit/>
            </a:bodyPr>
            <a:lstStyle/>
            <a:p>
              <a:pPr algn="ctr"/>
              <a:endParaRPr lang="en-GB" sz="1400" b="1" dirty="0">
                <a:latin typeface="Segoe UI Light" panose="020B0502040204020203" pitchFamily="34" charset="0"/>
                <a:cs typeface="Segoe UI Light" panose="020B0502040204020203" pitchFamily="34" charset="0"/>
              </a:endParaRPr>
            </a:p>
          </p:txBody>
        </p:sp>
        <p:pic>
          <p:nvPicPr>
            <p:cNvPr id="1034" name="Picture 10" descr="http://jkqhc1uw8v33n0dp7nbsuz42.wpengine.netdna-cdn.com/wp-content/themes/peter-rabbit/images/hundred-and-fiftieth/timeline_dec_2.png">
              <a:extLst>
                <a:ext uri="{FF2B5EF4-FFF2-40B4-BE49-F238E27FC236}">
                  <a16:creationId xmlns:a16="http://schemas.microsoft.com/office/drawing/2014/main" id="{ACA8C87F-863C-4BAA-A2D6-8E3EC87993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06" y="4230005"/>
              <a:ext cx="784909" cy="1033422"/>
            </a:xfrm>
            <a:prstGeom prst="rect">
              <a:avLst/>
            </a:prstGeom>
            <a:noFill/>
            <a:extLst>
              <a:ext uri="{909E8E84-426E-40DD-AFC4-6F175D3DCCD1}">
                <a14:hiddenFill xmlns:a14="http://schemas.microsoft.com/office/drawing/2010/main">
                  <a:solidFill>
                    <a:srgbClr val="FFFFFF"/>
                  </a:solidFill>
                </a14:hiddenFill>
              </a:ext>
            </a:extLst>
          </p:spPr>
        </p:pic>
      </p:grpSp>
      <p:graphicFrame>
        <p:nvGraphicFramePr>
          <p:cNvPr id="71" name="Diagram 70">
            <a:extLst>
              <a:ext uri="{FF2B5EF4-FFF2-40B4-BE49-F238E27FC236}">
                <a16:creationId xmlns:a16="http://schemas.microsoft.com/office/drawing/2014/main" id="{F23510D3-1D20-4122-ACFE-4A8C71D4C4D6}"/>
              </a:ext>
            </a:extLst>
          </p:cNvPr>
          <p:cNvGraphicFramePr/>
          <p:nvPr>
            <p:extLst>
              <p:ext uri="{D42A27DB-BD31-4B8C-83A1-F6EECF244321}">
                <p14:modId xmlns:p14="http://schemas.microsoft.com/office/powerpoint/2010/main" val="2922004736"/>
              </p:ext>
            </p:extLst>
          </p:nvPr>
        </p:nvGraphicFramePr>
        <p:xfrm>
          <a:off x="62704" y="4766821"/>
          <a:ext cx="4946986" cy="415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78" name="Group 77">
            <a:extLst>
              <a:ext uri="{FF2B5EF4-FFF2-40B4-BE49-F238E27FC236}">
                <a16:creationId xmlns:a16="http://schemas.microsoft.com/office/drawing/2014/main" id="{2502A1F7-74DE-494D-BACA-E97F19D4A7D2}"/>
              </a:ext>
            </a:extLst>
          </p:cNvPr>
          <p:cNvGrpSpPr/>
          <p:nvPr/>
        </p:nvGrpSpPr>
        <p:grpSpPr>
          <a:xfrm>
            <a:off x="6700871" y="1400072"/>
            <a:ext cx="3749526" cy="2822154"/>
            <a:chOff x="7122510" y="1467851"/>
            <a:chExt cx="3374004" cy="3796310"/>
          </a:xfrm>
        </p:grpSpPr>
        <p:sp>
          <p:nvSpPr>
            <p:cNvPr id="17" name="Title 10">
              <a:extLst>
                <a:ext uri="{FF2B5EF4-FFF2-40B4-BE49-F238E27FC236}">
                  <a16:creationId xmlns:a16="http://schemas.microsoft.com/office/drawing/2014/main" id="{8DE6C84F-BC30-4B30-9FB6-4B983778FA24}"/>
                </a:ext>
              </a:extLst>
            </p:cNvPr>
            <p:cNvSpPr txBox="1">
              <a:spLocks/>
            </p:cNvSpPr>
            <p:nvPr/>
          </p:nvSpPr>
          <p:spPr>
            <a:xfrm>
              <a:off x="7272901" y="1467851"/>
              <a:ext cx="3190694" cy="3705727"/>
            </a:xfrm>
            <a:prstGeom prst="rect">
              <a:avLst/>
            </a:prstGeom>
            <a:solidFill>
              <a:srgbClr val="C0F3F6"/>
            </a:solidFill>
            <a:ln w="28575">
              <a:solidFill>
                <a:srgbClr val="FF6600"/>
              </a:solidFill>
            </a:ln>
          </p:spPr>
          <p:txBody>
            <a:bodyPr vert="horz" lIns="91440" tIns="45720" rIns="91440" bIns="45720" rtlCol="0" anchor="b">
              <a:normAutofit/>
            </a:bodyPr>
            <a:lstStyle>
              <a:lvl1pPr algn="ctr" defTabSz="1069208" rtl="0" eaLnBrk="1" latinLnBrk="0" hangingPunct="1">
                <a:lnSpc>
                  <a:spcPct val="90000"/>
                </a:lnSpc>
                <a:spcBef>
                  <a:spcPct val="0"/>
                </a:spcBef>
                <a:buNone/>
                <a:defRPr sz="7016" kern="1200">
                  <a:solidFill>
                    <a:schemeClr val="tx1"/>
                  </a:solidFill>
                  <a:latin typeface="+mj-lt"/>
                  <a:ea typeface="+mj-ea"/>
                  <a:cs typeface="+mj-cs"/>
                </a:defRPr>
              </a:lvl1pPr>
            </a:lstStyle>
            <a:p>
              <a:endParaRPr lang="en-GB" sz="2400" b="1" dirty="0">
                <a:latin typeface="Segoe UI Light" panose="020B0502040204020203" pitchFamily="34" charset="0"/>
                <a:cs typeface="Segoe UI Light" panose="020B0502040204020203" pitchFamily="34" charset="0"/>
              </a:endParaRPr>
            </a:p>
          </p:txBody>
        </p:sp>
        <p:grpSp>
          <p:nvGrpSpPr>
            <p:cNvPr id="77" name="Group 76">
              <a:extLst>
                <a:ext uri="{FF2B5EF4-FFF2-40B4-BE49-F238E27FC236}">
                  <a16:creationId xmlns:a16="http://schemas.microsoft.com/office/drawing/2014/main" id="{98615E67-29FF-4DB2-863E-BA1C1CF0C504}"/>
                </a:ext>
              </a:extLst>
            </p:cNvPr>
            <p:cNvGrpSpPr/>
            <p:nvPr/>
          </p:nvGrpSpPr>
          <p:grpSpPr>
            <a:xfrm>
              <a:off x="7287815" y="1467851"/>
              <a:ext cx="3208699" cy="3224465"/>
              <a:chOff x="7287815" y="1467851"/>
              <a:chExt cx="3208699" cy="3224465"/>
            </a:xfrm>
          </p:grpSpPr>
          <p:sp>
            <p:nvSpPr>
              <p:cNvPr id="19" name="Rectangle 18">
                <a:extLst>
                  <a:ext uri="{FF2B5EF4-FFF2-40B4-BE49-F238E27FC236}">
                    <a16:creationId xmlns:a16="http://schemas.microsoft.com/office/drawing/2014/main" id="{EEF769D6-B4AB-49D7-A63F-7AC04722A132}"/>
                  </a:ext>
                </a:extLst>
              </p:cNvPr>
              <p:cNvSpPr/>
              <p:nvPr/>
            </p:nvSpPr>
            <p:spPr>
              <a:xfrm>
                <a:off x="7287815" y="1467851"/>
                <a:ext cx="3208699" cy="461665"/>
              </a:xfrm>
              <a:prstGeom prst="rect">
                <a:avLst/>
              </a:prstGeom>
              <a:noFill/>
            </p:spPr>
            <p:txBody>
              <a:bodyPr wrap="none" lIns="91440" tIns="45720" rIns="91440" bIns="45720">
                <a:spAutoFit/>
              </a:bodyPr>
              <a:lstStyle/>
              <a:p>
                <a:pPr algn="ctr"/>
                <a:r>
                  <a:rPr lang="en-US" sz="2400" b="1" cap="none" spc="0" dirty="0">
                    <a:ln w="6600">
                      <a:solidFill>
                        <a:schemeClr val="accent2"/>
                      </a:solidFill>
                      <a:prstDash val="solid"/>
                    </a:ln>
                    <a:solidFill>
                      <a:srgbClr val="FFFFFF"/>
                    </a:solidFill>
                    <a:effectLst>
                      <a:outerShdw dist="38100" dir="2700000" algn="tl" rotWithShape="0">
                        <a:schemeClr val="accent2"/>
                      </a:outerShdw>
                    </a:effectLst>
                  </a:rPr>
                  <a:t>Opportunistic approach</a:t>
                </a:r>
              </a:p>
            </p:txBody>
          </p:sp>
          <p:sp>
            <p:nvSpPr>
              <p:cNvPr id="42" name="Rectangle 41">
                <a:extLst>
                  <a:ext uri="{FF2B5EF4-FFF2-40B4-BE49-F238E27FC236}">
                    <a16:creationId xmlns:a16="http://schemas.microsoft.com/office/drawing/2014/main" id="{3C2BA6C2-8A2E-45F4-8F12-98506CB75A47}"/>
                  </a:ext>
                </a:extLst>
              </p:cNvPr>
              <p:cNvSpPr/>
              <p:nvPr/>
            </p:nvSpPr>
            <p:spPr>
              <a:xfrm>
                <a:off x="7868653" y="2959667"/>
                <a:ext cx="1970783" cy="890438"/>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4" name="Straight Arrow Connector 43">
                <a:extLst>
                  <a:ext uri="{FF2B5EF4-FFF2-40B4-BE49-F238E27FC236}">
                    <a16:creationId xmlns:a16="http://schemas.microsoft.com/office/drawing/2014/main" id="{73FEE1CA-028F-4266-8ECB-1F6DFF94C5D8}"/>
                  </a:ext>
                </a:extLst>
              </p:cNvPr>
              <p:cNvCxnSpPr>
                <a:cxnSpLocks/>
              </p:cNvCxnSpPr>
              <p:nvPr/>
            </p:nvCxnSpPr>
            <p:spPr>
              <a:xfrm>
                <a:off x="8867274" y="3850105"/>
                <a:ext cx="0" cy="84221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7" name="Straight Arrow Connector 46">
                <a:extLst>
                  <a:ext uri="{FF2B5EF4-FFF2-40B4-BE49-F238E27FC236}">
                    <a16:creationId xmlns:a16="http://schemas.microsoft.com/office/drawing/2014/main" id="{3B4A9321-89CB-4520-98F1-C0065596EC45}"/>
                  </a:ext>
                </a:extLst>
              </p:cNvPr>
              <p:cNvCxnSpPr>
                <a:cxnSpLocks/>
                <a:stCxn id="42" idx="0"/>
              </p:cNvCxnSpPr>
              <p:nvPr/>
            </p:nvCxnSpPr>
            <p:spPr>
              <a:xfrm flipV="1">
                <a:off x="8854045" y="2186976"/>
                <a:ext cx="13229" cy="77269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0" name="Straight Arrow Connector 49">
                <a:extLst>
                  <a:ext uri="{FF2B5EF4-FFF2-40B4-BE49-F238E27FC236}">
                    <a16:creationId xmlns:a16="http://schemas.microsoft.com/office/drawing/2014/main" id="{915F1824-C800-4627-81AC-C73211B858A9}"/>
                  </a:ext>
                </a:extLst>
              </p:cNvPr>
              <p:cNvCxnSpPr>
                <a:stCxn id="42" idx="1"/>
              </p:cNvCxnSpPr>
              <p:nvPr/>
            </p:nvCxnSpPr>
            <p:spPr>
              <a:xfrm flipH="1">
                <a:off x="7603958" y="3404886"/>
                <a:ext cx="264695" cy="5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2" name="Straight Arrow Connector 51">
                <a:extLst>
                  <a:ext uri="{FF2B5EF4-FFF2-40B4-BE49-F238E27FC236}">
                    <a16:creationId xmlns:a16="http://schemas.microsoft.com/office/drawing/2014/main" id="{4D58158B-4149-4D16-B232-9C7C7E5A306B}"/>
                  </a:ext>
                </a:extLst>
              </p:cNvPr>
              <p:cNvCxnSpPr>
                <a:stCxn id="42" idx="3"/>
              </p:cNvCxnSpPr>
              <p:nvPr/>
            </p:nvCxnSpPr>
            <p:spPr>
              <a:xfrm>
                <a:off x="9839436" y="3404886"/>
                <a:ext cx="30318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4" name="Straight Arrow Connector 53">
                <a:extLst>
                  <a:ext uri="{FF2B5EF4-FFF2-40B4-BE49-F238E27FC236}">
                    <a16:creationId xmlns:a16="http://schemas.microsoft.com/office/drawing/2014/main" id="{728B1DB2-2205-4933-9F96-0D568554D215}"/>
                  </a:ext>
                </a:extLst>
              </p:cNvPr>
              <p:cNvCxnSpPr/>
              <p:nvPr/>
            </p:nvCxnSpPr>
            <p:spPr>
              <a:xfrm flipH="1" flipV="1">
                <a:off x="7603958" y="2646947"/>
                <a:ext cx="264695" cy="31272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6" name="Straight Arrow Connector 55">
                <a:extLst>
                  <a:ext uri="{FF2B5EF4-FFF2-40B4-BE49-F238E27FC236}">
                    <a16:creationId xmlns:a16="http://schemas.microsoft.com/office/drawing/2014/main" id="{4CE41DB0-D2B3-49FF-AEE7-02F11A831498}"/>
                  </a:ext>
                </a:extLst>
              </p:cNvPr>
              <p:cNvCxnSpPr/>
              <p:nvPr/>
            </p:nvCxnSpPr>
            <p:spPr>
              <a:xfrm flipH="1">
                <a:off x="7617187" y="3850105"/>
                <a:ext cx="238237" cy="33967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8" name="Straight Arrow Connector 57">
                <a:extLst>
                  <a:ext uri="{FF2B5EF4-FFF2-40B4-BE49-F238E27FC236}">
                    <a16:creationId xmlns:a16="http://schemas.microsoft.com/office/drawing/2014/main" id="{1867C308-2079-40DD-918B-F076133947E2}"/>
                  </a:ext>
                </a:extLst>
              </p:cNvPr>
              <p:cNvCxnSpPr/>
              <p:nvPr/>
            </p:nvCxnSpPr>
            <p:spPr>
              <a:xfrm flipV="1">
                <a:off x="9839436" y="2646947"/>
                <a:ext cx="264695" cy="31272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60" name="Straight Arrow Connector 59">
                <a:extLst>
                  <a:ext uri="{FF2B5EF4-FFF2-40B4-BE49-F238E27FC236}">
                    <a16:creationId xmlns:a16="http://schemas.microsoft.com/office/drawing/2014/main" id="{9B1B64D5-0BF5-47C2-8ACD-3A25EDA924D6}"/>
                  </a:ext>
                </a:extLst>
              </p:cNvPr>
              <p:cNvCxnSpPr/>
              <p:nvPr/>
            </p:nvCxnSpPr>
            <p:spPr>
              <a:xfrm>
                <a:off x="9839436" y="3850105"/>
                <a:ext cx="251466" cy="33967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1" name="TextBox 60">
                <a:extLst>
                  <a:ext uri="{FF2B5EF4-FFF2-40B4-BE49-F238E27FC236}">
                    <a16:creationId xmlns:a16="http://schemas.microsoft.com/office/drawing/2014/main" id="{41C175DB-281A-4407-812E-F1F6A3D5CDE0}"/>
                  </a:ext>
                </a:extLst>
              </p:cNvPr>
              <p:cNvSpPr txBox="1"/>
              <p:nvPr/>
            </p:nvSpPr>
            <p:spPr>
              <a:xfrm>
                <a:off x="7835734" y="3041247"/>
                <a:ext cx="1970783" cy="705515"/>
              </a:xfrm>
              <a:prstGeom prst="rect">
                <a:avLst/>
              </a:prstGeom>
              <a:noFill/>
            </p:spPr>
            <p:txBody>
              <a:bodyPr wrap="square" rtlCol="0">
                <a:spAutoFit/>
              </a:bodyPr>
              <a:lstStyle/>
              <a:p>
                <a:pPr algn="ctr"/>
                <a:r>
                  <a:rPr lang="en-GB" sz="1600" b="1" dirty="0">
                    <a:latin typeface="Segoe UI Light" panose="020B0502040204020203" pitchFamily="34" charset="0"/>
                    <a:cs typeface="Segoe UI Light" panose="020B0502040204020203" pitchFamily="34" charset="0"/>
                  </a:rPr>
                  <a:t>Powerful, personal experience</a:t>
                </a:r>
                <a:endParaRPr lang="en-GB" sz="1400" b="1" dirty="0">
                  <a:latin typeface="Segoe UI Light" panose="020B0502040204020203" pitchFamily="34" charset="0"/>
                  <a:cs typeface="Segoe UI Light" panose="020B0502040204020203" pitchFamily="34" charset="0"/>
                </a:endParaRPr>
              </a:p>
            </p:txBody>
          </p:sp>
        </p:grpSp>
        <p:pic>
          <p:nvPicPr>
            <p:cNvPr id="75" name="Picture 10" descr="http://jkqhc1uw8v33n0dp7nbsuz42.wpengine.netdna-cdn.com/wp-content/themes/peter-rabbit/images/hundred-and-fiftieth/timeline_dec_2.png">
              <a:extLst>
                <a:ext uri="{FF2B5EF4-FFF2-40B4-BE49-F238E27FC236}">
                  <a16:creationId xmlns:a16="http://schemas.microsoft.com/office/drawing/2014/main" id="{4080D066-42F4-4225-A1B6-4B636E69B2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22510" y="4230739"/>
              <a:ext cx="784909" cy="1033422"/>
            </a:xfrm>
            <a:prstGeom prst="rect">
              <a:avLst/>
            </a:prstGeom>
            <a:noFill/>
            <a:extLst>
              <a:ext uri="{909E8E84-426E-40DD-AFC4-6F175D3DCCD1}">
                <a14:hiddenFill xmlns:a14="http://schemas.microsoft.com/office/drawing/2010/main">
                  <a:solidFill>
                    <a:srgbClr val="FFFFFF"/>
                  </a:solidFill>
                </a14:hiddenFill>
              </a:ext>
            </a:extLst>
          </p:spPr>
        </p:pic>
      </p:grpSp>
      <p:pic>
        <p:nvPicPr>
          <p:cNvPr id="1040" name="Picture 16" descr="https://png.pngtree.com/element_pic/00/16/07/06577ccba00c7d7.jpg">
            <a:extLst>
              <a:ext uri="{FF2B5EF4-FFF2-40B4-BE49-F238E27FC236}">
                <a16:creationId xmlns:a16="http://schemas.microsoft.com/office/drawing/2014/main" id="{2E6073EE-697B-4353-8CDF-CBA0660AEB3C}"/>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4603995" y="3726431"/>
            <a:ext cx="1302827" cy="1302827"/>
          </a:xfrm>
          <a:prstGeom prst="rect">
            <a:avLst/>
          </a:prstGeom>
          <a:noFill/>
          <a:extLst>
            <a:ext uri="{909E8E84-426E-40DD-AFC4-6F175D3DCCD1}">
              <a14:hiddenFill xmlns:a14="http://schemas.microsoft.com/office/drawing/2010/main">
                <a:solidFill>
                  <a:srgbClr val="FFFFFF"/>
                </a:solidFill>
              </a14:hiddenFill>
            </a:ext>
          </a:extLst>
        </p:spPr>
      </p:pic>
      <p:sp>
        <p:nvSpPr>
          <p:cNvPr id="92" name="TextBox 91">
            <a:extLst>
              <a:ext uri="{FF2B5EF4-FFF2-40B4-BE49-F238E27FC236}">
                <a16:creationId xmlns:a16="http://schemas.microsoft.com/office/drawing/2014/main" id="{E9A13B56-953D-4055-9AD8-EE65DBE47C07}"/>
              </a:ext>
            </a:extLst>
          </p:cNvPr>
          <p:cNvSpPr txBox="1"/>
          <p:nvPr/>
        </p:nvSpPr>
        <p:spPr>
          <a:xfrm>
            <a:off x="870438" y="3300621"/>
            <a:ext cx="1943258" cy="646331"/>
          </a:xfrm>
          <a:prstGeom prst="rect">
            <a:avLst/>
          </a:prstGeom>
          <a:noFill/>
        </p:spPr>
        <p:txBody>
          <a:bodyPr wrap="square" rtlCol="0">
            <a:spAutoFit/>
          </a:bodyPr>
          <a:lstStyle/>
          <a:p>
            <a:pPr algn="ctr"/>
            <a:r>
              <a:rPr lang="en-GB" b="1" dirty="0">
                <a:solidFill>
                  <a:srgbClr val="FF6600"/>
                </a:solidFill>
                <a:latin typeface="Segoe UI Light" panose="020B0502040204020203" pitchFamily="34" charset="0"/>
                <a:cs typeface="Segoe UI Light" panose="020B0502040204020203" pitchFamily="34" charset="0"/>
              </a:rPr>
              <a:t>Theme:</a:t>
            </a:r>
          </a:p>
          <a:p>
            <a:pPr algn="ctr"/>
            <a:r>
              <a:rPr lang="en-GB" b="1" dirty="0">
                <a:solidFill>
                  <a:srgbClr val="FF6600"/>
                </a:solidFill>
                <a:latin typeface="Segoe UI Light" panose="020B0502040204020203" pitchFamily="34" charset="0"/>
                <a:cs typeface="Segoe UI Light" panose="020B0502040204020203" pitchFamily="34" charset="0"/>
              </a:rPr>
              <a:t>Peter Rabbit</a:t>
            </a:r>
            <a:endParaRPr lang="en-GB" sz="1600" b="1" dirty="0">
              <a:solidFill>
                <a:srgbClr val="FF6600"/>
              </a:solidFill>
              <a:latin typeface="Segoe UI Light" panose="020B0502040204020203" pitchFamily="34" charset="0"/>
              <a:cs typeface="Segoe UI Light" panose="020B0502040204020203" pitchFamily="34" charset="0"/>
            </a:endParaRPr>
          </a:p>
        </p:txBody>
      </p:sp>
      <p:sp>
        <p:nvSpPr>
          <p:cNvPr id="89" name="Rectangle 88">
            <a:extLst>
              <a:ext uri="{FF2B5EF4-FFF2-40B4-BE49-F238E27FC236}">
                <a16:creationId xmlns:a16="http://schemas.microsoft.com/office/drawing/2014/main" id="{3DEA6EB3-FC30-4F6C-8058-44672E9EB892}"/>
              </a:ext>
            </a:extLst>
          </p:cNvPr>
          <p:cNvSpPr/>
          <p:nvPr/>
        </p:nvSpPr>
        <p:spPr>
          <a:xfrm>
            <a:off x="-42426" y="4224118"/>
            <a:ext cx="4107085" cy="523220"/>
          </a:xfrm>
          <a:prstGeom prst="rect">
            <a:avLst/>
          </a:prstGeom>
          <a:noFill/>
        </p:spPr>
        <p:txBody>
          <a:bodyPr wrap="none" lIns="91440" tIns="45720" rIns="91440" bIns="45720">
            <a:spAutoFit/>
          </a:bodyPr>
          <a:lstStyle/>
          <a:p>
            <a:pPr algn="ctr"/>
            <a:r>
              <a:rPr lang="en-US" sz="1400" b="1" dirty="0">
                <a:ln w="12700">
                  <a:solidFill>
                    <a:srgbClr val="FF66CC"/>
                  </a:solidFill>
                  <a:prstDash val="solid"/>
                </a:ln>
                <a:solidFill>
                  <a:srgbClr val="A7EFD4"/>
                </a:solidFill>
              </a:rPr>
              <a:t>Learning Objective: To</a:t>
            </a:r>
            <a:r>
              <a:rPr lang="en-US" sz="1400" b="1" cap="none" spc="0" dirty="0">
                <a:ln w="12700">
                  <a:solidFill>
                    <a:srgbClr val="FF66CC"/>
                  </a:solidFill>
                  <a:prstDash val="solid"/>
                </a:ln>
                <a:solidFill>
                  <a:srgbClr val="A7EFD4"/>
                </a:solidFill>
                <a:effectLst/>
              </a:rPr>
              <a:t> be able to design and present </a:t>
            </a:r>
          </a:p>
          <a:p>
            <a:pPr algn="ctr"/>
            <a:r>
              <a:rPr lang="en-US" sz="1400" b="1" dirty="0">
                <a:ln w="12700">
                  <a:solidFill>
                    <a:srgbClr val="FF66CC"/>
                  </a:solidFill>
                  <a:prstDash val="solid"/>
                </a:ln>
                <a:solidFill>
                  <a:srgbClr val="A7EFD4"/>
                </a:solidFill>
              </a:rPr>
              <a:t>a </a:t>
            </a:r>
            <a:r>
              <a:rPr lang="en-US" sz="1400" b="1" cap="none" spc="0" dirty="0">
                <a:ln w="12700">
                  <a:solidFill>
                    <a:srgbClr val="FF66CC"/>
                  </a:solidFill>
                  <a:prstDash val="solid"/>
                </a:ln>
                <a:solidFill>
                  <a:srgbClr val="A7EFD4"/>
                </a:solidFill>
                <a:effectLst/>
              </a:rPr>
              <a:t>garden patch based on certain measurements</a:t>
            </a:r>
          </a:p>
        </p:txBody>
      </p:sp>
      <p:graphicFrame>
        <p:nvGraphicFramePr>
          <p:cNvPr id="97" name="Diagram 96">
            <a:extLst>
              <a:ext uri="{FF2B5EF4-FFF2-40B4-BE49-F238E27FC236}">
                <a16:creationId xmlns:a16="http://schemas.microsoft.com/office/drawing/2014/main" id="{97834D10-6E75-4077-AD18-B0BCBA55344D}"/>
              </a:ext>
            </a:extLst>
          </p:cNvPr>
          <p:cNvGraphicFramePr/>
          <p:nvPr>
            <p:extLst>
              <p:ext uri="{D42A27DB-BD31-4B8C-83A1-F6EECF244321}">
                <p14:modId xmlns:p14="http://schemas.microsoft.com/office/powerpoint/2010/main" val="2643790055"/>
              </p:ext>
            </p:extLst>
          </p:nvPr>
        </p:nvGraphicFramePr>
        <p:xfrm>
          <a:off x="5117981" y="4658951"/>
          <a:ext cx="5493280" cy="4291947"/>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110" name="Rectangle 109">
            <a:extLst>
              <a:ext uri="{FF2B5EF4-FFF2-40B4-BE49-F238E27FC236}">
                <a16:creationId xmlns:a16="http://schemas.microsoft.com/office/drawing/2014/main" id="{1D4B2105-870E-438D-9E36-C5C26E03C946}"/>
              </a:ext>
            </a:extLst>
          </p:cNvPr>
          <p:cNvSpPr/>
          <p:nvPr/>
        </p:nvSpPr>
        <p:spPr>
          <a:xfrm>
            <a:off x="6600240" y="4175157"/>
            <a:ext cx="3936334" cy="523220"/>
          </a:xfrm>
          <a:prstGeom prst="rect">
            <a:avLst/>
          </a:prstGeom>
          <a:noFill/>
        </p:spPr>
        <p:txBody>
          <a:bodyPr wrap="none" lIns="91440" tIns="45720" rIns="91440" bIns="45720">
            <a:spAutoFit/>
          </a:bodyPr>
          <a:lstStyle/>
          <a:p>
            <a:pPr algn="ctr"/>
            <a:r>
              <a:rPr lang="en-US" sz="1400" b="1" dirty="0">
                <a:ln w="12700">
                  <a:solidFill>
                    <a:srgbClr val="FF66CC"/>
                  </a:solidFill>
                  <a:prstDash val="solid"/>
                </a:ln>
                <a:solidFill>
                  <a:srgbClr val="FFC5FF"/>
                </a:solidFill>
              </a:rPr>
              <a:t>Learning Objective: To</a:t>
            </a:r>
            <a:r>
              <a:rPr lang="en-US" sz="1400" b="1" cap="none" spc="0" dirty="0">
                <a:ln w="12700">
                  <a:solidFill>
                    <a:srgbClr val="FF66CC"/>
                  </a:solidFill>
                  <a:prstDash val="solid"/>
                </a:ln>
                <a:solidFill>
                  <a:srgbClr val="FFC5FF"/>
                </a:solidFill>
                <a:effectLst/>
              </a:rPr>
              <a:t> be able to digitally promote</a:t>
            </a:r>
          </a:p>
          <a:p>
            <a:pPr algn="ctr"/>
            <a:r>
              <a:rPr lang="en-US" sz="1400" b="1" cap="none" spc="0" dirty="0">
                <a:ln w="12700">
                  <a:solidFill>
                    <a:srgbClr val="FF66CC"/>
                  </a:solidFill>
                  <a:prstDash val="solid"/>
                </a:ln>
                <a:solidFill>
                  <a:srgbClr val="FFC5FF"/>
                </a:solidFill>
                <a:effectLst/>
              </a:rPr>
              <a:t> healthy eating in school</a:t>
            </a:r>
          </a:p>
        </p:txBody>
      </p:sp>
      <p:sp>
        <p:nvSpPr>
          <p:cNvPr id="98" name="TextBox 97">
            <a:extLst>
              <a:ext uri="{FF2B5EF4-FFF2-40B4-BE49-F238E27FC236}">
                <a16:creationId xmlns:a16="http://schemas.microsoft.com/office/drawing/2014/main" id="{390FB9DE-4F88-4E2B-BE33-94796FA59B4A}"/>
              </a:ext>
            </a:extLst>
          </p:cNvPr>
          <p:cNvSpPr txBox="1"/>
          <p:nvPr/>
        </p:nvSpPr>
        <p:spPr>
          <a:xfrm>
            <a:off x="1784118" y="5520846"/>
            <a:ext cx="2013867" cy="253916"/>
          </a:xfrm>
          <a:prstGeom prst="rect">
            <a:avLst/>
          </a:prstGeom>
          <a:noFill/>
        </p:spPr>
        <p:txBody>
          <a:bodyPr wrap="square" rtlCol="0">
            <a:spAutoFit/>
          </a:bodyPr>
          <a:lstStyle/>
          <a:p>
            <a:r>
              <a:rPr lang="en-GB" sz="1050" dirty="0"/>
              <a:t>Welsh Government (2015, p.41)</a:t>
            </a:r>
          </a:p>
        </p:txBody>
      </p:sp>
      <p:sp>
        <p:nvSpPr>
          <p:cNvPr id="118" name="TextBox 117">
            <a:extLst>
              <a:ext uri="{FF2B5EF4-FFF2-40B4-BE49-F238E27FC236}">
                <a16:creationId xmlns:a16="http://schemas.microsoft.com/office/drawing/2014/main" id="{A870D575-46A0-4B62-8240-D33AC3F58FE4}"/>
              </a:ext>
            </a:extLst>
          </p:cNvPr>
          <p:cNvSpPr txBox="1"/>
          <p:nvPr/>
        </p:nvSpPr>
        <p:spPr>
          <a:xfrm>
            <a:off x="7421527" y="5475953"/>
            <a:ext cx="2013867" cy="253916"/>
          </a:xfrm>
          <a:prstGeom prst="rect">
            <a:avLst/>
          </a:prstGeom>
          <a:noFill/>
        </p:spPr>
        <p:txBody>
          <a:bodyPr wrap="square" rtlCol="0">
            <a:spAutoFit/>
          </a:bodyPr>
          <a:lstStyle/>
          <a:p>
            <a:r>
              <a:rPr lang="en-GB" sz="1050" dirty="0"/>
              <a:t>Welsh Government (2015, p.10)</a:t>
            </a:r>
          </a:p>
        </p:txBody>
      </p:sp>
      <p:sp>
        <p:nvSpPr>
          <p:cNvPr id="120" name="TextBox 119">
            <a:extLst>
              <a:ext uri="{FF2B5EF4-FFF2-40B4-BE49-F238E27FC236}">
                <a16:creationId xmlns:a16="http://schemas.microsoft.com/office/drawing/2014/main" id="{C02CA250-6BF9-4B6F-A59A-1FFBC749F367}"/>
              </a:ext>
            </a:extLst>
          </p:cNvPr>
          <p:cNvSpPr txBox="1"/>
          <p:nvPr/>
        </p:nvSpPr>
        <p:spPr>
          <a:xfrm>
            <a:off x="1942885" y="8554235"/>
            <a:ext cx="1549446" cy="253916"/>
          </a:xfrm>
          <a:prstGeom prst="rect">
            <a:avLst/>
          </a:prstGeom>
          <a:noFill/>
        </p:spPr>
        <p:txBody>
          <a:bodyPr wrap="square" rtlCol="0">
            <a:spAutoFit/>
          </a:bodyPr>
          <a:lstStyle/>
          <a:p>
            <a:r>
              <a:rPr lang="en-GB" sz="1050" dirty="0"/>
              <a:t>Learning Wales (2016a)</a:t>
            </a:r>
          </a:p>
        </p:txBody>
      </p:sp>
      <p:sp>
        <p:nvSpPr>
          <p:cNvPr id="121" name="TextBox 120">
            <a:extLst>
              <a:ext uri="{FF2B5EF4-FFF2-40B4-BE49-F238E27FC236}">
                <a16:creationId xmlns:a16="http://schemas.microsoft.com/office/drawing/2014/main" id="{1B2E7470-179F-46DC-BA22-57CB80F3584F}"/>
              </a:ext>
            </a:extLst>
          </p:cNvPr>
          <p:cNvSpPr txBox="1"/>
          <p:nvPr/>
        </p:nvSpPr>
        <p:spPr>
          <a:xfrm>
            <a:off x="7653737" y="8488357"/>
            <a:ext cx="1507179" cy="253916"/>
          </a:xfrm>
          <a:prstGeom prst="rect">
            <a:avLst/>
          </a:prstGeom>
          <a:noFill/>
        </p:spPr>
        <p:txBody>
          <a:bodyPr wrap="square" rtlCol="0">
            <a:spAutoFit/>
          </a:bodyPr>
          <a:lstStyle/>
          <a:p>
            <a:r>
              <a:rPr lang="en-GB" sz="1050" dirty="0"/>
              <a:t>Learning Wales (2016a)</a:t>
            </a:r>
          </a:p>
        </p:txBody>
      </p:sp>
      <p:sp>
        <p:nvSpPr>
          <p:cNvPr id="122" name="TextBox 121">
            <a:extLst>
              <a:ext uri="{FF2B5EF4-FFF2-40B4-BE49-F238E27FC236}">
                <a16:creationId xmlns:a16="http://schemas.microsoft.com/office/drawing/2014/main" id="{1C805D45-D0F3-44A6-BFAB-EE891167289E}"/>
              </a:ext>
            </a:extLst>
          </p:cNvPr>
          <p:cNvSpPr txBox="1"/>
          <p:nvPr/>
        </p:nvSpPr>
        <p:spPr>
          <a:xfrm>
            <a:off x="1975797" y="6499387"/>
            <a:ext cx="1549446" cy="253916"/>
          </a:xfrm>
          <a:prstGeom prst="rect">
            <a:avLst/>
          </a:prstGeom>
          <a:noFill/>
        </p:spPr>
        <p:txBody>
          <a:bodyPr wrap="square" rtlCol="0">
            <a:spAutoFit/>
          </a:bodyPr>
          <a:lstStyle/>
          <a:p>
            <a:r>
              <a:rPr lang="en-GB" sz="1050" dirty="0"/>
              <a:t>Learning Wales (2016b)</a:t>
            </a:r>
          </a:p>
        </p:txBody>
      </p:sp>
      <p:sp>
        <p:nvSpPr>
          <p:cNvPr id="123" name="TextBox 122">
            <a:extLst>
              <a:ext uri="{FF2B5EF4-FFF2-40B4-BE49-F238E27FC236}">
                <a16:creationId xmlns:a16="http://schemas.microsoft.com/office/drawing/2014/main" id="{CD873DE3-3447-4280-B88A-79AB2D7D47D4}"/>
              </a:ext>
            </a:extLst>
          </p:cNvPr>
          <p:cNvSpPr txBox="1"/>
          <p:nvPr/>
        </p:nvSpPr>
        <p:spPr>
          <a:xfrm>
            <a:off x="7643710" y="6535493"/>
            <a:ext cx="1549446" cy="253916"/>
          </a:xfrm>
          <a:prstGeom prst="rect">
            <a:avLst/>
          </a:prstGeom>
          <a:noFill/>
        </p:spPr>
        <p:txBody>
          <a:bodyPr wrap="square" rtlCol="0">
            <a:spAutoFit/>
          </a:bodyPr>
          <a:lstStyle/>
          <a:p>
            <a:r>
              <a:rPr lang="en-GB" sz="1050" dirty="0"/>
              <a:t>Learning Wales (2016b)</a:t>
            </a:r>
          </a:p>
        </p:txBody>
      </p:sp>
      <p:sp>
        <p:nvSpPr>
          <p:cNvPr id="124" name="TextBox 123">
            <a:extLst>
              <a:ext uri="{FF2B5EF4-FFF2-40B4-BE49-F238E27FC236}">
                <a16:creationId xmlns:a16="http://schemas.microsoft.com/office/drawing/2014/main" id="{DDFB4C49-D198-4478-B195-7D4AD2A1BE73}"/>
              </a:ext>
            </a:extLst>
          </p:cNvPr>
          <p:cNvSpPr txBox="1"/>
          <p:nvPr/>
        </p:nvSpPr>
        <p:spPr>
          <a:xfrm>
            <a:off x="1942885" y="7526811"/>
            <a:ext cx="1549446" cy="253916"/>
          </a:xfrm>
          <a:prstGeom prst="rect">
            <a:avLst/>
          </a:prstGeom>
          <a:noFill/>
        </p:spPr>
        <p:txBody>
          <a:bodyPr wrap="square" rtlCol="0">
            <a:spAutoFit/>
          </a:bodyPr>
          <a:lstStyle/>
          <a:p>
            <a:r>
              <a:rPr lang="en-GB" sz="1050" dirty="0"/>
              <a:t>Learning Wales (2016b)</a:t>
            </a:r>
          </a:p>
        </p:txBody>
      </p:sp>
      <p:sp>
        <p:nvSpPr>
          <p:cNvPr id="125" name="TextBox 124">
            <a:extLst>
              <a:ext uri="{FF2B5EF4-FFF2-40B4-BE49-F238E27FC236}">
                <a16:creationId xmlns:a16="http://schemas.microsoft.com/office/drawing/2014/main" id="{D006E15C-245C-43F0-9821-94BA6A9E2A34}"/>
              </a:ext>
            </a:extLst>
          </p:cNvPr>
          <p:cNvSpPr txBox="1"/>
          <p:nvPr/>
        </p:nvSpPr>
        <p:spPr>
          <a:xfrm>
            <a:off x="7653737" y="7526811"/>
            <a:ext cx="1549446" cy="253916"/>
          </a:xfrm>
          <a:prstGeom prst="rect">
            <a:avLst/>
          </a:prstGeom>
          <a:noFill/>
        </p:spPr>
        <p:txBody>
          <a:bodyPr wrap="square" rtlCol="0">
            <a:spAutoFit/>
          </a:bodyPr>
          <a:lstStyle/>
          <a:p>
            <a:r>
              <a:rPr lang="en-GB" sz="1050" dirty="0"/>
              <a:t>Learning Wales (2016b)</a:t>
            </a:r>
          </a:p>
        </p:txBody>
      </p:sp>
      <p:sp>
        <p:nvSpPr>
          <p:cNvPr id="129" name="Speech Bubble: Rectangle with Corners Rounded 128">
            <a:extLst>
              <a:ext uri="{FF2B5EF4-FFF2-40B4-BE49-F238E27FC236}">
                <a16:creationId xmlns:a16="http://schemas.microsoft.com/office/drawing/2014/main" id="{8E503CE0-B4A9-4459-9AA3-F727786ABDFF}"/>
              </a:ext>
            </a:extLst>
          </p:cNvPr>
          <p:cNvSpPr/>
          <p:nvPr/>
        </p:nvSpPr>
        <p:spPr>
          <a:xfrm>
            <a:off x="419532" y="8962576"/>
            <a:ext cx="9782184" cy="553205"/>
          </a:xfrm>
          <a:prstGeom prst="wedgeRoundRectCallout">
            <a:avLst/>
          </a:prstGeom>
          <a:solidFill>
            <a:srgbClr val="F5FBA7"/>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0" name="Picture 26" descr="https://banner2.kisspng.com/20180328/ggw/kisspng-the-tale-of-peter-rabbit-mr-mcgregor-meet-peter-r-peter-rabbit-5abb5983123f94.1474548715222275870748.jpg">
            <a:extLst>
              <a:ext uri="{FF2B5EF4-FFF2-40B4-BE49-F238E27FC236}">
                <a16:creationId xmlns:a16="http://schemas.microsoft.com/office/drawing/2014/main" id="{2AD2B410-0656-4617-9E29-30CBB86C02CA}"/>
              </a:ext>
            </a:extLst>
          </p:cNvPr>
          <p:cNvPicPr>
            <a:picLocks noChangeAspect="1" noChangeArrowheads="1"/>
          </p:cNvPicPr>
          <p:nvPr/>
        </p:nvPicPr>
        <p:blipFill>
          <a:blip r:embed="rId15">
            <a:extLst>
              <a:ext uri="{BEBA8EAE-BF5A-486C-A8C5-ECC9F3942E4B}">
                <a14:imgProps xmlns:a14="http://schemas.microsoft.com/office/drawing/2010/main">
                  <a14:imgLayer r:embed="rId1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340119" y="8879314"/>
            <a:ext cx="672149" cy="746831"/>
          </a:xfrm>
          <a:prstGeom prst="rect">
            <a:avLst/>
          </a:prstGeom>
          <a:noFill/>
          <a:extLst>
            <a:ext uri="{909E8E84-426E-40DD-AFC4-6F175D3DCCD1}">
              <a14:hiddenFill xmlns:a14="http://schemas.microsoft.com/office/drawing/2010/main">
                <a:solidFill>
                  <a:srgbClr val="FFFFFF"/>
                </a:solidFill>
              </a14:hiddenFill>
            </a:ext>
          </a:extLst>
        </p:spPr>
      </p:pic>
      <p:sp>
        <p:nvSpPr>
          <p:cNvPr id="104" name="TextBox 103">
            <a:extLst>
              <a:ext uri="{FF2B5EF4-FFF2-40B4-BE49-F238E27FC236}">
                <a16:creationId xmlns:a16="http://schemas.microsoft.com/office/drawing/2014/main" id="{6B2A7188-9413-4B0E-A8E5-5776E91F5223}"/>
              </a:ext>
            </a:extLst>
          </p:cNvPr>
          <p:cNvSpPr txBox="1"/>
          <p:nvPr/>
        </p:nvSpPr>
        <p:spPr>
          <a:xfrm>
            <a:off x="884919" y="8976255"/>
            <a:ext cx="8756600" cy="523220"/>
          </a:xfrm>
          <a:prstGeom prst="rect">
            <a:avLst/>
          </a:prstGeom>
          <a:noFill/>
        </p:spPr>
        <p:txBody>
          <a:bodyPr wrap="square" rtlCol="0">
            <a:spAutoFit/>
          </a:bodyPr>
          <a:lstStyle/>
          <a:p>
            <a:pPr algn="ctr"/>
            <a:r>
              <a:rPr lang="en-GB" sz="1400" b="1" dirty="0">
                <a:latin typeface="Segoe UI Light" panose="020B0502040204020203" pitchFamily="34" charset="0"/>
                <a:cs typeface="Segoe UI Light" panose="020B0502040204020203" pitchFamily="34" charset="0"/>
              </a:rPr>
              <a:t>These cross-curricular methods of teaching, provide a whole weeks worth of learning for the children </a:t>
            </a:r>
          </a:p>
          <a:p>
            <a:pPr algn="ctr"/>
            <a:r>
              <a:rPr lang="en-GB" sz="1400" b="1" dirty="0">
                <a:latin typeface="Segoe UI Light" panose="020B0502040204020203" pitchFamily="34" charset="0"/>
                <a:cs typeface="Segoe UI Light" panose="020B0502040204020203" pitchFamily="34" charset="0"/>
              </a:rPr>
              <a:t>through the opportunities available within the theme of Peter Rabbit, both through teacher and child led learning.</a:t>
            </a:r>
          </a:p>
        </p:txBody>
      </p:sp>
      <p:sp>
        <p:nvSpPr>
          <p:cNvPr id="108" name="Rectangle 107">
            <a:extLst>
              <a:ext uri="{FF2B5EF4-FFF2-40B4-BE49-F238E27FC236}">
                <a16:creationId xmlns:a16="http://schemas.microsoft.com/office/drawing/2014/main" id="{E8C9B449-5510-4672-A374-E4B439AB9F23}"/>
              </a:ext>
            </a:extLst>
          </p:cNvPr>
          <p:cNvSpPr/>
          <p:nvPr/>
        </p:nvSpPr>
        <p:spPr>
          <a:xfrm>
            <a:off x="72204" y="9637823"/>
            <a:ext cx="5183464" cy="970179"/>
          </a:xfrm>
          <a:prstGeom prst="rect">
            <a:avLst/>
          </a:prstGeom>
          <a:solidFill>
            <a:schemeClr val="bg1"/>
          </a:solidFill>
          <a:ln w="19050">
            <a:solidFill>
              <a:srgbClr val="FC04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1" name="Rectangle 140">
            <a:extLst>
              <a:ext uri="{FF2B5EF4-FFF2-40B4-BE49-F238E27FC236}">
                <a16:creationId xmlns:a16="http://schemas.microsoft.com/office/drawing/2014/main" id="{D234D399-5A07-4345-B302-33C072653097}"/>
              </a:ext>
            </a:extLst>
          </p:cNvPr>
          <p:cNvSpPr/>
          <p:nvPr/>
        </p:nvSpPr>
        <p:spPr>
          <a:xfrm>
            <a:off x="5310592" y="9637823"/>
            <a:ext cx="5346483" cy="970178"/>
          </a:xfrm>
          <a:prstGeom prst="rect">
            <a:avLst/>
          </a:prstGeom>
          <a:solidFill>
            <a:schemeClr val="bg1"/>
          </a:solidFill>
          <a:ln w="19050">
            <a:solidFill>
              <a:srgbClr val="FC04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9" name="TextBox 108">
            <a:extLst>
              <a:ext uri="{FF2B5EF4-FFF2-40B4-BE49-F238E27FC236}">
                <a16:creationId xmlns:a16="http://schemas.microsoft.com/office/drawing/2014/main" id="{FC0D8D32-A91A-405A-B868-7FC1C573101A}"/>
              </a:ext>
            </a:extLst>
          </p:cNvPr>
          <p:cNvSpPr txBox="1"/>
          <p:nvPr/>
        </p:nvSpPr>
        <p:spPr>
          <a:xfrm>
            <a:off x="74792" y="9601533"/>
            <a:ext cx="5162204" cy="1015663"/>
          </a:xfrm>
          <a:prstGeom prst="rect">
            <a:avLst/>
          </a:prstGeom>
          <a:noFill/>
        </p:spPr>
        <p:txBody>
          <a:bodyPr wrap="square" rtlCol="0">
            <a:spAutoFit/>
          </a:bodyPr>
          <a:lstStyle/>
          <a:p>
            <a:pPr algn="just"/>
            <a:r>
              <a:rPr lang="en-GB" sz="1000" dirty="0">
                <a:cs typeface="Segoe UI Light" panose="020B0502040204020203" pitchFamily="34" charset="0"/>
              </a:rPr>
              <a:t>The </a:t>
            </a:r>
            <a:r>
              <a:rPr lang="en-GB" sz="1000" b="1" dirty="0">
                <a:solidFill>
                  <a:srgbClr val="FC0492"/>
                </a:solidFill>
                <a:cs typeface="Segoe UI Light" panose="020B0502040204020203" pitchFamily="34" charset="0"/>
              </a:rPr>
              <a:t>theme based model</a:t>
            </a:r>
            <a:r>
              <a:rPr lang="en-GB" sz="1000" dirty="0">
                <a:cs typeface="Segoe UI Light" panose="020B0502040204020203" pitchFamily="34" charset="0"/>
              </a:rPr>
              <a:t> of cross-curricular learning generates learning within a variety of subjects, usually more than two, but only if the subject enables a child to develop a deeper understanding of the theme. For example, knowledge and understanding of the world (KUW), personal and social development, well-being and cultural diversity (PSWC), literacy, numeracy and digital competence further enhance the understanding that the children can make between the theme of Peter Rabbit and the links it has to their school and local area (Barnes, 2015).</a:t>
            </a:r>
          </a:p>
        </p:txBody>
      </p:sp>
      <p:sp>
        <p:nvSpPr>
          <p:cNvPr id="144" name="TextBox 143">
            <a:extLst>
              <a:ext uri="{FF2B5EF4-FFF2-40B4-BE49-F238E27FC236}">
                <a16:creationId xmlns:a16="http://schemas.microsoft.com/office/drawing/2014/main" id="{1E66881C-2D82-4A6E-AB45-F5475EA05DDF}"/>
              </a:ext>
            </a:extLst>
          </p:cNvPr>
          <p:cNvSpPr txBox="1"/>
          <p:nvPr/>
        </p:nvSpPr>
        <p:spPr>
          <a:xfrm>
            <a:off x="5264778" y="9615913"/>
            <a:ext cx="5410969" cy="1015663"/>
          </a:xfrm>
          <a:prstGeom prst="rect">
            <a:avLst/>
          </a:prstGeom>
          <a:noFill/>
        </p:spPr>
        <p:txBody>
          <a:bodyPr wrap="square" rtlCol="0">
            <a:spAutoFit/>
          </a:bodyPr>
          <a:lstStyle/>
          <a:p>
            <a:pPr algn="just"/>
            <a:r>
              <a:rPr lang="en-GB" sz="1000" dirty="0">
                <a:cs typeface="Segoe UI Light" panose="020B0502040204020203" pitchFamily="34" charset="0"/>
              </a:rPr>
              <a:t>The </a:t>
            </a:r>
            <a:r>
              <a:rPr lang="en-GB" sz="1000" b="1" dirty="0">
                <a:solidFill>
                  <a:srgbClr val="FC0492"/>
                </a:solidFill>
                <a:cs typeface="Segoe UI Light" panose="020B0502040204020203" pitchFamily="34" charset="0"/>
              </a:rPr>
              <a:t>opportunistic model </a:t>
            </a:r>
            <a:r>
              <a:rPr lang="en-GB" sz="1000" dirty="0">
                <a:cs typeface="Segoe UI Light" panose="020B0502040204020203" pitchFamily="34" charset="0"/>
              </a:rPr>
              <a:t>of cross-curricular learning provides the children with unpredictable learning opportunities that are child-led. Focusing on one specific shared learning experience, in this case, healthy eating within their school with the focus being on their own school vegetable patch, the children are able to guide their own learning on the basis of a simple success criteria provided from the teacher, that ensures the children are looking at the theme from different view points and developing their understanding of different subject areas in a cross-curricular manner (Barnes, 2015).</a:t>
            </a:r>
          </a:p>
        </p:txBody>
      </p:sp>
      <p:graphicFrame>
        <p:nvGraphicFramePr>
          <p:cNvPr id="116" name="Diagram 115">
            <a:extLst>
              <a:ext uri="{FF2B5EF4-FFF2-40B4-BE49-F238E27FC236}">
                <a16:creationId xmlns:a16="http://schemas.microsoft.com/office/drawing/2014/main" id="{5C871BF3-E574-4967-82B1-3138750BFFE2}"/>
              </a:ext>
            </a:extLst>
          </p:cNvPr>
          <p:cNvGraphicFramePr/>
          <p:nvPr>
            <p:extLst>
              <p:ext uri="{D42A27DB-BD31-4B8C-83A1-F6EECF244321}">
                <p14:modId xmlns:p14="http://schemas.microsoft.com/office/powerpoint/2010/main" val="3984801546"/>
              </p:ext>
            </p:extLst>
          </p:nvPr>
        </p:nvGraphicFramePr>
        <p:xfrm>
          <a:off x="5255668" y="10653485"/>
          <a:ext cx="5410969" cy="4419664"/>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aphicFrame>
        <p:nvGraphicFramePr>
          <p:cNvPr id="151" name="Diagram 150">
            <a:extLst>
              <a:ext uri="{FF2B5EF4-FFF2-40B4-BE49-F238E27FC236}">
                <a16:creationId xmlns:a16="http://schemas.microsoft.com/office/drawing/2014/main" id="{843CF0A9-4297-46EB-A316-5DBDDB329CCF}"/>
              </a:ext>
            </a:extLst>
          </p:cNvPr>
          <p:cNvGraphicFramePr/>
          <p:nvPr>
            <p:extLst>
              <p:ext uri="{D42A27DB-BD31-4B8C-83A1-F6EECF244321}">
                <p14:modId xmlns:p14="http://schemas.microsoft.com/office/powerpoint/2010/main" val="2879827844"/>
              </p:ext>
            </p:extLst>
          </p:nvPr>
        </p:nvGraphicFramePr>
        <p:xfrm>
          <a:off x="45035" y="10644292"/>
          <a:ext cx="5162205" cy="4419664"/>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grpSp>
        <p:nvGrpSpPr>
          <p:cNvPr id="119" name="Group 118">
            <a:extLst>
              <a:ext uri="{FF2B5EF4-FFF2-40B4-BE49-F238E27FC236}">
                <a16:creationId xmlns:a16="http://schemas.microsoft.com/office/drawing/2014/main" id="{34EB7151-6AED-4588-B587-2F8B567D0958}"/>
              </a:ext>
            </a:extLst>
          </p:cNvPr>
          <p:cNvGrpSpPr/>
          <p:nvPr/>
        </p:nvGrpSpPr>
        <p:grpSpPr>
          <a:xfrm>
            <a:off x="3899445" y="1417829"/>
            <a:ext cx="2669815" cy="2564392"/>
            <a:chOff x="3919051" y="1877567"/>
            <a:chExt cx="2669815" cy="2564392"/>
          </a:xfrm>
        </p:grpSpPr>
        <p:sp>
          <p:nvSpPr>
            <p:cNvPr id="13" name="Title 10">
              <a:extLst>
                <a:ext uri="{FF2B5EF4-FFF2-40B4-BE49-F238E27FC236}">
                  <a16:creationId xmlns:a16="http://schemas.microsoft.com/office/drawing/2014/main" id="{1C98E349-3097-4965-8D03-8D51D9E65C17}"/>
                </a:ext>
              </a:extLst>
            </p:cNvPr>
            <p:cNvSpPr txBox="1">
              <a:spLocks/>
            </p:cNvSpPr>
            <p:nvPr/>
          </p:nvSpPr>
          <p:spPr>
            <a:xfrm>
              <a:off x="4364928" y="1877567"/>
              <a:ext cx="1796582" cy="390406"/>
            </a:xfrm>
            <a:prstGeom prst="rect">
              <a:avLst/>
            </a:prstGeom>
            <a:solidFill>
              <a:srgbClr val="C0F3F6"/>
            </a:solidFill>
            <a:ln w="28575">
              <a:solidFill>
                <a:srgbClr val="FFFF00"/>
              </a:solidFill>
            </a:ln>
          </p:spPr>
          <p:txBody>
            <a:bodyPr vert="horz" lIns="91440" tIns="45720" rIns="91440" bIns="45720" rtlCol="0" anchor="b">
              <a:normAutofit lnSpcReduction="10000"/>
            </a:bodyPr>
            <a:lstStyle>
              <a:lvl1pPr algn="ctr" defTabSz="1069208" rtl="0" eaLnBrk="1" latinLnBrk="0" hangingPunct="1">
                <a:lnSpc>
                  <a:spcPct val="90000"/>
                </a:lnSpc>
                <a:spcBef>
                  <a:spcPct val="0"/>
                </a:spcBef>
                <a:buNone/>
                <a:defRPr sz="7016" kern="1200">
                  <a:solidFill>
                    <a:schemeClr val="tx1"/>
                  </a:solidFill>
                  <a:latin typeface="+mj-lt"/>
                  <a:ea typeface="+mj-ea"/>
                  <a:cs typeface="+mj-cs"/>
                </a:defRPr>
              </a:lvl1pPr>
            </a:lstStyle>
            <a:p>
              <a:r>
                <a:rPr lang="en-GB" sz="1200" b="1" dirty="0">
                  <a:latin typeface="Segoe UI Light" panose="020B0502040204020203" pitchFamily="34" charset="0"/>
                  <a:cs typeface="Segoe UI Light" panose="020B0502040204020203" pitchFamily="34" charset="0"/>
                </a:rPr>
                <a:t>Megan Thorne-Williams, </a:t>
              </a:r>
            </a:p>
            <a:p>
              <a:r>
                <a:rPr lang="en-GB" sz="1200" b="1" dirty="0">
                  <a:latin typeface="Segoe UI Light" panose="020B0502040204020203" pitchFamily="34" charset="0"/>
                  <a:cs typeface="Segoe UI Light" panose="020B0502040204020203" pitchFamily="34" charset="0"/>
                </a:rPr>
                <a:t>1600322</a:t>
              </a:r>
            </a:p>
          </p:txBody>
        </p:sp>
        <p:sp>
          <p:nvSpPr>
            <p:cNvPr id="86" name="Speech Bubble: Rectangle with Corners Rounded 85">
              <a:extLst>
                <a:ext uri="{FF2B5EF4-FFF2-40B4-BE49-F238E27FC236}">
                  <a16:creationId xmlns:a16="http://schemas.microsoft.com/office/drawing/2014/main" id="{B5B7E000-BF16-4DF9-8257-C1A44C02E1D9}"/>
                </a:ext>
              </a:extLst>
            </p:cNvPr>
            <p:cNvSpPr/>
            <p:nvPr/>
          </p:nvSpPr>
          <p:spPr>
            <a:xfrm>
              <a:off x="4035883" y="2353567"/>
              <a:ext cx="2413813" cy="577939"/>
            </a:xfrm>
            <a:prstGeom prst="wedgeRoundRectCallout">
              <a:avLst/>
            </a:prstGeom>
            <a:solidFill>
              <a:srgbClr val="FFC5F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50" name="Picture 26" descr="https://banner2.kisspng.com/20180328/ggw/kisspng-the-tale-of-peter-rabbit-mr-mcgregor-meet-peter-r-peter-rabbit-5abb5983123f94.1474548715222275870748.jpg">
              <a:extLst>
                <a:ext uri="{FF2B5EF4-FFF2-40B4-BE49-F238E27FC236}">
                  <a16:creationId xmlns:a16="http://schemas.microsoft.com/office/drawing/2014/main" id="{C93A430F-6E65-43A9-834A-BBCBF278C29D}"/>
                </a:ext>
              </a:extLst>
            </p:cNvPr>
            <p:cNvPicPr>
              <a:picLocks noChangeAspect="1" noChangeArrowheads="1"/>
            </p:cNvPicPr>
            <p:nvPr/>
          </p:nvPicPr>
          <p:blipFill>
            <a:blip r:embed="rId15">
              <a:extLst>
                <a:ext uri="{BEBA8EAE-BF5A-486C-A8C5-ECC9F3942E4B}">
                  <a14:imgProps xmlns:a14="http://schemas.microsoft.com/office/drawing/2010/main">
                    <a14:imgLayer r:embed="rId1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3919051" y="2561832"/>
              <a:ext cx="441568" cy="490631"/>
            </a:xfrm>
            <a:prstGeom prst="rect">
              <a:avLst/>
            </a:prstGeom>
            <a:noFill/>
            <a:extLst>
              <a:ext uri="{909E8E84-426E-40DD-AFC4-6F175D3DCCD1}">
                <a14:hiddenFill xmlns:a14="http://schemas.microsoft.com/office/drawing/2010/main">
                  <a:solidFill>
                    <a:srgbClr val="FFFFFF"/>
                  </a:solidFill>
                </a14:hiddenFill>
              </a:ext>
            </a:extLst>
          </p:spPr>
        </p:pic>
        <p:sp>
          <p:nvSpPr>
            <p:cNvPr id="87" name="TextBox 86">
              <a:extLst>
                <a:ext uri="{FF2B5EF4-FFF2-40B4-BE49-F238E27FC236}">
                  <a16:creationId xmlns:a16="http://schemas.microsoft.com/office/drawing/2014/main" id="{E0FFE409-A815-49F7-A0EE-62BE7F0B8EF4}"/>
                </a:ext>
              </a:extLst>
            </p:cNvPr>
            <p:cNvSpPr txBox="1"/>
            <p:nvPr/>
          </p:nvSpPr>
          <p:spPr>
            <a:xfrm>
              <a:off x="3999300" y="2388427"/>
              <a:ext cx="2512736" cy="492443"/>
            </a:xfrm>
            <a:prstGeom prst="rect">
              <a:avLst/>
            </a:prstGeom>
            <a:noFill/>
          </p:spPr>
          <p:txBody>
            <a:bodyPr wrap="square" rtlCol="0">
              <a:spAutoFit/>
            </a:bodyPr>
            <a:lstStyle/>
            <a:p>
              <a:pPr algn="ctr"/>
              <a:r>
                <a:rPr lang="en-GB" sz="1300" b="1" dirty="0">
                  <a:solidFill>
                    <a:srgbClr val="AC00AC"/>
                  </a:solidFill>
                  <a:latin typeface="Segoe UI Light" panose="020B0502040204020203" pitchFamily="34" charset="0"/>
                  <a:cs typeface="Segoe UI Light" panose="020B0502040204020203" pitchFamily="34" charset="0"/>
                </a:rPr>
                <a:t>Teaching Year 2 foundation phase children of 6-7 years of age.</a:t>
              </a:r>
            </a:p>
          </p:txBody>
        </p:sp>
        <p:sp>
          <p:nvSpPr>
            <p:cNvPr id="145" name="Speech Bubble: Rectangle with Corners Rounded 144">
              <a:extLst>
                <a:ext uri="{FF2B5EF4-FFF2-40B4-BE49-F238E27FC236}">
                  <a16:creationId xmlns:a16="http://schemas.microsoft.com/office/drawing/2014/main" id="{AB45F385-C00F-453E-84FB-1516C0BADA4F}"/>
                </a:ext>
              </a:extLst>
            </p:cNvPr>
            <p:cNvSpPr/>
            <p:nvPr/>
          </p:nvSpPr>
          <p:spPr>
            <a:xfrm>
              <a:off x="4048762" y="3104965"/>
              <a:ext cx="2413813" cy="577939"/>
            </a:xfrm>
            <a:prstGeom prst="wedgeRoundRectCallout">
              <a:avLst/>
            </a:prstGeom>
            <a:solidFill>
              <a:srgbClr val="FFC5F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6" name="TextBox 145">
              <a:extLst>
                <a:ext uri="{FF2B5EF4-FFF2-40B4-BE49-F238E27FC236}">
                  <a16:creationId xmlns:a16="http://schemas.microsoft.com/office/drawing/2014/main" id="{0B658E05-4A29-4CA4-9882-09B65D920520}"/>
                </a:ext>
              </a:extLst>
            </p:cNvPr>
            <p:cNvSpPr txBox="1"/>
            <p:nvPr/>
          </p:nvSpPr>
          <p:spPr>
            <a:xfrm>
              <a:off x="3980702" y="3053548"/>
              <a:ext cx="2512736" cy="646331"/>
            </a:xfrm>
            <a:prstGeom prst="rect">
              <a:avLst/>
            </a:prstGeom>
            <a:noFill/>
          </p:spPr>
          <p:txBody>
            <a:bodyPr wrap="square" rtlCol="0">
              <a:spAutoFit/>
            </a:bodyPr>
            <a:lstStyle/>
            <a:p>
              <a:pPr algn="ctr"/>
              <a:r>
                <a:rPr lang="en-GB" sz="1200" b="1" dirty="0">
                  <a:solidFill>
                    <a:srgbClr val="A400A4"/>
                  </a:solidFill>
                  <a:latin typeface="Segoe UI Light" panose="020B0502040204020203" pitchFamily="34" charset="0"/>
                  <a:cs typeface="Segoe UI Light" panose="020B0502040204020203" pitchFamily="34" charset="0"/>
                </a:rPr>
                <a:t>‘The world beyond the classroom is cross-curricular’ </a:t>
              </a:r>
            </a:p>
            <a:p>
              <a:pPr algn="ctr"/>
              <a:r>
                <a:rPr lang="en-GB" sz="1200" b="1" dirty="0">
                  <a:solidFill>
                    <a:srgbClr val="A400A4"/>
                  </a:solidFill>
                  <a:latin typeface="Segoe UI Light" panose="020B0502040204020203" pitchFamily="34" charset="0"/>
                  <a:cs typeface="Segoe UI Light" panose="020B0502040204020203" pitchFamily="34" charset="0"/>
                </a:rPr>
                <a:t>(Barnes, 2011, p.63).</a:t>
              </a:r>
            </a:p>
          </p:txBody>
        </p:sp>
        <p:pic>
          <p:nvPicPr>
            <p:cNvPr id="147" name="Picture 26" descr="https://banner2.kisspng.com/20180328/ggw/kisspng-the-tale-of-peter-rabbit-mr-mcgregor-meet-peter-r-peter-rabbit-5abb5983123f94.1474548715222275870748.jpg">
              <a:extLst>
                <a:ext uri="{FF2B5EF4-FFF2-40B4-BE49-F238E27FC236}">
                  <a16:creationId xmlns:a16="http://schemas.microsoft.com/office/drawing/2014/main" id="{4573A786-4136-43FE-9BCB-5CD7132193D1}"/>
                </a:ext>
              </a:extLst>
            </p:cNvPr>
            <p:cNvPicPr>
              <a:picLocks noChangeAspect="1" noChangeArrowheads="1"/>
            </p:cNvPicPr>
            <p:nvPr/>
          </p:nvPicPr>
          <p:blipFill>
            <a:blip r:embed="rId15">
              <a:extLst>
                <a:ext uri="{BEBA8EAE-BF5A-486C-A8C5-ECC9F3942E4B}">
                  <a14:imgProps xmlns:a14="http://schemas.microsoft.com/office/drawing/2010/main">
                    <a14:imgLayer r:embed="rId1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3939567" y="3269455"/>
              <a:ext cx="425271" cy="472523"/>
            </a:xfrm>
            <a:prstGeom prst="rect">
              <a:avLst/>
            </a:prstGeom>
            <a:noFill/>
            <a:extLst>
              <a:ext uri="{909E8E84-426E-40DD-AFC4-6F175D3DCCD1}">
                <a14:hiddenFill xmlns:a14="http://schemas.microsoft.com/office/drawing/2010/main">
                  <a:solidFill>
                    <a:srgbClr val="FFFFFF"/>
                  </a:solidFill>
                </a14:hiddenFill>
              </a:ext>
            </a:extLst>
          </p:spPr>
        </p:pic>
        <p:sp>
          <p:nvSpPr>
            <p:cNvPr id="153" name="Speech Bubble: Rectangle with Corners Rounded 152">
              <a:extLst>
                <a:ext uri="{FF2B5EF4-FFF2-40B4-BE49-F238E27FC236}">
                  <a16:creationId xmlns:a16="http://schemas.microsoft.com/office/drawing/2014/main" id="{AD0949BD-4731-47C0-9C36-74392BCBD0BD}"/>
                </a:ext>
              </a:extLst>
            </p:cNvPr>
            <p:cNvSpPr/>
            <p:nvPr/>
          </p:nvSpPr>
          <p:spPr>
            <a:xfrm>
              <a:off x="4035883" y="3864020"/>
              <a:ext cx="2476153" cy="577939"/>
            </a:xfrm>
            <a:prstGeom prst="wedgeRoundRectCallout">
              <a:avLst/>
            </a:prstGeom>
            <a:solidFill>
              <a:srgbClr val="FFC5F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7" name="TextBox 116">
              <a:extLst>
                <a:ext uri="{FF2B5EF4-FFF2-40B4-BE49-F238E27FC236}">
                  <a16:creationId xmlns:a16="http://schemas.microsoft.com/office/drawing/2014/main" id="{60AD9F0D-0F1D-4202-9F5D-BD8533546FB0}"/>
                </a:ext>
              </a:extLst>
            </p:cNvPr>
            <p:cNvSpPr txBox="1"/>
            <p:nvPr/>
          </p:nvSpPr>
          <p:spPr>
            <a:xfrm>
              <a:off x="3954816" y="3871633"/>
              <a:ext cx="2634050" cy="553998"/>
            </a:xfrm>
            <a:prstGeom prst="rect">
              <a:avLst/>
            </a:prstGeom>
            <a:noFill/>
          </p:spPr>
          <p:txBody>
            <a:bodyPr wrap="square" rtlCol="0">
              <a:spAutoFit/>
            </a:bodyPr>
            <a:lstStyle/>
            <a:p>
              <a:pPr algn="ctr"/>
              <a:r>
                <a:rPr lang="en-GB" sz="1000" dirty="0">
                  <a:solidFill>
                    <a:srgbClr val="AC00AC"/>
                  </a:solidFill>
                  <a:latin typeface="Segoe UI Light" panose="020B0502040204020203" pitchFamily="34" charset="0"/>
                  <a:cs typeface="Segoe UI Light" panose="020B0502040204020203" pitchFamily="34" charset="0"/>
                </a:rPr>
                <a:t>Literacy and numeracy are universally acknowledged to be the essential foundations of education (Donaldson, 2015, p.18)</a:t>
              </a:r>
            </a:p>
          </p:txBody>
        </p:sp>
      </p:grpSp>
      <p:pic>
        <p:nvPicPr>
          <p:cNvPr id="154" name="Picture 26" descr="https://banner2.kisspng.com/20180328/ggw/kisspng-the-tale-of-peter-rabbit-mr-mcgregor-meet-peter-r-peter-rabbit-5abb5983123f94.1474548715222275870748.jpg">
            <a:extLst>
              <a:ext uri="{FF2B5EF4-FFF2-40B4-BE49-F238E27FC236}">
                <a16:creationId xmlns:a16="http://schemas.microsoft.com/office/drawing/2014/main" id="{8DE99979-1341-4C00-990D-67851BF7C30B}"/>
              </a:ext>
            </a:extLst>
          </p:cNvPr>
          <p:cNvPicPr>
            <a:picLocks noChangeAspect="1" noChangeArrowheads="1"/>
          </p:cNvPicPr>
          <p:nvPr/>
        </p:nvPicPr>
        <p:blipFill>
          <a:blip r:embed="rId15">
            <a:extLst>
              <a:ext uri="{BEBA8EAE-BF5A-486C-A8C5-ECC9F3942E4B}">
                <a14:imgProps xmlns:a14="http://schemas.microsoft.com/office/drawing/2010/main">
                  <a14:imgLayer r:embed="rId1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3912945" y="3682364"/>
            <a:ext cx="425271" cy="4725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776288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4243</TotalTime>
  <Words>1624</Words>
  <Application>Microsoft Office PowerPoint</Application>
  <PresentationFormat>Custom</PresentationFormat>
  <Paragraphs>75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Segoe UI Light</vt:lpstr>
      <vt:lpstr>Office Theme</vt:lpstr>
      <vt:lpstr>Cross-curricular teaching with the incorporation of literacy, numeracy and digital competence. Applying two out of eight of Jonathan Barnes’ theoretical models.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Cross-curricular teaching with the incorporation of literacy, numeracy and digital competence. Applying two out of eight of</dc:title>
  <dc:creator>Wood</dc:creator>
  <cp:lastModifiedBy>Wood</cp:lastModifiedBy>
  <cp:revision>70</cp:revision>
  <cp:lastPrinted>2018-12-06T15:08:03Z</cp:lastPrinted>
  <dcterms:created xsi:type="dcterms:W3CDTF">2018-12-03T17:02:32Z</dcterms:created>
  <dcterms:modified xsi:type="dcterms:W3CDTF">2018-12-06T15:45:55Z</dcterms:modified>
</cp:coreProperties>
</file>