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9E43CD-4BD3-C76C-2ADE-336A2150252B}" v="677" dt="2026-01-16T18:30:02.9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dia Hill (2405809)" userId="S::2405809@student.uwtsd.ac.uk::eef8050e-00f5-48cb-8ee5-8d67b5271535" providerId="AD" clId="Web-{3E9E43CD-4BD3-C76C-2ADE-336A2150252B}"/>
    <pc:docChg chg="addSld delSld modSld">
      <pc:chgData name="Lydia Hill (2405809)" userId="S::2405809@student.uwtsd.ac.uk::eef8050e-00f5-48cb-8ee5-8d67b5271535" providerId="AD" clId="Web-{3E9E43CD-4BD3-C76C-2ADE-336A2150252B}" dt="2026-01-16T18:30:02.984" v="559" actId="20577"/>
      <pc:docMkLst>
        <pc:docMk/>
      </pc:docMkLst>
      <pc:sldChg chg="modSp">
        <pc:chgData name="Lydia Hill (2405809)" userId="S::2405809@student.uwtsd.ac.uk::eef8050e-00f5-48cb-8ee5-8d67b5271535" providerId="AD" clId="Web-{3E9E43CD-4BD3-C76C-2ADE-336A2150252B}" dt="2026-01-16T18:19:20.607" v="529" actId="1076"/>
        <pc:sldMkLst>
          <pc:docMk/>
          <pc:sldMk cId="109857222" sldId="256"/>
        </pc:sldMkLst>
        <pc:spChg chg="mod">
          <ac:chgData name="Lydia Hill (2405809)" userId="S::2405809@student.uwtsd.ac.uk::eef8050e-00f5-48cb-8ee5-8d67b5271535" providerId="AD" clId="Web-{3E9E43CD-4BD3-C76C-2ADE-336A2150252B}" dt="2026-01-16T18:19:20.607" v="529" actId="1076"/>
          <ac:spMkLst>
            <pc:docMk/>
            <pc:sldMk cId="109857222" sldId="256"/>
            <ac:spMk id="2" creationId="{00000000-0000-0000-0000-000000000000}"/>
          </ac:spMkLst>
        </pc:spChg>
        <pc:spChg chg="mod">
          <ac:chgData name="Lydia Hill (2405809)" userId="S::2405809@student.uwtsd.ac.uk::eef8050e-00f5-48cb-8ee5-8d67b5271535" providerId="AD" clId="Web-{3E9E43CD-4BD3-C76C-2ADE-336A2150252B}" dt="2026-01-16T18:17:18.942" v="503" actId="1076"/>
          <ac:spMkLst>
            <pc:docMk/>
            <pc:sldMk cId="109857222" sldId="256"/>
            <ac:spMk id="3" creationId="{00000000-0000-0000-0000-000000000000}"/>
          </ac:spMkLst>
        </pc:spChg>
      </pc:sldChg>
      <pc:sldChg chg="addSp delSp modSp new">
        <pc:chgData name="Lydia Hill (2405809)" userId="S::2405809@student.uwtsd.ac.uk::eef8050e-00f5-48cb-8ee5-8d67b5271535" providerId="AD" clId="Web-{3E9E43CD-4BD3-C76C-2ADE-336A2150252B}" dt="2026-01-16T18:26:47.652" v="555" actId="1076"/>
        <pc:sldMkLst>
          <pc:docMk/>
          <pc:sldMk cId="1108856112" sldId="257"/>
        </pc:sldMkLst>
        <pc:spChg chg="del mod">
          <ac:chgData name="Lydia Hill (2405809)" userId="S::2405809@student.uwtsd.ac.uk::eef8050e-00f5-48cb-8ee5-8d67b5271535" providerId="AD" clId="Web-{3E9E43CD-4BD3-C76C-2ADE-336A2150252B}" dt="2026-01-16T16:34:22.582" v="22"/>
          <ac:spMkLst>
            <pc:docMk/>
            <pc:sldMk cId="1108856112" sldId="257"/>
            <ac:spMk id="2" creationId="{4A06AE85-1EAD-EE9C-0172-E7C30E636CBE}"/>
          </ac:spMkLst>
        </pc:spChg>
        <pc:spChg chg="add del mod">
          <ac:chgData name="Lydia Hill (2405809)" userId="S::2405809@student.uwtsd.ac.uk::eef8050e-00f5-48cb-8ee5-8d67b5271535" providerId="AD" clId="Web-{3E9E43CD-4BD3-C76C-2ADE-336A2150252B}" dt="2026-01-16T18:16:03.418" v="475"/>
          <ac:spMkLst>
            <pc:docMk/>
            <pc:sldMk cId="1108856112" sldId="257"/>
            <ac:spMk id="2" creationId="{942A31F3-8DF7-F8FE-CC7B-1CF63F4757BE}"/>
          </ac:spMkLst>
        </pc:spChg>
        <pc:spChg chg="del">
          <ac:chgData name="Lydia Hill (2405809)" userId="S::2405809@student.uwtsd.ac.uk::eef8050e-00f5-48cb-8ee5-8d67b5271535" providerId="AD" clId="Web-{3E9E43CD-4BD3-C76C-2ADE-336A2150252B}" dt="2026-01-16T16:37:46.945" v="45"/>
          <ac:spMkLst>
            <pc:docMk/>
            <pc:sldMk cId="1108856112" sldId="257"/>
            <ac:spMk id="3" creationId="{C62E6C11-8418-956F-175B-D2449AF2FCF0}"/>
          </ac:spMkLst>
        </pc:spChg>
        <pc:spChg chg="add del mod">
          <ac:chgData name="Lydia Hill (2405809)" userId="S::2405809@student.uwtsd.ac.uk::eef8050e-00f5-48cb-8ee5-8d67b5271535" providerId="AD" clId="Web-{3E9E43CD-4BD3-C76C-2ADE-336A2150252B}" dt="2026-01-16T16:34:45.004" v="25"/>
          <ac:spMkLst>
            <pc:docMk/>
            <pc:sldMk cId="1108856112" sldId="257"/>
            <ac:spMk id="5" creationId="{A711608A-9F3E-1671-7B9E-EA7606E632E8}"/>
          </ac:spMkLst>
        </pc:spChg>
        <pc:spChg chg="add del">
          <ac:chgData name="Lydia Hill (2405809)" userId="S::2405809@student.uwtsd.ac.uk::eef8050e-00f5-48cb-8ee5-8d67b5271535" providerId="AD" clId="Web-{3E9E43CD-4BD3-C76C-2ADE-336A2150252B}" dt="2026-01-16T16:34:42.238" v="24"/>
          <ac:spMkLst>
            <pc:docMk/>
            <pc:sldMk cId="1108856112" sldId="257"/>
            <ac:spMk id="6" creationId="{D1FEEE5B-13BA-4279-9ECA-786942A4740C}"/>
          </ac:spMkLst>
        </pc:spChg>
        <pc:spChg chg="add mod">
          <ac:chgData name="Lydia Hill (2405809)" userId="S::2405809@student.uwtsd.ac.uk::eef8050e-00f5-48cb-8ee5-8d67b5271535" providerId="AD" clId="Web-{3E9E43CD-4BD3-C76C-2ADE-336A2150252B}" dt="2026-01-16T18:16:09.903" v="476" actId="1076"/>
          <ac:spMkLst>
            <pc:docMk/>
            <pc:sldMk cId="1108856112" sldId="257"/>
            <ac:spMk id="7" creationId="{097D8465-1258-F193-EEDD-E8DBAF529792}"/>
          </ac:spMkLst>
        </pc:spChg>
        <pc:spChg chg="add mod">
          <ac:chgData name="Lydia Hill (2405809)" userId="S::2405809@student.uwtsd.ac.uk::eef8050e-00f5-48cb-8ee5-8d67b5271535" providerId="AD" clId="Web-{3E9E43CD-4BD3-C76C-2ADE-336A2150252B}" dt="2026-01-16T18:26:09.979" v="550" actId="14100"/>
          <ac:spMkLst>
            <pc:docMk/>
            <pc:sldMk cId="1108856112" sldId="257"/>
            <ac:spMk id="8" creationId="{F2DE5654-8591-2313-F27E-9EB2875E6C90}"/>
          </ac:spMkLst>
        </pc:spChg>
        <pc:spChg chg="add mod">
          <ac:chgData name="Lydia Hill (2405809)" userId="S::2405809@student.uwtsd.ac.uk::eef8050e-00f5-48cb-8ee5-8d67b5271535" providerId="AD" clId="Web-{3E9E43CD-4BD3-C76C-2ADE-336A2150252B}" dt="2026-01-16T18:26:38.464" v="554" actId="14100"/>
          <ac:spMkLst>
            <pc:docMk/>
            <pc:sldMk cId="1108856112" sldId="257"/>
            <ac:spMk id="9" creationId="{107D84A9-86E1-CB56-27FA-2D957793F2B4}"/>
          </ac:spMkLst>
        </pc:spChg>
        <pc:spChg chg="add mod">
          <ac:chgData name="Lydia Hill (2405809)" userId="S::2405809@student.uwtsd.ac.uk::eef8050e-00f5-48cb-8ee5-8d67b5271535" providerId="AD" clId="Web-{3E9E43CD-4BD3-C76C-2ADE-336A2150252B}" dt="2026-01-16T18:26:47.652" v="555" actId="1076"/>
          <ac:spMkLst>
            <pc:docMk/>
            <pc:sldMk cId="1108856112" sldId="257"/>
            <ac:spMk id="12" creationId="{A640BD83-F366-2BCC-E405-12943E56FC85}"/>
          </ac:spMkLst>
        </pc:spChg>
        <pc:spChg chg="add mod">
          <ac:chgData name="Lydia Hill (2405809)" userId="S::2405809@student.uwtsd.ac.uk::eef8050e-00f5-48cb-8ee5-8d67b5271535" providerId="AD" clId="Web-{3E9E43CD-4BD3-C76C-2ADE-336A2150252B}" dt="2026-01-16T18:04:32.211" v="352" actId="1076"/>
          <ac:spMkLst>
            <pc:docMk/>
            <pc:sldMk cId="1108856112" sldId="257"/>
            <ac:spMk id="13" creationId="{6D5296B8-5BAA-00DC-7FD6-FDB6A115E8A7}"/>
          </ac:spMkLst>
        </pc:spChg>
        <pc:picChg chg="add mod">
          <ac:chgData name="Lydia Hill (2405809)" userId="S::2405809@student.uwtsd.ac.uk::eef8050e-00f5-48cb-8ee5-8d67b5271535" providerId="AD" clId="Web-{3E9E43CD-4BD3-C76C-2ADE-336A2150252B}" dt="2026-01-16T18:26:16.542" v="551" actId="1076"/>
          <ac:picMkLst>
            <pc:docMk/>
            <pc:sldMk cId="1108856112" sldId="257"/>
            <ac:picMk id="10" creationId="{DAEDEC0D-B13A-4663-A50F-B8C16A7C4B54}"/>
          </ac:picMkLst>
        </pc:picChg>
        <pc:picChg chg="add mod ord">
          <ac:chgData name="Lydia Hill (2405809)" userId="S::2405809@student.uwtsd.ac.uk::eef8050e-00f5-48cb-8ee5-8d67b5271535" providerId="AD" clId="Web-{3E9E43CD-4BD3-C76C-2ADE-336A2150252B}" dt="2026-01-16T18:13:46.863" v="444" actId="1076"/>
          <ac:picMkLst>
            <pc:docMk/>
            <pc:sldMk cId="1108856112" sldId="257"/>
            <ac:picMk id="11" creationId="{039A8C77-6D3E-5F3F-2FD8-7D50E1C3B5E8}"/>
          </ac:picMkLst>
        </pc:picChg>
      </pc:sldChg>
      <pc:sldChg chg="addSp delSp modSp new">
        <pc:chgData name="Lydia Hill (2405809)" userId="S::2405809@student.uwtsd.ac.uk::eef8050e-00f5-48cb-8ee5-8d67b5271535" providerId="AD" clId="Web-{3E9E43CD-4BD3-C76C-2ADE-336A2150252B}" dt="2026-01-16T18:19:55.483" v="534" actId="20577"/>
        <pc:sldMkLst>
          <pc:docMk/>
          <pc:sldMk cId="3983092888" sldId="258"/>
        </pc:sldMkLst>
        <pc:spChg chg="mod">
          <ac:chgData name="Lydia Hill (2405809)" userId="S::2405809@student.uwtsd.ac.uk::eef8050e-00f5-48cb-8ee5-8d67b5271535" providerId="AD" clId="Web-{3E9E43CD-4BD3-C76C-2ADE-336A2150252B}" dt="2026-01-16T18:03:35.083" v="333" actId="14100"/>
          <ac:spMkLst>
            <pc:docMk/>
            <pc:sldMk cId="3983092888" sldId="258"/>
            <ac:spMk id="2" creationId="{120C2CC6-FF69-6FBF-C27A-20CF6639C375}"/>
          </ac:spMkLst>
        </pc:spChg>
        <pc:spChg chg="mod">
          <ac:chgData name="Lydia Hill (2405809)" userId="S::2405809@student.uwtsd.ac.uk::eef8050e-00f5-48cb-8ee5-8d67b5271535" providerId="AD" clId="Web-{3E9E43CD-4BD3-C76C-2ADE-336A2150252B}" dt="2026-01-16T18:19:55.483" v="534" actId="20577"/>
          <ac:spMkLst>
            <pc:docMk/>
            <pc:sldMk cId="3983092888" sldId="258"/>
            <ac:spMk id="3" creationId="{EB41BF5B-2C08-2A6A-5006-F71A0D6C67F8}"/>
          </ac:spMkLst>
        </pc:spChg>
        <pc:spChg chg="add del">
          <ac:chgData name="Lydia Hill (2405809)" userId="S::2405809@student.uwtsd.ac.uk::eef8050e-00f5-48cb-8ee5-8d67b5271535" providerId="AD" clId="Web-{3E9E43CD-4BD3-C76C-2ADE-336A2150252B}" dt="2026-01-16T17:02:46.021" v="124"/>
          <ac:spMkLst>
            <pc:docMk/>
            <pc:sldMk cId="3983092888" sldId="258"/>
            <ac:spMk id="4" creationId="{FCA21592-4C62-13F5-3183-EEA5900DCDFE}"/>
          </ac:spMkLst>
        </pc:spChg>
        <pc:spChg chg="add mod">
          <ac:chgData name="Lydia Hill (2405809)" userId="S::2405809@student.uwtsd.ac.uk::eef8050e-00f5-48cb-8ee5-8d67b5271535" providerId="AD" clId="Web-{3E9E43CD-4BD3-C76C-2ADE-336A2150252B}" dt="2026-01-16T18:01:32.686" v="318" actId="14100"/>
          <ac:spMkLst>
            <pc:docMk/>
            <pc:sldMk cId="3983092888" sldId="258"/>
            <ac:spMk id="5" creationId="{C2E79373-BAC8-EF99-8D65-10584954BDFF}"/>
          </ac:spMkLst>
        </pc:spChg>
        <pc:spChg chg="add mod">
          <ac:chgData name="Lydia Hill (2405809)" userId="S::2405809@student.uwtsd.ac.uk::eef8050e-00f5-48cb-8ee5-8d67b5271535" providerId="AD" clId="Web-{3E9E43CD-4BD3-C76C-2ADE-336A2150252B}" dt="2026-01-16T18:01:46.140" v="319" actId="1076"/>
          <ac:spMkLst>
            <pc:docMk/>
            <pc:sldMk cId="3983092888" sldId="258"/>
            <ac:spMk id="8" creationId="{03B800E5-0395-B327-39BF-5A32CF5DDF05}"/>
          </ac:spMkLst>
        </pc:spChg>
        <pc:spChg chg="add mod">
          <ac:chgData name="Lydia Hill (2405809)" userId="S::2405809@student.uwtsd.ac.uk::eef8050e-00f5-48cb-8ee5-8d67b5271535" providerId="AD" clId="Web-{3E9E43CD-4BD3-C76C-2ADE-336A2150252B}" dt="2026-01-16T18:04:04.538" v="348" actId="1076"/>
          <ac:spMkLst>
            <pc:docMk/>
            <pc:sldMk cId="3983092888" sldId="258"/>
            <ac:spMk id="11" creationId="{B07FCCA4-490B-99A7-F6FE-3E0821E40FD0}"/>
          </ac:spMkLst>
        </pc:spChg>
        <pc:picChg chg="add del mod">
          <ac:chgData name="Lydia Hill (2405809)" userId="S::2405809@student.uwtsd.ac.uk::eef8050e-00f5-48cb-8ee5-8d67b5271535" providerId="AD" clId="Web-{3E9E43CD-4BD3-C76C-2ADE-336A2150252B}" dt="2026-01-16T17:55:23.195" v="308"/>
          <ac:picMkLst>
            <pc:docMk/>
            <pc:sldMk cId="3983092888" sldId="258"/>
            <ac:picMk id="4" creationId="{5C9BAC34-90FC-A34C-AB58-57517D16A807}"/>
          </ac:picMkLst>
        </pc:picChg>
        <pc:picChg chg="add mod">
          <ac:chgData name="Lydia Hill (2405809)" userId="S::2405809@student.uwtsd.ac.uk::eef8050e-00f5-48cb-8ee5-8d67b5271535" providerId="AD" clId="Web-{3E9E43CD-4BD3-C76C-2ADE-336A2150252B}" dt="2026-01-16T17:16:11.280" v="173" actId="14100"/>
          <ac:picMkLst>
            <pc:docMk/>
            <pc:sldMk cId="3983092888" sldId="258"/>
            <ac:picMk id="6" creationId="{9A4F64EE-6558-719A-9807-271B40E50C11}"/>
          </ac:picMkLst>
        </pc:picChg>
        <pc:picChg chg="add mod">
          <ac:chgData name="Lydia Hill (2405809)" userId="S::2405809@student.uwtsd.ac.uk::eef8050e-00f5-48cb-8ee5-8d67b5271535" providerId="AD" clId="Web-{3E9E43CD-4BD3-C76C-2ADE-336A2150252B}" dt="2026-01-16T18:01:54.281" v="320" actId="14100"/>
          <ac:picMkLst>
            <pc:docMk/>
            <pc:sldMk cId="3983092888" sldId="258"/>
            <ac:picMk id="7" creationId="{860758FE-5301-1FD0-5FE1-F95BA4DFF181}"/>
          </ac:picMkLst>
        </pc:picChg>
        <pc:picChg chg="add del mod">
          <ac:chgData name="Lydia Hill (2405809)" userId="S::2405809@student.uwtsd.ac.uk::eef8050e-00f5-48cb-8ee5-8d67b5271535" providerId="AD" clId="Web-{3E9E43CD-4BD3-C76C-2ADE-336A2150252B}" dt="2026-01-16T18:01:10.607" v="313"/>
          <ac:picMkLst>
            <pc:docMk/>
            <pc:sldMk cId="3983092888" sldId="258"/>
            <ac:picMk id="9" creationId="{8DCC6C85-FDB3-0D15-BEF8-C34436FB90B6}"/>
          </ac:picMkLst>
        </pc:picChg>
        <pc:picChg chg="add mod ord">
          <ac:chgData name="Lydia Hill (2405809)" userId="S::2405809@student.uwtsd.ac.uk::eef8050e-00f5-48cb-8ee5-8d67b5271535" providerId="AD" clId="Web-{3E9E43CD-4BD3-C76C-2ADE-336A2150252B}" dt="2026-01-16T18:02:25.674" v="324" actId="1076"/>
          <ac:picMkLst>
            <pc:docMk/>
            <pc:sldMk cId="3983092888" sldId="258"/>
            <ac:picMk id="10" creationId="{9B123DE5-7FDD-5B05-0962-233DC1F53526}"/>
          </ac:picMkLst>
        </pc:picChg>
      </pc:sldChg>
      <pc:sldChg chg="modSp new">
        <pc:chgData name="Lydia Hill (2405809)" userId="S::2405809@student.uwtsd.ac.uk::eef8050e-00f5-48cb-8ee5-8d67b5271535" providerId="AD" clId="Web-{3E9E43CD-4BD3-C76C-2ADE-336A2150252B}" dt="2026-01-16T18:24:57.353" v="545" actId="20577"/>
        <pc:sldMkLst>
          <pc:docMk/>
          <pc:sldMk cId="806475980" sldId="259"/>
        </pc:sldMkLst>
        <pc:spChg chg="mod">
          <ac:chgData name="Lydia Hill (2405809)" userId="S::2405809@student.uwtsd.ac.uk::eef8050e-00f5-48cb-8ee5-8d67b5271535" providerId="AD" clId="Web-{3E9E43CD-4BD3-C76C-2ADE-336A2150252B}" dt="2026-01-16T18:07:33.997" v="375" actId="1076"/>
          <ac:spMkLst>
            <pc:docMk/>
            <pc:sldMk cId="806475980" sldId="259"/>
            <ac:spMk id="2" creationId="{49D8A7BE-8CEF-5DC8-1C04-72248B0F7F97}"/>
          </ac:spMkLst>
        </pc:spChg>
        <pc:spChg chg="mod">
          <ac:chgData name="Lydia Hill (2405809)" userId="S::2405809@student.uwtsd.ac.uk::eef8050e-00f5-48cb-8ee5-8d67b5271535" providerId="AD" clId="Web-{3E9E43CD-4BD3-C76C-2ADE-336A2150252B}" dt="2026-01-16T18:24:57.353" v="545" actId="20577"/>
          <ac:spMkLst>
            <pc:docMk/>
            <pc:sldMk cId="806475980" sldId="259"/>
            <ac:spMk id="3" creationId="{5F8C3249-25F8-FC4A-95D9-7E74448E90E9}"/>
          </ac:spMkLst>
        </pc:spChg>
      </pc:sldChg>
      <pc:sldChg chg="new del">
        <pc:chgData name="Lydia Hill (2405809)" userId="S::2405809@student.uwtsd.ac.uk::eef8050e-00f5-48cb-8ee5-8d67b5271535" providerId="AD" clId="Web-{3E9E43CD-4BD3-C76C-2ADE-336A2150252B}" dt="2026-01-16T18:06:07.870" v="363"/>
        <pc:sldMkLst>
          <pc:docMk/>
          <pc:sldMk cId="5268505" sldId="260"/>
        </pc:sldMkLst>
      </pc:sldChg>
      <pc:sldChg chg="delSp modSp new">
        <pc:chgData name="Lydia Hill (2405809)" userId="S::2405809@student.uwtsd.ac.uk::eef8050e-00f5-48cb-8ee5-8d67b5271535" providerId="AD" clId="Web-{3E9E43CD-4BD3-C76C-2ADE-336A2150252B}" dt="2026-01-16T18:30:02.984" v="559" actId="20577"/>
        <pc:sldMkLst>
          <pc:docMk/>
          <pc:sldMk cId="1814222270" sldId="260"/>
        </pc:sldMkLst>
        <pc:spChg chg="del">
          <ac:chgData name="Lydia Hill (2405809)" userId="S::2405809@student.uwtsd.ac.uk::eef8050e-00f5-48cb-8ee5-8d67b5271535" providerId="AD" clId="Web-{3E9E43CD-4BD3-C76C-2ADE-336A2150252B}" dt="2026-01-16T18:08:02.232" v="379"/>
          <ac:spMkLst>
            <pc:docMk/>
            <pc:sldMk cId="1814222270" sldId="260"/>
            <ac:spMk id="2" creationId="{AADA6B3B-A7C3-CA48-6F42-6E9AFB7D9E8F}"/>
          </ac:spMkLst>
        </pc:spChg>
        <pc:spChg chg="mod">
          <ac:chgData name="Lydia Hill (2405809)" userId="S::2405809@student.uwtsd.ac.uk::eef8050e-00f5-48cb-8ee5-8d67b5271535" providerId="AD" clId="Web-{3E9E43CD-4BD3-C76C-2ADE-336A2150252B}" dt="2026-01-16T18:30:02.984" v="559" actId="20577"/>
          <ac:spMkLst>
            <pc:docMk/>
            <pc:sldMk cId="1814222270" sldId="260"/>
            <ac:spMk id="3" creationId="{BF573EB1-2923-EE30-0286-45C2330A1F1C}"/>
          </ac:spMkLst>
        </pc:spChg>
      </pc:sldChg>
      <pc:sldChg chg="delSp modSp new">
        <pc:chgData name="Lydia Hill (2405809)" userId="S::2405809@student.uwtsd.ac.uk::eef8050e-00f5-48cb-8ee5-8d67b5271535" providerId="AD" clId="Web-{3E9E43CD-4BD3-C76C-2ADE-336A2150252B}" dt="2026-01-16T18:10:21.516" v="410" actId="20577"/>
        <pc:sldMkLst>
          <pc:docMk/>
          <pc:sldMk cId="2971998986" sldId="261"/>
        </pc:sldMkLst>
        <pc:spChg chg="del">
          <ac:chgData name="Lydia Hill (2405809)" userId="S::2405809@student.uwtsd.ac.uk::eef8050e-00f5-48cb-8ee5-8d67b5271535" providerId="AD" clId="Web-{3E9E43CD-4BD3-C76C-2ADE-336A2150252B}" dt="2026-01-16T18:09:46.109" v="396"/>
          <ac:spMkLst>
            <pc:docMk/>
            <pc:sldMk cId="2971998986" sldId="261"/>
            <ac:spMk id="2" creationId="{D197447E-AC70-867F-2128-91F2E9CB9252}"/>
          </ac:spMkLst>
        </pc:spChg>
        <pc:spChg chg="mod">
          <ac:chgData name="Lydia Hill (2405809)" userId="S::2405809@student.uwtsd.ac.uk::eef8050e-00f5-48cb-8ee5-8d67b5271535" providerId="AD" clId="Web-{3E9E43CD-4BD3-C76C-2ADE-336A2150252B}" dt="2026-01-16T18:10:21.516" v="410" actId="20577"/>
          <ac:spMkLst>
            <pc:docMk/>
            <pc:sldMk cId="2971998986" sldId="261"/>
            <ac:spMk id="3" creationId="{7BC76630-FE79-D40E-F84C-51BD31A89A42}"/>
          </ac:spMkLst>
        </pc:spChg>
      </pc:sldChg>
      <pc:sldChg chg="delSp modSp new">
        <pc:chgData name="Lydia Hill (2405809)" userId="S::2405809@student.uwtsd.ac.uk::eef8050e-00f5-48cb-8ee5-8d67b5271535" providerId="AD" clId="Web-{3E9E43CD-4BD3-C76C-2ADE-336A2150252B}" dt="2026-01-16T18:11:35.439" v="438" actId="20577"/>
        <pc:sldMkLst>
          <pc:docMk/>
          <pc:sldMk cId="1230581691" sldId="262"/>
        </pc:sldMkLst>
        <pc:spChg chg="del">
          <ac:chgData name="Lydia Hill (2405809)" userId="S::2405809@student.uwtsd.ac.uk::eef8050e-00f5-48cb-8ee5-8d67b5271535" providerId="AD" clId="Web-{3E9E43CD-4BD3-C76C-2ADE-336A2150252B}" dt="2026-01-16T18:10:30.391" v="412"/>
          <ac:spMkLst>
            <pc:docMk/>
            <pc:sldMk cId="1230581691" sldId="262"/>
            <ac:spMk id="2" creationId="{BDDA5D1A-E5FC-9FE3-7353-2CA4483FD9D6}"/>
          </ac:spMkLst>
        </pc:spChg>
        <pc:spChg chg="mod">
          <ac:chgData name="Lydia Hill (2405809)" userId="S::2405809@student.uwtsd.ac.uk::eef8050e-00f5-48cb-8ee5-8d67b5271535" providerId="AD" clId="Web-{3E9E43CD-4BD3-C76C-2ADE-336A2150252B}" dt="2026-01-16T18:11:35.439" v="438" actId="20577"/>
          <ac:spMkLst>
            <pc:docMk/>
            <pc:sldMk cId="1230581691" sldId="262"/>
            <ac:spMk id="3" creationId="{A8C96580-D7E0-8FFD-B544-2102C15E57A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16/01/2026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hyperlink" Target="https://assets.publishing.service.gov.uk/media/5a7c08d8ed915d41476225b3/Wellbeing_-_why_it_matters_to_health_summary_of_key_points.pdf" TargetMode="External"/><Relationship Id="rId3" Type="http://schemas.openxmlformats.org/officeDocument/2006/relationships/hyperlink" Target="https://www.sciencedirect.com/science/article/pii/S2212267217311449?casa_token=8XOR6oVQeRsAAAAA:gxJgVJCdGQC0R3pKxKEsUcex1zNNUx_T3HeGG0Hh7R3bCLC2INlSa19pcNIDM2VGayAJZGHEPSW1" TargetMode="External"/><Relationship Id="rId7" Type="http://schemas.openxmlformats.org/officeDocument/2006/relationships/hyperlink" Target="https://www.diva-portal.org/smash/get/diva2:1401552/FULLTEXT01.pdf" TargetMode="External"/><Relationship Id="rId2" Type="http://schemas.openxmlformats.org/officeDocument/2006/relationships/hyperlink" Target="https://aimh.uk/wp-content/uploads/2024/02/The-Academy-of-Medical-Sciences-Prioritising-early-childhood-to-promote-the-nations-health-wellbeing-and-prosperity-Feb-24.pdf" TargetMode="External"/><Relationship Id="rId1" Type="http://schemas.openxmlformats.org/officeDocument/2006/relationships/slideLayout" Target="../slideLayouts/slideLayout2.xml"/><Relationship Id="rId6" Type="http://schemas.openxmlformats.org/officeDocument/2006/relationships/hyperlink" Target="https://www.legislation.gov.uk/ukpga/1989/41/section/17" TargetMode="External"/><Relationship Id="rId5" Type="http://schemas.openxmlformats.org/officeDocument/2006/relationships/hyperlink" Target="https://researchbriefings.files.parliament.uk/documents/POST-PN-0739/POST-PN-0739.pdf?utm_source" TargetMode="External"/><Relationship Id="rId10" Type="http://schemas.openxmlformats.org/officeDocument/2006/relationships/hyperlink" Target="https://doi.org/10.1596/978-0-8213-7613-3" TargetMode="External"/><Relationship Id="rId4" Type="http://schemas.openxmlformats.org/officeDocument/2006/relationships/hyperlink" Target="https://www.britannica.com/topic/health" TargetMode="External"/><Relationship Id="rId9" Type="http://schemas.openxmlformats.org/officeDocument/2006/relationships/hyperlink" Target="https://assets.publishing.service.gov.uk/media/5a7c59eced915d6969f44488/mental-capital-wellbeing-report.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www.kingsfund.org.uk/insight-and-analysis/press-releases/poverty-health-nhs-services?utm_source" TargetMode="External"/><Relationship Id="rId13" Type="http://schemas.openxmlformats.org/officeDocument/2006/relationships/hyperlink" Target="https://www.parliament.uk/globalassets/documents/fair-society-healthy-lives-full-report.pdf" TargetMode="External"/><Relationship Id="rId3" Type="http://schemas.openxmlformats.org/officeDocument/2006/relationships/hyperlink" Target="https://www.mdpi.com/2072-6643/7/4/2161" TargetMode="External"/><Relationship Id="rId7" Type="http://schemas.openxmlformats.org/officeDocument/2006/relationships/hyperlink" Target="https://www.jrf.org.uk/poverty-in-wales-2025?utm_source=copilot.com" TargetMode="External"/><Relationship Id="rId12" Type="http://schemas.openxmlformats.org/officeDocument/2006/relationships/hyperlink" Target="https://journals.sagepub.com/doi/pdf/10.1177/1090198118780458?casa_token=3XwLLaeYj-QAAAAA:ynLFm2Y7_xyjZ_BlEibvIdNsy0G1LTqed79Pf3cdjohvQZWUj0qh6De8ebcEibriERUZ6exU6kx_Mw" TargetMode="External"/><Relationship Id="rId2" Type="http://schemas.openxmlformats.org/officeDocument/2006/relationships/hyperlink" Target="https://www.health.org.uk/evidence-hub/money/relationship-between-persistent-poverty-and-health?utm_source" TargetMode="External"/><Relationship Id="rId1" Type="http://schemas.openxmlformats.org/officeDocument/2006/relationships/slideLayout" Target="../slideLayouts/slideLayout2.xml"/><Relationship Id="rId6" Type="http://schemas.openxmlformats.org/officeDocument/2006/relationships/hyperlink" Target="https://www.tandfonline.com/doi/pdf/10.1080/15693430701472747" TargetMode="External"/><Relationship Id="rId11" Type="http://schemas.openxmlformats.org/officeDocument/2006/relationships/hyperlink" Target="https://www.annualreviews.org/docserver/fulltext/economics/17/1/annurev-economics-081624-083218.pdf?expires=1767537017&amp;id=id&amp;accname=guest&amp;checksum=49365772A6B47967ECDD13CC24BE3AE6" TargetMode="External"/><Relationship Id="rId5" Type="http://schemas.openxmlformats.org/officeDocument/2006/relationships/hyperlink" Target="https://doi.org/10.3390/ijerph20065006" TargetMode="External"/><Relationship Id="rId10" Type="http://schemas.openxmlformats.org/officeDocument/2006/relationships/hyperlink" Target="https://youtu.be/vv4cW-NKjWI?si=T8oUWUV3XWY0xwj4" TargetMode="External"/><Relationship Id="rId4" Type="http://schemas.openxmlformats.org/officeDocument/2006/relationships/hyperlink" Target="https://www.humanrightscareers.com/issues/what-is-poverty-the-causes-facts-and-ways-to-take-action/" TargetMode="External"/><Relationship Id="rId9" Type="http://schemas.openxmlformats.org/officeDocument/2006/relationships/hyperlink" Target="https://www.researchgate.net/profile/Kamakhya-Kumar/publication/322267516_Importance_of_Healthy_Life_Style_in_Healthy_living/links/5a79abb5aca2722e4df3e076/Importance-of-Healthy-Life-Style-in-Healthy-living.pdf"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www.mind.org.uk/media/vbbdclpi/the-big-mental-health-report-2024-mind.pdf" TargetMode="External"/><Relationship Id="rId3" Type="http://schemas.openxmlformats.org/officeDocument/2006/relationships/hyperlink" Target="https://doi.org/10.4135/9781529715040.n1" TargetMode="External"/><Relationship Id="rId7" Type="http://schemas.openxmlformats.org/officeDocument/2006/relationships/hyperlink" Target="https://doi.org/10.1002/ajhb.22952" TargetMode="External"/><Relationship Id="rId12" Type="http://schemas.openxmlformats.org/officeDocument/2006/relationships/hyperlink" Target="https://phwwhocc.co.uk/wp-content/uploads/2023/09/PHW-Children-and-cost-of-living-report-ENG.pdf" TargetMode="External"/><Relationship Id="rId2" Type="http://schemas.openxmlformats.org/officeDocument/2006/relationships/hyperlink" Target="https://doi.org/10.1037/h0054346" TargetMode="External"/><Relationship Id="rId1" Type="http://schemas.openxmlformats.org/officeDocument/2006/relationships/slideLayout" Target="../slideLayouts/slideLayout2.xml"/><Relationship Id="rId6" Type="http://schemas.openxmlformats.org/officeDocument/2006/relationships/hyperlink" Target="https://www.nspcc.org.uk/about-us/news-opinion/2024/families-in-poverty-struggling-to-access-early-childhood-service" TargetMode="External"/><Relationship Id="rId11" Type="http://schemas.openxmlformats.org/officeDocument/2006/relationships/hyperlink" Target="https://phw.nhs.wales/news/the-current-and-future-health-of-children-in-wales-is-being-harmed-by-the-cost-of-living-crisis/" TargetMode="External"/><Relationship Id="rId5" Type="http://schemas.openxmlformats.org/officeDocument/2006/relationships/hyperlink" Target="https://www.nhs.uk/live-well/eat-well/how-to-eat-a-balanced-diet/eating-a-balanced-diet/" TargetMode="External"/><Relationship Id="rId10" Type="http://schemas.openxmlformats.org/officeDocument/2006/relationships/hyperlink" Target="https://phw.nhs.wales/topics/the-first-1000-days-programme/resources/a-public-health-approach-to-supporting-parents-summary-report/" TargetMode="External"/><Relationship Id="rId4" Type="http://schemas.openxmlformats.org/officeDocument/2006/relationships/hyperlink" Target="https://www.npt.gov.uk/children-and-families/flying-start/about-flying-start/#section_b4a257f6-86f2-4dc5-9fd4-5768a622be57_fd31600f-b19d-4721-b41a-b912dffaea54" TargetMode="External"/><Relationship Id="rId9" Type="http://schemas.openxmlformats.org/officeDocument/2006/relationships/hyperlink" Target="https://www.ted.com/talks/rita_pierson_every_kid_needs_a_champion"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www.gov.wales/well-being-future-generations-act-essentials-html" TargetMode="External"/><Relationship Id="rId13" Type="http://schemas.openxmlformats.org/officeDocument/2006/relationships/hyperlink" Target="https://www.who.int/about/governance/constitution" TargetMode="External"/><Relationship Id="rId3" Type="http://schemas.openxmlformats.org/officeDocument/2006/relationships/hyperlink" Target="https://doi.org/10.1016/j.worlddev.2023.106185" TargetMode="External"/><Relationship Id="rId7" Type="http://schemas.openxmlformats.org/officeDocument/2006/relationships/hyperlink" Target="https://link.springer.com/article/10.1186/s12913-022-07702-2?utm_source=copilot.com" TargetMode="External"/><Relationship Id="rId12" Type="http://schemas.openxmlformats.org/officeDocument/2006/relationships/hyperlink" Target="https://www.who.int/news-room/questions-and-answers/item/determinants-of-health" TargetMode="External"/><Relationship Id="rId2" Type="http://schemas.openxmlformats.org/officeDocument/2006/relationships/hyperlink" Target="https://www.bmj.com/content/382/bmj.p2212/rr-2?utm_source" TargetMode="External"/><Relationship Id="rId1" Type="http://schemas.openxmlformats.org/officeDocument/2006/relationships/slideLayout" Target="../slideLayouts/slideLayout2.xml"/><Relationship Id="rId6" Type="http://schemas.openxmlformats.org/officeDocument/2006/relationships/hyperlink" Target="https://doi.org/10.1007/s12187-011-9107-5" TargetMode="External"/><Relationship Id="rId11" Type="http://schemas.openxmlformats.org/officeDocument/2006/relationships/hyperlink" Target="https://hwb.gov.wales/api/storage/1f581142-6b91-41e4-845d-3d6c7765df20/a-curriculum-for-funded-non-maintained-nursery-settings.pdf" TargetMode="External"/><Relationship Id="rId5" Type="http://schemas.openxmlformats.org/officeDocument/2006/relationships/hyperlink" Target="https://www.health.harvard.edu/staying-healthy/10-habits-for-good-health" TargetMode="External"/><Relationship Id="rId10" Type="http://schemas.openxmlformats.org/officeDocument/2006/relationships/hyperlink" Target="https://www.gov.wales/flying-start-programme" TargetMode="External"/><Relationship Id="rId4" Type="http://schemas.openxmlformats.org/officeDocument/2006/relationships/hyperlink" Target="https://www.sciencenewstoday.org/the-ultimate-guide-to-a-healthy-lifestyle" TargetMode="External"/><Relationship Id="rId9" Type="http://schemas.openxmlformats.org/officeDocument/2006/relationships/hyperlink" Target="https://www.gov.wales/sites/default/files/publications/2019-07/flying-start-health-programme-guidance_0.pdf?utm_source=copilot.com" TargetMode="External"/><Relationship Id="rId14" Type="http://schemas.openxmlformats.org/officeDocument/2006/relationships/hyperlink" Target="https://www.who.int/activities/promoting-well-be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4568" y="916417"/>
            <a:ext cx="9144000" cy="1038655"/>
          </a:xfrm>
        </p:spPr>
        <p:txBody>
          <a:bodyPr/>
          <a:lstStyle/>
          <a:p>
            <a:pPr algn="l"/>
            <a:r>
              <a:rPr lang="en-GB" sz="1200" dirty="0">
                <a:highlight>
                  <a:srgbClr val="FFFFFF"/>
                </a:highlight>
                <a:latin typeface="Aptos"/>
              </a:rPr>
              <a:t>I acknowledge the use of UWTSD copilot throughout my work for research and supporting my findings. </a:t>
            </a:r>
          </a:p>
          <a:p>
            <a:pPr algn="l"/>
            <a:r>
              <a:rPr lang="en-GB" sz="1200" dirty="0">
                <a:highlight>
                  <a:srgbClr val="FFFFFF"/>
                </a:highlight>
                <a:latin typeface="Aptos"/>
              </a:rPr>
              <a:t>I used the prompt(s) such as:</a:t>
            </a:r>
          </a:p>
          <a:p>
            <a:pPr algn="l"/>
            <a:r>
              <a:rPr lang="en-GB" sz="1200" dirty="0">
                <a:highlight>
                  <a:srgbClr val="FFFFFF"/>
                </a:highlight>
                <a:latin typeface="Aptos"/>
              </a:rPr>
              <a:t>1.Find an article on Flying start and health in Wales</a:t>
            </a:r>
          </a:p>
          <a:p>
            <a:pPr algn="l"/>
            <a:r>
              <a:rPr lang="en-GB" sz="1200" dirty="0">
                <a:highlight>
                  <a:srgbClr val="FFFFFF"/>
                </a:highlight>
                <a:latin typeface="Aptos"/>
              </a:rPr>
              <a:t>2.Find an article on support in Wales for deprived areas </a:t>
            </a:r>
            <a:br>
              <a:rPr lang="en-GB" sz="1200" dirty="0">
                <a:highlight>
                  <a:srgbClr val="FFFFFF"/>
                </a:highlight>
                <a:latin typeface="Aptos"/>
              </a:rPr>
            </a:br>
            <a:r>
              <a:rPr lang="en-GB" sz="1200" dirty="0">
                <a:highlight>
                  <a:srgbClr val="FFFFFF"/>
                </a:highlight>
                <a:latin typeface="Aptos"/>
              </a:rPr>
              <a:t>3. Find me definitions on health</a:t>
            </a:r>
            <a:endParaRPr lang="en-GB" dirty="0"/>
          </a:p>
        </p:txBody>
      </p:sp>
      <p:sp>
        <p:nvSpPr>
          <p:cNvPr id="3" name="Subtitle 2"/>
          <p:cNvSpPr>
            <a:spLocks noGrp="1"/>
          </p:cNvSpPr>
          <p:nvPr>
            <p:ph type="subTitle" idx="1"/>
          </p:nvPr>
        </p:nvSpPr>
        <p:spPr>
          <a:xfrm>
            <a:off x="1379838" y="121552"/>
            <a:ext cx="9144000" cy="317115"/>
          </a:xfrm>
        </p:spPr>
        <p:txBody>
          <a:bodyPr vert="horz" lIns="91440" tIns="45720" rIns="91440" bIns="45720" rtlCol="0" anchor="t">
            <a:normAutofit/>
          </a:bodyPr>
          <a:lstStyle/>
          <a:p>
            <a:r>
              <a:rPr lang="en-GB" sz="1000" dirty="0"/>
              <a:t>ECEY5009                             2405809                          Wordcount- 1917</a:t>
            </a:r>
            <a:endParaRPr lang="en-US" sz="1000"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heart shaped image of various objects&#10;&#10;AI-generated content may be incorrect.">
            <a:extLst>
              <a:ext uri="{FF2B5EF4-FFF2-40B4-BE49-F238E27FC236}">
                <a16:creationId xmlns:a16="http://schemas.microsoft.com/office/drawing/2014/main" id="{039A8C77-6D3E-5F3F-2FD8-7D50E1C3B5E8}"/>
              </a:ext>
            </a:extLst>
          </p:cNvPr>
          <p:cNvPicPr>
            <a:picLocks noChangeAspect="1"/>
          </p:cNvPicPr>
          <p:nvPr/>
        </p:nvPicPr>
        <p:blipFill>
          <a:blip r:embed="rId2"/>
          <a:stretch>
            <a:fillRect/>
          </a:stretch>
        </p:blipFill>
        <p:spPr>
          <a:xfrm>
            <a:off x="4260469" y="4045460"/>
            <a:ext cx="2870337" cy="1553443"/>
          </a:xfrm>
          <a:prstGeom prst="rect">
            <a:avLst/>
          </a:prstGeom>
        </p:spPr>
      </p:pic>
      <p:sp>
        <p:nvSpPr>
          <p:cNvPr id="7" name="TextBox 6">
            <a:extLst>
              <a:ext uri="{FF2B5EF4-FFF2-40B4-BE49-F238E27FC236}">
                <a16:creationId xmlns:a16="http://schemas.microsoft.com/office/drawing/2014/main" id="{097D8465-1258-F193-EEDD-E8DBAF529792}"/>
              </a:ext>
            </a:extLst>
          </p:cNvPr>
          <p:cNvSpPr txBox="1"/>
          <p:nvPr/>
        </p:nvSpPr>
        <p:spPr>
          <a:xfrm>
            <a:off x="160185" y="215096"/>
            <a:ext cx="11895323" cy="510778"/>
          </a:xfrm>
          <a:prstGeom prst="flowChartAlternateProcess">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u="sng" dirty="0"/>
              <a:t>Introduction </a:t>
            </a:r>
            <a:endParaRPr lang="en-GB" sz="800" dirty="0"/>
          </a:p>
          <a:p>
            <a:r>
              <a:rPr lang="en-GB" sz="800" dirty="0"/>
              <a:t>In this poster the concepts of health, wellbeing and lifestyle will be explored to support and develop an understanding of them. The poster will highlight the holistic aspects of the concepts and show how they interlink. It will draw focus on how to promote a healthy style for Early Years (EY) and how practitioners can help to support this within early years settings. The poster will consider relevant theorists and applications whilst considering legislations, frameworks, and the Welsh Curriculum.</a:t>
            </a:r>
          </a:p>
        </p:txBody>
      </p:sp>
      <p:sp>
        <p:nvSpPr>
          <p:cNvPr id="8" name="TextBox 7">
            <a:extLst>
              <a:ext uri="{FF2B5EF4-FFF2-40B4-BE49-F238E27FC236}">
                <a16:creationId xmlns:a16="http://schemas.microsoft.com/office/drawing/2014/main" id="{F2DE5654-8591-2313-F27E-9EB2875E6C90}"/>
              </a:ext>
            </a:extLst>
          </p:cNvPr>
          <p:cNvSpPr txBox="1"/>
          <p:nvPr/>
        </p:nvSpPr>
        <p:spPr>
          <a:xfrm>
            <a:off x="156643" y="786289"/>
            <a:ext cx="4619152" cy="5945741"/>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u="sng" dirty="0">
                <a:solidFill>
                  <a:schemeClr val="bg1"/>
                </a:solidFill>
              </a:rPr>
              <a:t>Health </a:t>
            </a:r>
            <a:endParaRPr lang="en-GB" sz="800" dirty="0">
              <a:solidFill>
                <a:schemeClr val="bg1"/>
              </a:solidFill>
            </a:endParaRPr>
          </a:p>
          <a:p>
            <a:r>
              <a:rPr lang="en-GB" sz="800" dirty="0">
                <a:solidFill>
                  <a:schemeClr val="bg1"/>
                </a:solidFill>
              </a:rPr>
              <a:t>Health is an abstract idea, making it a difficult concept to define (</a:t>
            </a:r>
            <a:r>
              <a:rPr lang="en-GB" sz="800" dirty="0" err="1">
                <a:solidFill>
                  <a:schemeClr val="bg1"/>
                </a:solidFill>
              </a:rPr>
              <a:t>Rambihar</a:t>
            </a:r>
            <a:r>
              <a:rPr lang="en-GB" sz="800" dirty="0">
                <a:solidFill>
                  <a:schemeClr val="bg1"/>
                </a:solidFill>
              </a:rPr>
              <a:t>, 2023; Musgrave, 2017; van Druten </a:t>
            </a:r>
            <a:r>
              <a:rPr lang="en-GB" sz="800" i="1" dirty="0">
                <a:solidFill>
                  <a:schemeClr val="bg1"/>
                </a:solidFill>
              </a:rPr>
              <a:t>et al., </a:t>
            </a:r>
            <a:r>
              <a:rPr lang="en-GB" sz="800" dirty="0">
                <a:solidFill>
                  <a:schemeClr val="bg1"/>
                </a:solidFill>
              </a:rPr>
              <a:t>(2022). Musgrave (2017) suggests one reason understanding health is so challenging may that there is not one singular definition, but multiple ways of how it is viewed. World Health Organisation (WHO, 2025) describe health as a condition in which a person is physically, mentally, and socially complete, and not just free from illness or disability. van Druten </a:t>
            </a:r>
            <a:r>
              <a:rPr lang="en-GB" sz="800" i="1" dirty="0">
                <a:solidFill>
                  <a:schemeClr val="bg1"/>
                </a:solidFill>
              </a:rPr>
              <a:t>et al </a:t>
            </a:r>
            <a:r>
              <a:rPr lang="en-GB" sz="800" dirty="0">
                <a:solidFill>
                  <a:schemeClr val="bg1"/>
                </a:solidFill>
              </a:rPr>
              <a:t>(2022) believe that definition is outdated as it implies people with chronic illnesses or disabilities are considered unhealthy and therefor never being able to achieve complete wellbeing. Britannica (2025) holds the same view but add that these factors contribute to how a person can cope with their environment. On the other hand, Armitage (2023) disagrees with WHO, explaining the definition is unrealistic because it describes a perfect state that cannot be fully achieved. Marmot (2010) states most physical, intellectual, and emotional development begins with experiences having lifelong impacts ranging from physical and mental health to educational success.</a:t>
            </a:r>
          </a:p>
          <a:p>
            <a:r>
              <a:rPr lang="en-GB" sz="800" dirty="0">
                <a:solidFill>
                  <a:schemeClr val="bg1"/>
                </a:solidFill>
              </a:rPr>
              <a:t>The first one thousand days (including conception) represent a critical period of rapid brain development, with substantial evidence indicating that early experiences influence brain formation and establish the foundations for later health, well-being, and learning (Public Health Wales (PHW, 2023a). Likewise, Martorell (2016) discusses how poor nutrition within the first one thousand days will have short- and long-term effects on health and function. Despite the evidence, The Academy of Medical Sciences (AIMH, 2024) draws attention to the fact that although the early years is crucial to the populations health and wellbeing, it is often overlooked in policy development across Government. PHW (2023b) reported that the cost-of-living crisis is harming children’s health, particularly those in poverty, with lasting effects on their future outcomes. Human Rights Careers (no date, par. 5) describes poverty as when ‘someone lacks the income and resources necessary to maintain a good standard of living.’ However, people’s opinions of basic needs change over time, making it problematic resulting in many describing it in the relative sense as having the least amount of income (</a:t>
            </a:r>
            <a:r>
              <a:rPr lang="en-GB" sz="800" dirty="0" err="1">
                <a:solidFill>
                  <a:schemeClr val="bg1"/>
                </a:solidFill>
              </a:rPr>
              <a:t>LLeras</a:t>
            </a:r>
            <a:r>
              <a:rPr lang="en-GB" sz="800" dirty="0">
                <a:solidFill>
                  <a:schemeClr val="bg1"/>
                </a:solidFill>
              </a:rPr>
              <a:t>- Munay, Schwandt and Wherry, 2025). Poverty in Wales has consistently stayed high in the last few years (Joseph Rowntree Foundation, 2025; PHW, 2023c) resulting in negative effects in early childhood development, increase in risk of physical and mental health problems, and places children at a disadvantage prior to entering school (NSPCC, 2024). There is a strong correlation with poverty and health as according to WHO (2024) higher income, social status and education levels are linked to better health. The Health Foundation (2024) notes experiencing poverty at any point in childhood is linked to poorer health outcomes, with the strongest effects seen among children who experience long-term poverty.</a:t>
            </a:r>
          </a:p>
          <a:p>
            <a:r>
              <a:rPr lang="en-GB" sz="800" dirty="0">
                <a:solidFill>
                  <a:schemeClr val="bg1"/>
                </a:solidFill>
              </a:rPr>
              <a:t>Wales offers a Flying Start programme which offers extra support to children under four who live in the most deprived areas (Welsh Government, 2024a). Welsh Government (2017) state one of Flying Starts aims is children are healthy and thriving. In Flying Start areas, Health Visitors can spend more time with families, providing additional support and guidance during pregnancy and throughout the early years of a child’s life (Neath Port Talbot Council, no date).</a:t>
            </a:r>
          </a:p>
        </p:txBody>
      </p:sp>
      <p:sp>
        <p:nvSpPr>
          <p:cNvPr id="9" name="TextBox 8">
            <a:extLst>
              <a:ext uri="{FF2B5EF4-FFF2-40B4-BE49-F238E27FC236}">
                <a16:creationId xmlns:a16="http://schemas.microsoft.com/office/drawing/2014/main" id="{107D84A9-86E1-CB56-27FA-2D957793F2B4}"/>
              </a:ext>
            </a:extLst>
          </p:cNvPr>
          <p:cNvSpPr txBox="1"/>
          <p:nvPr/>
        </p:nvSpPr>
        <p:spPr>
          <a:xfrm>
            <a:off x="6773590" y="786075"/>
            <a:ext cx="5288841" cy="5947573"/>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u="sng" dirty="0"/>
              <a:t>Wellbeing </a:t>
            </a:r>
            <a:endParaRPr lang="en-GB" sz="800" dirty="0"/>
          </a:p>
          <a:p>
            <a:r>
              <a:rPr lang="en-GB" sz="800" dirty="0"/>
              <a:t>Statham and Chase (2010) describe the concept of wellbeing as multi-dimensional, including physical, emotional, and social aspects, and considers children’s present experiences and future outcomes. </a:t>
            </a:r>
          </a:p>
          <a:p>
            <a:r>
              <a:rPr lang="en-GB" sz="800" dirty="0"/>
              <a:t>Like health, wellbeing is often a subject many will spend lots of time trying to define and examine (Laffan, 202</a:t>
            </a:r>
            <a:r>
              <a:rPr lang="en-GB" sz="800" dirty="0">
                <a:solidFill>
                  <a:schemeClr val="bg1"/>
                </a:solidFill>
              </a:rPr>
              <a:t>3) and although widely discussed, there is no agreed, clear, and practical definition of what wellbeing is or how it should be understood and measured (Jarden and Roache, 2023). WHO (2026) describes it to be a positive state experienced by individuals and communities. They continue to identify the similarities to health, supporting everyday living and is shaped by social, economic, and environmental factors. Wellbeing is increasingly central to many discussions, with growing recognition that, unlike illbeing, is essential for everyone (Jarden and Roache,2023). The Well-being of Future Generations (Wales) Act 2015 aims to enhance Wales’s social, economic, environmental, and cultural well-being. Early years practitioners can work in line with this by creating nurturing and inclusive environments. </a:t>
            </a:r>
          </a:p>
          <a:p>
            <a:r>
              <a:rPr lang="en-GB" sz="800" dirty="0">
                <a:solidFill>
                  <a:schemeClr val="bg1"/>
                </a:solidFill>
              </a:rPr>
              <a:t>Comer, cited in Pierson (2023,1:00) declares no significant learning can occur without a meaningful relationship. </a:t>
            </a:r>
            <a:r>
              <a:rPr lang="en-GB" sz="800" dirty="0" err="1">
                <a:solidFill>
                  <a:schemeClr val="bg1"/>
                </a:solidFill>
              </a:rPr>
              <a:t>Thoilliez</a:t>
            </a:r>
            <a:r>
              <a:rPr lang="en-GB" sz="800" dirty="0">
                <a:solidFill>
                  <a:schemeClr val="bg1"/>
                </a:solidFill>
              </a:rPr>
              <a:t> (2011 p.346) also recognises the importance of relationships maintaining that the ‘natural habitat of happiness is in human relationships.’ From building relationships (Department of Health, 2014) and following the Welsh curriculum, it is believed early year practitioners can positively influence children’s wellbeing by providing consistent care and modelling compassion and kindness (Welsh Government, 2024b). The Welsh curriculum looks at the child holistically and takes into consideration the health and wellbeing of a child and not just what they are learning academically. It considered articles from the UNCRC such as Bowlby (1971) attachment theory discusses how secure attachments help children model trust, empathy, and positive social behaviour. Creating positive relationships with the children will support them to learn and develop as they feel safe to explore their surroundings.</a:t>
            </a:r>
          </a:p>
          <a:p>
            <a:r>
              <a:rPr lang="en-GB" sz="800" dirty="0">
                <a:solidFill>
                  <a:schemeClr val="bg1"/>
                </a:solidFill>
              </a:rPr>
              <a:t>Like with health, wellbeing is important within the early years as children’s early experiences, particularly in the first five years, have long-term effects on their wellbeing (Department of Health, 2014). Haughton, </a:t>
            </a:r>
            <a:r>
              <a:rPr lang="en-GB" sz="800" dirty="0" err="1">
                <a:solidFill>
                  <a:schemeClr val="bg1"/>
                </a:solidFill>
              </a:rPr>
              <a:t>Khandker</a:t>
            </a:r>
            <a:r>
              <a:rPr lang="en-GB" sz="800" dirty="0">
                <a:solidFill>
                  <a:schemeClr val="bg1"/>
                </a:solidFill>
              </a:rPr>
              <a:t> and Shahidur (2009 p.1) stated poverty to be ‘pronounced deprivation in wellbeing’. Mind (2024) reported that people living in material deprivation produced a lower wellbeing score of 40.8 compared to the average of 48.2 (out of 70). The adult's wellbeing score is likely to impact the children's wellbeing as ‘parenting stress is considered an important risk factor affecting early child development’ (Pan </a:t>
            </a:r>
            <a:r>
              <a:rPr lang="en-GB" sz="800" i="1" dirty="0">
                <a:solidFill>
                  <a:schemeClr val="bg1"/>
                </a:solidFill>
              </a:rPr>
              <a:t>et al. </a:t>
            </a:r>
            <a:r>
              <a:rPr lang="en-GB" sz="800" dirty="0">
                <a:solidFill>
                  <a:schemeClr val="bg1"/>
                </a:solidFill>
              </a:rPr>
              <a:t>2025, par.2). Early years frameworks influence children’s wellbeing by shaping the quality of relationships, environments, learning experiences, and support systems around them.</a:t>
            </a:r>
          </a:p>
          <a:p>
            <a:r>
              <a:rPr lang="en-GB" sz="800" dirty="0">
                <a:solidFill>
                  <a:schemeClr val="bg1"/>
                </a:solidFill>
              </a:rPr>
              <a:t>If someone is in poverty it is important understand how meeting different needs affects people’s wellbeing, and to identify which needs are being overlooked so they can be given more attention (Rojas, Méndez, and Watkins-Fassler, 2023).  Cary (2025) suggests some attributes to a child’s wellbeing from school culture are relationships and belonging. In December 2024, the Children’s Wellbeing and Schools Bill were presented to Parliament, containing multiple proposals related to wellbeing in schools such as provisions on breakfast clubs (Cary, 2025). The importance of this can be seen in Maslow’s theory of hierarchy of needs. According to Maslow (1943), the bo</a:t>
            </a:r>
            <a:r>
              <a:rPr lang="en-GB" sz="800" dirty="0"/>
              <a:t>ttom level of the hierarchy being physiological needs need to be satisfied and only then can individuals be motivated to work towards the next level. With the government providing breakfast for children, they are helping fulfil part of the children’s physiological need. </a:t>
            </a:r>
          </a:p>
        </p:txBody>
      </p:sp>
      <p:pic>
        <p:nvPicPr>
          <p:cNvPr id="10" name="Picture 9" descr="Proactive Ways to Improve Your Mental Wellbeing This Year - Rosanna ...">
            <a:extLst>
              <a:ext uri="{FF2B5EF4-FFF2-40B4-BE49-F238E27FC236}">
                <a16:creationId xmlns:a16="http://schemas.microsoft.com/office/drawing/2014/main" id="{DAEDEC0D-B13A-4663-A50F-B8C16A7C4B54}"/>
              </a:ext>
            </a:extLst>
          </p:cNvPr>
          <p:cNvPicPr>
            <a:picLocks noChangeAspect="1"/>
          </p:cNvPicPr>
          <p:nvPr/>
        </p:nvPicPr>
        <p:blipFill>
          <a:blip r:embed="rId3"/>
          <a:stretch>
            <a:fillRect/>
          </a:stretch>
        </p:blipFill>
        <p:spPr>
          <a:xfrm>
            <a:off x="4848472" y="1553627"/>
            <a:ext cx="1818337" cy="1871999"/>
          </a:xfrm>
          <a:prstGeom prst="rect">
            <a:avLst/>
          </a:prstGeom>
        </p:spPr>
      </p:pic>
      <p:sp>
        <p:nvSpPr>
          <p:cNvPr id="12" name="TextBox 11">
            <a:extLst>
              <a:ext uri="{FF2B5EF4-FFF2-40B4-BE49-F238E27FC236}">
                <a16:creationId xmlns:a16="http://schemas.microsoft.com/office/drawing/2014/main" id="{A640BD83-F366-2BCC-E405-12943E56FC85}"/>
              </a:ext>
            </a:extLst>
          </p:cNvPr>
          <p:cNvSpPr txBox="1"/>
          <p:nvPr/>
        </p:nvSpPr>
        <p:spPr>
          <a:xfrm>
            <a:off x="4985046" y="5840670"/>
            <a:ext cx="1672682"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dirty="0"/>
              <a:t>Source: Learn Muscles (2017)</a:t>
            </a:r>
          </a:p>
        </p:txBody>
      </p:sp>
      <p:sp>
        <p:nvSpPr>
          <p:cNvPr id="13" name="TextBox 12">
            <a:extLst>
              <a:ext uri="{FF2B5EF4-FFF2-40B4-BE49-F238E27FC236}">
                <a16:creationId xmlns:a16="http://schemas.microsoft.com/office/drawing/2014/main" id="{6D5296B8-5BAA-00DC-7FD6-FDB6A115E8A7}"/>
              </a:ext>
            </a:extLst>
          </p:cNvPr>
          <p:cNvSpPr txBox="1"/>
          <p:nvPr/>
        </p:nvSpPr>
        <p:spPr>
          <a:xfrm>
            <a:off x="4719440" y="3419513"/>
            <a:ext cx="204301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dirty="0"/>
              <a:t>Source: Roseanna Davison Nutrition (2015)</a:t>
            </a:r>
          </a:p>
        </p:txBody>
      </p:sp>
    </p:spTree>
    <p:extLst>
      <p:ext uri="{BB962C8B-B14F-4D97-AF65-F5344CB8AC3E}">
        <p14:creationId xmlns:p14="http://schemas.microsoft.com/office/powerpoint/2010/main" val="1108856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Colorful crayon drawing of children holding hands together in unity.">
            <a:extLst>
              <a:ext uri="{FF2B5EF4-FFF2-40B4-BE49-F238E27FC236}">
                <a16:creationId xmlns:a16="http://schemas.microsoft.com/office/drawing/2014/main" id="{9B123DE5-7FDD-5B05-0962-233DC1F53526}"/>
              </a:ext>
            </a:extLst>
          </p:cNvPr>
          <p:cNvPicPr>
            <a:picLocks noChangeAspect="1"/>
          </p:cNvPicPr>
          <p:nvPr/>
        </p:nvPicPr>
        <p:blipFill>
          <a:blip r:embed="rId2"/>
          <a:stretch>
            <a:fillRect/>
          </a:stretch>
        </p:blipFill>
        <p:spPr>
          <a:xfrm>
            <a:off x="1029728" y="4443284"/>
            <a:ext cx="4458731" cy="2213920"/>
          </a:xfrm>
          <a:prstGeom prst="rect">
            <a:avLst/>
          </a:prstGeom>
        </p:spPr>
      </p:pic>
      <p:sp>
        <p:nvSpPr>
          <p:cNvPr id="2" name="Title 1">
            <a:extLst>
              <a:ext uri="{FF2B5EF4-FFF2-40B4-BE49-F238E27FC236}">
                <a16:creationId xmlns:a16="http://schemas.microsoft.com/office/drawing/2014/main" id="{120C2CC6-FF69-6FBF-C27A-20CF6639C375}"/>
              </a:ext>
            </a:extLst>
          </p:cNvPr>
          <p:cNvSpPr>
            <a:spLocks noGrp="1"/>
          </p:cNvSpPr>
          <p:nvPr>
            <p:ph type="title"/>
          </p:nvPr>
        </p:nvSpPr>
        <p:spPr>
          <a:xfrm>
            <a:off x="3052119" y="406314"/>
            <a:ext cx="8795951" cy="1840427"/>
          </a:xfrm>
          <a:prstGeom prst="roundRect">
            <a:avLst/>
          </a:prstGeom>
        </p:spPr>
        <p:style>
          <a:lnRef idx="1">
            <a:schemeClr val="accent6"/>
          </a:lnRef>
          <a:fillRef idx="2">
            <a:schemeClr val="accent6"/>
          </a:fillRef>
          <a:effectRef idx="1">
            <a:schemeClr val="accent6"/>
          </a:effectRef>
          <a:fontRef idx="minor">
            <a:schemeClr val="dk1"/>
          </a:fontRef>
        </p:style>
        <p:txBody>
          <a:bodyPr>
            <a:normAutofit fontScale="90000"/>
          </a:bodyPr>
          <a:lstStyle/>
          <a:p>
            <a:r>
              <a:rPr lang="en-GB" sz="800" u="sng" dirty="0">
                <a:solidFill>
                  <a:schemeClr val="tx1"/>
                </a:solidFill>
                <a:latin typeface="Aptos"/>
              </a:rPr>
              <a:t>Lifestyle</a:t>
            </a:r>
            <a:r>
              <a:rPr lang="en-GB" sz="800" dirty="0">
                <a:solidFill>
                  <a:schemeClr val="tx1"/>
                </a:solidFill>
                <a:latin typeface="Aptos"/>
              </a:rPr>
              <a:t> </a:t>
            </a:r>
          </a:p>
          <a:p>
            <a:r>
              <a:rPr lang="en-GB" sz="800" dirty="0">
                <a:solidFill>
                  <a:schemeClr val="tx1"/>
                </a:solidFill>
                <a:latin typeface="Aptos"/>
              </a:rPr>
              <a:t>The concept of lifestyle can be understood as the pattern of choices, behaviours, and habits that shape how a person lives their daily life (Jensen, 2008). However, Jensen (2008) highlights that the term is often used casually to mean a way of living, but attains in research on health, it has a more specific and meaningful role. According to Science News Today (2025) healthy lifestyle is not defined by a single decision; it is formed through many small, everyday choices that, over time, create a balanced and fulfilling life. Kumar (2017, p.1) states ‘In sociology, a lifestyle is the life of a person’. </a:t>
            </a:r>
          </a:p>
          <a:p>
            <a:r>
              <a:rPr lang="en-GB" sz="800" dirty="0">
                <a:solidFill>
                  <a:schemeClr val="tx1"/>
                </a:solidFill>
                <a:latin typeface="Aptos"/>
              </a:rPr>
              <a:t>It is widely considered that a healthy lifestyle consists of a balanced diet, regular exercise, and adequate rest (NHS, 2022; Sonal 2024). Solan (2024) believes forming the foundation of a healthy lifestyle is creating long term habits that includes all the above plus managing mental health and attending regular routine medicals. According to the NHS (2022), a balanced diet consists of consuming the right amount of a variety of foods, to maintain a healthy body weight. Kumar (2017) promotes lifestyle is an important part in staying healthy. These are all aspects that can be modelled by early years practitioners to instil the importance of health into children. </a:t>
            </a:r>
          </a:p>
          <a:p>
            <a:r>
              <a:rPr lang="en-GB" sz="800" dirty="0">
                <a:solidFill>
                  <a:schemeClr val="tx1"/>
                </a:solidFill>
                <a:latin typeface="Aptos"/>
              </a:rPr>
              <a:t>The curriculum for non‑maintained nursery settings considers these factors and creates a holistic approach. </a:t>
            </a:r>
          </a:p>
          <a:p>
            <a:r>
              <a:rPr lang="en-GB" sz="800" dirty="0">
                <a:solidFill>
                  <a:schemeClr val="tx1"/>
                </a:solidFill>
                <a:latin typeface="Aptos"/>
              </a:rPr>
              <a:t>Combining aspects from health and wellbeing will contribute to a healthy lifestyle. Health and wellbeing are often associated together, giving a holistic view of a healthy lifestyle. There are many factors that can contribute to whether someone lives a healthy lifestyle (WHO, 2024). WHO (2024) mentions some factors being where a person lives, the state of our environment, genetics, household income and education level, and relationships with friends and family. These can be seen in the categories of the microsystem, where someone lives, the mesosystem and </a:t>
            </a:r>
            <a:r>
              <a:rPr lang="en-GB" sz="800" err="1">
                <a:solidFill>
                  <a:schemeClr val="tx1"/>
                </a:solidFill>
                <a:latin typeface="Aptos"/>
              </a:rPr>
              <a:t>exosystem</a:t>
            </a:r>
            <a:r>
              <a:rPr lang="en-GB" sz="800" dirty="0">
                <a:solidFill>
                  <a:schemeClr val="tx1"/>
                </a:solidFill>
                <a:latin typeface="Aptos"/>
              </a:rPr>
              <a:t> which involves relationships, the macrosystem including poverty and environment (Christensen, 2016).</a:t>
            </a:r>
          </a:p>
          <a:p>
            <a:r>
              <a:rPr lang="en-GB" sz="800" dirty="0">
                <a:solidFill>
                  <a:schemeClr val="tx1"/>
                </a:solidFill>
                <a:latin typeface="Aptos"/>
              </a:rPr>
              <a:t>People are motivated to adopt healthy lifestyles in mid-life that support wellbeing in older age and help reduce mental decline (Government Office for Science, 2008).</a:t>
            </a:r>
          </a:p>
        </p:txBody>
      </p:sp>
      <p:sp>
        <p:nvSpPr>
          <p:cNvPr id="3" name="Content Placeholder 2">
            <a:extLst>
              <a:ext uri="{FF2B5EF4-FFF2-40B4-BE49-F238E27FC236}">
                <a16:creationId xmlns:a16="http://schemas.microsoft.com/office/drawing/2014/main" id="{EB41BF5B-2C08-2A6A-5006-F71A0D6C67F8}"/>
              </a:ext>
            </a:extLst>
          </p:cNvPr>
          <p:cNvSpPr>
            <a:spLocks noGrp="1"/>
          </p:cNvSpPr>
          <p:nvPr>
            <p:ph idx="1"/>
          </p:nvPr>
        </p:nvSpPr>
        <p:spPr>
          <a:xfrm>
            <a:off x="395416" y="2494950"/>
            <a:ext cx="7961870" cy="2219798"/>
          </a:xfrm>
          <a:prstGeom prst="round2DiagRect">
            <a:avLst/>
          </a:prstGeom>
        </p:spPr>
        <p:style>
          <a:lnRef idx="2">
            <a:schemeClr val="accent6">
              <a:shade val="15000"/>
            </a:schemeClr>
          </a:lnRef>
          <a:fillRef idx="1">
            <a:schemeClr val="accent6"/>
          </a:fillRef>
          <a:effectRef idx="0">
            <a:schemeClr val="accent6"/>
          </a:effectRef>
          <a:fontRef idx="minor">
            <a:schemeClr val="lt1"/>
          </a:fontRef>
        </p:style>
        <p:txBody>
          <a:bodyPr vert="horz" lIns="91440" tIns="45720" rIns="91440" bIns="45720" rtlCol="0" anchor="t">
            <a:normAutofit/>
          </a:bodyPr>
          <a:lstStyle/>
          <a:p>
            <a:r>
              <a:rPr lang="en-GB" sz="800" u="sng" dirty="0">
                <a:solidFill>
                  <a:schemeClr val="bg1"/>
                </a:solidFill>
              </a:rPr>
              <a:t>Application</a:t>
            </a:r>
          </a:p>
          <a:p>
            <a:r>
              <a:rPr lang="en-GB" sz="800" dirty="0">
                <a:solidFill>
                  <a:schemeClr val="bg1"/>
                </a:solidFill>
              </a:rPr>
              <a:t>Under section 17 of The Children Act 1989, local authorities have a duty to ‘to safeguard and promote the welfare of children within their area who are in need’. The Working Together to Safeguard Children (HM Government 2023) guidance states that part of safeguarding is ‘preventing impairment of children’s mental and physical health or development’ (p. 8). </a:t>
            </a:r>
          </a:p>
          <a:p>
            <a:r>
              <a:rPr lang="en-GB" sz="800" dirty="0">
                <a:solidFill>
                  <a:schemeClr val="bg1"/>
                </a:solidFill>
              </a:rPr>
              <a:t>McDowall Clark (2013, cited in Musgrave 2017), in her adaptation of Bronfenbrenner’s systems theory for early childhood, explains that children experience two key microsystems: their home environment and their early years setting. Practitioners can support during setting time but once the child is at home the influences are from parents. According to Gubbels, Gerards and </a:t>
            </a:r>
            <a:r>
              <a:rPr lang="en-GB" sz="800" dirty="0" err="1">
                <a:solidFill>
                  <a:schemeClr val="bg1"/>
                </a:solidFill>
              </a:rPr>
              <a:t>Kremars</a:t>
            </a:r>
            <a:r>
              <a:rPr lang="en-GB" sz="800" dirty="0">
                <a:solidFill>
                  <a:schemeClr val="bg1"/>
                </a:solidFill>
              </a:rPr>
              <a:t> (2015) and Loth </a:t>
            </a:r>
            <a:r>
              <a:rPr lang="en-GB" sz="800" i="1" dirty="0">
                <a:solidFill>
                  <a:schemeClr val="bg1"/>
                </a:solidFill>
              </a:rPr>
              <a:t>et al. </a:t>
            </a:r>
            <a:r>
              <a:rPr lang="en-GB" sz="800" dirty="0">
                <a:solidFill>
                  <a:schemeClr val="bg1"/>
                </a:solidFill>
              </a:rPr>
              <a:t>(2018) early years practitioners are an important part of early years settings and have a considerable influence on children’s health habits. EY practitioners can shape children’s eating habits and the amount of activity they participate in through various ways (Gubbels, Gerards and </a:t>
            </a:r>
            <a:r>
              <a:rPr lang="en-GB" sz="800" dirty="0" err="1">
                <a:solidFill>
                  <a:schemeClr val="bg1"/>
                </a:solidFill>
              </a:rPr>
              <a:t>Kremars</a:t>
            </a:r>
            <a:r>
              <a:rPr lang="en-GB" sz="800" dirty="0">
                <a:solidFill>
                  <a:schemeClr val="bg1"/>
                </a:solidFill>
              </a:rPr>
              <a:t>, 2015). Anundson </a:t>
            </a:r>
            <a:r>
              <a:rPr lang="en-GB" sz="800" i="1" dirty="0">
                <a:solidFill>
                  <a:schemeClr val="bg1"/>
                </a:solidFill>
              </a:rPr>
              <a:t>et al. </a:t>
            </a:r>
            <a:r>
              <a:rPr lang="en-GB" sz="800" dirty="0">
                <a:solidFill>
                  <a:schemeClr val="bg1"/>
                </a:solidFill>
              </a:rPr>
              <a:t>(2017) suggest offering children multiple fruits and vegetables to enhance children’s consumption of </a:t>
            </a:r>
            <a:r>
              <a:rPr lang="en-GB" sz="800" dirty="0" err="1">
                <a:solidFill>
                  <a:schemeClr val="bg1"/>
                </a:solidFill>
              </a:rPr>
              <a:t>niutrients</a:t>
            </a:r>
            <a:r>
              <a:rPr lang="en-GB" sz="800" dirty="0">
                <a:solidFill>
                  <a:schemeClr val="bg1"/>
                </a:solidFill>
              </a:rPr>
              <a:t> This is something early years settings can introduce during snack time. </a:t>
            </a:r>
          </a:p>
          <a:p>
            <a:r>
              <a:rPr lang="en-GB" sz="800" dirty="0">
                <a:solidFill>
                  <a:schemeClr val="bg1"/>
                </a:solidFill>
              </a:rPr>
              <a:t>Welsh Government (2024b) states their curriculum for funded non-maintained nursery settings is heavily focused on children’s wellbeing and was created to enhance mental and emotional wellbeing through the development of confidence, resilience, and empathy. The early years framework highlights the importance of children being confident and active explorers, supporting them to understand their learning and enhancing their wellbeing. </a:t>
            </a:r>
          </a:p>
          <a:p>
            <a:endParaRPr lang="en-GB" dirty="0"/>
          </a:p>
        </p:txBody>
      </p:sp>
      <p:sp>
        <p:nvSpPr>
          <p:cNvPr id="5" name="TextBox 4">
            <a:extLst>
              <a:ext uri="{FF2B5EF4-FFF2-40B4-BE49-F238E27FC236}">
                <a16:creationId xmlns:a16="http://schemas.microsoft.com/office/drawing/2014/main" id="{C2E79373-BAC8-EF99-8D65-10584954BDFF}"/>
              </a:ext>
            </a:extLst>
          </p:cNvPr>
          <p:cNvSpPr txBox="1"/>
          <p:nvPr/>
        </p:nvSpPr>
        <p:spPr>
          <a:xfrm>
            <a:off x="5949271" y="4826616"/>
            <a:ext cx="5913411" cy="1634490"/>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u="sng" dirty="0"/>
              <a:t>Conclusion</a:t>
            </a:r>
            <a:endParaRPr lang="en-GB" sz="800"/>
          </a:p>
          <a:p>
            <a:r>
              <a:rPr lang="en-GB" sz="800" dirty="0"/>
              <a:t>From the research provided there is compelling evidence that health, wellbeing, and lifestyle are all interlinked and needed to provide a holistic approach when supporting children with their development. It is apparent that Early Years practitioners can have a strong influence on children and are in a privileged situation to be able to be a positive role model and model a healthy lifestyle. Furthermore, creating strong relationships will support the children’s wellbeing and working in line with the Welsh curriculum will enable Early Year practitioners to work in accordance with legislations and provide the holistic learning that children require. Taking into consideration the theorists that have been discussed will provide an understanding to why and how to better support within the Early Years settings and take into consideration of the ever-changing environment and expectations. </a:t>
            </a:r>
          </a:p>
          <a:p>
            <a:pPr algn="l"/>
            <a:endParaRPr lang="en-GB" dirty="0"/>
          </a:p>
        </p:txBody>
      </p:sp>
      <p:pic>
        <p:nvPicPr>
          <p:cNvPr id="6" name="Picture 5" descr="A diagram illustrating Bronfenbrenner's ecological systems theory. concentric circles outlining the different system from chronosystem to the individual in the middle, and labels of what encompasses each system.">
            <a:extLst>
              <a:ext uri="{FF2B5EF4-FFF2-40B4-BE49-F238E27FC236}">
                <a16:creationId xmlns:a16="http://schemas.microsoft.com/office/drawing/2014/main" id="{9A4F64EE-6558-719A-9807-271B40E50C11}"/>
              </a:ext>
            </a:extLst>
          </p:cNvPr>
          <p:cNvPicPr>
            <a:picLocks noChangeAspect="1"/>
          </p:cNvPicPr>
          <p:nvPr/>
        </p:nvPicPr>
        <p:blipFill>
          <a:blip r:embed="rId3"/>
          <a:stretch>
            <a:fillRect/>
          </a:stretch>
        </p:blipFill>
        <p:spPr>
          <a:xfrm>
            <a:off x="849526" y="417040"/>
            <a:ext cx="2059463" cy="2028569"/>
          </a:xfrm>
          <a:prstGeom prst="rect">
            <a:avLst/>
          </a:prstGeom>
        </p:spPr>
      </p:pic>
      <p:pic>
        <p:nvPicPr>
          <p:cNvPr id="7" name="Picture 6" descr="The Wholesome Mermaid: Eating fresh fruits and vegetables during Fall ...">
            <a:extLst>
              <a:ext uri="{FF2B5EF4-FFF2-40B4-BE49-F238E27FC236}">
                <a16:creationId xmlns:a16="http://schemas.microsoft.com/office/drawing/2014/main" id="{860758FE-5301-1FD0-5FE1-F95BA4DFF181}"/>
              </a:ext>
            </a:extLst>
          </p:cNvPr>
          <p:cNvPicPr>
            <a:picLocks noChangeAspect="1"/>
          </p:cNvPicPr>
          <p:nvPr/>
        </p:nvPicPr>
        <p:blipFill>
          <a:blip r:embed="rId4"/>
          <a:stretch>
            <a:fillRect/>
          </a:stretch>
        </p:blipFill>
        <p:spPr>
          <a:xfrm>
            <a:off x="8999837" y="2368379"/>
            <a:ext cx="2872946" cy="2224216"/>
          </a:xfrm>
          <a:prstGeom prst="rect">
            <a:avLst/>
          </a:prstGeom>
        </p:spPr>
      </p:pic>
      <p:sp>
        <p:nvSpPr>
          <p:cNvPr id="8" name="TextBox 7">
            <a:extLst>
              <a:ext uri="{FF2B5EF4-FFF2-40B4-BE49-F238E27FC236}">
                <a16:creationId xmlns:a16="http://schemas.microsoft.com/office/drawing/2014/main" id="{03B800E5-0395-B327-39BF-5A32CF5DDF05}"/>
              </a:ext>
            </a:extLst>
          </p:cNvPr>
          <p:cNvSpPr txBox="1"/>
          <p:nvPr/>
        </p:nvSpPr>
        <p:spPr>
          <a:xfrm>
            <a:off x="9594757" y="4609923"/>
            <a:ext cx="2253475"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a:t>Source: The Healthy Mermaid (2013)</a:t>
            </a:r>
            <a:endParaRPr lang="en-GB" sz="800" dirty="0"/>
          </a:p>
        </p:txBody>
      </p:sp>
      <p:sp>
        <p:nvSpPr>
          <p:cNvPr id="11" name="TextBox 10">
            <a:extLst>
              <a:ext uri="{FF2B5EF4-FFF2-40B4-BE49-F238E27FC236}">
                <a16:creationId xmlns:a16="http://schemas.microsoft.com/office/drawing/2014/main" id="{B07FCCA4-490B-99A7-F6FE-3E0821E40FD0}"/>
              </a:ext>
            </a:extLst>
          </p:cNvPr>
          <p:cNvSpPr txBox="1"/>
          <p:nvPr/>
        </p:nvSpPr>
        <p:spPr>
          <a:xfrm>
            <a:off x="2572253" y="6347279"/>
            <a:ext cx="3124664"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00" dirty="0"/>
              <a:t>Source: Adobe Images</a:t>
            </a:r>
          </a:p>
        </p:txBody>
      </p:sp>
    </p:spTree>
    <p:extLst>
      <p:ext uri="{BB962C8B-B14F-4D97-AF65-F5344CB8AC3E}">
        <p14:creationId xmlns:p14="http://schemas.microsoft.com/office/powerpoint/2010/main" val="398309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8A7BE-8CEF-5DC8-1C04-72248B0F7F97}"/>
              </a:ext>
            </a:extLst>
          </p:cNvPr>
          <p:cNvSpPr>
            <a:spLocks noGrp="1"/>
          </p:cNvSpPr>
          <p:nvPr>
            <p:ph type="title"/>
          </p:nvPr>
        </p:nvSpPr>
        <p:spPr>
          <a:xfrm>
            <a:off x="838200" y="107693"/>
            <a:ext cx="10515600" cy="1325563"/>
          </a:xfrm>
        </p:spPr>
        <p:txBody>
          <a:bodyPr/>
          <a:lstStyle/>
          <a:p>
            <a:r>
              <a:rPr lang="en-GB" dirty="0"/>
              <a:t>Reference List</a:t>
            </a:r>
          </a:p>
        </p:txBody>
      </p:sp>
      <p:sp>
        <p:nvSpPr>
          <p:cNvPr id="3" name="Content Placeholder 2">
            <a:extLst>
              <a:ext uri="{FF2B5EF4-FFF2-40B4-BE49-F238E27FC236}">
                <a16:creationId xmlns:a16="http://schemas.microsoft.com/office/drawing/2014/main" id="{5F8C3249-25F8-FC4A-95D9-7E74448E90E9}"/>
              </a:ext>
            </a:extLst>
          </p:cNvPr>
          <p:cNvSpPr>
            <a:spLocks noGrp="1"/>
          </p:cNvSpPr>
          <p:nvPr>
            <p:ph idx="1"/>
          </p:nvPr>
        </p:nvSpPr>
        <p:spPr>
          <a:xfrm>
            <a:off x="838200" y="1207788"/>
            <a:ext cx="10515600" cy="4969175"/>
          </a:xfrm>
        </p:spPr>
        <p:txBody>
          <a:bodyPr vert="horz" lIns="91440" tIns="45720" rIns="91440" bIns="45720" rtlCol="0" anchor="t">
            <a:normAutofit/>
          </a:bodyPr>
          <a:lstStyle/>
          <a:p>
            <a:r>
              <a:rPr lang="en-GB" sz="1200" dirty="0">
                <a:highlight>
                  <a:srgbClr val="FFFFFF"/>
                </a:highlight>
              </a:rPr>
              <a:t>The Academy of Medical Sciences (2024) </a:t>
            </a:r>
            <a:r>
              <a:rPr lang="en-GB" sz="1200" i="1" dirty="0">
                <a:highlight>
                  <a:srgbClr val="FFFFFF"/>
                </a:highlight>
              </a:rPr>
              <a:t>Prioritising Early Childhood to Promote the Nation’s Health, Wellbeing and Prosperity. </a:t>
            </a:r>
            <a:r>
              <a:rPr lang="en-GB" sz="1200" dirty="0">
                <a:highlight>
                  <a:srgbClr val="FFFFFF"/>
                </a:highlight>
              </a:rPr>
              <a:t>Available at: </a:t>
            </a:r>
            <a:r>
              <a:rPr lang="en-GB" sz="1200" u="sng" dirty="0">
                <a:highlight>
                  <a:srgbClr val="FFFFFF"/>
                </a:highlight>
                <a:hlinkClick r:id="rId2"/>
              </a:rPr>
              <a:t>https://aimh.uk/wp-content/uploads/2024/02/The-Academy-of-Medical-Sciences-Prioritising-early-childhood-to-promote-the-nations-health-wellbeing-and-prosperity-Feb-24.pdf</a:t>
            </a:r>
            <a:r>
              <a:rPr lang="en-GB" sz="1200" dirty="0">
                <a:highlight>
                  <a:srgbClr val="FFFFFF"/>
                </a:highlight>
              </a:rPr>
              <a:t> (Accessed 30 December 2025)</a:t>
            </a:r>
          </a:p>
          <a:p>
            <a:r>
              <a:rPr lang="en-GB" sz="1200" dirty="0">
                <a:highlight>
                  <a:srgbClr val="FFFFFF"/>
                </a:highlight>
              </a:rPr>
              <a:t>Anundson, K., Sisson, S. B.,  Anderson, M., Horm, D.,  Soto, J., Hoffman, L. (2018) ‘Staff Food-Related Behaviours and Children’s Tastes of Food Groups during Lunch at Child Care in Oklahoma’. </a:t>
            </a:r>
            <a:r>
              <a:rPr lang="en-GB" sz="1200" i="1" dirty="0">
                <a:highlight>
                  <a:srgbClr val="FFFFFF"/>
                </a:highlight>
              </a:rPr>
              <a:t>Journal of the Academy of Nutrition and Dietetics.</a:t>
            </a:r>
            <a:r>
              <a:rPr lang="en-GB" sz="1200" dirty="0">
                <a:highlight>
                  <a:srgbClr val="FFFFFF"/>
                </a:highlight>
              </a:rPr>
              <a:t> 118 (8) pp.1399-1407. Available at: </a:t>
            </a:r>
            <a:r>
              <a:rPr lang="en-GB" sz="1200" u="sng" dirty="0">
                <a:highlight>
                  <a:srgbClr val="FFFFFF"/>
                </a:highlight>
                <a:hlinkClick r:id="rId3"/>
              </a:rPr>
              <a:t>https://www.sciencedirect.com/science/article/pii/S2212267217311449?casa_token=8XOR6oVQeRsAAAAA:gxJgVJCdGQC0R3pKxKEsUcex1zNNUx_T3HeGG0Hh7R3bCLC2INlSa19pcNIDM2VGayAJZGHEPSW1</a:t>
            </a:r>
            <a:r>
              <a:rPr lang="en-GB" sz="1200" dirty="0">
                <a:highlight>
                  <a:srgbClr val="FFFFFF"/>
                </a:highlight>
              </a:rPr>
              <a:t> (Accessed 05 January 2026).</a:t>
            </a:r>
          </a:p>
          <a:p>
            <a:r>
              <a:rPr lang="en-US" sz="1200" dirty="0">
                <a:highlight>
                  <a:srgbClr val="FFFFFF"/>
                </a:highlight>
              </a:rPr>
              <a:t>Bowlby, J. (1971) </a:t>
            </a:r>
            <a:r>
              <a:rPr lang="en-US" sz="1200" i="1" dirty="0">
                <a:highlight>
                  <a:srgbClr val="FFFFFF"/>
                </a:highlight>
              </a:rPr>
              <a:t>Attachment and loss</a:t>
            </a:r>
            <a:r>
              <a:rPr lang="en-US" sz="1200" dirty="0">
                <a:highlight>
                  <a:srgbClr val="FFFFFF"/>
                </a:highlight>
              </a:rPr>
              <a:t>. Harmondsworth: Penguin.</a:t>
            </a:r>
            <a:endParaRPr lang="en-GB" sz="1200" dirty="0">
              <a:highlight>
                <a:srgbClr val="FFFFFF"/>
              </a:highlight>
            </a:endParaRPr>
          </a:p>
          <a:p>
            <a:r>
              <a:rPr lang="en-GB" sz="1200" dirty="0">
                <a:highlight>
                  <a:srgbClr val="FFFFFF"/>
                </a:highlight>
              </a:rPr>
              <a:t>Britannica (2025) </a:t>
            </a:r>
            <a:r>
              <a:rPr lang="en-GB" sz="1200" i="1" dirty="0">
                <a:highlight>
                  <a:srgbClr val="FFFFFF"/>
                </a:highlight>
              </a:rPr>
              <a:t>Health. </a:t>
            </a:r>
            <a:r>
              <a:rPr lang="en-GB" sz="1200" dirty="0">
                <a:highlight>
                  <a:srgbClr val="FFFFFF"/>
                </a:highlight>
              </a:rPr>
              <a:t>Available at: </a:t>
            </a:r>
            <a:r>
              <a:rPr lang="en-GB" sz="1200" u="sng" dirty="0">
                <a:highlight>
                  <a:srgbClr val="FFFFFF"/>
                </a:highlight>
                <a:hlinkClick r:id="rId4"/>
              </a:rPr>
              <a:t>https://www.britannica.com/topic/health</a:t>
            </a:r>
            <a:r>
              <a:rPr lang="en-GB" sz="1200" dirty="0">
                <a:highlight>
                  <a:srgbClr val="FFFFFF"/>
                </a:highlight>
              </a:rPr>
              <a:t> (Accessed 30 December 2025). </a:t>
            </a:r>
          </a:p>
          <a:p>
            <a:r>
              <a:rPr lang="en-GB" sz="1200" dirty="0">
                <a:highlight>
                  <a:srgbClr val="FFFFFF"/>
                </a:highlight>
              </a:rPr>
              <a:t>Cary, E. (2025) </a:t>
            </a:r>
            <a:r>
              <a:rPr lang="en-GB" sz="1200" i="1" dirty="0">
                <a:highlight>
                  <a:srgbClr val="FFFFFF"/>
                </a:highlight>
              </a:rPr>
              <a:t>Children's Wellbeing in Schools. </a:t>
            </a:r>
            <a:r>
              <a:rPr lang="en-GB" sz="1200" dirty="0">
                <a:highlight>
                  <a:srgbClr val="FFFFFF"/>
                </a:highlight>
              </a:rPr>
              <a:t>Available at: </a:t>
            </a:r>
            <a:r>
              <a:rPr lang="en-GB" sz="1200" u="sng" dirty="0">
                <a:highlight>
                  <a:srgbClr val="FFFFFF"/>
                </a:highlight>
                <a:hlinkClick r:id="rId5"/>
              </a:rPr>
              <a:t>https://researchbriefings.files.parliament.uk/documents/POST-PN-0739/POST-PN-0739.pdf?utm_source</a:t>
            </a:r>
            <a:r>
              <a:rPr lang="en-GB" sz="1200" dirty="0">
                <a:highlight>
                  <a:srgbClr val="FFFFFF"/>
                </a:highlight>
              </a:rPr>
              <a:t> (Accessed 04 January 2026). </a:t>
            </a:r>
          </a:p>
          <a:p>
            <a:r>
              <a:rPr lang="en-GB" sz="1200" i="1" dirty="0">
                <a:highlight>
                  <a:srgbClr val="FFFFFF"/>
                </a:highlight>
              </a:rPr>
              <a:t>Children Act 1989. C. 41. </a:t>
            </a:r>
            <a:r>
              <a:rPr lang="en-GB" sz="1200" dirty="0">
                <a:highlight>
                  <a:srgbClr val="FFFFFF"/>
                </a:highlight>
              </a:rPr>
              <a:t>Available at: </a:t>
            </a:r>
            <a:r>
              <a:rPr lang="en-GB" sz="1200" u="sng" dirty="0">
                <a:highlight>
                  <a:srgbClr val="FFFFFF"/>
                </a:highlight>
                <a:hlinkClick r:id="rId6"/>
              </a:rPr>
              <a:t>https://www.legislation.gov.uk/ukpga/1989/41/section/17</a:t>
            </a:r>
            <a:r>
              <a:rPr lang="en-GB" sz="1200" dirty="0">
                <a:highlight>
                  <a:srgbClr val="FFFFFF"/>
                </a:highlight>
              </a:rPr>
              <a:t>  (Accessed 05 January 2026).</a:t>
            </a:r>
          </a:p>
          <a:p>
            <a:r>
              <a:rPr lang="en-GB" sz="1200" dirty="0">
                <a:highlight>
                  <a:srgbClr val="FFFFFF"/>
                </a:highlight>
              </a:rPr>
              <a:t>Christensen, J. (2016) ‘A Critical Reflection of Bronfenbrenner’s Development Ecology Model’. PROBLEMS OF EDUCATION IN THE 21st CENTURY. (69)22. Available at: </a:t>
            </a:r>
            <a:r>
              <a:rPr lang="en-GB" sz="1200" u="sng" dirty="0">
                <a:highlight>
                  <a:srgbClr val="FFFFFF"/>
                </a:highlight>
                <a:hlinkClick r:id="rId7"/>
              </a:rPr>
              <a:t>https://www.diva-portal.org/smash/get/diva2:1401552/FULLTEXT01.pdf</a:t>
            </a:r>
            <a:r>
              <a:rPr lang="en-GB" sz="1200" dirty="0">
                <a:highlight>
                  <a:srgbClr val="FFFFFF"/>
                </a:highlight>
              </a:rPr>
              <a:t>. (Accessed 06 January 2026). </a:t>
            </a:r>
          </a:p>
          <a:p>
            <a:r>
              <a:rPr lang="en-GB" sz="1200" dirty="0">
                <a:highlight>
                  <a:srgbClr val="FFFFFF"/>
                </a:highlight>
              </a:rPr>
              <a:t>Department of Health (2014) </a:t>
            </a:r>
            <a:r>
              <a:rPr lang="en-GB" sz="1200" i="1" dirty="0">
                <a:highlight>
                  <a:srgbClr val="FFFFFF"/>
                </a:highlight>
              </a:rPr>
              <a:t>Health Improvement Analytical Team Department of Health. </a:t>
            </a:r>
            <a:r>
              <a:rPr lang="en-GB" sz="1200" dirty="0">
                <a:highlight>
                  <a:srgbClr val="FFFFFF"/>
                </a:highlight>
              </a:rPr>
              <a:t>Available at: </a:t>
            </a:r>
            <a:r>
              <a:rPr lang="en-GB" sz="1200" u="sng" dirty="0">
                <a:highlight>
                  <a:srgbClr val="FFFFFF"/>
                </a:highlight>
                <a:hlinkClick r:id="rId8"/>
              </a:rPr>
              <a:t>https://assets.publishing.service.gov.uk/media/5a7c08d8ed915d41476225b3/Wellbeing_-_why_it_matters_to_health_summary_of_key_points.pdf</a:t>
            </a:r>
            <a:r>
              <a:rPr lang="en-GB" sz="1200" dirty="0">
                <a:highlight>
                  <a:srgbClr val="FFFFFF"/>
                </a:highlight>
              </a:rPr>
              <a:t> (Accessed 04 January 2026).</a:t>
            </a:r>
          </a:p>
          <a:p>
            <a:r>
              <a:rPr lang="en-GB" sz="1200" dirty="0">
                <a:highlight>
                  <a:srgbClr val="FFFFFF"/>
                </a:highlight>
              </a:rPr>
              <a:t>The Government Office for Science (2008) </a:t>
            </a:r>
            <a:r>
              <a:rPr lang="en-GB" sz="1200" i="1" dirty="0">
                <a:highlight>
                  <a:srgbClr val="FFFFFF"/>
                </a:highlight>
              </a:rPr>
              <a:t>Foresight Mental Capital and Wellbeing Project. Final Project report – Executive summary</a:t>
            </a:r>
            <a:r>
              <a:rPr lang="en-GB" sz="1200" dirty="0">
                <a:highlight>
                  <a:srgbClr val="FFFFFF"/>
                </a:highlight>
              </a:rPr>
              <a:t>. Available at: </a:t>
            </a:r>
            <a:r>
              <a:rPr lang="en-GB" sz="1200" u="sng" dirty="0">
                <a:highlight>
                  <a:srgbClr val="FFFFFF"/>
                </a:highlight>
                <a:hlinkClick r:id="rId9"/>
              </a:rPr>
              <a:t>https://assets.publishing.service.gov.uk/media/5a7c59eced915d6969f44488/mental-capital-wellbeing-report.pdf</a:t>
            </a:r>
            <a:r>
              <a:rPr lang="en-GB" sz="1200" dirty="0">
                <a:highlight>
                  <a:srgbClr val="FFFFFF"/>
                </a:highlight>
              </a:rPr>
              <a:t> (Accessed 05 January 2025).</a:t>
            </a:r>
          </a:p>
          <a:p>
            <a:r>
              <a:rPr lang="en-GB" sz="1200" dirty="0">
                <a:highlight>
                  <a:srgbClr val="FFFFFF"/>
                </a:highlight>
              </a:rPr>
              <a:t>Haughton, J. and </a:t>
            </a:r>
            <a:r>
              <a:rPr lang="en-GB" sz="1200" dirty="0" err="1">
                <a:highlight>
                  <a:srgbClr val="FFFFFF"/>
                </a:highlight>
              </a:rPr>
              <a:t>Khandker</a:t>
            </a:r>
            <a:r>
              <a:rPr lang="en-GB" sz="1200" dirty="0">
                <a:highlight>
                  <a:srgbClr val="FFFFFF"/>
                </a:highlight>
              </a:rPr>
              <a:t>, S.R. (2009) </a:t>
            </a:r>
            <a:r>
              <a:rPr lang="en-GB" sz="1200" i="1" dirty="0">
                <a:highlight>
                  <a:srgbClr val="FFFFFF"/>
                </a:highlight>
              </a:rPr>
              <a:t>Handbook on Poverty and Inequality</a:t>
            </a:r>
            <a:r>
              <a:rPr lang="en-GB" sz="1200" dirty="0">
                <a:highlight>
                  <a:srgbClr val="FFFFFF"/>
                </a:highlight>
              </a:rPr>
              <a:t>. Washington, DC: World Bank. Available at: </a:t>
            </a:r>
            <a:r>
              <a:rPr lang="en-GB" sz="1200" u="sng" dirty="0">
                <a:highlight>
                  <a:srgbClr val="FFFFFF"/>
                </a:highlight>
                <a:hlinkClick r:id="rId10"/>
              </a:rPr>
              <a:t>https://doi.org/10.1596/978-0-8213-7613-3</a:t>
            </a:r>
            <a:r>
              <a:rPr lang="en-GB" sz="1200" dirty="0">
                <a:solidFill>
                  <a:srgbClr val="3A3A3A"/>
                </a:solidFill>
                <a:highlight>
                  <a:srgbClr val="FFFFFF"/>
                </a:highlight>
              </a:rPr>
              <a:t>. </a:t>
            </a:r>
            <a:r>
              <a:rPr lang="en-GB" sz="1200" dirty="0">
                <a:highlight>
                  <a:srgbClr val="FFFFFF"/>
                </a:highlight>
              </a:rPr>
              <a:t>(Accessed 04 January 2026).</a:t>
            </a:r>
          </a:p>
          <a:p>
            <a:endParaRPr lang="en-GB" dirty="0"/>
          </a:p>
        </p:txBody>
      </p:sp>
    </p:spTree>
    <p:extLst>
      <p:ext uri="{BB962C8B-B14F-4D97-AF65-F5344CB8AC3E}">
        <p14:creationId xmlns:p14="http://schemas.microsoft.com/office/powerpoint/2010/main" val="806475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573EB1-2923-EE30-0286-45C2330A1F1C}"/>
              </a:ext>
            </a:extLst>
          </p:cNvPr>
          <p:cNvSpPr>
            <a:spLocks noGrp="1"/>
          </p:cNvSpPr>
          <p:nvPr>
            <p:ph idx="1"/>
          </p:nvPr>
        </p:nvSpPr>
        <p:spPr>
          <a:xfrm>
            <a:off x="838200" y="497274"/>
            <a:ext cx="10515600" cy="5895932"/>
          </a:xfrm>
        </p:spPr>
        <p:txBody>
          <a:bodyPr vert="horz" lIns="91440" tIns="45720" rIns="91440" bIns="45720" rtlCol="0" anchor="t">
            <a:normAutofit lnSpcReduction="10000"/>
          </a:bodyPr>
          <a:lstStyle/>
          <a:p>
            <a:r>
              <a:rPr lang="en-GB" sz="1200" dirty="0">
                <a:highlight>
                  <a:srgbClr val="FFFFFF"/>
                </a:highlight>
              </a:rPr>
              <a:t>The Health Foundation (2024) Relationship Between Persistent Poverty and Health. Available at: </a:t>
            </a:r>
            <a:r>
              <a:rPr lang="en-GB" sz="1200" u="sng" dirty="0">
                <a:highlight>
                  <a:srgbClr val="FFFFFF"/>
                </a:highlight>
                <a:hlinkClick r:id="rId2"/>
              </a:rPr>
              <a:t>https://www.health.org.uk/evidence-hub/money/relationship-between-persistent-poverty-and-health?utm_source</a:t>
            </a:r>
            <a:r>
              <a:rPr lang="en-GB" sz="1200" dirty="0">
                <a:highlight>
                  <a:srgbClr val="FFFFFF"/>
                </a:highlight>
              </a:rPr>
              <a:t> (Accessed 04 January 2026).</a:t>
            </a:r>
          </a:p>
          <a:p>
            <a:r>
              <a:rPr lang="en-GB" sz="1200" dirty="0">
                <a:solidFill>
                  <a:srgbClr val="222222"/>
                </a:solidFill>
                <a:highlight>
                  <a:srgbClr val="FFFFFF"/>
                </a:highlight>
              </a:rPr>
              <a:t>Gubbels, J. S., Gerards, S. M. P. L., &amp; Kremers, S. P. J. (2015).’ Use of Food Practices by Childcare Staff and the Association with Dietary Intake of Children at Childcare.’ </a:t>
            </a:r>
            <a:r>
              <a:rPr lang="en-GB" sz="1200" i="1" dirty="0">
                <a:solidFill>
                  <a:srgbClr val="222222"/>
                </a:solidFill>
                <a:highlight>
                  <a:srgbClr val="FFFFFF"/>
                </a:highlight>
              </a:rPr>
              <a:t>Nutrients</a:t>
            </a:r>
            <a:r>
              <a:rPr lang="en-GB" sz="1200" dirty="0">
                <a:solidFill>
                  <a:srgbClr val="222222"/>
                </a:solidFill>
                <a:highlight>
                  <a:srgbClr val="FFFFFF"/>
                </a:highlight>
              </a:rPr>
              <a:t>, 7(4). Available at: </a:t>
            </a:r>
            <a:r>
              <a:rPr lang="en-GB" sz="1200" u="sng" dirty="0">
                <a:highlight>
                  <a:srgbClr val="FFFFFF"/>
                </a:highlight>
                <a:hlinkClick r:id="rId3"/>
              </a:rPr>
              <a:t>https://www.mdpi.com/2072-6643/7/4/2161</a:t>
            </a:r>
            <a:r>
              <a:rPr lang="en-GB" sz="1200" dirty="0">
                <a:highlight>
                  <a:srgbClr val="FFFFFF"/>
                </a:highlight>
              </a:rPr>
              <a:t> (Accessed 05 January 2026).</a:t>
            </a:r>
          </a:p>
          <a:p>
            <a:r>
              <a:rPr lang="en-GB" sz="1200" dirty="0">
                <a:highlight>
                  <a:srgbClr val="FFFFFF"/>
                </a:highlight>
              </a:rPr>
              <a:t>Human Rights Careers (no date) </a:t>
            </a:r>
            <a:r>
              <a:rPr lang="en-GB" sz="1200" i="1" dirty="0">
                <a:highlight>
                  <a:srgbClr val="FFFFFF"/>
                </a:highlight>
              </a:rPr>
              <a:t>What is Poverty? The Causes, Facts, and Ways to Take Action. </a:t>
            </a:r>
            <a:r>
              <a:rPr lang="en-GB" sz="1200" dirty="0">
                <a:highlight>
                  <a:srgbClr val="FFFFFF"/>
                </a:highlight>
              </a:rPr>
              <a:t>Available</a:t>
            </a:r>
            <a:r>
              <a:rPr lang="en-GB" sz="1200" dirty="0">
                <a:solidFill>
                  <a:srgbClr val="3A3A3A"/>
                </a:solidFill>
                <a:highlight>
                  <a:srgbClr val="FFFFFF"/>
                </a:highlight>
              </a:rPr>
              <a:t> at: </a:t>
            </a:r>
            <a:r>
              <a:rPr lang="en-GB" sz="1200" u="sng" dirty="0">
                <a:highlight>
                  <a:srgbClr val="FFFFFF"/>
                </a:highlight>
                <a:hlinkClick r:id="rId4"/>
              </a:rPr>
              <a:t>https://www.humanrightscareers.com/issues/what-is-poverty-the-causes-facts-and-ways-to-take-action/</a:t>
            </a:r>
            <a:r>
              <a:rPr lang="en-GB" sz="1200" dirty="0">
                <a:highlight>
                  <a:srgbClr val="FFFFFF"/>
                </a:highlight>
              </a:rPr>
              <a:t> (Accessed 04 January 2026). </a:t>
            </a:r>
          </a:p>
          <a:p>
            <a:r>
              <a:rPr lang="en-GB" sz="1200" dirty="0">
                <a:highlight>
                  <a:srgbClr val="FFFFFF"/>
                </a:highlight>
              </a:rPr>
              <a:t>Jarden, A. and Roache, A. (2023) ‘What Is Wellbeing?’, </a:t>
            </a:r>
            <a:r>
              <a:rPr lang="en-GB" sz="1200" i="1" dirty="0">
                <a:highlight>
                  <a:srgbClr val="FFFFFF"/>
                </a:highlight>
              </a:rPr>
              <a:t>International journal of environmental research and public health</a:t>
            </a:r>
            <a:r>
              <a:rPr lang="en-GB" sz="1200" dirty="0">
                <a:highlight>
                  <a:srgbClr val="FFFFFF"/>
                </a:highlight>
              </a:rPr>
              <a:t>, 20(6), p. 5006. Available at: </a:t>
            </a:r>
            <a:r>
              <a:rPr lang="en-GB" sz="1200" u="sng" dirty="0">
                <a:highlight>
                  <a:srgbClr val="FFFFFF"/>
                </a:highlight>
                <a:hlinkClick r:id="rId5"/>
              </a:rPr>
              <a:t>https://doi.org/10.3390/ijerph20065006</a:t>
            </a:r>
            <a:r>
              <a:rPr lang="en-GB" sz="1200" dirty="0">
                <a:highlight>
                  <a:srgbClr val="FFFFFF"/>
                </a:highlight>
              </a:rPr>
              <a:t>. (Accessed 04 January 2026).</a:t>
            </a:r>
          </a:p>
          <a:p>
            <a:r>
              <a:rPr lang="en-GB" sz="1200" dirty="0">
                <a:highlight>
                  <a:srgbClr val="FFFFFF"/>
                </a:highlight>
              </a:rPr>
              <a:t>Jensen, M. (2007) ‘Defining lifestyle’. </a:t>
            </a:r>
            <a:r>
              <a:rPr lang="en-GB" sz="1200" i="1" dirty="0">
                <a:highlight>
                  <a:srgbClr val="FFFFFF"/>
                </a:highlight>
              </a:rPr>
              <a:t>Environmental Sciences.</a:t>
            </a:r>
            <a:r>
              <a:rPr lang="en-GB" sz="1200" dirty="0">
                <a:highlight>
                  <a:srgbClr val="FFFFFF"/>
                </a:highlight>
              </a:rPr>
              <a:t> 4(2), 63-73. Available at: </a:t>
            </a:r>
            <a:r>
              <a:rPr lang="en-GB" sz="1200" u="sng" dirty="0">
                <a:highlight>
                  <a:srgbClr val="FFFFFF"/>
                </a:highlight>
                <a:hlinkClick r:id="rId6"/>
              </a:rPr>
              <a:t>https://www.tandfonline.com/doi/pdf/10.1080/15693430701472747</a:t>
            </a:r>
            <a:r>
              <a:rPr lang="en-GB" sz="1200" dirty="0">
                <a:highlight>
                  <a:srgbClr val="FFFFFF"/>
                </a:highlight>
              </a:rPr>
              <a:t>  (Accessed 05 January 2026).</a:t>
            </a:r>
          </a:p>
          <a:p>
            <a:r>
              <a:rPr lang="en-GB" sz="1200" dirty="0">
                <a:highlight>
                  <a:srgbClr val="FFFFFF"/>
                </a:highlight>
              </a:rPr>
              <a:t>Joseph Rowntree Foundation (2025) </a:t>
            </a:r>
            <a:r>
              <a:rPr lang="en-GB" sz="1200" i="1" dirty="0">
                <a:highlight>
                  <a:srgbClr val="FFFFFF"/>
                </a:highlight>
              </a:rPr>
              <a:t>Poverty in Wales 2025. </a:t>
            </a:r>
            <a:r>
              <a:rPr lang="en-GB" sz="1200" dirty="0">
                <a:highlight>
                  <a:srgbClr val="FFFFFF"/>
                </a:highlight>
              </a:rPr>
              <a:t>Available at: </a:t>
            </a:r>
            <a:r>
              <a:rPr lang="en-GB" sz="1200" u="sng" dirty="0">
                <a:highlight>
                  <a:srgbClr val="FFFFFF"/>
                </a:highlight>
                <a:hlinkClick r:id="rId7"/>
              </a:rPr>
              <a:t>https://www.jrf.org.uk/poverty-in-wales-2025?utm_source=copilot.com</a:t>
            </a:r>
            <a:r>
              <a:rPr lang="en-GB" sz="1200" dirty="0">
                <a:highlight>
                  <a:srgbClr val="FFFFFF"/>
                </a:highlight>
              </a:rPr>
              <a:t> (Accessed 30 December 2025).</a:t>
            </a:r>
          </a:p>
          <a:p>
            <a:r>
              <a:rPr lang="en-GB" sz="1200" dirty="0">
                <a:highlight>
                  <a:srgbClr val="FFFFFF"/>
                </a:highlight>
              </a:rPr>
              <a:t>The Kings Fund (2024) </a:t>
            </a:r>
            <a:r>
              <a:rPr lang="en-GB" sz="1200" i="1" dirty="0">
                <a:highlight>
                  <a:srgbClr val="FFFFFF"/>
                </a:highlight>
              </a:rPr>
              <a:t>Poverty Taking a Heavy Toll on UK’s Health and NHS Services. </a:t>
            </a:r>
            <a:r>
              <a:rPr lang="en-GB" sz="1200" dirty="0">
                <a:highlight>
                  <a:srgbClr val="FFFFFF"/>
                </a:highlight>
              </a:rPr>
              <a:t>Available at: </a:t>
            </a:r>
            <a:r>
              <a:rPr lang="en-GB" sz="1200" u="sng" dirty="0">
                <a:highlight>
                  <a:srgbClr val="FFFFFF"/>
                </a:highlight>
                <a:hlinkClick r:id="rId8"/>
              </a:rPr>
              <a:t>https://www.kingsfund.org.uk/insight-and-analysis/press-releases/poverty-health-nhs-services?utm_source</a:t>
            </a:r>
            <a:r>
              <a:rPr lang="en-GB" sz="1200" dirty="0">
                <a:highlight>
                  <a:srgbClr val="FFFFFF"/>
                </a:highlight>
              </a:rPr>
              <a:t> (Accessed 04 January 2026).</a:t>
            </a:r>
          </a:p>
          <a:p>
            <a:r>
              <a:rPr lang="en-GB" sz="1200" dirty="0">
                <a:highlight>
                  <a:srgbClr val="FFFFFF"/>
                </a:highlight>
              </a:rPr>
              <a:t>Kumar, K. (2017) ‘Importance of Healthy Lifestyle in Healthy Living’. </a:t>
            </a:r>
            <a:r>
              <a:rPr lang="en-GB" sz="1200" i="1" dirty="0">
                <a:highlight>
                  <a:srgbClr val="FFFFFF"/>
                </a:highlight>
              </a:rPr>
              <a:t>Juniper Online Journal of Public Health. </a:t>
            </a:r>
            <a:r>
              <a:rPr lang="en-GB" sz="1200" dirty="0">
                <a:highlight>
                  <a:srgbClr val="FFFFFF"/>
                </a:highlight>
              </a:rPr>
              <a:t>2 (5) Available at: </a:t>
            </a:r>
            <a:r>
              <a:rPr lang="en-GB" sz="1200" u="sng" dirty="0">
                <a:highlight>
                  <a:srgbClr val="FFFFFF"/>
                </a:highlight>
                <a:hlinkClick r:id="rId9"/>
              </a:rPr>
              <a:t>https://www.researchgate.net/profile/Kamakhya-Kumar/publication/322267516_Importance_of_Healthy_Life_Style_in_Healthy_living/links/5a79abb5aca2722e4df3e076/Importance-of-Healthy-Life-Style-in-Healthy-living.pdf</a:t>
            </a:r>
            <a:r>
              <a:rPr lang="en-GB" sz="1200" dirty="0">
                <a:highlight>
                  <a:srgbClr val="FFFFFF"/>
                </a:highlight>
              </a:rPr>
              <a:t> (Accessed 05 January 2025).</a:t>
            </a:r>
          </a:p>
          <a:p>
            <a:r>
              <a:rPr lang="en-GB" sz="1200" dirty="0">
                <a:highlight>
                  <a:srgbClr val="FFFFFF"/>
                </a:highlight>
              </a:rPr>
              <a:t>Laffan, K. (2023) </a:t>
            </a:r>
            <a:r>
              <a:rPr lang="en-GB" sz="1200" i="1" dirty="0">
                <a:highlight>
                  <a:srgbClr val="FFFFFF"/>
                </a:highlight>
              </a:rPr>
              <a:t>What is Wellbeing? </a:t>
            </a:r>
            <a:r>
              <a:rPr lang="en-GB" sz="1200" dirty="0">
                <a:highlight>
                  <a:srgbClr val="FFFFFF"/>
                </a:highlight>
              </a:rPr>
              <a:t>Available at: </a:t>
            </a:r>
            <a:r>
              <a:rPr lang="en-GB" sz="1200" u="sng" dirty="0">
                <a:highlight>
                  <a:srgbClr val="FFFFFF"/>
                </a:highlight>
                <a:hlinkClick r:id="rId10"/>
              </a:rPr>
              <a:t>https://youtu.be/vv4cW-NKjWI?si=T8oUWUV3XWY0xwj4</a:t>
            </a:r>
            <a:r>
              <a:rPr lang="en-GB" sz="1200" dirty="0">
                <a:highlight>
                  <a:srgbClr val="FFFFFF"/>
                </a:highlight>
              </a:rPr>
              <a:t> (Accessed 4 January 2025). </a:t>
            </a:r>
          </a:p>
          <a:p>
            <a:r>
              <a:rPr lang="en-GB" sz="1200" dirty="0" err="1">
                <a:highlight>
                  <a:srgbClr val="FFFFFF"/>
                </a:highlight>
              </a:rPr>
              <a:t>LLeras</a:t>
            </a:r>
            <a:r>
              <a:rPr lang="en-GB" sz="1200" dirty="0">
                <a:highlight>
                  <a:srgbClr val="FFFFFF"/>
                </a:highlight>
              </a:rPr>
              <a:t>- Munay, A., Schwandt, H., and Wherry, L. (2025) ‘Poverty and Health’. </a:t>
            </a:r>
            <a:r>
              <a:rPr lang="en-GB" sz="1200" i="1" dirty="0">
                <a:highlight>
                  <a:srgbClr val="FFFFFF"/>
                </a:highlight>
              </a:rPr>
              <a:t>Annual Review of Economics. </a:t>
            </a:r>
            <a:r>
              <a:rPr lang="en-GB" sz="1200" dirty="0">
                <a:highlight>
                  <a:srgbClr val="FFFFFF"/>
                </a:highlight>
              </a:rPr>
              <a:t>Available at: </a:t>
            </a:r>
            <a:r>
              <a:rPr lang="en-GB" sz="1200" u="sng" dirty="0">
                <a:highlight>
                  <a:srgbClr val="FFFFFF"/>
                </a:highlight>
                <a:hlinkClick r:id="rId11"/>
              </a:rPr>
              <a:t>https://www.annualreviews.org/docserver/fulltext/economics/17/1/annurev-economics-081624-083218.pdf?expires=1767537017&amp;id=id&amp;accname=guest&amp;checksum=49365772A6B47967ECDD13CC24BE3AE6</a:t>
            </a:r>
            <a:r>
              <a:rPr lang="en-GB" sz="1200" dirty="0">
                <a:highlight>
                  <a:srgbClr val="FFFFFF"/>
                </a:highlight>
              </a:rPr>
              <a:t> (Accessed 04 January 2026). </a:t>
            </a:r>
          </a:p>
          <a:p>
            <a:r>
              <a:rPr lang="en-GB" sz="1200" dirty="0">
                <a:highlight>
                  <a:srgbClr val="FFFFFF"/>
                </a:highlight>
              </a:rPr>
              <a:t>Loth, K., Shanafelt, A., Davey, C., Anfinson, A., Zauner, M., Ayers Looby, A., Frost, N., Nanney, M. (2019) ‘Provider Adherence to Nutrition and Physical Activity Best Practices Within Early Care and Education Settings in Minnesota, Helping to Reduce Early Childhood Health Disparities’. </a:t>
            </a:r>
            <a:r>
              <a:rPr lang="en-GB" sz="1200" i="1" dirty="0">
                <a:highlight>
                  <a:srgbClr val="FFFFFF"/>
                </a:highlight>
              </a:rPr>
              <a:t>Health Education &amp; Behaviour. </a:t>
            </a:r>
            <a:r>
              <a:rPr lang="en-GB" sz="1200" dirty="0">
                <a:highlight>
                  <a:srgbClr val="FFFFFF"/>
                </a:highlight>
              </a:rPr>
              <a:t>Available at: </a:t>
            </a:r>
            <a:r>
              <a:rPr lang="en-GB" sz="1200" u="sng" dirty="0">
                <a:highlight>
                  <a:srgbClr val="FFFFFF"/>
                </a:highlight>
                <a:hlinkClick r:id="rId12"/>
              </a:rPr>
              <a:t>https://journals.sagepub.com/doi/pdf/10.1177/1090198118780458?casa_token=3XwLLaeYj-QAAAAA:ynLFm2Y7_xyjZ_BlEibvIdNsy0G1LTqed79Pf3cdjohvQZWUj0qh6De8ebcEibriERUZ6exU6kx_Mw</a:t>
            </a:r>
            <a:r>
              <a:rPr lang="en-GB" sz="1200" dirty="0">
                <a:highlight>
                  <a:srgbClr val="FFFFFF"/>
                </a:highlight>
              </a:rPr>
              <a:t> (Accessed 05 January 2026). </a:t>
            </a:r>
          </a:p>
          <a:p>
            <a:r>
              <a:rPr lang="en-GB" sz="1200" dirty="0">
                <a:highlight>
                  <a:srgbClr val="FFFFFF"/>
                </a:highlight>
              </a:rPr>
              <a:t>Marmot, M. (2010) Fair Society, Healthy Lives: Strategic review of health inequalities in England Post-2010, The Marmot Review. Available at: </a:t>
            </a:r>
            <a:r>
              <a:rPr lang="en-GB" sz="1200" u="sng" dirty="0">
                <a:highlight>
                  <a:srgbClr val="FFFFFF"/>
                </a:highlight>
                <a:hlinkClick r:id="rId13"/>
              </a:rPr>
              <a:t>https://www.parliament.uk/globalassets/documents/fair-society-healthy-lives-full-report.pdf</a:t>
            </a:r>
            <a:r>
              <a:rPr lang="en-GB" sz="1200" dirty="0">
                <a:highlight>
                  <a:srgbClr val="FFFFFF"/>
                </a:highlight>
              </a:rPr>
              <a:t> (Accessed 30 December 2025). </a:t>
            </a:r>
          </a:p>
          <a:p>
            <a:endParaRPr lang="en-GB" sz="1200" dirty="0">
              <a:highlight>
                <a:srgbClr val="FFFFFF"/>
              </a:highlight>
            </a:endParaRPr>
          </a:p>
          <a:p>
            <a:endParaRPr lang="en-GB" dirty="0"/>
          </a:p>
        </p:txBody>
      </p:sp>
    </p:spTree>
    <p:extLst>
      <p:ext uri="{BB962C8B-B14F-4D97-AF65-F5344CB8AC3E}">
        <p14:creationId xmlns:p14="http://schemas.microsoft.com/office/powerpoint/2010/main" val="1814222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C76630-FE79-D40E-F84C-51BD31A89A42}"/>
              </a:ext>
            </a:extLst>
          </p:cNvPr>
          <p:cNvSpPr>
            <a:spLocks noGrp="1"/>
          </p:cNvSpPr>
          <p:nvPr>
            <p:ph idx="1"/>
          </p:nvPr>
        </p:nvSpPr>
        <p:spPr>
          <a:xfrm>
            <a:off x="838200" y="559058"/>
            <a:ext cx="10515600" cy="5617905"/>
          </a:xfrm>
        </p:spPr>
        <p:txBody>
          <a:bodyPr vert="horz" lIns="91440" tIns="45720" rIns="91440" bIns="45720" rtlCol="0" anchor="t">
            <a:normAutofit lnSpcReduction="10000"/>
          </a:bodyPr>
          <a:lstStyle/>
          <a:p>
            <a:r>
              <a:rPr lang="en-GB" sz="1200" dirty="0">
                <a:highlight>
                  <a:srgbClr val="FFFFFF"/>
                </a:highlight>
              </a:rPr>
              <a:t>Maslow, A. (1943). A Theory of Human Motivation. Psychological Review, 50(4), 370–396. Available at: </a:t>
            </a:r>
            <a:r>
              <a:rPr lang="en-GB" sz="1200" dirty="0">
                <a:solidFill>
                  <a:srgbClr val="3A3A3A"/>
                </a:solidFill>
                <a:highlight>
                  <a:srgbClr val="FFFFFF"/>
                </a:highlight>
              </a:rPr>
              <a:t>Available at: </a:t>
            </a:r>
            <a:r>
              <a:rPr lang="en-GB" sz="1200" u="sng" dirty="0">
                <a:highlight>
                  <a:srgbClr val="FFFFFF"/>
                </a:highlight>
                <a:hlinkClick r:id="rId2"/>
              </a:rPr>
              <a:t>https://doi.org/10.1037/h0054346</a:t>
            </a:r>
            <a:r>
              <a:rPr lang="en-GB" sz="1200" dirty="0">
                <a:solidFill>
                  <a:srgbClr val="3A3A3A"/>
                </a:solidFill>
                <a:highlight>
                  <a:srgbClr val="FFFFFF"/>
                </a:highlight>
              </a:rPr>
              <a:t>. (Accessed 05 January 2026).</a:t>
            </a:r>
          </a:p>
          <a:p>
            <a:r>
              <a:rPr lang="en-GB" sz="1200" dirty="0">
                <a:solidFill>
                  <a:srgbClr val="333333"/>
                </a:solidFill>
                <a:highlight>
                  <a:srgbClr val="FFFFFF"/>
                </a:highlight>
              </a:rPr>
              <a:t>Musgrave, J. 2017. Children’s Health is Every Professional’s Responsibility. In: </a:t>
            </a:r>
            <a:r>
              <a:rPr lang="en-GB" sz="1200" i="1" dirty="0">
                <a:solidFill>
                  <a:srgbClr val="333333"/>
                </a:solidFill>
                <a:highlight>
                  <a:srgbClr val="FFFFFF"/>
                </a:highlight>
              </a:rPr>
              <a:t>Supporting Children’s Health and Wellbeing</a:t>
            </a:r>
            <a:r>
              <a:rPr lang="en-GB" sz="1200" dirty="0">
                <a:solidFill>
                  <a:srgbClr val="333333"/>
                </a:solidFill>
                <a:highlight>
                  <a:srgbClr val="FFFFFF"/>
                </a:highlight>
              </a:rPr>
              <a:t>. 55 City Road, London: SAGE Publications Ltd. pp. 1-8 Available at: </a:t>
            </a:r>
            <a:r>
              <a:rPr lang="en-GB" sz="1200" u="sng" dirty="0">
                <a:highlight>
                  <a:srgbClr val="FFFFFF"/>
                </a:highlight>
                <a:hlinkClick r:id="rId3"/>
              </a:rPr>
              <a:t>https://doi.org/10.4135/9781529715040.n1</a:t>
            </a:r>
            <a:r>
              <a:rPr lang="en-GB" sz="1200" dirty="0">
                <a:solidFill>
                  <a:srgbClr val="333333"/>
                </a:solidFill>
                <a:highlight>
                  <a:srgbClr val="FFFFFF"/>
                </a:highlight>
              </a:rPr>
              <a:t> (Accessed 5 Jan 2026).</a:t>
            </a:r>
          </a:p>
          <a:p>
            <a:r>
              <a:rPr lang="en-GB" sz="1200" dirty="0">
                <a:solidFill>
                  <a:srgbClr val="3A3A3A"/>
                </a:solidFill>
                <a:highlight>
                  <a:srgbClr val="FFFFFF"/>
                </a:highlight>
              </a:rPr>
              <a:t>Neath Port Talbot Council (no date) </a:t>
            </a:r>
            <a:r>
              <a:rPr lang="en-GB" sz="1200" i="1" dirty="0">
                <a:solidFill>
                  <a:srgbClr val="3A3A3A"/>
                </a:solidFill>
                <a:highlight>
                  <a:srgbClr val="FFFFFF"/>
                </a:highlight>
              </a:rPr>
              <a:t>About Flying Start. </a:t>
            </a:r>
            <a:r>
              <a:rPr lang="en-GB" sz="1200" dirty="0">
                <a:solidFill>
                  <a:srgbClr val="3A3A3A"/>
                </a:solidFill>
                <a:highlight>
                  <a:srgbClr val="FFFFFF"/>
                </a:highlight>
              </a:rPr>
              <a:t>Available at: </a:t>
            </a:r>
            <a:r>
              <a:rPr lang="en-GB" sz="1200" u="sng" dirty="0">
                <a:highlight>
                  <a:srgbClr val="FFFFFF"/>
                </a:highlight>
                <a:hlinkClick r:id="rId4"/>
              </a:rPr>
              <a:t>https://www.npt.gov.uk/children-and-families/flying-start/about-flying-start/#section_b4a257f6-86f2-4dc5-9fd4-5768a622be57_fd31600f-b19d-4721-b41a-b912dffaea54</a:t>
            </a:r>
            <a:r>
              <a:rPr lang="en-GB" sz="1200" dirty="0">
                <a:highlight>
                  <a:srgbClr val="FFFFFF"/>
                </a:highlight>
              </a:rPr>
              <a:t> (Accessed 04 January 2026).</a:t>
            </a:r>
          </a:p>
          <a:p>
            <a:r>
              <a:rPr lang="en-GB" sz="1200" dirty="0">
                <a:highlight>
                  <a:srgbClr val="FFFFFF"/>
                </a:highlight>
              </a:rPr>
              <a:t>NHS (2022) </a:t>
            </a:r>
            <a:r>
              <a:rPr lang="en-GB" sz="1200" i="1" dirty="0">
                <a:highlight>
                  <a:srgbClr val="FFFFFF"/>
                </a:highlight>
              </a:rPr>
              <a:t>Eating a Balanced Diet. </a:t>
            </a:r>
            <a:r>
              <a:rPr lang="en-GB" sz="1200" dirty="0">
                <a:highlight>
                  <a:srgbClr val="FFFFFF"/>
                </a:highlight>
              </a:rPr>
              <a:t>Available at: </a:t>
            </a:r>
            <a:r>
              <a:rPr lang="en-GB" sz="1200" u="sng" dirty="0">
                <a:highlight>
                  <a:srgbClr val="FFFFFF"/>
                </a:highlight>
                <a:hlinkClick r:id="rId5"/>
              </a:rPr>
              <a:t>https://www.nhs.uk/live-well/eat-well/how-to-eat-a-balanced-diet/eating-a-balanced-diet/</a:t>
            </a:r>
            <a:r>
              <a:rPr lang="en-GB" sz="1200" dirty="0">
                <a:highlight>
                  <a:srgbClr val="FFFFFF"/>
                </a:highlight>
              </a:rPr>
              <a:t> (Accessed 06 January 2026).</a:t>
            </a:r>
            <a:endParaRPr lang="en-GB" sz="1200" dirty="0">
              <a:solidFill>
                <a:srgbClr val="000000"/>
              </a:solidFill>
              <a:highlight>
                <a:srgbClr val="FFFFFF"/>
              </a:highlight>
            </a:endParaRPr>
          </a:p>
          <a:p>
            <a:r>
              <a:rPr lang="en-GB" sz="1200" dirty="0">
                <a:solidFill>
                  <a:srgbClr val="3A3A3A"/>
                </a:solidFill>
                <a:highlight>
                  <a:srgbClr val="FAFAFA"/>
                </a:highlight>
              </a:rPr>
              <a:t>NSPCC (2024) </a:t>
            </a:r>
            <a:r>
              <a:rPr lang="en-GB" sz="1200" i="1" dirty="0">
                <a:highlight>
                  <a:srgbClr val="FAFAFA"/>
                </a:highlight>
              </a:rPr>
              <a:t>Families living in poverty struggling to access early childhood services. </a:t>
            </a:r>
            <a:r>
              <a:rPr lang="en-GB" sz="1200" dirty="0">
                <a:highlight>
                  <a:srgbClr val="FAFAFA"/>
                </a:highlight>
              </a:rPr>
              <a:t>Available at: </a:t>
            </a:r>
            <a:r>
              <a:rPr lang="en-GB" sz="1200" u="sng" dirty="0">
                <a:highlight>
                  <a:srgbClr val="FAFAFA"/>
                </a:highlight>
                <a:hlinkClick r:id="rId6"/>
              </a:rPr>
              <a:t>https://www.nspcc.org.uk/about-us/news-opinion/2024/families-in-poverty-struggling-to-access-early-childhood-service</a:t>
            </a:r>
            <a:r>
              <a:rPr lang="en-GB" sz="1200" dirty="0">
                <a:highlight>
                  <a:srgbClr val="FAFAFA"/>
                </a:highlight>
              </a:rPr>
              <a:t>s/?utm_source=copilot.com (Accessed: 30 December 2025). </a:t>
            </a:r>
            <a:endParaRPr lang="en-GB" dirty="0"/>
          </a:p>
          <a:p>
            <a:r>
              <a:rPr lang="en-GB" sz="1200" dirty="0">
                <a:solidFill>
                  <a:srgbClr val="3A3A3A"/>
                </a:solidFill>
                <a:highlight>
                  <a:srgbClr val="FFFFFF"/>
                </a:highlight>
              </a:rPr>
              <a:t>Martorell, R. (2017) ‘Improved nutrition in the first 1000 days and adult human capital and health’, </a:t>
            </a:r>
            <a:r>
              <a:rPr lang="en-GB" sz="1200" i="1" dirty="0">
                <a:solidFill>
                  <a:srgbClr val="3A3A3A"/>
                </a:solidFill>
                <a:highlight>
                  <a:srgbClr val="FFFFFF"/>
                </a:highlight>
              </a:rPr>
              <a:t>American journal of human biology</a:t>
            </a:r>
            <a:r>
              <a:rPr lang="en-GB" sz="1200" dirty="0">
                <a:solidFill>
                  <a:srgbClr val="3A3A3A"/>
                </a:solidFill>
                <a:highlight>
                  <a:srgbClr val="FFFFFF"/>
                </a:highlight>
              </a:rPr>
              <a:t>, 29(2), p. np-n/a. Available at: </a:t>
            </a:r>
            <a:r>
              <a:rPr lang="en-GB" sz="1200" u="sng" dirty="0">
                <a:highlight>
                  <a:srgbClr val="FFFFFF"/>
                </a:highlight>
                <a:hlinkClick r:id="rId7"/>
              </a:rPr>
              <a:t>https://doi.org/10.1002/ajhb.22952</a:t>
            </a:r>
            <a:r>
              <a:rPr lang="en-GB" sz="1200" dirty="0">
                <a:solidFill>
                  <a:srgbClr val="3A3A3A"/>
                </a:solidFill>
                <a:highlight>
                  <a:srgbClr val="FFFFFF"/>
                </a:highlight>
              </a:rPr>
              <a:t>. (Accessed: 30 December 2025). </a:t>
            </a:r>
          </a:p>
          <a:p>
            <a:r>
              <a:rPr lang="en-GB" sz="1200" dirty="0">
                <a:solidFill>
                  <a:srgbClr val="3A3A3A"/>
                </a:solidFill>
                <a:highlight>
                  <a:srgbClr val="FFFFFF"/>
                </a:highlight>
              </a:rPr>
              <a:t>Mind (2024) </a:t>
            </a:r>
            <a:r>
              <a:rPr lang="en-GB" sz="1200" i="1" dirty="0">
                <a:solidFill>
                  <a:srgbClr val="3A3A3A"/>
                </a:solidFill>
                <a:highlight>
                  <a:srgbClr val="FFFFFF"/>
                </a:highlight>
              </a:rPr>
              <a:t>The Big Mental Health Report. </a:t>
            </a:r>
            <a:r>
              <a:rPr lang="en-GB" sz="1200" dirty="0">
                <a:solidFill>
                  <a:srgbClr val="3A3A3A"/>
                </a:solidFill>
                <a:highlight>
                  <a:srgbClr val="FFFFFF"/>
                </a:highlight>
              </a:rPr>
              <a:t>Available at: </a:t>
            </a:r>
            <a:r>
              <a:rPr lang="en-GB" sz="1200" u="sng" dirty="0">
                <a:highlight>
                  <a:srgbClr val="FFFFFF"/>
                </a:highlight>
                <a:hlinkClick r:id="rId8"/>
              </a:rPr>
              <a:t>https://www.mind.org.uk/media/vbbdclpi/the-big-mental-health-report-2024-mind.pdf</a:t>
            </a:r>
            <a:r>
              <a:rPr lang="en-GB" sz="1200" dirty="0">
                <a:solidFill>
                  <a:srgbClr val="3A3A3A"/>
                </a:solidFill>
                <a:highlight>
                  <a:srgbClr val="FFFFFF"/>
                </a:highlight>
              </a:rPr>
              <a:t> (Accessed 04 January 2026).</a:t>
            </a:r>
          </a:p>
          <a:p>
            <a:r>
              <a:rPr lang="en-GB" sz="1200" dirty="0">
                <a:solidFill>
                  <a:srgbClr val="1B1B1B"/>
                </a:solidFill>
                <a:highlight>
                  <a:srgbClr val="FFFFFF"/>
                </a:highlight>
              </a:rPr>
              <a:t>Pan, B., Gong, Y., Wang, Y., Miao, J., Zhao, C., Li, Y. (2025) ‘The impact of maternal parenting stress on early childhood development: the mediating role of maternal depression and the moderating effect of family resilience’. </a:t>
            </a:r>
            <a:r>
              <a:rPr lang="en-GB" sz="1200" i="1" dirty="0">
                <a:solidFill>
                  <a:srgbClr val="1B1B1B"/>
                </a:solidFill>
                <a:highlight>
                  <a:srgbClr val="FFFFFF"/>
                </a:highlight>
              </a:rPr>
              <a:t>BMC Psychol</a:t>
            </a:r>
            <a:r>
              <a:rPr lang="en-GB" sz="1200" dirty="0">
                <a:solidFill>
                  <a:srgbClr val="1B1B1B"/>
                </a:solidFill>
                <a:highlight>
                  <a:srgbClr val="FFFFFF"/>
                </a:highlight>
              </a:rPr>
              <a:t>. 13(1):277. Published 2025 Mar 20. Available at: doi:10.1186/s40359-025-02575-6</a:t>
            </a:r>
            <a:r>
              <a:rPr lang="en-GB" sz="1200" dirty="0">
                <a:highlight>
                  <a:srgbClr val="FFFFFF"/>
                </a:highlight>
              </a:rPr>
              <a:t>  (Accessed 06 January 2026).</a:t>
            </a:r>
          </a:p>
          <a:p>
            <a:r>
              <a:rPr lang="en-GB" sz="1200" dirty="0">
                <a:highlight>
                  <a:srgbClr val="FFFFFF"/>
                </a:highlight>
              </a:rPr>
              <a:t>Pierson, R</a:t>
            </a:r>
            <a:r>
              <a:rPr lang="en-GB" sz="1200" b="1" dirty="0">
                <a:highlight>
                  <a:srgbClr val="FFFFFF"/>
                </a:highlight>
              </a:rPr>
              <a:t>.</a:t>
            </a:r>
            <a:r>
              <a:rPr lang="en-GB" sz="1200" dirty="0">
                <a:highlight>
                  <a:srgbClr val="FFFFFF"/>
                </a:highlight>
              </a:rPr>
              <a:t> (2013) </a:t>
            </a:r>
            <a:r>
              <a:rPr lang="en-GB" sz="1200" i="1" dirty="0">
                <a:highlight>
                  <a:srgbClr val="FFFFFF"/>
                </a:highlight>
              </a:rPr>
              <a:t>Every kid needs a champion</a:t>
            </a:r>
            <a:r>
              <a:rPr lang="en-GB" sz="1200" dirty="0">
                <a:highlight>
                  <a:srgbClr val="FFFFFF"/>
                </a:highlight>
              </a:rPr>
              <a:t>. TED. (1:00) Available at: </a:t>
            </a:r>
            <a:r>
              <a:rPr lang="en-GB" sz="1200" dirty="0">
                <a:highlight>
                  <a:srgbClr val="FFFFFF"/>
                </a:highlight>
                <a:hlinkClick r:id="rId9"/>
              </a:rPr>
              <a:t>https://www.ted.com/talks/rita_pierson_every_kid_needs_a_champion</a:t>
            </a:r>
            <a:r>
              <a:rPr lang="en-GB" sz="1200" dirty="0">
                <a:highlight>
                  <a:srgbClr val="FFFFFF"/>
                </a:highlight>
              </a:rPr>
              <a:t> (Accessed: 30 December 2025) </a:t>
            </a:r>
          </a:p>
          <a:p>
            <a:r>
              <a:rPr lang="en-GB" sz="1200" dirty="0">
                <a:highlight>
                  <a:srgbClr val="FFFFFF"/>
                </a:highlight>
              </a:rPr>
              <a:t>Public Health Wales (2023a) </a:t>
            </a:r>
            <a:r>
              <a:rPr lang="en-GB" sz="1200" i="1" dirty="0">
                <a:highlight>
                  <a:srgbClr val="FFFFFF"/>
                </a:highlight>
              </a:rPr>
              <a:t>First 1000 Days A </a:t>
            </a:r>
            <a:r>
              <a:rPr lang="en-GB" sz="1200" dirty="0">
                <a:highlight>
                  <a:srgbClr val="FFFFFF"/>
                </a:highlight>
              </a:rPr>
              <a:t>Public</a:t>
            </a:r>
            <a:r>
              <a:rPr lang="en-GB" sz="1200" i="1" dirty="0">
                <a:highlight>
                  <a:srgbClr val="FFFFFF"/>
                </a:highlight>
              </a:rPr>
              <a:t> Health Approach to Supporting Parents. </a:t>
            </a:r>
            <a:r>
              <a:rPr lang="en-GB" sz="1200" dirty="0">
                <a:highlight>
                  <a:srgbClr val="FFFFFF"/>
                </a:highlight>
              </a:rPr>
              <a:t>Available at: </a:t>
            </a:r>
            <a:r>
              <a:rPr lang="en-GB" sz="1200" u="sng" dirty="0">
                <a:highlight>
                  <a:srgbClr val="FFFFFF"/>
                </a:highlight>
                <a:hlinkClick r:id="rId10"/>
              </a:rPr>
              <a:t>https://phw.nhs.wales/topics/the-first-1000-days-programme/resources/a-public-health-approach-to-supporting-parents-summary-report/</a:t>
            </a:r>
            <a:r>
              <a:rPr lang="en-GB" sz="1200" dirty="0">
                <a:highlight>
                  <a:srgbClr val="FFFFFF"/>
                </a:highlight>
              </a:rPr>
              <a:t> (Accessed 30 December 2025).</a:t>
            </a:r>
          </a:p>
          <a:p>
            <a:r>
              <a:rPr lang="en-GB" sz="1200" dirty="0">
                <a:highlight>
                  <a:srgbClr val="FFFFFF"/>
                </a:highlight>
              </a:rPr>
              <a:t>Public Health Wales (2023b) </a:t>
            </a:r>
            <a:r>
              <a:rPr lang="en-GB" sz="1200" i="1" dirty="0">
                <a:solidFill>
                  <a:srgbClr val="212529"/>
                </a:solidFill>
                <a:highlight>
                  <a:srgbClr val="FFFFFF"/>
                </a:highlight>
              </a:rPr>
              <a:t>The Current and Future Health of Children in Wales is Being Harmed by the Cost of Living Crisis. </a:t>
            </a:r>
            <a:r>
              <a:rPr lang="en-GB" sz="1200" dirty="0">
                <a:solidFill>
                  <a:srgbClr val="212529"/>
                </a:solidFill>
                <a:highlight>
                  <a:srgbClr val="FFFFFF"/>
                </a:highlight>
              </a:rPr>
              <a:t>Available at: </a:t>
            </a:r>
            <a:r>
              <a:rPr lang="en-GB" sz="1200" u="sng" dirty="0">
                <a:highlight>
                  <a:srgbClr val="FFFFFF"/>
                </a:highlight>
                <a:hlinkClick r:id="rId11"/>
              </a:rPr>
              <a:t>https://phw.nhs.wales/news/the-current-and-future-health-of-children-in-wales-is-being-harmed-by-the-cost-of-living-crisis/</a:t>
            </a:r>
            <a:r>
              <a:rPr lang="en-GB" sz="1200" dirty="0">
                <a:solidFill>
                  <a:srgbClr val="212529"/>
                </a:solidFill>
                <a:highlight>
                  <a:srgbClr val="FFFFFF"/>
                </a:highlight>
              </a:rPr>
              <a:t> (Accessed 30 December 2025).</a:t>
            </a:r>
          </a:p>
          <a:p>
            <a:r>
              <a:rPr lang="en-GB" sz="1200" dirty="0">
                <a:solidFill>
                  <a:srgbClr val="212529"/>
                </a:solidFill>
                <a:highlight>
                  <a:srgbClr val="FFFFFF"/>
                </a:highlight>
              </a:rPr>
              <a:t>Public Health Wales (2023c) </a:t>
            </a:r>
            <a:r>
              <a:rPr lang="en-GB" sz="1200" i="1" dirty="0">
                <a:highlight>
                  <a:srgbClr val="FFFFFF"/>
                </a:highlight>
              </a:rPr>
              <a:t>Children and the Cost-of-living Crisis in Wales. </a:t>
            </a:r>
            <a:r>
              <a:rPr lang="en-GB" sz="1200" dirty="0">
                <a:highlight>
                  <a:srgbClr val="FFFFFF"/>
                </a:highlight>
              </a:rPr>
              <a:t>Available at: </a:t>
            </a:r>
            <a:r>
              <a:rPr lang="en-GB" sz="1200" u="sng" dirty="0">
                <a:highlight>
                  <a:srgbClr val="FFFFFF"/>
                </a:highlight>
                <a:hlinkClick r:id="rId12"/>
              </a:rPr>
              <a:t>https://phwwhocc.co.uk/wp-content/uploads/2023/09/PHW-Children-and-cost-of-living-report-ENG.pdf</a:t>
            </a:r>
            <a:r>
              <a:rPr lang="en-GB" sz="1200" dirty="0">
                <a:highlight>
                  <a:srgbClr val="FFFFFF"/>
                </a:highlight>
              </a:rPr>
              <a:t> (Accessed: 30 December 2025). </a:t>
            </a:r>
          </a:p>
          <a:p>
            <a:endParaRPr lang="en-GB" dirty="0"/>
          </a:p>
        </p:txBody>
      </p:sp>
    </p:spTree>
    <p:extLst>
      <p:ext uri="{BB962C8B-B14F-4D97-AF65-F5344CB8AC3E}">
        <p14:creationId xmlns:p14="http://schemas.microsoft.com/office/powerpoint/2010/main" val="2971998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C96580-D7E0-8FFD-B544-2102C15E57A5}"/>
              </a:ext>
            </a:extLst>
          </p:cNvPr>
          <p:cNvSpPr>
            <a:spLocks noGrp="1"/>
          </p:cNvSpPr>
          <p:nvPr>
            <p:ph idx="1"/>
          </p:nvPr>
        </p:nvSpPr>
        <p:spPr>
          <a:xfrm>
            <a:off x="838200" y="589950"/>
            <a:ext cx="10515600" cy="5587013"/>
          </a:xfrm>
        </p:spPr>
        <p:txBody>
          <a:bodyPr vert="horz" lIns="91440" tIns="45720" rIns="91440" bIns="45720" rtlCol="0" anchor="t">
            <a:normAutofit lnSpcReduction="10000"/>
          </a:bodyPr>
          <a:lstStyle/>
          <a:p>
            <a:r>
              <a:rPr lang="en-GB" sz="1200" err="1">
                <a:highlight>
                  <a:srgbClr val="FFFFFF"/>
                </a:highlight>
              </a:rPr>
              <a:t>Rambihar</a:t>
            </a:r>
            <a:r>
              <a:rPr lang="en-GB" sz="1200">
                <a:highlight>
                  <a:srgbClr val="FFFFFF"/>
                </a:highlight>
              </a:rPr>
              <a:t> (2023) ‘Time to Ban the Word “Prevention”’. BMJ. </a:t>
            </a:r>
            <a:r>
              <a:rPr lang="en-GB" sz="1200">
                <a:solidFill>
                  <a:srgbClr val="333333"/>
                </a:solidFill>
                <a:highlight>
                  <a:srgbClr val="FFFFFF"/>
                </a:highlight>
              </a:rPr>
              <a:t>382 p.2212. Available at: </a:t>
            </a:r>
            <a:r>
              <a:rPr lang="en-GB" sz="1200" u="sng" dirty="0">
                <a:highlight>
                  <a:srgbClr val="FFFFFF"/>
                </a:highlight>
                <a:hlinkClick r:id="rId2"/>
              </a:rPr>
              <a:t>https://www.bmj.com/content/382/bmj.p2212/rr-2?utm_source</a:t>
            </a:r>
            <a:r>
              <a:rPr lang="en-GB" sz="1200">
                <a:solidFill>
                  <a:srgbClr val="333333"/>
                </a:solidFill>
                <a:highlight>
                  <a:srgbClr val="FFFFFF"/>
                </a:highlight>
              </a:rPr>
              <a:t> (Accessed 05 January 2026).</a:t>
            </a:r>
            <a:r>
              <a:rPr lang="en-GB" sz="1200" dirty="0">
                <a:highlight>
                  <a:srgbClr val="FFFFFF"/>
                </a:highlight>
              </a:rPr>
              <a:t> </a:t>
            </a:r>
          </a:p>
          <a:p>
            <a:r>
              <a:rPr lang="en-GB" sz="1200">
                <a:solidFill>
                  <a:srgbClr val="3A3A3A"/>
                </a:solidFill>
                <a:highlight>
                  <a:srgbClr val="FFFFFF"/>
                </a:highlight>
              </a:rPr>
              <a:t>Rojas, M., Méndez, A. and Watkins-Fassler, K. (2023) ‘The hierarchy of needs empirical examination of Maslow’s theory and lessons for development’, </a:t>
            </a:r>
            <a:r>
              <a:rPr lang="en-GB" sz="1200" i="1">
                <a:solidFill>
                  <a:srgbClr val="3A3A3A"/>
                </a:solidFill>
                <a:highlight>
                  <a:srgbClr val="FFFFFF"/>
                </a:highlight>
              </a:rPr>
              <a:t>World development</a:t>
            </a:r>
            <a:r>
              <a:rPr lang="en-GB" sz="1200">
                <a:solidFill>
                  <a:srgbClr val="3A3A3A"/>
                </a:solidFill>
                <a:highlight>
                  <a:srgbClr val="FFFFFF"/>
                </a:highlight>
              </a:rPr>
              <a:t>, 165. Available at: </a:t>
            </a:r>
            <a:r>
              <a:rPr lang="en-GB" sz="1200" u="sng" dirty="0">
                <a:highlight>
                  <a:srgbClr val="FFFFFF"/>
                </a:highlight>
                <a:hlinkClick r:id="rId3"/>
              </a:rPr>
              <a:t>https://doi.org/10.1016/j.worlddev.2023.106185</a:t>
            </a:r>
            <a:r>
              <a:rPr lang="en-GB" sz="1200">
                <a:solidFill>
                  <a:srgbClr val="3A3A3A"/>
                </a:solidFill>
                <a:highlight>
                  <a:srgbClr val="FFFFFF"/>
                </a:highlight>
              </a:rPr>
              <a:t>.</a:t>
            </a:r>
          </a:p>
          <a:p>
            <a:r>
              <a:rPr lang="en-GB" sz="1200">
                <a:highlight>
                  <a:srgbClr val="FFFFFF"/>
                </a:highlight>
              </a:rPr>
              <a:t>Science News Today (2025) </a:t>
            </a:r>
            <a:r>
              <a:rPr lang="en-GB" sz="1200" i="1">
                <a:highlight>
                  <a:srgbClr val="FFFFFF"/>
                </a:highlight>
              </a:rPr>
              <a:t>The Ultimate Guide to a Healthy Lifestyle. </a:t>
            </a:r>
            <a:r>
              <a:rPr lang="en-GB" sz="1200">
                <a:highlight>
                  <a:srgbClr val="FFFFFF"/>
                </a:highlight>
              </a:rPr>
              <a:t>Available at: </a:t>
            </a:r>
            <a:r>
              <a:rPr lang="en-GB" sz="1200" u="sng" dirty="0">
                <a:highlight>
                  <a:srgbClr val="FFFFFF"/>
                </a:highlight>
                <a:hlinkClick r:id="rId4"/>
              </a:rPr>
              <a:t>https://www.sciencenewstoday.org/the-ultimate-guide-to-a-healthy-lifestyle</a:t>
            </a:r>
            <a:r>
              <a:rPr lang="en-GB" sz="1200">
                <a:highlight>
                  <a:srgbClr val="FFFFFF"/>
                </a:highlight>
              </a:rPr>
              <a:t> (Accessed 05 January 2025).</a:t>
            </a:r>
          </a:p>
          <a:p>
            <a:r>
              <a:rPr lang="en-GB" sz="1200">
                <a:highlight>
                  <a:srgbClr val="FFFFFF"/>
                </a:highlight>
              </a:rPr>
              <a:t>Solan, M. (2024) </a:t>
            </a:r>
            <a:r>
              <a:rPr lang="en-GB" sz="1200" i="1">
                <a:highlight>
                  <a:srgbClr val="FFFFFF"/>
                </a:highlight>
              </a:rPr>
              <a:t>10 Habits for Good Health. </a:t>
            </a:r>
            <a:r>
              <a:rPr lang="en-GB" sz="1200">
                <a:highlight>
                  <a:srgbClr val="FFFFFF"/>
                </a:highlight>
              </a:rPr>
              <a:t>Available at: </a:t>
            </a:r>
            <a:r>
              <a:rPr lang="en-GB" sz="1200" u="sng" dirty="0">
                <a:highlight>
                  <a:srgbClr val="FFFFFF"/>
                </a:highlight>
                <a:hlinkClick r:id="rId5"/>
              </a:rPr>
              <a:t>https://www.health.harvard.edu/staying-healthy/10-habits-for-good-health</a:t>
            </a:r>
            <a:r>
              <a:rPr lang="en-GB" sz="1200">
                <a:highlight>
                  <a:srgbClr val="FFFFFF"/>
                </a:highlight>
              </a:rPr>
              <a:t> (Accessed 06 January 2026).</a:t>
            </a:r>
          </a:p>
          <a:p>
            <a:r>
              <a:rPr lang="en-GB" sz="1200" dirty="0">
                <a:highlight>
                  <a:srgbClr val="FFFFFF"/>
                </a:highlight>
              </a:rPr>
              <a:t>Statham, J and Chase, E (2010) Childhood Wellbeing: A brief overview. Loughborough: Childhood Wellbeing Research Centre.</a:t>
            </a:r>
          </a:p>
          <a:p>
            <a:r>
              <a:rPr lang="en-GB" sz="1200" err="1">
                <a:highlight>
                  <a:srgbClr val="FFFFFF"/>
                </a:highlight>
              </a:rPr>
              <a:t>Thoilliez</a:t>
            </a:r>
            <a:r>
              <a:rPr lang="en-GB" sz="1200">
                <a:highlight>
                  <a:srgbClr val="FFFFFF"/>
                </a:highlight>
              </a:rPr>
              <a:t>, B. (2011) How to Grow up Happy: An Exploratory Study on the Meaning of Happiness from Children’s Voices. </a:t>
            </a:r>
            <a:r>
              <a:rPr lang="en-GB" sz="1200" i="1">
                <a:highlight>
                  <a:srgbClr val="FFFFFF"/>
                </a:highlight>
              </a:rPr>
              <a:t>Child Ind Res:</a:t>
            </a:r>
            <a:r>
              <a:rPr lang="en-GB" sz="1200">
                <a:highlight>
                  <a:srgbClr val="FFFFFF"/>
                </a:highlight>
              </a:rPr>
              <a:t> 4:323–351 Available at:</a:t>
            </a:r>
            <a:r>
              <a:rPr lang="en-GB" sz="1200" dirty="0">
                <a:solidFill>
                  <a:srgbClr val="3A3A3A"/>
                </a:solidFill>
                <a:highlight>
                  <a:srgbClr val="FFFFFF"/>
                </a:highlight>
              </a:rPr>
              <a:t> </a:t>
            </a:r>
            <a:r>
              <a:rPr lang="en-GB" sz="1200" u="sng" dirty="0">
                <a:highlight>
                  <a:srgbClr val="FFFFFF"/>
                </a:highlight>
                <a:hlinkClick r:id="rId6"/>
              </a:rPr>
              <a:t>https://doi.org/10.1007/s12187-011-9107-5</a:t>
            </a:r>
            <a:r>
              <a:rPr lang="en-GB" sz="1200">
                <a:solidFill>
                  <a:srgbClr val="3A3A3A"/>
                </a:solidFill>
                <a:highlight>
                  <a:srgbClr val="FFFFFF"/>
                </a:highlight>
              </a:rPr>
              <a:t>. (Accessed: 30 December 2025).</a:t>
            </a:r>
          </a:p>
          <a:p>
            <a:r>
              <a:rPr lang="en-GB" sz="1200" dirty="0">
                <a:solidFill>
                  <a:srgbClr val="3A3A3A"/>
                </a:solidFill>
                <a:highlight>
                  <a:srgbClr val="FFFFFF"/>
                </a:highlight>
              </a:rPr>
              <a:t>van Druten, V.P., Bartels, E. A., van de </a:t>
            </a:r>
            <a:r>
              <a:rPr lang="en-GB" sz="1200" dirty="0" err="1">
                <a:solidFill>
                  <a:srgbClr val="3A3A3A"/>
                </a:solidFill>
                <a:highlight>
                  <a:srgbClr val="FFFFFF"/>
                </a:highlight>
              </a:rPr>
              <a:t>Mheen</a:t>
            </a:r>
            <a:r>
              <a:rPr lang="en-GB" sz="1200" dirty="0">
                <a:solidFill>
                  <a:srgbClr val="3A3A3A"/>
                </a:solidFill>
                <a:highlight>
                  <a:srgbClr val="FFFFFF"/>
                </a:highlight>
              </a:rPr>
              <a:t>, D., de Vries, E., </a:t>
            </a:r>
            <a:r>
              <a:rPr lang="en-GB" sz="1200" dirty="0" err="1">
                <a:solidFill>
                  <a:srgbClr val="3A3A3A"/>
                </a:solidFill>
                <a:highlight>
                  <a:srgbClr val="FFFFFF"/>
                </a:highlight>
              </a:rPr>
              <a:t>Kerkchoffs</a:t>
            </a:r>
            <a:r>
              <a:rPr lang="en-GB" sz="1200" dirty="0">
                <a:solidFill>
                  <a:srgbClr val="3A3A3A"/>
                </a:solidFill>
                <a:highlight>
                  <a:srgbClr val="FFFFFF"/>
                </a:highlight>
              </a:rPr>
              <a:t>, A. P. M and Nahar- van </a:t>
            </a:r>
            <a:r>
              <a:rPr lang="en-GB" sz="1200" dirty="0" err="1">
                <a:solidFill>
                  <a:srgbClr val="3A3A3A"/>
                </a:solidFill>
                <a:highlight>
                  <a:srgbClr val="FFFFFF"/>
                </a:highlight>
              </a:rPr>
              <a:t>Venrooij</a:t>
            </a:r>
            <a:r>
              <a:rPr lang="en-GB" sz="1200" dirty="0">
                <a:solidFill>
                  <a:srgbClr val="3A3A3A"/>
                </a:solidFill>
                <a:highlight>
                  <a:srgbClr val="FFFFFF"/>
                </a:highlight>
              </a:rPr>
              <a:t>, L. M. W. (2022) ‘</a:t>
            </a:r>
            <a:r>
              <a:rPr lang="en-GB" sz="1200" dirty="0">
                <a:solidFill>
                  <a:srgbClr val="222222"/>
                </a:solidFill>
                <a:highlight>
                  <a:srgbClr val="FFFFFF"/>
                </a:highlight>
              </a:rPr>
              <a:t>Concepts of health in different contexts: a scoping review’. </a:t>
            </a:r>
            <a:r>
              <a:rPr lang="en-GB" sz="1200" i="1" dirty="0">
                <a:solidFill>
                  <a:srgbClr val="222222"/>
                </a:solidFill>
                <a:highlight>
                  <a:srgbClr val="FFFFFF"/>
                </a:highlight>
              </a:rPr>
              <a:t>BMC Health (22)</a:t>
            </a:r>
            <a:r>
              <a:rPr lang="en-GB" sz="1200" dirty="0">
                <a:solidFill>
                  <a:srgbClr val="222222"/>
                </a:solidFill>
                <a:highlight>
                  <a:srgbClr val="FFFFFF"/>
                </a:highlight>
              </a:rPr>
              <a:t>389. Available at: </a:t>
            </a:r>
            <a:r>
              <a:rPr lang="en-GB" sz="1200" u="sng" dirty="0">
                <a:highlight>
                  <a:srgbClr val="FFFFFF"/>
                </a:highlight>
                <a:hlinkClick r:id="rId7"/>
              </a:rPr>
              <a:t>https://link.springer.com/article/10.1186/s12913-022-07702-2?utm_source=copilot.com</a:t>
            </a:r>
            <a:r>
              <a:rPr lang="en-GB" sz="1200" dirty="0">
                <a:highlight>
                  <a:srgbClr val="FFFFFF"/>
                </a:highlight>
              </a:rPr>
              <a:t> (Accessed 05 January 2026). </a:t>
            </a:r>
          </a:p>
          <a:p>
            <a:r>
              <a:rPr lang="en-GB" sz="1200" dirty="0">
                <a:highlight>
                  <a:srgbClr val="FFFFFF"/>
                </a:highlight>
              </a:rPr>
              <a:t>Well-being of Future Generations (Wales) Act 2015 </a:t>
            </a:r>
            <a:r>
              <a:rPr lang="en-GB" sz="1200" u="sng" dirty="0">
                <a:highlight>
                  <a:srgbClr val="FFFFFF"/>
                </a:highlight>
                <a:hlinkClick r:id="rId8"/>
              </a:rPr>
              <a:t>https://www.gov.wales/well-being-future-generations-act-essentials-html</a:t>
            </a:r>
            <a:r>
              <a:rPr lang="en-GB" sz="1200" dirty="0">
                <a:highlight>
                  <a:srgbClr val="FFFFFF"/>
                </a:highlight>
              </a:rPr>
              <a:t> (Accessed 04 January 2026).</a:t>
            </a:r>
            <a:r>
              <a:rPr lang="en-GB" sz="1200" dirty="0">
                <a:solidFill>
                  <a:srgbClr val="3A3A3A"/>
                </a:solidFill>
                <a:highlight>
                  <a:srgbClr val="FFFFFF"/>
                </a:highlight>
              </a:rPr>
              <a:t> </a:t>
            </a:r>
          </a:p>
          <a:p>
            <a:r>
              <a:rPr lang="en-GB" sz="1200" dirty="0">
                <a:solidFill>
                  <a:srgbClr val="3A3A3A"/>
                </a:solidFill>
                <a:highlight>
                  <a:srgbClr val="FFFFFF"/>
                </a:highlight>
              </a:rPr>
              <a:t>Welsh Government (2017) </a:t>
            </a:r>
            <a:r>
              <a:rPr lang="en-GB" sz="1200" i="1" dirty="0">
                <a:solidFill>
                  <a:srgbClr val="3A3A3A"/>
                </a:solidFill>
                <a:highlight>
                  <a:srgbClr val="FFFFFF"/>
                </a:highlight>
              </a:rPr>
              <a:t>Flying Start Health Programme Guidance. </a:t>
            </a:r>
            <a:r>
              <a:rPr lang="en-GB" sz="1200" dirty="0">
                <a:solidFill>
                  <a:srgbClr val="3A3A3A"/>
                </a:solidFill>
                <a:highlight>
                  <a:srgbClr val="FFFFFF"/>
                </a:highlight>
              </a:rPr>
              <a:t>Available at: </a:t>
            </a:r>
            <a:r>
              <a:rPr lang="en-GB" sz="1200" u="sng" dirty="0">
                <a:highlight>
                  <a:srgbClr val="FFFFFF"/>
                </a:highlight>
                <a:hlinkClick r:id="rId9"/>
              </a:rPr>
              <a:t>https://www.gov.wales/sites/default/files/publications/2019-07/flying-start-health-programme-guidance_0.pdf?utm_source=copilot.com</a:t>
            </a:r>
            <a:r>
              <a:rPr lang="en-GB" sz="1200" dirty="0">
                <a:highlight>
                  <a:srgbClr val="FFFFFF"/>
                </a:highlight>
              </a:rPr>
              <a:t> (Accessed 04 January 2026). </a:t>
            </a:r>
          </a:p>
          <a:p>
            <a:r>
              <a:rPr lang="en-GB" sz="1200" dirty="0">
                <a:highlight>
                  <a:srgbClr val="FFFFFF"/>
                </a:highlight>
              </a:rPr>
              <a:t>Welsh Government (2024b) </a:t>
            </a:r>
            <a:r>
              <a:rPr lang="en-GB" sz="1200" i="1" dirty="0">
                <a:highlight>
                  <a:srgbClr val="FFFFFF"/>
                </a:highlight>
              </a:rPr>
              <a:t>Flying Start programme. </a:t>
            </a:r>
            <a:r>
              <a:rPr lang="en-GB" sz="1200" dirty="0">
                <a:highlight>
                  <a:srgbClr val="FFFFFF"/>
                </a:highlight>
              </a:rPr>
              <a:t>Available at: </a:t>
            </a:r>
            <a:r>
              <a:rPr lang="en-GB" sz="1200" u="sng" dirty="0">
                <a:highlight>
                  <a:srgbClr val="FFFFFF"/>
                </a:highlight>
                <a:hlinkClick r:id="rId10"/>
              </a:rPr>
              <a:t>https://www.gov.wales/flying-start-programme</a:t>
            </a:r>
            <a:r>
              <a:rPr lang="en-GB" sz="1200" dirty="0">
                <a:highlight>
                  <a:srgbClr val="FFFFFF"/>
                </a:highlight>
              </a:rPr>
              <a:t> (Accessed 4 January 2026). </a:t>
            </a:r>
          </a:p>
          <a:p>
            <a:r>
              <a:rPr lang="en-GB" sz="1200" dirty="0">
                <a:highlight>
                  <a:srgbClr val="FFFFFF"/>
                </a:highlight>
              </a:rPr>
              <a:t>Welsh Government (2024b) </a:t>
            </a:r>
            <a:r>
              <a:rPr lang="en-GB" sz="1200" i="1" dirty="0">
                <a:highlight>
                  <a:srgbClr val="FFFFFF"/>
                </a:highlight>
              </a:rPr>
              <a:t>A curriculum for funded non-maintained nursery settings. </a:t>
            </a:r>
            <a:r>
              <a:rPr lang="en-GB" sz="1200" dirty="0">
                <a:highlight>
                  <a:srgbClr val="FFFFFF"/>
                </a:highlight>
              </a:rPr>
              <a:t>Available at: </a:t>
            </a:r>
            <a:r>
              <a:rPr lang="en-GB" sz="1200" u="sng" dirty="0">
                <a:highlight>
                  <a:srgbClr val="FFFFFF"/>
                </a:highlight>
                <a:hlinkClick r:id="rId11"/>
              </a:rPr>
              <a:t>https://hwb.gov.wales/api/storage/1f581142-6b91-41e4-845d-3d6c7765df20/a-curriculum-for-funded-non-maintained-nursery-settings.pdf</a:t>
            </a:r>
            <a:r>
              <a:rPr lang="en-GB" sz="1200" dirty="0">
                <a:highlight>
                  <a:srgbClr val="FFFFFF"/>
                </a:highlight>
              </a:rPr>
              <a:t> (Accessed: 30 December 2025). </a:t>
            </a:r>
          </a:p>
          <a:p>
            <a:r>
              <a:rPr lang="en-GB" sz="1200" dirty="0">
                <a:highlight>
                  <a:srgbClr val="FFFFFF"/>
                </a:highlight>
              </a:rPr>
              <a:t>World Health Organisation (2024) </a:t>
            </a:r>
            <a:r>
              <a:rPr lang="en-GB" sz="1200" i="1" dirty="0">
                <a:highlight>
                  <a:srgbClr val="FFFFFF"/>
                </a:highlight>
              </a:rPr>
              <a:t>Determinants of health. </a:t>
            </a:r>
            <a:r>
              <a:rPr lang="en-GB" sz="1200" dirty="0">
                <a:highlight>
                  <a:srgbClr val="FFFFFF"/>
                </a:highlight>
              </a:rPr>
              <a:t>Available at: </a:t>
            </a:r>
            <a:r>
              <a:rPr lang="en-GB" sz="1200" u="sng" dirty="0">
                <a:highlight>
                  <a:srgbClr val="FFFFFF"/>
                </a:highlight>
                <a:hlinkClick r:id="rId12"/>
              </a:rPr>
              <a:t>https://www.who.int/news-room/questions-and-answers/item/determinants-of-health</a:t>
            </a:r>
            <a:r>
              <a:rPr lang="en-GB" sz="1200" dirty="0">
                <a:highlight>
                  <a:srgbClr val="FFFFFF"/>
                </a:highlight>
              </a:rPr>
              <a:t> (Accessed 06 January 2026). </a:t>
            </a:r>
            <a:endParaRPr lang="en-GB" dirty="0"/>
          </a:p>
          <a:p>
            <a:r>
              <a:rPr lang="en-GB" sz="1200" dirty="0">
                <a:highlight>
                  <a:srgbClr val="FFFFFF"/>
                </a:highlight>
              </a:rPr>
              <a:t>World Health Organisation (2025) </a:t>
            </a:r>
            <a:r>
              <a:rPr lang="en-GB" sz="1200" i="1" dirty="0">
                <a:highlight>
                  <a:srgbClr val="FFFFFF"/>
                </a:highlight>
              </a:rPr>
              <a:t>Constitution. </a:t>
            </a:r>
            <a:r>
              <a:rPr lang="en-GB" sz="1200" dirty="0">
                <a:highlight>
                  <a:srgbClr val="FFFFFF"/>
                </a:highlight>
              </a:rPr>
              <a:t>Available at: </a:t>
            </a:r>
            <a:r>
              <a:rPr lang="en-GB" sz="1200" u="sng" dirty="0">
                <a:highlight>
                  <a:srgbClr val="FFFFFF"/>
                </a:highlight>
                <a:hlinkClick r:id="rId13"/>
              </a:rPr>
              <a:t>https://www.who.int/about/governance/constitution</a:t>
            </a:r>
            <a:r>
              <a:rPr lang="en-GB" sz="1200">
                <a:highlight>
                  <a:srgbClr val="FFFFFF"/>
                </a:highlight>
              </a:rPr>
              <a:t> (Accessed 30 December 2025).</a:t>
            </a:r>
            <a:endParaRPr lang="en-GB" dirty="0"/>
          </a:p>
          <a:p>
            <a:r>
              <a:rPr lang="en-GB" sz="1200" dirty="0">
                <a:highlight>
                  <a:srgbClr val="FFFFFF"/>
                </a:highlight>
              </a:rPr>
              <a:t>World Health Organisation (2026) </a:t>
            </a:r>
            <a:r>
              <a:rPr lang="en-GB" sz="1200" i="1" dirty="0">
                <a:highlight>
                  <a:srgbClr val="FFFFFF"/>
                </a:highlight>
              </a:rPr>
              <a:t>Promoting Wellbeing. </a:t>
            </a:r>
            <a:r>
              <a:rPr lang="en-GB" sz="1200" dirty="0">
                <a:highlight>
                  <a:srgbClr val="FFFFFF"/>
                </a:highlight>
              </a:rPr>
              <a:t>Available at: </a:t>
            </a:r>
            <a:r>
              <a:rPr lang="en-GB" sz="1200" u="sng" dirty="0">
                <a:highlight>
                  <a:srgbClr val="FFFFFF"/>
                </a:highlight>
                <a:hlinkClick r:id="rId14"/>
              </a:rPr>
              <a:t>https://www.who.int/activities/promoting-well-being</a:t>
            </a:r>
            <a:r>
              <a:rPr lang="en-GB" sz="1200" dirty="0">
                <a:highlight>
                  <a:srgbClr val="FFFFFF"/>
                </a:highlight>
              </a:rPr>
              <a:t> (Accessed 04 January 2026). </a:t>
            </a:r>
            <a:endParaRPr lang="en-GB"/>
          </a:p>
          <a:p>
            <a:pPr marL="0" indent="0">
              <a:buNone/>
            </a:pPr>
            <a:endParaRPr lang="en-GB" dirty="0"/>
          </a:p>
        </p:txBody>
      </p:sp>
    </p:spTree>
    <p:extLst>
      <p:ext uri="{BB962C8B-B14F-4D97-AF65-F5344CB8AC3E}">
        <p14:creationId xmlns:p14="http://schemas.microsoft.com/office/powerpoint/2010/main" val="12305816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I acknowledge the use of UWTSD copilot throughout my work for research and supporting my findings.  I used the prompt(s) such as: 1.Find an article on Flying start and health in Wales 2.Find an article on support in Wales for deprived areas  3. Find me definitions on health</vt:lpstr>
      <vt:lpstr>PowerPoint Presentation</vt:lpstr>
      <vt:lpstr>Lifestyle  The concept of lifestyle can be understood as the pattern of choices, behaviours, and habits that shape how a person lives their daily life (Jensen, 2008). However, Jensen (2008) highlights that the term is often used casually to mean a way of living, but attains in research on health, it has a more specific and meaningful role. According to Science News Today (2025) healthy lifestyle is not defined by a single decision; it is formed through many small, everyday choices that, over time, create a balanced and fulfilling life. Kumar (2017, p.1) states ‘In sociology, a lifestyle is the life of a person’.  It is widely considered that a healthy lifestyle consists of a balanced diet, regular exercise, and adequate rest (NHS, 2022; Sonal 2024). Solan (2024) believes forming the foundation of a healthy lifestyle is creating long term habits that includes all the above plus managing mental health and attending regular routine medicals. According to the NHS (2022), a balanced diet consists of consuming the right amount of a variety of foods, to maintain a healthy body weight. Kumar (2017) promotes lifestyle is an important part in staying healthy. These are all aspects that can be modelled by early years practitioners to instil the importance of health into children.  The curriculum for non‑maintained nursery settings considers these factors and creates a holistic approach.  Combining aspects from health and wellbeing will contribute to a healthy lifestyle. Health and wellbeing are often associated together, giving a holistic view of a healthy lifestyle. There are many factors that can contribute to whether someone lives a healthy lifestyle (WHO, 2024). WHO (2024) mentions some factors being where a person lives, the state of our environment, genetics, household income and education level, and relationships with friends and family. These can be seen in the categories of the microsystem, where someone lives, the mesosystem and exosystem which involves relationships, the macrosystem including poverty and environment (Christensen, 2016). People are motivated to adopt healthy lifestyles in mid-life that support wellbeing in older age and help reduce mental decline (Government Office for Science, 2008).</vt:lpstr>
      <vt:lpstr>Reference List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286</cp:revision>
  <dcterms:created xsi:type="dcterms:W3CDTF">2026-01-16T16:29:01Z</dcterms:created>
  <dcterms:modified xsi:type="dcterms:W3CDTF">2026-01-16T18:30:07Z</dcterms:modified>
</cp:coreProperties>
</file>