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94660"/>
  </p:normalViewPr>
  <p:slideViewPr>
    <p:cSldViewPr>
      <p:cViewPr varScale="1">
        <p:scale>
          <a:sx n="69" d="100"/>
          <a:sy n="69" d="100"/>
        </p:scale>
        <p:origin x="-143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2426" y="2895600"/>
            <a:ext cx="4572000" cy="13687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5" name="Rectangle 14"/>
          <p:cNvSpPr/>
          <p:nvPr/>
        </p:nvSpPr>
        <p:spPr>
          <a:xfrm>
            <a:off x="0" y="4743451"/>
            <a:ext cx="9144000" cy="21145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p:cNvCxnSpPr/>
          <p:nvPr/>
        </p:nvCxnSpPr>
        <p:spPr>
          <a:xfrm>
            <a:off x="0" y="4714875"/>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Date Placeholder 21"/>
          <p:cNvSpPr>
            <a:spLocks noGrp="1"/>
          </p:cNvSpPr>
          <p:nvPr>
            <p:ph type="dt" sz="half" idx="10"/>
          </p:nvPr>
        </p:nvSpPr>
        <p:spPr/>
        <p:txBody>
          <a:bodyPr/>
          <a:lstStyle/>
          <a:p>
            <a:fld id="{9F50A533-4C85-47DC-8BB9-C9CC49D1DF73}" type="datetimeFigureOut">
              <a:rPr lang="en-GB" smtClean="0"/>
              <a:t>16/10/2019</a:t>
            </a:fld>
            <a:endParaRPr lang="en-GB"/>
          </a:p>
        </p:txBody>
      </p:sp>
      <p:sp>
        <p:nvSpPr>
          <p:cNvPr id="23" name="Slide Number Placeholder 22"/>
          <p:cNvSpPr>
            <a:spLocks noGrp="1"/>
          </p:cNvSpPr>
          <p:nvPr>
            <p:ph type="sldNum" sz="quarter" idx="11"/>
          </p:nvPr>
        </p:nvSpPr>
        <p:spPr/>
        <p:txBody>
          <a:bodyPr/>
          <a:lstStyle/>
          <a:p>
            <a:fld id="{4DB22AD0-DF55-42E9-81D3-E4B6A782065D}" type="slidenum">
              <a:rPr lang="en-GB" smtClean="0"/>
              <a:t>‹#›</a:t>
            </a:fld>
            <a:endParaRPr lang="en-GB"/>
          </a:p>
        </p:txBody>
      </p:sp>
      <p:sp>
        <p:nvSpPr>
          <p:cNvPr id="24" name="Footer Placeholder 23"/>
          <p:cNvSpPr>
            <a:spLocks noGrp="1"/>
          </p:cNvSpPr>
          <p:nvPr>
            <p:ph type="ftr" sz="quarter" idx="12"/>
          </p:nvPr>
        </p:nvSpPr>
        <p:spPr/>
        <p:txBody>
          <a:bodyPr/>
          <a:lstStyle/>
          <a:p>
            <a:endParaRPr lang="en-GB"/>
          </a:p>
        </p:txBody>
      </p:sp>
      <p:sp>
        <p:nvSpPr>
          <p:cNvPr id="12" name="Title 11"/>
          <p:cNvSpPr>
            <a:spLocks noGrp="1"/>
          </p:cNvSpPr>
          <p:nvPr>
            <p:ph type="title"/>
          </p:nvPr>
        </p:nvSpPr>
        <p:spPr>
          <a:xfrm>
            <a:off x="352426" y="457200"/>
            <a:ext cx="7680960" cy="2438399"/>
          </a:xfrm>
        </p:spPr>
        <p:txBody>
          <a:bodyPr>
            <a:normAutofit/>
          </a:bodyPr>
          <a:lstStyle>
            <a:lvl1pPr>
              <a:spcBef>
                <a:spcPts val="0"/>
              </a:spcBef>
              <a:defRPr kumimoji="0" lang="en-US" sz="6000" b="1" i="0" u="none" strike="noStrike" kern="1200" cap="none" spc="0" normalizeH="0" baseline="0" noProof="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30"/>
          <p:cNvSpPr>
            <a:spLocks noGrp="1"/>
          </p:cNvSpPr>
          <p:nvPr>
            <p:ph sz="quarter" idx="13"/>
          </p:nvPr>
        </p:nvSpPr>
        <p:spPr>
          <a:xfrm>
            <a:off x="352426" y="1463040"/>
            <a:ext cx="7680960" cy="47244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Date Placeholder 11"/>
          <p:cNvSpPr>
            <a:spLocks noGrp="1"/>
          </p:cNvSpPr>
          <p:nvPr>
            <p:ph type="dt" sz="half" idx="14"/>
          </p:nvPr>
        </p:nvSpPr>
        <p:spPr/>
        <p:txBody>
          <a:bodyPr/>
          <a:lstStyle/>
          <a:p>
            <a:fld id="{9F50A533-4C85-47DC-8BB9-C9CC49D1DF73}" type="datetimeFigureOut">
              <a:rPr lang="en-GB" smtClean="0"/>
              <a:t>16/10/2019</a:t>
            </a:fld>
            <a:endParaRPr lang="en-GB"/>
          </a:p>
        </p:txBody>
      </p:sp>
      <p:sp>
        <p:nvSpPr>
          <p:cNvPr id="19" name="Slide Number Placeholder 18"/>
          <p:cNvSpPr>
            <a:spLocks noGrp="1"/>
          </p:cNvSpPr>
          <p:nvPr>
            <p:ph type="sldNum" sz="quarter" idx="15"/>
          </p:nvPr>
        </p:nvSpPr>
        <p:spPr/>
        <p:txBody>
          <a:bodyPr/>
          <a:lstStyle/>
          <a:p>
            <a:fld id="{4DB22AD0-DF55-42E9-81D3-E4B6A782065D}"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
        <p:nvSpPr>
          <p:cNvPr id="8" name="Title 7"/>
          <p:cNvSpPr>
            <a:spLocks noGrp="1"/>
          </p:cNvSpPr>
          <p:nvPr>
            <p:ph type="title"/>
          </p:nvPr>
        </p:nvSpPr>
        <p:spPr/>
        <p:txBody>
          <a:bodyPr/>
          <a:lstStyle/>
          <a:p>
            <a:r>
              <a:rPr lang="en-US" smtClean="0"/>
              <a:t>Click to edit Master title style</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ubtitle 2"/>
          <p:cNvSpPr>
            <a:spLocks noGrp="1"/>
          </p:cNvSpPr>
          <p:nvPr>
            <p:ph type="subTitle" idx="1"/>
          </p:nvPr>
        </p:nvSpPr>
        <p:spPr>
          <a:xfrm>
            <a:off x="352426" y="4003302"/>
            <a:ext cx="4572000" cy="1178298"/>
          </a:xfrm>
        </p:spPr>
        <p:txBody>
          <a:bodyPr>
            <a:normAutofit/>
          </a:bodyPr>
          <a:lstStyle>
            <a:lvl1pPr marL="0" indent="0" algn="l">
              <a:buNone/>
              <a:defRPr sz="2000" b="0" i="1" cap="none" spc="12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6" name="Date Placeholder 15"/>
          <p:cNvSpPr>
            <a:spLocks noGrp="1"/>
          </p:cNvSpPr>
          <p:nvPr>
            <p:ph type="dt" sz="half" idx="10"/>
          </p:nvPr>
        </p:nvSpPr>
        <p:spPr/>
        <p:txBody>
          <a:bodyPr/>
          <a:lstStyle/>
          <a:p>
            <a:fld id="{9F50A533-4C85-47DC-8BB9-C9CC49D1DF73}" type="datetimeFigureOut">
              <a:rPr lang="en-GB" smtClean="0"/>
              <a:t>16/10/2019</a:t>
            </a:fld>
            <a:endParaRPr lang="en-GB"/>
          </a:p>
        </p:txBody>
      </p:sp>
      <p:sp>
        <p:nvSpPr>
          <p:cNvPr id="20" name="Slide Number Placeholder 19"/>
          <p:cNvSpPr>
            <a:spLocks noGrp="1"/>
          </p:cNvSpPr>
          <p:nvPr>
            <p:ph type="sldNum" sz="quarter" idx="11"/>
          </p:nvPr>
        </p:nvSpPr>
        <p:spPr/>
        <p:txBody>
          <a:bodyPr/>
          <a:lstStyle/>
          <a:p>
            <a:fld id="{4DB22AD0-DF55-42E9-81D3-E4B6A782065D}" type="slidenum">
              <a:rPr lang="en-GB" smtClean="0"/>
              <a:t>‹#›</a:t>
            </a:fld>
            <a:endParaRPr lang="en-GB"/>
          </a:p>
        </p:txBody>
      </p:sp>
      <p:sp>
        <p:nvSpPr>
          <p:cNvPr id="21" name="Footer Placeholder 20"/>
          <p:cNvSpPr>
            <a:spLocks noGrp="1"/>
          </p:cNvSpPr>
          <p:nvPr>
            <p:ph type="ftr" sz="quarter" idx="12"/>
          </p:nvPr>
        </p:nvSpPr>
        <p:spPr/>
        <p:txBody>
          <a:bodyPr/>
          <a:lstStyle/>
          <a:p>
            <a:endParaRPr lang="en-GB"/>
          </a:p>
        </p:txBody>
      </p:sp>
      <p:sp>
        <p:nvSpPr>
          <p:cNvPr id="13" name="Rectangle 12"/>
          <p:cNvSpPr/>
          <p:nvPr/>
        </p:nvSpPr>
        <p:spPr>
          <a:xfrm>
            <a:off x="0" y="0"/>
            <a:ext cx="9144000" cy="182880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p:cNvCxnSpPr/>
          <p:nvPr/>
        </p:nvCxnSpPr>
        <p:spPr>
          <a:xfrm>
            <a:off x="-4439" y="182880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3"/>
          <p:cNvSpPr>
            <a:spLocks noGrp="1"/>
          </p:cNvSpPr>
          <p:nvPr>
            <p:ph type="title"/>
          </p:nvPr>
        </p:nvSpPr>
        <p:spPr>
          <a:xfrm>
            <a:off x="354366" y="1990078"/>
            <a:ext cx="8439912" cy="1984248"/>
          </a:xfrm>
        </p:spPr>
        <p:txBody>
          <a:bodyPr>
            <a:noAutofit/>
          </a:bodyPr>
          <a:lstStyle>
            <a:lvl1pPr>
              <a:defRPr kumimoji="0" lang="en-US" sz="6000" b="1" i="0" u="none" strike="noStrike" kern="1200" cap="none" spc="0" normalizeH="0" baseline="0" noProof="0" dirty="0" smtClean="0">
                <a:ln>
                  <a:noFill/>
                </a:ln>
                <a:gradFill>
                  <a:gsLst>
                    <a:gs pos="0">
                      <a:schemeClr val="tx1">
                        <a:alpha val="92000"/>
                      </a:schemeClr>
                    </a:gs>
                    <a:gs pos="45000">
                      <a:schemeClr val="tx1">
                        <a:alpha val="51000"/>
                      </a:schemeClr>
                    </a:gs>
                    <a:gs pos="100000">
                      <a:schemeClr val="tx1"/>
                    </a:gs>
                  </a:gsLst>
                  <a:lin ang="3600000" scaled="0"/>
                </a:gradFill>
                <a:effectLst/>
                <a:uLnTx/>
                <a:uFillTx/>
                <a:latin typeface="+mj-lt"/>
                <a:ea typeface="+mj-ea"/>
                <a:cs typeface="Tunga" pitchFamily="2"/>
              </a:defRPr>
            </a:lvl1pPr>
          </a:lstStyle>
          <a:p>
            <a:pPr marL="0" marR="0" lvl="0" indent="0" algn="l" defTabSz="914400" rtl="0" eaLnBrk="1" fontAlgn="auto" latinLnBrk="0" hangingPunct="1">
              <a:lnSpc>
                <a:spcPct val="100000"/>
              </a:lnSpc>
              <a:spcBef>
                <a:spcPts val="400"/>
              </a:spcBef>
              <a:spcAft>
                <a:spcPts val="0"/>
              </a:spcAft>
              <a:buClrTx/>
              <a:buSzTx/>
              <a:buFontTx/>
              <a:buNone/>
              <a:tabLst/>
              <a:defRPr/>
            </a:pPr>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11"/>
          <p:cNvSpPr>
            <a:spLocks noGrp="1"/>
          </p:cNvSpPr>
          <p:nvPr>
            <p:ph sz="quarter" idx="14"/>
          </p:nvPr>
        </p:nvSpPr>
        <p:spPr>
          <a:xfrm>
            <a:off x="4901184"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8" name="Content Placeholder 30"/>
          <p:cNvSpPr>
            <a:spLocks noGrp="1"/>
          </p:cNvSpPr>
          <p:nvPr>
            <p:ph sz="quarter" idx="13"/>
          </p:nvPr>
        </p:nvSpPr>
        <p:spPr>
          <a:xfrm>
            <a:off x="352426" y="1463040"/>
            <a:ext cx="3886200" cy="428853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7" name="Title 26"/>
          <p:cNvSpPr>
            <a:spLocks noGrp="1"/>
          </p:cNvSpPr>
          <p:nvPr>
            <p:ph type="title"/>
          </p:nvPr>
        </p:nvSpPr>
        <p:spPr/>
        <p:txBody>
          <a:bodyPr/>
          <a:lstStyle/>
          <a:p>
            <a:r>
              <a:rPr lang="en-US" smtClean="0"/>
              <a:t>Click to edit Master title style</a:t>
            </a:r>
            <a:endParaRPr lang="en-US" dirty="0"/>
          </a:p>
        </p:txBody>
      </p:sp>
      <p:sp>
        <p:nvSpPr>
          <p:cNvPr id="20" name="Date Placeholder 19"/>
          <p:cNvSpPr>
            <a:spLocks noGrp="1"/>
          </p:cNvSpPr>
          <p:nvPr>
            <p:ph type="dt" sz="half" idx="15"/>
          </p:nvPr>
        </p:nvSpPr>
        <p:spPr/>
        <p:txBody>
          <a:bodyPr/>
          <a:lstStyle/>
          <a:p>
            <a:fld id="{9F50A533-4C85-47DC-8BB9-C9CC49D1DF73}" type="datetimeFigureOut">
              <a:rPr lang="en-GB" smtClean="0"/>
              <a:t>16/10/2019</a:t>
            </a:fld>
            <a:endParaRPr lang="en-GB"/>
          </a:p>
        </p:txBody>
      </p:sp>
      <p:sp>
        <p:nvSpPr>
          <p:cNvPr id="25" name="Slide Number Placeholder 24"/>
          <p:cNvSpPr>
            <a:spLocks noGrp="1"/>
          </p:cNvSpPr>
          <p:nvPr>
            <p:ph type="sldNum" sz="quarter" idx="16"/>
          </p:nvPr>
        </p:nvSpPr>
        <p:spPr/>
        <p:txBody>
          <a:bodyPr/>
          <a:lstStyle/>
          <a:p>
            <a:fld id="{4DB22AD0-DF55-42E9-81D3-E4B6A782065D}" type="slidenum">
              <a:rPr lang="en-GB" smtClean="0"/>
              <a:t>‹#›</a:t>
            </a:fld>
            <a:endParaRPr lang="en-GB"/>
          </a:p>
        </p:txBody>
      </p:sp>
      <p:sp>
        <p:nvSpPr>
          <p:cNvPr id="26" name="Footer Placeholder 25"/>
          <p:cNvSpPr>
            <a:spLocks noGrp="1"/>
          </p:cNvSpPr>
          <p:nvPr>
            <p:ph type="ftr" sz="quarter" idx="17"/>
          </p:nvPr>
        </p:nvSpPr>
        <p:spPr/>
        <p:txBody>
          <a:bodyPr/>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Rectangle 12"/>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 Placeholder 3"/>
          <p:cNvSpPr>
            <a:spLocks noGrp="1"/>
          </p:cNvSpPr>
          <p:nvPr>
            <p:ph type="body" sz="half" idx="2"/>
          </p:nvPr>
        </p:nvSpPr>
        <p:spPr>
          <a:xfrm>
            <a:off x="352426"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9" name="Text Placeholder 3"/>
          <p:cNvSpPr>
            <a:spLocks noGrp="1"/>
          </p:cNvSpPr>
          <p:nvPr>
            <p:ph type="body" sz="half" idx="15"/>
          </p:nvPr>
        </p:nvSpPr>
        <p:spPr>
          <a:xfrm>
            <a:off x="4900613" y="1463040"/>
            <a:ext cx="3886200" cy="509587"/>
          </a:xfrm>
        </p:spPr>
        <p:txBody>
          <a:bodyPr>
            <a:normAutofit/>
          </a:bodyPr>
          <a:lstStyle>
            <a:lvl1pPr marL="0" indent="0">
              <a:buNone/>
              <a:defRPr sz="2000" b="0" i="1" spc="0" baseline="0">
                <a:solidFill>
                  <a:schemeClr val="tx1"/>
                </a:solidFill>
                <a:latin typeface="+mj-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Content Placeholder 11"/>
          <p:cNvSpPr>
            <a:spLocks noGrp="1"/>
          </p:cNvSpPr>
          <p:nvPr>
            <p:ph sz="quarter" idx="14"/>
          </p:nvPr>
        </p:nvSpPr>
        <p:spPr>
          <a:xfrm>
            <a:off x="4900613"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8" name="Content Placeholder 30"/>
          <p:cNvSpPr>
            <a:spLocks noGrp="1"/>
          </p:cNvSpPr>
          <p:nvPr>
            <p:ph sz="quarter" idx="13"/>
          </p:nvPr>
        </p:nvSpPr>
        <p:spPr>
          <a:xfrm>
            <a:off x="352426" y="2011680"/>
            <a:ext cx="3886200" cy="3736848"/>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30" name="Title 29"/>
          <p:cNvSpPr>
            <a:spLocks noGrp="1"/>
          </p:cNvSpPr>
          <p:nvPr>
            <p:ph type="title"/>
          </p:nvPr>
        </p:nvSpPr>
        <p:spPr/>
        <p:txBody>
          <a:bodyPr/>
          <a:lstStyle/>
          <a:p>
            <a:r>
              <a:rPr lang="en-US" smtClean="0"/>
              <a:t>Click to edit Master title style</a:t>
            </a:r>
            <a:endParaRPr lang="en-US"/>
          </a:p>
        </p:txBody>
      </p:sp>
      <p:sp>
        <p:nvSpPr>
          <p:cNvPr id="20" name="Date Placeholder 19"/>
          <p:cNvSpPr>
            <a:spLocks noGrp="1"/>
          </p:cNvSpPr>
          <p:nvPr>
            <p:ph type="dt" sz="half" idx="16"/>
          </p:nvPr>
        </p:nvSpPr>
        <p:spPr/>
        <p:txBody>
          <a:bodyPr/>
          <a:lstStyle/>
          <a:p>
            <a:fld id="{9F50A533-4C85-47DC-8BB9-C9CC49D1DF73}" type="datetimeFigureOut">
              <a:rPr lang="en-GB" smtClean="0"/>
              <a:t>16/10/2019</a:t>
            </a:fld>
            <a:endParaRPr lang="en-GB"/>
          </a:p>
        </p:txBody>
      </p:sp>
      <p:sp>
        <p:nvSpPr>
          <p:cNvPr id="24" name="Slide Number Placeholder 23"/>
          <p:cNvSpPr>
            <a:spLocks noGrp="1"/>
          </p:cNvSpPr>
          <p:nvPr>
            <p:ph type="sldNum" sz="quarter" idx="17"/>
          </p:nvPr>
        </p:nvSpPr>
        <p:spPr/>
        <p:txBody>
          <a:bodyPr/>
          <a:lstStyle/>
          <a:p>
            <a:fld id="{4DB22AD0-DF55-42E9-81D3-E4B6A782065D}" type="slidenum">
              <a:rPr lang="en-GB" smtClean="0"/>
              <a:t>‹#›</a:t>
            </a:fld>
            <a:endParaRPr lang="en-GB"/>
          </a:p>
        </p:txBody>
      </p:sp>
      <p:sp>
        <p:nvSpPr>
          <p:cNvPr id="29" name="Footer Placeholder 28"/>
          <p:cNvSpPr>
            <a:spLocks noGrp="1"/>
          </p:cNvSpPr>
          <p:nvPr>
            <p:ph type="ftr" sz="quarter" idx="18"/>
          </p:nvPr>
        </p:nvSpPr>
        <p:spPr/>
        <p:txBody>
          <a:bodyPr/>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Date Placeholder 10"/>
          <p:cNvSpPr>
            <a:spLocks noGrp="1"/>
          </p:cNvSpPr>
          <p:nvPr>
            <p:ph type="dt" sz="half" idx="10"/>
          </p:nvPr>
        </p:nvSpPr>
        <p:spPr/>
        <p:txBody>
          <a:bodyPr/>
          <a:lstStyle/>
          <a:p>
            <a:fld id="{9F50A533-4C85-47DC-8BB9-C9CC49D1DF73}" type="datetimeFigureOut">
              <a:rPr lang="en-GB" smtClean="0"/>
              <a:t>16/10/2019</a:t>
            </a:fld>
            <a:endParaRPr lang="en-GB"/>
          </a:p>
        </p:txBody>
      </p:sp>
      <p:sp>
        <p:nvSpPr>
          <p:cNvPr id="14" name="Slide Number Placeholder 13"/>
          <p:cNvSpPr>
            <a:spLocks noGrp="1"/>
          </p:cNvSpPr>
          <p:nvPr>
            <p:ph type="sldNum" sz="quarter" idx="11"/>
          </p:nvPr>
        </p:nvSpPr>
        <p:spPr/>
        <p:txBody>
          <a:bodyPr/>
          <a:lstStyle/>
          <a:p>
            <a:fld id="{4DB22AD0-DF55-42E9-81D3-E4B6A782065D}" type="slidenum">
              <a:rPr lang="en-GB" smtClean="0"/>
              <a:t>‹#›</a:t>
            </a:fld>
            <a:endParaRPr lang="en-GB"/>
          </a:p>
        </p:txBody>
      </p:sp>
      <p:sp>
        <p:nvSpPr>
          <p:cNvPr id="18" name="Footer Placeholder 17"/>
          <p:cNvSpPr>
            <a:spLocks noGrp="1"/>
          </p:cNvSpPr>
          <p:nvPr>
            <p:ph type="ftr" sz="quarter" idx="12"/>
          </p:nvPr>
        </p:nvSpPr>
        <p:spPr/>
        <p:txBody>
          <a:bodyPr/>
          <a:lstStyle/>
          <a:p>
            <a:endParaRPr lang="en-GB"/>
          </a:p>
        </p:txBody>
      </p:sp>
      <p:sp>
        <p:nvSpPr>
          <p:cNvPr id="15" name="Title 14"/>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ate Placeholder 6"/>
          <p:cNvSpPr>
            <a:spLocks noGrp="1"/>
          </p:cNvSpPr>
          <p:nvPr>
            <p:ph type="dt" sz="half" idx="10"/>
          </p:nvPr>
        </p:nvSpPr>
        <p:spPr/>
        <p:txBody>
          <a:bodyPr/>
          <a:lstStyle/>
          <a:p>
            <a:fld id="{9F50A533-4C85-47DC-8BB9-C9CC49D1DF73}" type="datetimeFigureOut">
              <a:rPr lang="en-GB" smtClean="0"/>
              <a:t>16/10/2019</a:t>
            </a:fld>
            <a:endParaRPr lang="en-GB"/>
          </a:p>
        </p:txBody>
      </p:sp>
      <p:sp>
        <p:nvSpPr>
          <p:cNvPr id="12" name="Slide Number Placeholder 11"/>
          <p:cNvSpPr>
            <a:spLocks noGrp="1"/>
          </p:cNvSpPr>
          <p:nvPr>
            <p:ph type="sldNum" sz="quarter" idx="11"/>
          </p:nvPr>
        </p:nvSpPr>
        <p:spPr/>
        <p:txBody>
          <a:bodyPr/>
          <a:lstStyle/>
          <a:p>
            <a:fld id="{4DB22AD0-DF55-42E9-81D3-E4B6A782065D}" type="slidenum">
              <a:rPr lang="en-GB" smtClean="0"/>
              <a:t>‹#›</a:t>
            </a:fld>
            <a:endParaRPr lang="en-GB"/>
          </a:p>
        </p:txBody>
      </p:sp>
      <p:sp>
        <p:nvSpPr>
          <p:cNvPr id="13" name="Footer Placeholder 12"/>
          <p:cNvSpPr>
            <a:spLocks noGrp="1"/>
          </p:cNvSpPr>
          <p:nvPr>
            <p:ph type="ftr" sz="quarter" idx="12"/>
          </p:nvPr>
        </p:nvSpPr>
        <p:spPr/>
        <p:txBody>
          <a:bodyPr/>
          <a:lstStyle/>
          <a:p>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Title 23"/>
          <p:cNvSpPr>
            <a:spLocks noGrp="1"/>
          </p:cNvSpPr>
          <p:nvPr>
            <p:ph type="title"/>
          </p:nvPr>
        </p:nvSpPr>
        <p:spPr/>
        <p:txBody>
          <a:bodyPr/>
          <a:lstStyle/>
          <a:p>
            <a:r>
              <a:rPr lang="en-US" smtClean="0"/>
              <a:t>Click to edit Master title style</a:t>
            </a:r>
            <a:endParaRPr lang="en-US"/>
          </a:p>
        </p:txBody>
      </p:sp>
      <p:sp>
        <p:nvSpPr>
          <p:cNvPr id="11" name="Text Placeholder 3"/>
          <p:cNvSpPr>
            <a:spLocks noGrp="1"/>
          </p:cNvSpPr>
          <p:nvPr>
            <p:ph type="body" sz="half" idx="2"/>
          </p:nvPr>
        </p:nvSpPr>
        <p:spPr>
          <a:xfrm>
            <a:off x="352426" y="1463040"/>
            <a:ext cx="3381375" cy="3967162"/>
          </a:xfrm>
        </p:spPr>
        <p:txBody>
          <a:bodyPr>
            <a:normAutofit/>
          </a:bodyPr>
          <a:lstStyle>
            <a:lvl1pPr marL="0" indent="0">
              <a:lnSpc>
                <a:spcPct val="150000"/>
              </a:lnSpc>
              <a:buNone/>
              <a:defRPr sz="1600" b="0" i="1" spc="0" baseline="0">
                <a:solidFill>
                  <a:schemeClr val="tx2"/>
                </a:solidFill>
                <a:latin typeface="+mn-lt"/>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Content Placeholder 11"/>
          <p:cNvSpPr>
            <a:spLocks noGrp="1"/>
          </p:cNvSpPr>
          <p:nvPr>
            <p:ph sz="quarter" idx="14"/>
          </p:nvPr>
        </p:nvSpPr>
        <p:spPr>
          <a:xfrm>
            <a:off x="4105275" y="1463040"/>
            <a:ext cx="4681538" cy="3968496"/>
          </a:xfrm>
        </p:spPr>
        <p:txBody>
          <a:bodyPr>
            <a:normAutofit/>
          </a:bodyPr>
          <a:lstStyle>
            <a:lvl1pPr>
              <a:defRPr sz="1600"/>
            </a:lvl1pPr>
            <a:lvl2pPr>
              <a:defRPr sz="1600"/>
            </a:lvl2pPr>
            <a:lvl3pPr>
              <a:defRPr sz="16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3" name="Date Placeholder 12"/>
          <p:cNvSpPr>
            <a:spLocks noGrp="1"/>
          </p:cNvSpPr>
          <p:nvPr>
            <p:ph type="dt" sz="half" idx="15"/>
          </p:nvPr>
        </p:nvSpPr>
        <p:spPr/>
        <p:txBody>
          <a:bodyPr/>
          <a:lstStyle/>
          <a:p>
            <a:fld id="{9F50A533-4C85-47DC-8BB9-C9CC49D1DF73}" type="datetimeFigureOut">
              <a:rPr lang="en-GB" smtClean="0"/>
              <a:t>16/10/2019</a:t>
            </a:fld>
            <a:endParaRPr lang="en-GB"/>
          </a:p>
        </p:txBody>
      </p:sp>
      <p:sp>
        <p:nvSpPr>
          <p:cNvPr id="18" name="Slide Number Placeholder 17"/>
          <p:cNvSpPr>
            <a:spLocks noGrp="1"/>
          </p:cNvSpPr>
          <p:nvPr>
            <p:ph type="sldNum" sz="quarter" idx="16"/>
          </p:nvPr>
        </p:nvSpPr>
        <p:spPr/>
        <p:txBody>
          <a:bodyPr/>
          <a:lstStyle/>
          <a:p>
            <a:fld id="{4DB22AD0-DF55-42E9-81D3-E4B6A782065D}" type="slidenum">
              <a:rPr lang="en-GB" smtClean="0"/>
              <a:t>‹#›</a:t>
            </a:fld>
            <a:endParaRPr lang="en-GB"/>
          </a:p>
        </p:txBody>
      </p:sp>
      <p:sp>
        <p:nvSpPr>
          <p:cNvPr id="20" name="Footer Placeholder 19"/>
          <p:cNvSpPr>
            <a:spLocks noGrp="1"/>
          </p:cNvSpPr>
          <p:nvPr>
            <p:ph type="ftr" sz="quarter" idx="17"/>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Rectangle 9"/>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5229224" y="0"/>
            <a:ext cx="3914775" cy="5657850"/>
          </a:xfrm>
        </p:spPr>
        <p:txBody>
          <a:bodyPr anchor="ctr" anchorCtr="0"/>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25" name="Text Placeholder 24"/>
          <p:cNvSpPr>
            <a:spLocks noGrp="1"/>
          </p:cNvSpPr>
          <p:nvPr>
            <p:ph type="body" sz="quarter" idx="13"/>
          </p:nvPr>
        </p:nvSpPr>
        <p:spPr>
          <a:xfrm>
            <a:off x="352426" y="1600199"/>
            <a:ext cx="4572000" cy="3593237"/>
          </a:xfrm>
        </p:spPr>
        <p:txBody>
          <a:bodyPr>
            <a:normAutofit/>
          </a:bodyPr>
          <a:lstStyle>
            <a:lvl1pPr marL="0" indent="0">
              <a:lnSpc>
                <a:spcPct val="150000"/>
              </a:lnSpc>
              <a:spcBef>
                <a:spcPts val="0"/>
              </a:spcBef>
              <a:buNone/>
              <a:defRPr sz="1600" i="1">
                <a:solidFill>
                  <a:schemeClr val="tx1"/>
                </a:solidFill>
              </a:defRPr>
            </a:lvl1pPr>
            <a:lvl2pPr marL="171450" indent="1588">
              <a:buNone/>
              <a:defRPr>
                <a:solidFill>
                  <a:schemeClr val="bg2"/>
                </a:solidFill>
              </a:defRPr>
            </a:lvl2pPr>
            <a:lvl3pPr marL="344488" indent="6350">
              <a:buNone/>
              <a:defRPr>
                <a:solidFill>
                  <a:schemeClr val="bg2"/>
                </a:solidFill>
              </a:defRPr>
            </a:lvl3pPr>
            <a:lvl4pPr marL="515938" indent="3175">
              <a:buNone/>
              <a:defRPr>
                <a:solidFill>
                  <a:schemeClr val="bg2"/>
                </a:solidFill>
              </a:defRPr>
            </a:lvl4pPr>
            <a:lvl5pPr marL="688975" indent="-1588">
              <a:buNone/>
              <a:defRPr>
                <a:solidFill>
                  <a:schemeClr val="bg2"/>
                </a:solidFill>
              </a:defRPr>
            </a:lvl5pPr>
          </a:lstStyle>
          <a:p>
            <a:pPr lvl="0"/>
            <a:r>
              <a:rPr lang="en-US" smtClean="0"/>
              <a:t>Click to edit Master text styles</a:t>
            </a:r>
          </a:p>
        </p:txBody>
      </p:sp>
      <p:sp>
        <p:nvSpPr>
          <p:cNvPr id="11" name="Rectangle 10"/>
          <p:cNvSpPr/>
          <p:nvPr/>
        </p:nvSpPr>
        <p:spPr>
          <a:xfrm>
            <a:off x="0" y="5734050"/>
            <a:ext cx="9144000" cy="1123950"/>
          </a:xfrm>
          <a:prstGeom prst="rect">
            <a:avLst/>
          </a:prstGeom>
          <a:solidFill>
            <a:schemeClr val="accent5">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a:off x="0" y="5695950"/>
            <a:ext cx="9144000" cy="1588"/>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19" name="Title Placeholder 1"/>
          <p:cNvSpPr>
            <a:spLocks noGrp="1"/>
          </p:cNvSpPr>
          <p:nvPr>
            <p:ph type="title"/>
          </p:nvPr>
        </p:nvSpPr>
        <p:spPr>
          <a:xfrm>
            <a:off x="352425" y="275208"/>
            <a:ext cx="4572000" cy="1324992"/>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13" name="Date Placeholder 12"/>
          <p:cNvSpPr>
            <a:spLocks noGrp="1"/>
          </p:cNvSpPr>
          <p:nvPr>
            <p:ph type="dt" sz="half" idx="14"/>
          </p:nvPr>
        </p:nvSpPr>
        <p:spPr/>
        <p:txBody>
          <a:bodyPr/>
          <a:lstStyle/>
          <a:p>
            <a:fld id="{9F50A533-4C85-47DC-8BB9-C9CC49D1DF73}" type="datetimeFigureOut">
              <a:rPr lang="en-GB" smtClean="0"/>
              <a:t>16/10/2019</a:t>
            </a:fld>
            <a:endParaRPr lang="en-GB"/>
          </a:p>
        </p:txBody>
      </p:sp>
      <p:sp>
        <p:nvSpPr>
          <p:cNvPr id="20" name="Slide Number Placeholder 19"/>
          <p:cNvSpPr>
            <a:spLocks noGrp="1"/>
          </p:cNvSpPr>
          <p:nvPr>
            <p:ph type="sldNum" sz="quarter" idx="15"/>
          </p:nvPr>
        </p:nvSpPr>
        <p:spPr/>
        <p:txBody>
          <a:bodyPr/>
          <a:lstStyle/>
          <a:p>
            <a:fld id="{4DB22AD0-DF55-42E9-81D3-E4B6A782065D}" type="slidenum">
              <a:rPr lang="en-GB" smtClean="0"/>
              <a:t>‹#›</a:t>
            </a:fld>
            <a:endParaRPr lang="en-GB"/>
          </a:p>
        </p:txBody>
      </p:sp>
      <p:sp>
        <p:nvSpPr>
          <p:cNvPr id="21" name="Footer Placeholder 20"/>
          <p:cNvSpPr>
            <a:spLocks noGrp="1"/>
          </p:cNvSpPr>
          <p:nvPr>
            <p:ph type="ftr" sz="quarter" idx="16"/>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50A533-4C85-47DC-8BB9-C9CC49D1DF73}"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2AD0-DF55-42E9-81D3-E4B6A782065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F50A533-4C85-47DC-8BB9-C9CC49D1DF73}"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DB22AD0-DF55-42E9-81D3-E4B6A782065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52426" y="228600"/>
            <a:ext cx="7680960" cy="1066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352426" y="1463040"/>
            <a:ext cx="7680960" cy="4343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52426" y="6543676"/>
            <a:ext cx="1466850" cy="247650"/>
          </a:xfrm>
          <a:prstGeom prst="rect">
            <a:avLst/>
          </a:prstGeom>
        </p:spPr>
        <p:txBody>
          <a:bodyPr vert="horz" lIns="91440" tIns="45720" rIns="91440" bIns="45720" rtlCol="0" anchor="ctr">
            <a:normAutofit/>
          </a:bodyPr>
          <a:lstStyle>
            <a:lvl1pPr algn="l">
              <a:defRPr sz="1000" b="1">
                <a:solidFill>
                  <a:schemeClr val="tx1">
                    <a:alpha val="65000"/>
                  </a:schemeClr>
                </a:solidFill>
              </a:defRPr>
            </a:lvl1pPr>
          </a:lstStyle>
          <a:p>
            <a:fld id="{9F50A533-4C85-47DC-8BB9-C9CC49D1DF73}" type="datetimeFigureOut">
              <a:rPr lang="en-GB" smtClean="0"/>
              <a:t>16/10/2019</a:t>
            </a:fld>
            <a:endParaRPr lang="en-GB"/>
          </a:p>
        </p:txBody>
      </p:sp>
      <p:sp>
        <p:nvSpPr>
          <p:cNvPr id="5" name="Footer Placeholder 4"/>
          <p:cNvSpPr>
            <a:spLocks noGrp="1"/>
          </p:cNvSpPr>
          <p:nvPr>
            <p:ph type="ftr" sz="quarter" idx="3"/>
          </p:nvPr>
        </p:nvSpPr>
        <p:spPr>
          <a:xfrm>
            <a:off x="1809749" y="6543676"/>
            <a:ext cx="4086225" cy="247650"/>
          </a:xfrm>
          <a:prstGeom prst="rect">
            <a:avLst/>
          </a:prstGeom>
        </p:spPr>
        <p:txBody>
          <a:bodyPr vert="horz" lIns="91440" tIns="45720" rIns="91440" bIns="45720" rtlCol="0" anchor="ctr">
            <a:normAutofit/>
          </a:bodyPr>
          <a:lstStyle>
            <a:lvl1pPr algn="l">
              <a:defRPr sz="1000" b="1" i="1">
                <a:solidFill>
                  <a:schemeClr val="tx1">
                    <a:alpha val="65000"/>
                  </a:schemeClr>
                </a:solidFill>
              </a:defRPr>
            </a:lvl1pPr>
          </a:lstStyle>
          <a:p>
            <a:endParaRPr lang="en-GB"/>
          </a:p>
        </p:txBody>
      </p:sp>
      <p:sp>
        <p:nvSpPr>
          <p:cNvPr id="6" name="Slide Number Placeholder 5"/>
          <p:cNvSpPr>
            <a:spLocks noGrp="1"/>
          </p:cNvSpPr>
          <p:nvPr>
            <p:ph type="sldNum" sz="quarter" idx="4"/>
          </p:nvPr>
        </p:nvSpPr>
        <p:spPr>
          <a:xfrm>
            <a:off x="7886700" y="6543676"/>
            <a:ext cx="876300" cy="247650"/>
          </a:xfrm>
          <a:prstGeom prst="rect">
            <a:avLst/>
          </a:prstGeom>
        </p:spPr>
        <p:txBody>
          <a:bodyPr vert="horz" lIns="91440" tIns="45720" rIns="91440" bIns="45720" rtlCol="0" anchor="ctr">
            <a:normAutofit/>
          </a:bodyPr>
          <a:lstStyle>
            <a:lvl1pPr algn="r">
              <a:defRPr sz="1000" b="1">
                <a:solidFill>
                  <a:schemeClr val="tx1">
                    <a:alpha val="65000"/>
                  </a:schemeClr>
                </a:solidFill>
              </a:defRPr>
            </a:lvl1pPr>
          </a:lstStyle>
          <a:p>
            <a:fld id="{4DB22AD0-DF55-42E9-81D3-E4B6A782065D}"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ts val="400"/>
        </a:spcBef>
        <a:buNone/>
        <a:defRPr sz="4000" b="0" kern="1200" cap="none" spc="0" baseline="0">
          <a:solidFill>
            <a:schemeClr val="tx1"/>
          </a:solidFill>
          <a:latin typeface="+mj-lt"/>
          <a:ea typeface="+mj-ea"/>
          <a:cs typeface="Tunga" pitchFamily="2"/>
        </a:defRPr>
      </a:lvl1pPr>
    </p:titleStyle>
    <p:bodyStyle>
      <a:lvl1pPr marL="0" indent="0" algn="l" defTabSz="914400" rtl="0" eaLnBrk="1" latinLnBrk="0" hangingPunct="1">
        <a:spcBef>
          <a:spcPts val="1200"/>
        </a:spcBef>
        <a:spcAft>
          <a:spcPts val="0"/>
        </a:spcAft>
        <a:buClr>
          <a:schemeClr val="accent5"/>
        </a:buClr>
        <a:buFont typeface="Arial" pitchFamily="34" charset="0"/>
        <a:buNone/>
        <a:defRPr sz="1800" b="0" i="0" kern="1200" cap="none" spc="30" baseline="0">
          <a:solidFill>
            <a:schemeClr val="tx1"/>
          </a:solidFill>
          <a:latin typeface="+mn-lt"/>
          <a:ea typeface="+mn-ea"/>
          <a:cs typeface="Tahoma" pitchFamily="34" charset="0"/>
        </a:defRPr>
      </a:lvl1pPr>
      <a:lvl2pPr marL="171450" indent="-17145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2pPr>
      <a:lvl3pPr marL="344488" indent="-165100"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3pPr>
      <a:lvl4pPr marL="517525" indent="-169863"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4pPr>
      <a:lvl5pPr marL="688975" indent="-173038"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Tahoma" pitchFamily="34" charset="0"/>
        </a:defRPr>
      </a:lvl5pPr>
      <a:lvl6pPr marL="868680"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6pPr>
      <a:lvl7pPr marL="1069848"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7pPr>
      <a:lvl8pPr marL="1243584"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8pPr>
      <a:lvl9pPr marL="1408176" indent="-173736" algn="l" defTabSz="914400" rtl="0" eaLnBrk="1" latinLnBrk="0" hangingPunct="1">
        <a:spcBef>
          <a:spcPts val="600"/>
        </a:spcBef>
        <a:buClr>
          <a:schemeClr val="accent1"/>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627784" y="5013176"/>
            <a:ext cx="6400800" cy="1752600"/>
          </a:xfrm>
        </p:spPr>
        <p:txBody>
          <a:bodyPr>
            <a:normAutofit lnSpcReduction="10000"/>
          </a:bodyPr>
          <a:lstStyle/>
          <a:p>
            <a:pPr algn="r"/>
            <a:r>
              <a:rPr lang="en-GB" b="1" dirty="0" smtClean="0">
                <a:solidFill>
                  <a:schemeClr val="bg1"/>
                </a:solidFill>
              </a:rPr>
              <a:t>By Khuram Pervez 1714336</a:t>
            </a:r>
          </a:p>
          <a:p>
            <a:pPr algn="r"/>
            <a:r>
              <a:rPr lang="en-GB" b="1" dirty="0" err="1" smtClean="0">
                <a:solidFill>
                  <a:schemeClr val="bg1"/>
                </a:solidFill>
              </a:rPr>
              <a:t>Talib</a:t>
            </a:r>
            <a:r>
              <a:rPr lang="en-GB" b="1" dirty="0" smtClean="0">
                <a:solidFill>
                  <a:schemeClr val="bg1"/>
                </a:solidFill>
              </a:rPr>
              <a:t> Sharif 1714324</a:t>
            </a:r>
          </a:p>
          <a:p>
            <a:pPr algn="r"/>
            <a:r>
              <a:rPr lang="en-GB" b="1" dirty="0" err="1" smtClean="0">
                <a:solidFill>
                  <a:schemeClr val="bg1"/>
                </a:solidFill>
              </a:rPr>
              <a:t>Azizur</a:t>
            </a:r>
            <a:r>
              <a:rPr lang="en-GB" b="1" dirty="0" smtClean="0">
                <a:solidFill>
                  <a:schemeClr val="bg1"/>
                </a:solidFill>
              </a:rPr>
              <a:t> </a:t>
            </a:r>
            <a:r>
              <a:rPr lang="en-GB" b="1" dirty="0" err="1" smtClean="0">
                <a:solidFill>
                  <a:schemeClr val="bg1"/>
                </a:solidFill>
              </a:rPr>
              <a:t>Rahman</a:t>
            </a:r>
            <a:r>
              <a:rPr lang="en-GB" b="1" dirty="0" smtClean="0">
                <a:solidFill>
                  <a:schemeClr val="bg1"/>
                </a:solidFill>
              </a:rPr>
              <a:t> 1712102</a:t>
            </a:r>
          </a:p>
          <a:p>
            <a:pPr algn="r"/>
            <a:r>
              <a:rPr lang="en-GB" b="1" dirty="0" smtClean="0">
                <a:solidFill>
                  <a:schemeClr val="bg1"/>
                </a:solidFill>
              </a:rPr>
              <a:t>Zia Khan 1713348</a:t>
            </a:r>
            <a:endParaRPr lang="en-GB" b="1" dirty="0">
              <a:solidFill>
                <a:schemeClr val="bg1"/>
              </a:solidFill>
            </a:endParaRPr>
          </a:p>
        </p:txBody>
      </p:sp>
      <p:sp>
        <p:nvSpPr>
          <p:cNvPr id="2" name="Title 1"/>
          <p:cNvSpPr>
            <a:spLocks noGrp="1"/>
          </p:cNvSpPr>
          <p:nvPr>
            <p:ph type="title"/>
          </p:nvPr>
        </p:nvSpPr>
        <p:spPr>
          <a:xfrm>
            <a:off x="179512" y="116632"/>
            <a:ext cx="8280920" cy="2232248"/>
          </a:xfrm>
        </p:spPr>
        <p:txBody>
          <a:bodyPr>
            <a:normAutofit/>
          </a:bodyPr>
          <a:lstStyle/>
          <a:p>
            <a:r>
              <a:rPr lang="en-GB" dirty="0" smtClean="0">
                <a:solidFill>
                  <a:srgbClr val="FF0000"/>
                </a:solidFill>
              </a:rPr>
              <a:t>Group Case Study Analysis</a:t>
            </a:r>
            <a:endParaRPr lang="en-GB" dirty="0"/>
          </a:p>
        </p:txBody>
      </p:sp>
    </p:spTree>
    <p:extLst>
      <p:ext uri="{BB962C8B-B14F-4D97-AF65-F5344CB8AC3E}">
        <p14:creationId xmlns:p14="http://schemas.microsoft.com/office/powerpoint/2010/main" val="3660991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arn(inVertic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arn(inVertical)">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88640"/>
            <a:ext cx="8496944" cy="1286271"/>
          </a:xfrm>
        </p:spPr>
        <p:txBody>
          <a:bodyPr/>
          <a:lstStyle/>
          <a:p>
            <a:r>
              <a:rPr lang="en-GB" dirty="0" smtClean="0">
                <a:solidFill>
                  <a:srgbClr val="FF0000"/>
                </a:solidFill>
              </a:rPr>
              <a:t>WHAT IS MOTIVATION?</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35696" y="1552033"/>
            <a:ext cx="5226944" cy="2957087"/>
          </a:xfrm>
          <a:prstGeom prst="rect">
            <a:avLst/>
          </a:prstGeom>
        </p:spPr>
      </p:pic>
    </p:spTree>
    <p:extLst>
      <p:ext uri="{BB962C8B-B14F-4D97-AF65-F5344CB8AC3E}">
        <p14:creationId xmlns:p14="http://schemas.microsoft.com/office/powerpoint/2010/main" val="2928467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pPr marL="457200" indent="-457200">
              <a:buFont typeface="Arial" pitchFamily="34" charset="0"/>
              <a:buChar char="•"/>
            </a:pPr>
            <a:r>
              <a:rPr lang="en-GB" sz="2800" b="1" dirty="0"/>
              <a:t>Motivation</a:t>
            </a:r>
            <a:r>
              <a:rPr lang="en-GB" sz="2800" dirty="0"/>
              <a:t> is the reason for people's actions, willingness and goals.</a:t>
            </a:r>
          </a:p>
          <a:p>
            <a:pPr marL="457200" indent="-457200">
              <a:buFont typeface="Arial" pitchFamily="34" charset="0"/>
              <a:buChar char="•"/>
            </a:pPr>
            <a:r>
              <a:rPr lang="en-GB" sz="2800" dirty="0"/>
              <a:t>People who are </a:t>
            </a:r>
            <a:r>
              <a:rPr lang="en-GB" sz="2800" b="1" dirty="0"/>
              <a:t>motivated</a:t>
            </a:r>
            <a:r>
              <a:rPr lang="en-GB" sz="2800" dirty="0"/>
              <a:t> desire to do things, they desire to make a difference rather than sit and wait for things to happen.</a:t>
            </a:r>
          </a:p>
          <a:p>
            <a:pPr marL="457200" indent="-457200">
              <a:buFont typeface="Arial" pitchFamily="34" charset="0"/>
              <a:buChar char="•"/>
            </a:pPr>
            <a:r>
              <a:rPr lang="en-GB" sz="2800" dirty="0" smtClean="0"/>
              <a:t>Pay is considered as a primary motivator according to Taylor’s Motivational theory.</a:t>
            </a:r>
          </a:p>
          <a:p>
            <a:endParaRPr lang="en-GB" dirty="0" smtClean="0"/>
          </a:p>
          <a:p>
            <a:endParaRPr lang="en-GB" dirty="0"/>
          </a:p>
        </p:txBody>
      </p:sp>
    </p:spTree>
    <p:extLst>
      <p:ext uri="{BB962C8B-B14F-4D97-AF65-F5344CB8AC3E}">
        <p14:creationId xmlns:p14="http://schemas.microsoft.com/office/powerpoint/2010/main" val="257763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2">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 calcmode="lin" valueType="num">
                                      <p:cBhvr>
                                        <p:cTn id="14"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2">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 calcmode="lin" valueType="num">
                                      <p:cBhvr>
                                        <p:cTn id="21"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251520" y="260648"/>
            <a:ext cx="7920880" cy="6336704"/>
          </a:xfrm>
        </p:spPr>
        <p:txBody>
          <a:bodyPr>
            <a:noAutofit/>
          </a:bodyPr>
          <a:lstStyle/>
          <a:p>
            <a:r>
              <a:rPr lang="en-GB" sz="2400" dirty="0" smtClean="0"/>
              <a:t>The types of non-financial reward Tesco may use to motivate employees are </a:t>
            </a:r>
          </a:p>
          <a:p>
            <a:endParaRPr lang="en-GB" sz="2400" dirty="0"/>
          </a:p>
          <a:p>
            <a:pPr marL="285750" indent="-285750">
              <a:buFont typeface="Arial" pitchFamily="34" charset="0"/>
              <a:buChar char="•"/>
            </a:pPr>
            <a:r>
              <a:rPr lang="en-GB" sz="2400" dirty="0" smtClean="0"/>
              <a:t>Appreciating the hard work of employees – if the employees are not acknowledged for there work there will be lacking of working </a:t>
            </a:r>
            <a:r>
              <a:rPr lang="en-GB" sz="2400" dirty="0" smtClean="0"/>
              <a:t>hard </a:t>
            </a:r>
            <a:r>
              <a:rPr lang="en-GB" sz="2400" smtClean="0"/>
              <a:t>in Tesco</a:t>
            </a:r>
            <a:endParaRPr lang="en-GB" sz="2400" dirty="0" smtClean="0"/>
          </a:p>
          <a:p>
            <a:pPr marL="285750" indent="-285750">
              <a:buFont typeface="Arial" pitchFamily="34" charset="0"/>
              <a:buChar char="•"/>
            </a:pPr>
            <a:r>
              <a:rPr lang="en-GB" sz="2400" dirty="0" smtClean="0"/>
              <a:t>Opportunity for advancement – employees will be motivated by this to make there way up and have a better position in the company for the employees there is something to work towards</a:t>
            </a:r>
          </a:p>
          <a:p>
            <a:pPr marL="285750" indent="-285750">
              <a:buFont typeface="Arial" pitchFamily="34" charset="0"/>
              <a:buChar char="•"/>
            </a:pPr>
            <a:r>
              <a:rPr lang="en-GB" sz="2400" dirty="0" smtClean="0"/>
              <a:t>A challenge for the employees and making sure they are enjoying there time at work</a:t>
            </a:r>
          </a:p>
          <a:p>
            <a:pPr marL="285750" indent="-285750">
              <a:buFont typeface="Arial" pitchFamily="34" charset="0"/>
              <a:buChar char="•"/>
            </a:pPr>
            <a:r>
              <a:rPr lang="en-GB" sz="2400" dirty="0" smtClean="0"/>
              <a:t>Training in other departments</a:t>
            </a:r>
          </a:p>
          <a:p>
            <a:pPr marL="285750" indent="-285750">
              <a:buFont typeface="Arial" pitchFamily="34" charset="0"/>
              <a:buChar char="•"/>
            </a:pPr>
            <a:r>
              <a:rPr lang="en-GB" sz="2400" dirty="0" smtClean="0"/>
              <a:t>Communication</a:t>
            </a:r>
          </a:p>
        </p:txBody>
      </p:sp>
    </p:spTree>
    <p:extLst>
      <p:ext uri="{BB962C8B-B14F-4D97-AF65-F5344CB8AC3E}">
        <p14:creationId xmlns:p14="http://schemas.microsoft.com/office/powerpoint/2010/main" val="369454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wipe(down)">
                                      <p:cBhvr>
                                        <p:cTn id="20"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5BE742-B130-47E1-B138-4C97FCD8D913}"/>
              </a:ext>
            </a:extLst>
          </p:cNvPr>
          <p:cNvSpPr>
            <a:spLocks noGrp="1"/>
          </p:cNvSpPr>
          <p:nvPr>
            <p:ph type="ctrTitle"/>
          </p:nvPr>
        </p:nvSpPr>
        <p:spPr/>
        <p:txBody>
          <a:bodyPr>
            <a:normAutofit fontScale="90000"/>
          </a:bodyPr>
          <a:lstStyle/>
          <a:p>
            <a:r>
              <a:rPr lang="en-US" dirty="0"/>
              <a:t>Describe the effects of an unmotivated workforce on a </a:t>
            </a:r>
            <a:r>
              <a:rPr lang="en-US" dirty="0" smtClean="0"/>
              <a:t>company</a:t>
            </a:r>
            <a:endParaRPr lang="en-US" dirty="0"/>
          </a:p>
        </p:txBody>
      </p:sp>
      <p:sp>
        <p:nvSpPr>
          <p:cNvPr id="3" name="Subtitle 2">
            <a:extLst>
              <a:ext uri="{FF2B5EF4-FFF2-40B4-BE49-F238E27FC236}">
                <a16:creationId xmlns="" xmlns:a16="http://schemas.microsoft.com/office/drawing/2014/main" id="{3295571C-8855-4CF9-9B6F-A6C0AFDDA2E1}"/>
              </a:ext>
            </a:extLst>
          </p:cNvPr>
          <p:cNvSpPr>
            <a:spLocks noGrp="1"/>
          </p:cNvSpPr>
          <p:nvPr>
            <p:ph type="subTitle" idx="1"/>
          </p:nvPr>
        </p:nvSpPr>
        <p:spPr>
          <a:xfrm>
            <a:off x="179512" y="4941168"/>
            <a:ext cx="4572000" cy="1368798"/>
          </a:xfrm>
        </p:spPr>
        <p:txBody>
          <a:bodyPr>
            <a:noAutofit/>
          </a:bodyPr>
          <a:lstStyle/>
          <a:p>
            <a:r>
              <a:rPr lang="en-US" sz="3200" dirty="0"/>
              <a:t>How does Tesco benefit from ensuring that its workforce is motivated</a:t>
            </a:r>
          </a:p>
        </p:txBody>
      </p:sp>
    </p:spTree>
    <p:extLst>
      <p:ext uri="{BB962C8B-B14F-4D97-AF65-F5344CB8AC3E}">
        <p14:creationId xmlns:p14="http://schemas.microsoft.com/office/powerpoint/2010/main" val="2195725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US" sz="2800" b="1" u="sng" dirty="0"/>
              <a:t>Unmotivated </a:t>
            </a:r>
            <a:r>
              <a:rPr lang="en-US" sz="2800" b="1" u="sng" dirty="0" smtClean="0"/>
              <a:t>Effects</a:t>
            </a:r>
            <a:endParaRPr lang="en-US" sz="2800" b="1" u="sng" dirty="0"/>
          </a:p>
          <a:p>
            <a:r>
              <a:rPr lang="en-US" sz="2800" dirty="0"/>
              <a:t>The company don’t appreciate hard of staff</a:t>
            </a:r>
          </a:p>
          <a:p>
            <a:r>
              <a:rPr lang="en-US" sz="2800" dirty="0"/>
              <a:t>A company don’t give you any reasonability </a:t>
            </a:r>
          </a:p>
          <a:p>
            <a:r>
              <a:rPr lang="en-US" sz="2800" dirty="0"/>
              <a:t>You got no chance of advancing in your role </a:t>
            </a:r>
          </a:p>
          <a:p>
            <a:r>
              <a:rPr lang="en-US" sz="2800" dirty="0"/>
              <a:t>No challenge and enjoyment in the company</a:t>
            </a:r>
          </a:p>
          <a:p>
            <a:r>
              <a:rPr lang="en-US" sz="2800" dirty="0"/>
              <a:t>Staff leaving there shift unhappy and down after each shift </a:t>
            </a:r>
          </a:p>
          <a:p>
            <a:endParaRPr lang="en-GB" dirty="0"/>
          </a:p>
        </p:txBody>
      </p:sp>
    </p:spTree>
    <p:extLst>
      <p:ext uri="{BB962C8B-B14F-4D97-AF65-F5344CB8AC3E}">
        <p14:creationId xmlns:p14="http://schemas.microsoft.com/office/powerpoint/2010/main" val="52292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par>
                                <p:cTn id="8" presetID="2" presetClass="entr" presetSubtype="4"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 calcmode="lin" valueType="num">
                                      <p:cBhvr additive="base">
                                        <p:cTn id="10"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2" presetID="2" presetClass="entr" presetSubtype="4" fill="hold" nodeType="with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additive="base">
                                        <p:cTn id="14"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 calcmode="lin" valueType="num">
                                      <p:cBhvr additive="base">
                                        <p:cTn id="18"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0" presetID="2" presetClass="entr" presetSubtype="4" fill="hold" nodeType="with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 calcmode="lin" valueType="num">
                                      <p:cBhvr additive="base">
                                        <p:cTn id="22"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4" presetID="2" presetClass="entr" presetSubtype="4"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 calcmode="lin" valueType="num">
                                      <p:cBhvr additive="base">
                                        <p:cTn id="26"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52426" y="1463040"/>
            <a:ext cx="8396038" cy="4270216"/>
          </a:xfrm>
        </p:spPr>
        <p:txBody>
          <a:bodyPr/>
          <a:lstStyle/>
          <a:p>
            <a:r>
              <a:rPr lang="en-US" sz="2400" dirty="0"/>
              <a:t>A company with unmotivated staff will not enjoy working for a company for a long time, they will only go to work because of there financial situation, a company with unmotivated staff would struggle to achieve its goal and will be struggling to keep its business running, the company will have a lot of staff leaving and a lot joining  which will mean that they would have to train new staff with the job roles which will be time consuming and it will effect the company. Company's with unmotivated staff are less likely to achieve its company targets which will get employees sacked and company's name down bad in peoples eyes. </a:t>
            </a:r>
          </a:p>
          <a:p>
            <a:endParaRPr lang="en-GB" dirty="0"/>
          </a:p>
        </p:txBody>
      </p:sp>
    </p:spTree>
    <p:extLst>
      <p:ext uri="{BB962C8B-B14F-4D97-AF65-F5344CB8AC3E}">
        <p14:creationId xmlns:p14="http://schemas.microsoft.com/office/powerpoint/2010/main" val="30263338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a:xfrm>
            <a:off x="310386" y="1340768"/>
            <a:ext cx="8820472" cy="5256584"/>
          </a:xfrm>
        </p:spPr>
        <p:txBody>
          <a:bodyPr>
            <a:noAutofit/>
          </a:bodyPr>
          <a:lstStyle/>
          <a:p>
            <a:r>
              <a:rPr lang="en-US" sz="2400" dirty="0"/>
              <a:t>By Tesco motivating it staff it achieves its goals and targets which helps the company grow bigger and helps the company reach the no1 spot of been the best supermarket in the country. For Tesco to have a motivated staff and happy staff who have smiles on there faces it helps with communication with customers  smiling and been nice to </a:t>
            </a:r>
            <a:r>
              <a:rPr lang="en-US" sz="2400" dirty="0" smtClean="0"/>
              <a:t>customers</a:t>
            </a:r>
          </a:p>
          <a:p>
            <a:endParaRPr lang="en-US" sz="2400" dirty="0"/>
          </a:p>
          <a:p>
            <a:r>
              <a:rPr lang="en-US" sz="2400" dirty="0" smtClean="0"/>
              <a:t>Benefits</a:t>
            </a:r>
          </a:p>
          <a:p>
            <a:r>
              <a:rPr lang="en-US" sz="2400" dirty="0" smtClean="0"/>
              <a:t>Less likely absence </a:t>
            </a:r>
          </a:p>
          <a:p>
            <a:r>
              <a:rPr lang="en-US" sz="2400" dirty="0" smtClean="0"/>
              <a:t>Higher sales</a:t>
            </a:r>
          </a:p>
          <a:p>
            <a:r>
              <a:rPr lang="en-US" sz="2400" dirty="0" smtClean="0"/>
              <a:t>Friendly environment to work in</a:t>
            </a:r>
            <a:endParaRPr lang="en-US" sz="2400" dirty="0"/>
          </a:p>
          <a:p>
            <a:endParaRPr lang="en-GB" sz="2400" dirty="0"/>
          </a:p>
        </p:txBody>
      </p:sp>
      <p:sp>
        <p:nvSpPr>
          <p:cNvPr id="3" name="Title 2"/>
          <p:cNvSpPr>
            <a:spLocks noGrp="1"/>
          </p:cNvSpPr>
          <p:nvPr>
            <p:ph type="title"/>
          </p:nvPr>
        </p:nvSpPr>
        <p:spPr/>
        <p:txBody>
          <a:bodyPr>
            <a:normAutofit fontScale="90000"/>
          </a:bodyPr>
          <a:lstStyle/>
          <a:p>
            <a:r>
              <a:rPr lang="en-US" dirty="0"/>
              <a:t>How Tesco benefits from ensuring that its work force is motivated</a:t>
            </a:r>
            <a:endParaRPr lang="en-GB" dirty="0"/>
          </a:p>
        </p:txBody>
      </p:sp>
    </p:spTree>
    <p:extLst>
      <p:ext uri="{BB962C8B-B14F-4D97-AF65-F5344CB8AC3E}">
        <p14:creationId xmlns:p14="http://schemas.microsoft.com/office/powerpoint/2010/main" val="3351245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2">
                                            <p:txEl>
                                              <p:pRg st="0" end="0"/>
                                            </p:txEl>
                                          </p:spTgt>
                                        </p:tgtEl>
                                        <p:attrNameLst>
                                          <p:attrName>style.visibility</p:attrName>
                                        </p:attrNameLst>
                                      </p:cBhvr>
                                      <p:to>
                                        <p:strVal val="visible"/>
                                      </p:to>
                                    </p:set>
                                    <p:animEffect transition="in" filter="barn(inVertical)">
                                      <p:cBhvr>
                                        <p:cTn id="14" dur="500"/>
                                        <p:tgtEl>
                                          <p:spTgt spid="2">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Effect transition="in" filter="fade">
                                      <p:cBhvr>
                                        <p:cTn id="19" dur="1000"/>
                                        <p:tgtEl>
                                          <p:spTgt spid="2">
                                            <p:txEl>
                                              <p:pRg st="2" end="2"/>
                                            </p:txEl>
                                          </p:spTgt>
                                        </p:tgtEl>
                                      </p:cBhvr>
                                    </p:animEffect>
                                    <p:anim calcmode="lin" valueType="num">
                                      <p:cBhvr>
                                        <p:cTn id="20"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fade">
                                      <p:cBhvr>
                                        <p:cTn id="24" dur="1000"/>
                                        <p:tgtEl>
                                          <p:spTgt spid="2">
                                            <p:txEl>
                                              <p:pRg st="3" end="3"/>
                                            </p:txEl>
                                          </p:spTgt>
                                        </p:tgtEl>
                                      </p:cBhvr>
                                    </p:animEffect>
                                    <p:anim calcmode="lin" valueType="num">
                                      <p:cBhvr>
                                        <p:cTn id="2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1000"/>
                                        <p:tgtEl>
                                          <p:spTgt spid="2">
                                            <p:txEl>
                                              <p:pRg st="4" end="4"/>
                                            </p:txEl>
                                          </p:spTgt>
                                        </p:tgtEl>
                                      </p:cBhvr>
                                    </p:animEffect>
                                    <p:anim calcmode="lin" valueType="num">
                                      <p:cBhvr>
                                        <p:cTn id="3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Effect transition="in" filter="fade">
                                      <p:cBhvr>
                                        <p:cTn id="34" dur="1000"/>
                                        <p:tgtEl>
                                          <p:spTgt spid="2">
                                            <p:txEl>
                                              <p:pRg st="5" end="5"/>
                                            </p:txEl>
                                          </p:spTgt>
                                        </p:tgtEl>
                                      </p:cBhvr>
                                    </p:animEffect>
                                    <p:anim calcmode="lin" valueType="num">
                                      <p:cBhvr>
                                        <p:cTn id="35"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1340768"/>
            <a:ext cx="7680960" cy="1066800"/>
          </a:xfrm>
        </p:spPr>
        <p:txBody>
          <a:bodyPr>
            <a:normAutofit fontScale="90000"/>
          </a:bodyPr>
          <a:lstStyle/>
          <a:p>
            <a:r>
              <a:rPr lang="en-US" dirty="0"/>
              <a:t>Why is </a:t>
            </a:r>
            <a:r>
              <a:rPr lang="en-US" dirty="0" smtClean="0"/>
              <a:t>Taylor’s </a:t>
            </a:r>
            <a:r>
              <a:rPr lang="en-US" dirty="0"/>
              <a:t>theory not relevant to companies and employees in the 21</a:t>
            </a:r>
            <a:r>
              <a:rPr lang="en-US" baseline="30000" dirty="0"/>
              <a:t>st</a:t>
            </a:r>
            <a:r>
              <a:rPr lang="en-US" dirty="0"/>
              <a:t> century?</a:t>
            </a:r>
            <a:endParaRPr lang="en-GB" dirty="0"/>
          </a:p>
        </p:txBody>
      </p:sp>
    </p:spTree>
    <p:extLst>
      <p:ext uri="{BB962C8B-B14F-4D97-AF65-F5344CB8AC3E}">
        <p14:creationId xmlns:p14="http://schemas.microsoft.com/office/powerpoint/2010/main" val="3501997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quarter" idx="13"/>
          </p:nvPr>
        </p:nvSpPr>
        <p:spPr/>
        <p:txBody>
          <a:bodyPr/>
          <a:lstStyle/>
          <a:p>
            <a:r>
              <a:rPr lang="en-US" dirty="0"/>
              <a:t>In the 21</a:t>
            </a:r>
            <a:r>
              <a:rPr lang="en-US" baseline="30000" dirty="0"/>
              <a:t>st</a:t>
            </a:r>
            <a:r>
              <a:rPr lang="en-US" dirty="0"/>
              <a:t> century employees are not motivated to be productive by one thing MONEY</a:t>
            </a:r>
          </a:p>
          <a:p>
            <a:r>
              <a:rPr lang="en-US" dirty="0"/>
              <a:t>Taylors theory is still used in companies in the 21</a:t>
            </a:r>
            <a:r>
              <a:rPr lang="en-US" baseline="30000" dirty="0"/>
              <a:t>st</a:t>
            </a:r>
            <a:r>
              <a:rPr lang="en-US" dirty="0"/>
              <a:t> century like car assembly manufacturing</a:t>
            </a:r>
          </a:p>
          <a:p>
            <a:r>
              <a:rPr lang="en-US" dirty="0"/>
              <a:t>Tesco's reward </a:t>
            </a:r>
            <a:r>
              <a:rPr lang="en-US" dirty="0" smtClean="0"/>
              <a:t>program </a:t>
            </a:r>
            <a:r>
              <a:rPr lang="en-US" dirty="0"/>
              <a:t>has some similarity to </a:t>
            </a:r>
            <a:r>
              <a:rPr lang="en-US" dirty="0" smtClean="0"/>
              <a:t>Taylor's </a:t>
            </a:r>
            <a:r>
              <a:rPr lang="en-US" dirty="0"/>
              <a:t>theory with the financial rewards package being a motivation factor.</a:t>
            </a:r>
          </a:p>
          <a:p>
            <a:r>
              <a:rPr lang="en-US" dirty="0"/>
              <a:t>In the 21</a:t>
            </a:r>
            <a:r>
              <a:rPr lang="en-US" baseline="30000" dirty="0"/>
              <a:t>st</a:t>
            </a:r>
            <a:r>
              <a:rPr lang="en-US" dirty="0"/>
              <a:t> century companies are beyond </a:t>
            </a:r>
            <a:r>
              <a:rPr lang="en-US" dirty="0" smtClean="0"/>
              <a:t>Taylor's </a:t>
            </a:r>
            <a:r>
              <a:rPr lang="en-US" dirty="0"/>
              <a:t>theory supporting:</a:t>
            </a:r>
          </a:p>
          <a:p>
            <a:r>
              <a:rPr lang="en-US" dirty="0"/>
              <a:t>Varied lifestyles</a:t>
            </a:r>
          </a:p>
          <a:p>
            <a:r>
              <a:rPr lang="en-US" dirty="0"/>
              <a:t>Targeted benefits</a:t>
            </a:r>
          </a:p>
          <a:p>
            <a:r>
              <a:rPr lang="en-US" dirty="0"/>
              <a:t>Tesco aim to improve personal skills or achieve promotion</a:t>
            </a:r>
          </a:p>
          <a:p>
            <a:endParaRPr lang="en-GB" dirty="0"/>
          </a:p>
        </p:txBody>
      </p:sp>
    </p:spTree>
    <p:extLst>
      <p:ext uri="{BB962C8B-B14F-4D97-AF65-F5344CB8AC3E}">
        <p14:creationId xmlns:p14="http://schemas.microsoft.com/office/powerpoint/2010/main" val="1772580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 calcmode="lin" valueType="num">
                                      <p:cBhvr additive="base">
                                        <p:cTn id="1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 calcmode="lin" valueType="num">
                                      <p:cBhvr additive="base">
                                        <p:cTn id="15"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 calcmode="lin" valueType="num">
                                      <p:cBhvr additive="base">
                                        <p:cTn id="2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Evaluating four motivational theories how they relate to Tesco</a:t>
            </a:r>
            <a:endParaRPr lang="en-GB" dirty="0"/>
          </a:p>
        </p:txBody>
      </p:sp>
    </p:spTree>
    <p:extLst>
      <p:ext uri="{BB962C8B-B14F-4D97-AF65-F5344CB8AC3E}">
        <p14:creationId xmlns:p14="http://schemas.microsoft.com/office/powerpoint/2010/main" val="21293392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ylar">
  <a:themeElements>
    <a:clrScheme name="Mylar">
      <a:dk1>
        <a:srgbClr val="000000"/>
      </a:dk1>
      <a:lt1>
        <a:srgbClr val="FFFFFF"/>
      </a:lt1>
      <a:dk2>
        <a:srgbClr val="656162"/>
      </a:dk2>
      <a:lt2>
        <a:srgbClr val="E0DACC"/>
      </a:lt2>
      <a:accent1>
        <a:srgbClr val="4A5A7A"/>
      </a:accent1>
      <a:accent2>
        <a:srgbClr val="F7BD40"/>
      </a:accent2>
      <a:accent3>
        <a:srgbClr val="975C00"/>
      </a:accent3>
      <a:accent4>
        <a:srgbClr val="754D41"/>
      </a:accent4>
      <a:accent5>
        <a:srgbClr val="838995"/>
      </a:accent5>
      <a:accent6>
        <a:srgbClr val="687B66"/>
      </a:accent6>
      <a:hlink>
        <a:srgbClr val="B5740B"/>
      </a:hlink>
      <a:folHlink>
        <a:srgbClr val="7483A0"/>
      </a:folHlink>
    </a:clrScheme>
    <a:fontScheme name="Mylar">
      <a:maj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맑은 고딕"/>
        <a:font script="Hans" typeface="华文楷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ylar">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effectStyle>
        <a:effectStyle>
          <a:effectLst>
            <a:innerShdw blurRad="50800" dist="25400" dir="13500000">
              <a:srgbClr val="000000">
                <a:alpha val="75000"/>
              </a:srgbClr>
            </a:innerShdw>
            <a:outerShdw blurRad="50800" dist="25400" dir="5400000" rotWithShape="0">
              <a:srgbClr val="000000">
                <a:alpha val="50000"/>
              </a:srgbClr>
            </a:outerShdw>
          </a:effectLst>
          <a:scene3d>
            <a:camera prst="orthographicFront">
              <a:rot lat="0" lon="0" rev="0"/>
            </a:camera>
            <a:lightRig rig="threePt" dir="tl"/>
          </a:scene3d>
          <a:sp3d prstMaterial="dkEdge">
            <a:bevelT w="25400" h="5080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tint val="100000"/>
                <a:shade val="30000"/>
                <a:alpha val="100000"/>
                <a:satMod val="255000"/>
                <a:lumMod val="100000"/>
              </a:schemeClr>
            </a:gs>
          </a:gsLst>
          <a:path path="circle">
            <a:fillToRect l="50000" t="-80000" r="50000" b="180000"/>
          </a:path>
        </a:gradFill>
        <a:blipFill rotWithShape="1">
          <a:blip xmlns:r="http://schemas.openxmlformats.org/officeDocument/2006/relationships" r:embed="rId1">
            <a:duotone>
              <a:schemeClr val="phClr">
                <a:lumMod val="80000"/>
              </a:schemeClr>
              <a:schemeClr val="phClr">
                <a:tint val="50000"/>
                <a:lumMod val="1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TM01790491[[fn=Mylar]]</Template>
  <TotalTime>50</TotalTime>
  <Words>520</Words>
  <Application>Microsoft Office PowerPoint</Application>
  <PresentationFormat>On-screen Show (4:3)</PresentationFormat>
  <Paragraphs>41</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Mylar</vt:lpstr>
      <vt:lpstr>Group Case Study Analysis</vt:lpstr>
      <vt:lpstr>WHAT IS MOTIVATION?</vt:lpstr>
      <vt:lpstr>PowerPoint Presentation</vt:lpstr>
      <vt:lpstr>PowerPoint Presentation</vt:lpstr>
      <vt:lpstr>Describe the effects of an unmotivated workforce on a company</vt:lpstr>
      <vt:lpstr>PowerPoint Presentation</vt:lpstr>
      <vt:lpstr>PowerPoint Presentation</vt:lpstr>
      <vt:lpstr>How Tesco benefits from ensuring that its work force is motivated</vt:lpstr>
      <vt:lpstr>Why is Taylor’s theory not relevant to companies and employees in the 21st century?</vt:lpstr>
      <vt:lpstr>PowerPoint Presentation</vt:lpstr>
      <vt:lpstr>Evaluating four motivational theories how they relate to Tesco</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Case Study Analysis</dc:title>
  <dc:creator>My</dc:creator>
  <cp:lastModifiedBy>My</cp:lastModifiedBy>
  <cp:revision>14</cp:revision>
  <dcterms:created xsi:type="dcterms:W3CDTF">2019-10-16T08:39:08Z</dcterms:created>
  <dcterms:modified xsi:type="dcterms:W3CDTF">2019-10-16T09:30:43Z</dcterms:modified>
</cp:coreProperties>
</file>