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60" r:id="rId5"/>
    <p:sldId id="262" r:id="rId6"/>
    <p:sldId id="263" r:id="rId7"/>
    <p:sldId id="264" r:id="rId8"/>
    <p:sldId id="265" r:id="rId9"/>
    <p:sldId id="261" r:id="rId10"/>
    <p:sldId id="259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E3D5B437-C60B-44D6-B94E-7F23157BAFA5}" type="datetimeFigureOut">
              <a:rPr lang="en-US" smtClean="0"/>
              <a:t>3/26/2022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68F67F6C-E527-40A7-9821-1DB348A611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46920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5B437-C60B-44D6-B94E-7F23157BAFA5}" type="datetimeFigureOut">
              <a:rPr lang="en-US" smtClean="0"/>
              <a:t>3/26/2022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67F6C-E527-40A7-9821-1DB348A611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99519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5B437-C60B-44D6-B94E-7F23157BAFA5}" type="datetimeFigureOut">
              <a:rPr lang="en-US" smtClean="0"/>
              <a:t>3/26/2022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67F6C-E527-40A7-9821-1DB348A611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27377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5B437-C60B-44D6-B94E-7F23157BAFA5}" type="datetimeFigureOut">
              <a:rPr lang="en-US" smtClean="0"/>
              <a:t>3/26/2022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67F6C-E527-40A7-9821-1DB348A611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93502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5B437-C60B-44D6-B94E-7F23157BAFA5}" type="datetimeFigureOut">
              <a:rPr lang="en-US" smtClean="0"/>
              <a:t>3/26/2022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67F6C-E527-40A7-9821-1DB348A611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49886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5B437-C60B-44D6-B94E-7F23157BAFA5}" type="datetimeFigureOut">
              <a:rPr lang="en-US" smtClean="0"/>
              <a:t>3/26/2022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67F6C-E527-40A7-9821-1DB348A611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0286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5B437-C60B-44D6-B94E-7F23157BAFA5}" type="datetimeFigureOut">
              <a:rPr lang="en-US" smtClean="0"/>
              <a:t>3/26/2022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67F6C-E527-40A7-9821-1DB348A611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82004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5B437-C60B-44D6-B94E-7F23157BAFA5}" type="datetimeFigureOut">
              <a:rPr lang="en-US" smtClean="0"/>
              <a:t>3/26/2022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67F6C-E527-40A7-9821-1DB348A611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71842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5B437-C60B-44D6-B94E-7F23157BAFA5}" type="datetimeFigureOut">
              <a:rPr lang="en-US" smtClean="0"/>
              <a:t>3/26/2022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67F6C-E527-40A7-9821-1DB348A611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06167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5B437-C60B-44D6-B94E-7F23157BAFA5}" type="datetimeFigureOut">
              <a:rPr lang="en-US" smtClean="0"/>
              <a:t>3/26/2022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67F6C-E527-40A7-9821-1DB348A611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09979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5B437-C60B-44D6-B94E-7F23157BAFA5}" type="datetimeFigureOut">
              <a:rPr lang="en-US" smtClean="0"/>
              <a:t>3/26/2022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67F6C-E527-40A7-9821-1DB348A611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90919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5B437-C60B-44D6-B94E-7F23157BAFA5}" type="datetimeFigureOut">
              <a:rPr lang="en-US" smtClean="0"/>
              <a:t>3/26/2022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67F6C-E527-40A7-9821-1DB348A611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9673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5B437-C60B-44D6-B94E-7F23157BAFA5}" type="datetimeFigureOut">
              <a:rPr lang="en-US" smtClean="0"/>
              <a:t>3/26/2022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67F6C-E527-40A7-9821-1DB348A611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24056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5B437-C60B-44D6-B94E-7F23157BAFA5}" type="datetimeFigureOut">
              <a:rPr lang="en-US" smtClean="0"/>
              <a:t>3/26/2022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67F6C-E527-40A7-9821-1DB348A611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92502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5B437-C60B-44D6-B94E-7F23157BAFA5}" type="datetimeFigureOut">
              <a:rPr lang="en-US" smtClean="0"/>
              <a:t>3/26/2022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67F6C-E527-40A7-9821-1DB348A611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50110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E3D5B437-C60B-44D6-B94E-7F23157BAFA5}" type="datetimeFigureOut">
              <a:rPr lang="en-US" smtClean="0"/>
              <a:t>3/26/2022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67F6C-E527-40A7-9821-1DB348A611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36069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E3D5B437-C60B-44D6-B94E-7F23157BAFA5}" type="datetimeFigureOut">
              <a:rPr lang="en-US" smtClean="0"/>
              <a:t>3/26/2022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67F6C-E527-40A7-9821-1DB348A611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76968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E3D5B437-C60B-44D6-B94E-7F23157BAFA5}" type="datetimeFigureOut">
              <a:rPr lang="en-US" smtClean="0"/>
              <a:t>3/26/2022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68F67F6C-E527-40A7-9821-1DB348A611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95528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f5Tao6KHV5w" TargetMode="External"/><Relationship Id="rId2" Type="http://schemas.openxmlformats.org/officeDocument/2006/relationships/hyperlink" Target="https://doi.org/10.1007/BF01580478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02276" y="540913"/>
            <a:ext cx="10985679" cy="5318974"/>
          </a:xfrm>
        </p:spPr>
        <p:txBody>
          <a:bodyPr/>
          <a:lstStyle/>
          <a:p>
            <a:r>
              <a:rPr lang="en-US" sz="2400" b="1" dirty="0" smtClean="0">
                <a:solidFill>
                  <a:srgbClr val="FF0000"/>
                </a:solidFill>
              </a:rPr>
              <a:t>Module: Effective Team Work and Communication (BMSW4002)</a:t>
            </a:r>
            <a:br>
              <a:rPr lang="en-US" sz="2400" b="1" dirty="0" smtClean="0">
                <a:solidFill>
                  <a:srgbClr val="FF0000"/>
                </a:solidFill>
              </a:rPr>
            </a:br>
            <a:r>
              <a:rPr lang="en-US" sz="2400" b="1" dirty="0" smtClean="0">
                <a:solidFill>
                  <a:srgbClr val="FF0000"/>
                </a:solidFill>
              </a:rPr>
              <a:t>Group members: Maiyara Santana, Haleema Qureshi, Jahangir Savojbolagh</a:t>
            </a:r>
            <a:br>
              <a:rPr lang="en-US" sz="2400" b="1" dirty="0" smtClean="0">
                <a:solidFill>
                  <a:srgbClr val="FF0000"/>
                </a:solidFill>
              </a:rPr>
            </a:br>
            <a:r>
              <a:rPr lang="en-US" sz="2400" b="1" dirty="0">
                <a:solidFill>
                  <a:schemeClr val="tx1"/>
                </a:solidFill>
              </a:rPr>
              <a:t/>
            </a:r>
            <a:br>
              <a:rPr lang="en-US" sz="2400" b="1" dirty="0">
                <a:solidFill>
                  <a:schemeClr val="tx1"/>
                </a:solidFill>
              </a:rPr>
            </a:br>
            <a:r>
              <a:rPr lang="en-US" sz="2400" b="1" dirty="0" smtClean="0">
                <a:solidFill>
                  <a:schemeClr val="tx1"/>
                </a:solidFill>
              </a:rPr>
              <a:t/>
            </a:r>
            <a:br>
              <a:rPr lang="en-US" sz="2400" b="1" dirty="0" smtClean="0">
                <a:solidFill>
                  <a:schemeClr val="tx1"/>
                </a:solidFill>
              </a:rPr>
            </a:br>
            <a:r>
              <a:rPr lang="en-US" sz="2400" b="1" dirty="0">
                <a:solidFill>
                  <a:schemeClr val="tx1"/>
                </a:solidFill>
              </a:rPr>
              <a:t/>
            </a:r>
            <a:br>
              <a:rPr lang="en-US" sz="2400" b="1" dirty="0">
                <a:solidFill>
                  <a:schemeClr val="tx1"/>
                </a:solidFill>
              </a:rPr>
            </a:br>
            <a:r>
              <a:rPr lang="en-US" sz="2400" b="1" dirty="0" smtClean="0">
                <a:solidFill>
                  <a:schemeClr val="tx1"/>
                </a:solidFill>
              </a:rPr>
              <a:t/>
            </a:r>
            <a:br>
              <a:rPr lang="en-US" sz="2400" b="1" dirty="0" smtClean="0">
                <a:solidFill>
                  <a:schemeClr val="tx1"/>
                </a:solidFill>
              </a:rPr>
            </a:br>
            <a:r>
              <a:rPr lang="en-US" sz="3200" b="1" dirty="0" smtClean="0">
                <a:solidFill>
                  <a:srgbClr val="FF0000"/>
                </a:solidFill>
              </a:rPr>
              <a:t>Company: Amazon </a:t>
            </a:r>
            <a:endParaRPr lang="en-US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23162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b="1" dirty="0" smtClean="0">
                <a:solidFill>
                  <a:srgbClr val="FF0000"/>
                </a:solidFill>
              </a:rPr>
              <a:t>Definition of Communication </a:t>
            </a:r>
            <a:endParaRPr lang="en-US" sz="44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Inside an Amazon Warehouse, Robots' Ways Rub Off on Humans - The New York  Time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0110" y="4237149"/>
            <a:ext cx="3556534" cy="229056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12935" y="2569867"/>
            <a:ext cx="3309474" cy="220631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8" name="Rectangle 7"/>
          <p:cNvSpPr/>
          <p:nvPr/>
        </p:nvSpPr>
        <p:spPr>
          <a:xfrm>
            <a:off x="115910" y="2569867"/>
            <a:ext cx="4687910" cy="248468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Communication is the exchange of thoughts, information or ideas that result in mutual understanding between two or more people Griffiths and Dunham (2015)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66884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5400" b="1" dirty="0" smtClean="0">
                <a:solidFill>
                  <a:srgbClr val="FF0000"/>
                </a:solidFill>
              </a:rPr>
              <a:t>Amazon </a:t>
            </a:r>
            <a:endParaRPr lang="en-US" sz="54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Amazon Prime Day: A history of the mega sale and its impact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43318" y="2794428"/>
            <a:ext cx="4824413" cy="241220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3043" y="2576996"/>
            <a:ext cx="4825159" cy="3416300"/>
          </a:xfrm>
        </p:spPr>
        <p:txBody>
          <a:bodyPr/>
          <a:lstStyle/>
          <a:p>
            <a:pPr marL="0" indent="0">
              <a:buNone/>
            </a:pPr>
            <a:r>
              <a:rPr lang="en-US" b="1" dirty="0" smtClean="0">
                <a:solidFill>
                  <a:srgbClr val="FF0000"/>
                </a:solidFill>
              </a:rPr>
              <a:t>Amazon was </a:t>
            </a:r>
            <a:r>
              <a:rPr lang="en-US" b="1" dirty="0">
                <a:solidFill>
                  <a:srgbClr val="FF0000"/>
                </a:solidFill>
              </a:rPr>
              <a:t>founded in 5 July 1994, Bellevue, Washington, United States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0927" y="3752159"/>
            <a:ext cx="2908949" cy="2908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33460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solidFill>
                  <a:srgbClr val="FF0000"/>
                </a:solidFill>
              </a:rPr>
              <a:t>Benefits of Effective Communication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It promotes trust</a:t>
            </a:r>
            <a:r>
              <a:rPr lang="en-US" b="1" dirty="0" smtClean="0"/>
              <a:t>.</a:t>
            </a:r>
          </a:p>
          <a:p>
            <a:r>
              <a:rPr lang="en-US" b="1" dirty="0"/>
              <a:t>It promotes team member loyalty</a:t>
            </a:r>
            <a:r>
              <a:rPr lang="en-US" b="1" dirty="0" smtClean="0"/>
              <a:t>.</a:t>
            </a:r>
          </a:p>
          <a:p>
            <a:r>
              <a:rPr lang="en-US" b="1" dirty="0"/>
              <a:t>It improves productivity</a:t>
            </a:r>
            <a:r>
              <a:rPr lang="en-US" b="1" dirty="0" smtClean="0"/>
              <a:t>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85193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FF0000"/>
                </a:solidFill>
              </a:rPr>
              <a:t>How	should	the	organization	</a:t>
            </a:r>
            <a:br>
              <a:rPr lang="en-US" b="1" dirty="0">
                <a:solidFill>
                  <a:srgbClr val="FF0000"/>
                </a:solidFill>
              </a:rPr>
            </a:br>
            <a:r>
              <a:rPr lang="en-US" b="1" dirty="0">
                <a:solidFill>
                  <a:srgbClr val="FF0000"/>
                </a:solidFill>
              </a:rPr>
              <a:t>use	the	theories	relating	to	</a:t>
            </a:r>
            <a:r>
              <a:rPr lang="en-US" b="1" dirty="0" smtClean="0">
                <a:solidFill>
                  <a:srgbClr val="FF0000"/>
                </a:solidFill>
              </a:rPr>
              <a:t> the</a:t>
            </a:r>
            <a:r>
              <a:rPr lang="en-US" b="1" dirty="0">
                <a:solidFill>
                  <a:srgbClr val="FF0000"/>
                </a:solidFill>
              </a:rPr>
              <a:t>	</a:t>
            </a:r>
            <a:br>
              <a:rPr lang="en-US" b="1" dirty="0">
                <a:solidFill>
                  <a:srgbClr val="FF0000"/>
                </a:solidFill>
              </a:rPr>
            </a:br>
            <a:r>
              <a:rPr lang="en-US" b="1" dirty="0">
                <a:solidFill>
                  <a:srgbClr val="FF0000"/>
                </a:solidFill>
              </a:rPr>
              <a:t>models	of	communication?</a:t>
            </a:r>
          </a:p>
        </p:txBody>
      </p:sp>
      <p:pic>
        <p:nvPicPr>
          <p:cNvPr id="4098" name="Picture 2" descr="Shannon and Weaver Model Of Communication - Businesstopia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3191" y="2766183"/>
            <a:ext cx="7237467" cy="2900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7096258" y="5554461"/>
            <a:ext cx="4825159" cy="801263"/>
          </a:xfrm>
        </p:spPr>
        <p:txBody>
          <a:bodyPr/>
          <a:lstStyle/>
          <a:p>
            <a:pPr marL="0" indent="0">
              <a:buNone/>
            </a:pPr>
            <a:r>
              <a:rPr lang="en-US" b="1" dirty="0">
                <a:solidFill>
                  <a:srgbClr val="FF0000"/>
                </a:solidFill>
              </a:rPr>
              <a:t>(Shannon and Weaver Model Of Communication - </a:t>
            </a:r>
            <a:r>
              <a:rPr lang="en-US" b="1" dirty="0" err="1">
                <a:solidFill>
                  <a:srgbClr val="FF0000"/>
                </a:solidFill>
              </a:rPr>
              <a:t>Businesstopia</a:t>
            </a:r>
            <a:r>
              <a:rPr lang="en-US" b="1" dirty="0">
                <a:solidFill>
                  <a:srgbClr val="FF0000"/>
                </a:solidFill>
              </a:rPr>
              <a:t>, 2018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1766846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b="1" dirty="0" smtClean="0">
                <a:solidFill>
                  <a:srgbClr val="FF0000"/>
                </a:solidFill>
              </a:rPr>
              <a:t>Types of barriers that can prevent effective communication between the organization and their external stakeholders</a:t>
            </a:r>
            <a:endParaRPr lang="en-US" sz="2800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577743"/>
            <a:ext cx="8825659" cy="3416300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Barrier is anything  that block the </a:t>
            </a:r>
          </a:p>
          <a:p>
            <a:pPr marL="0" indent="0">
              <a:buNone/>
            </a:pPr>
            <a:r>
              <a:rPr lang="en-US" dirty="0" smtClean="0"/>
              <a:t>message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0505" y="2356833"/>
            <a:ext cx="6863359" cy="428866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Rectangle 4"/>
          <p:cNvSpPr/>
          <p:nvPr/>
        </p:nvSpPr>
        <p:spPr>
          <a:xfrm>
            <a:off x="6568225" y="3103809"/>
            <a:ext cx="2897747" cy="18030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b="1" dirty="0" smtClean="0">
                <a:solidFill>
                  <a:schemeClr val="tx1"/>
                </a:solidFill>
              </a:rPr>
              <a:t>Filtration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b="1" dirty="0" smtClean="0">
                <a:solidFill>
                  <a:schemeClr val="tx1"/>
                </a:solidFill>
              </a:rPr>
              <a:t>Emotion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b="1" dirty="0" smtClean="0">
                <a:solidFill>
                  <a:schemeClr val="tx1"/>
                </a:solidFill>
              </a:rPr>
              <a:t>Information Overload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b="1" dirty="0" smtClean="0">
                <a:solidFill>
                  <a:schemeClr val="tx1"/>
                </a:solidFill>
              </a:rPr>
              <a:t>Defensiveness </a:t>
            </a:r>
          </a:p>
          <a:p>
            <a:pPr algn="ctr"/>
            <a:r>
              <a:rPr lang="en-US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68920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9549" y="463639"/>
            <a:ext cx="11114467" cy="1622738"/>
          </a:xfrm>
        </p:spPr>
        <p:txBody>
          <a:bodyPr/>
          <a:lstStyle/>
          <a:p>
            <a:r>
              <a:rPr lang="en-US" b="1" dirty="0" smtClean="0">
                <a:solidFill>
                  <a:srgbClr val="FF0000"/>
                </a:solidFill>
              </a:rPr>
              <a:t>Barriers that can prevent effective communication between Amazon and their external stakeholders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0304" y="2603499"/>
            <a:ext cx="11294772" cy="4016241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 Give </a:t>
            </a:r>
            <a:r>
              <a:rPr lang="en-US" dirty="0"/>
              <a:t>f</a:t>
            </a:r>
            <a:r>
              <a:rPr lang="en-US" dirty="0" smtClean="0"/>
              <a:t>eedback </a:t>
            </a:r>
          </a:p>
          <a:p>
            <a:pPr marL="0" indent="0">
              <a:buNone/>
            </a:pPr>
            <a:r>
              <a:rPr lang="en-US" dirty="0" smtClean="0"/>
              <a:t>Use simple language </a:t>
            </a:r>
          </a:p>
          <a:p>
            <a:pPr marL="0" indent="0">
              <a:buNone/>
            </a:pPr>
            <a:r>
              <a:rPr lang="en-US" dirty="0" smtClean="0"/>
              <a:t>Listen actively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3904" y="2603499"/>
            <a:ext cx="4565561" cy="3924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22493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977817" y="373487"/>
            <a:ext cx="10461790" cy="1854558"/>
          </a:xfrm>
        </p:spPr>
        <p:txBody>
          <a:bodyPr/>
          <a:lstStyle/>
          <a:p>
            <a:r>
              <a:rPr lang="en-US" b="1" dirty="0" smtClean="0">
                <a:solidFill>
                  <a:srgbClr val="FF0000"/>
                </a:solidFill>
              </a:rPr>
              <a:t>Channels  of communication used by the Amazon and the channels that can be used to improve communication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309093" y="2603500"/>
            <a:ext cx="5671019" cy="3416301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/>
              <a:t>Amazon Prime </a:t>
            </a:r>
          </a:p>
          <a:p>
            <a:pPr marL="0" indent="0">
              <a:buNone/>
            </a:pPr>
            <a:r>
              <a:rPr lang="en-US" dirty="0" smtClean="0"/>
              <a:t>Emails </a:t>
            </a:r>
          </a:p>
          <a:p>
            <a:pPr marL="0" indent="0">
              <a:buNone/>
            </a:pPr>
            <a:r>
              <a:rPr lang="en-US" dirty="0" smtClean="0"/>
              <a:t>Tannoys Announcement</a:t>
            </a:r>
          </a:p>
          <a:p>
            <a:pPr marL="0" indent="0">
              <a:buNone/>
            </a:pPr>
            <a:r>
              <a:rPr lang="en-US" dirty="0" smtClean="0"/>
              <a:t>Phone Calls  </a:t>
            </a:r>
          </a:p>
          <a:p>
            <a:pPr marL="0" indent="0">
              <a:buNone/>
            </a:pPr>
            <a:r>
              <a:rPr lang="en-US" dirty="0" smtClean="0"/>
              <a:t>Live Chat</a:t>
            </a:r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208713" y="2395470"/>
            <a:ext cx="5499560" cy="4095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67180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800" b="1" dirty="0" smtClean="0">
                <a:solidFill>
                  <a:srgbClr val="FF0000"/>
                </a:solidFill>
              </a:rPr>
              <a:t>Reference List</a:t>
            </a:r>
            <a:endParaRPr lang="en-US" sz="4800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305318"/>
            <a:ext cx="12054625" cy="4552682"/>
          </a:xfrm>
        </p:spPr>
        <p:txBody>
          <a:bodyPr>
            <a:normAutofit/>
          </a:bodyPr>
          <a:lstStyle/>
          <a:p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Tourish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D. and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Hargie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O., (2009). Communication and organizational success. In Auditing Organizational Communication: A Handbook of Research, Theory and Practice (pp. 3-26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Haddud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A. and McAllen, D., 2018, August. Digital workplace management: exploring aspects related to culture, innovation, and leadership. In 2018 Portland International Conference on Management of Engineering and Technology (PICMET) (pp. 1-6). IEEE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Businesstopia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2018. Shannon and Weaver Model Of Communication -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Businesstopia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US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Availableat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&lt;https://www.businesstopia.net/communication/shannon-and-weaver-model-communication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&gt;[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Accessed 25 March 2022].</a:t>
            </a:r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Sustainability - US. 2022. Employee Engagement. [online] Available 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</a:p>
          <a:p>
            <a:pPr marL="0" indent="0">
              <a:buNone/>
            </a:pP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&lt;https://sustainability.aboutamazon.com/people/employees/engagement&gt; [Accessed 26 March2022].</a:t>
            </a:r>
          </a:p>
          <a:p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Phipps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J. and Phipps, J., 2022. Five steps to improving organizational communication. [online] 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The Predictive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Index. Available at: &lt;https://www.predictiveindex.com/blog/five-steps-to-improvingorganizational-communication/&gt; [Accessed 26 March 2022</a:t>
            </a:r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].</a:t>
            </a:r>
          </a:p>
          <a:p>
            <a:r>
              <a:rPr lang="en-US" sz="1600" dirty="0"/>
              <a:t>Button, K., </a:t>
            </a:r>
            <a:r>
              <a:rPr lang="en-US" sz="1600" dirty="0" err="1"/>
              <a:t>Rossera</a:t>
            </a:r>
            <a:r>
              <a:rPr lang="en-US" sz="1600" dirty="0"/>
              <a:t>, F. Barriers to communication. </a:t>
            </a:r>
            <a:r>
              <a:rPr lang="en-US" sz="1600" i="1" dirty="0"/>
              <a:t>Ann </a:t>
            </a:r>
            <a:r>
              <a:rPr lang="en-US" sz="1600" i="1" dirty="0" err="1"/>
              <a:t>Reg</a:t>
            </a:r>
            <a:r>
              <a:rPr lang="en-US" sz="1600" i="1" dirty="0"/>
              <a:t> </a:t>
            </a:r>
            <a:r>
              <a:rPr lang="en-US" sz="1600" i="1" dirty="0" err="1"/>
              <a:t>Sci</a:t>
            </a:r>
            <a:r>
              <a:rPr lang="en-US" sz="1600" dirty="0"/>
              <a:t> </a:t>
            </a:r>
            <a:r>
              <a:rPr lang="en-US" sz="1600" b="1" dirty="0"/>
              <a:t>24, </a:t>
            </a:r>
            <a:r>
              <a:rPr lang="en-US" sz="1600" dirty="0"/>
              <a:t>337–357 (1990). </a:t>
            </a:r>
            <a:r>
              <a:rPr lang="en-US" sz="1600" dirty="0">
                <a:hlinkClick r:id="rId2"/>
              </a:rPr>
              <a:t>https://</a:t>
            </a:r>
            <a:r>
              <a:rPr lang="en-US" sz="1600" dirty="0" smtClean="0">
                <a:hlinkClick r:id="rId2"/>
              </a:rPr>
              <a:t>doi.org/10.1007/BF01580478</a:t>
            </a:r>
            <a:endParaRPr lang="en-US" sz="1600" dirty="0" smtClean="0"/>
          </a:p>
          <a:p>
            <a:r>
              <a:rPr lang="en-GB" sz="1600" dirty="0" err="1"/>
              <a:t>Jijo's</a:t>
            </a:r>
            <a:r>
              <a:rPr lang="en-GB" sz="1600" dirty="0"/>
              <a:t> Skill Factory, 10 Barriers to Effective Communication, [video], Available </a:t>
            </a:r>
            <a:r>
              <a:rPr lang="en-GB" sz="1600" dirty="0">
                <a:hlinkClick r:id="rId3"/>
              </a:rPr>
              <a:t>https://www.youtube.com/watch?v=f5Tao6KHV5w</a:t>
            </a:r>
            <a:r>
              <a:rPr lang="en-GB" sz="1600" dirty="0"/>
              <a:t>, accessed – </a:t>
            </a:r>
            <a:r>
              <a:rPr lang="en-GB" sz="1600" dirty="0" smtClean="0"/>
              <a:t>25/03/2022</a:t>
            </a:r>
            <a:endParaRPr lang="en-GB" sz="1600" dirty="0"/>
          </a:p>
          <a:p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/>
            </a:pP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65123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800" b="1" dirty="0" smtClean="0">
                <a:solidFill>
                  <a:srgbClr val="FF0000"/>
                </a:solidFill>
              </a:rPr>
              <a:t>Reference List </a:t>
            </a:r>
            <a:endParaRPr lang="en-US" sz="4800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3184" y="2603500"/>
            <a:ext cx="11809926" cy="3416300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https://www.cityam.com/jeff-bezoss-amazon-rein-ends-today-exactly-27-years-after-he-founded-the-company/#:~:text=Bezos%20founded%20Amazon%20on%20this%20day%20in%201994%20and%20in,%</a:t>
            </a:r>
            <a:r>
              <a:rPr lang="en-US" dirty="0" smtClean="0">
                <a:solidFill>
                  <a:schemeClr val="tx1"/>
                </a:solidFill>
              </a:rPr>
              <a:t>2Dchurning%20e%2Dcommerce%20phenomenon. </a:t>
            </a: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https://www.iedunote.com/overcoming-barriers-to-goal-setting</a:t>
            </a:r>
            <a:endParaRPr lang="en-US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10904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xmlns="" id="{45286591-9DEE-40D6-861B-569E5A9D47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1902148"/>
              </p:ext>
            </p:extLst>
          </p:nvPr>
        </p:nvGraphicFramePr>
        <p:xfrm>
          <a:off x="321971" y="1377222"/>
          <a:ext cx="11487956" cy="53705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43464">
                  <a:extLst>
                    <a:ext uri="{9D8B030D-6E8A-4147-A177-3AD203B41FA5}">
                      <a16:colId xmlns:a16="http://schemas.microsoft.com/office/drawing/2014/main" xmlns="" val="1381715570"/>
                    </a:ext>
                  </a:extLst>
                </a:gridCol>
                <a:gridCol w="7344492">
                  <a:extLst>
                    <a:ext uri="{9D8B030D-6E8A-4147-A177-3AD203B41FA5}">
                      <a16:colId xmlns:a16="http://schemas.microsoft.com/office/drawing/2014/main" xmlns="" val="3579679796"/>
                    </a:ext>
                  </a:extLst>
                </a:gridCol>
              </a:tblGrid>
              <a:tr h="884192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Teamwork Evaluation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 responses.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160018179"/>
                  </a:ext>
                </a:extLst>
              </a:tr>
              <a:tr h="794041">
                <a:tc>
                  <a:txBody>
                    <a:bodyPr/>
                    <a:lstStyle/>
                    <a:p>
                      <a:r>
                        <a:rPr lang="en-GB" dirty="0"/>
                        <a:t>Who was in your team?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 Maiyara Florian</a:t>
                      </a:r>
                      <a:r>
                        <a:rPr lang="en-GB" baseline="0" dirty="0" smtClean="0"/>
                        <a:t> Sanatana, Haleema Qureshi, Jahangir Khalaj Savojbolagh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318373457"/>
                  </a:ext>
                </a:extLst>
              </a:tr>
              <a:tr h="82268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key strengths of your team?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Maiyara Took</a:t>
                      </a:r>
                      <a:r>
                        <a:rPr lang="en-GB" baseline="0" dirty="0" smtClean="0"/>
                        <a:t> leadership during the course of the presentation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507276796"/>
                  </a:ext>
                </a:extLst>
              </a:tr>
              <a:tr h="82268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challenges that you overcame as a team?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Individuals</a:t>
                      </a:r>
                      <a:r>
                        <a:rPr lang="en-GB" baseline="0" dirty="0" smtClean="0"/>
                        <a:t> sending late slides information</a:t>
                      </a:r>
                    </a:p>
                    <a:p>
                      <a:r>
                        <a:rPr lang="en-GB" baseline="0" dirty="0" smtClean="0"/>
                        <a:t>Not very good communication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913256840"/>
                  </a:ext>
                </a:extLst>
              </a:tr>
              <a:tr h="106949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would you do differently if you worked as a team again?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Better communication</a:t>
                      </a:r>
                    </a:p>
                    <a:p>
                      <a:r>
                        <a:rPr lang="en-GB" dirty="0" smtClean="0"/>
                        <a:t>Not</a:t>
                      </a:r>
                      <a:r>
                        <a:rPr lang="en-GB" baseline="0" dirty="0" smtClean="0"/>
                        <a:t> leave things for last minute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771358641"/>
                  </a:ext>
                </a:extLst>
              </a:tr>
              <a:tr h="794041">
                <a:tc>
                  <a:txBody>
                    <a:bodyPr/>
                    <a:lstStyle/>
                    <a:p>
                      <a:r>
                        <a:rPr lang="en-GB" dirty="0"/>
                        <a:t>How would you rate your team working? Out of 10?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</a:t>
                      </a:r>
                      <a:r>
                        <a:rPr lang="en-GB" dirty="0" smtClean="0"/>
                        <a:t>7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794105351"/>
                  </a:ext>
                </a:extLst>
              </a:tr>
            </a:tbl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4855" y="426376"/>
            <a:ext cx="8761413" cy="706964"/>
          </a:xfrm>
        </p:spPr>
        <p:txBody>
          <a:bodyPr/>
          <a:lstStyle/>
          <a:p>
            <a:r>
              <a:rPr lang="en-US" b="1" dirty="0" smtClean="0">
                <a:solidFill>
                  <a:srgbClr val="FF0000"/>
                </a:solidFill>
              </a:rPr>
              <a:t>Team Evaluation form</a:t>
            </a:r>
            <a:endParaRPr 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59825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123</TotalTime>
  <Words>290</Words>
  <Application>Microsoft Office PowerPoint</Application>
  <PresentationFormat>Widescreen</PresentationFormat>
  <Paragraphs>64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Century Gothic</vt:lpstr>
      <vt:lpstr>Wingdings 3</vt:lpstr>
      <vt:lpstr>Ion Boardroom</vt:lpstr>
      <vt:lpstr>Module: Effective Team Work and Communication (BMSW4002) Group members: Maiyara Santana, Haleema Qureshi, Jahangir Savojbolagh     Company: Amazon </vt:lpstr>
      <vt:lpstr>Definition of Communication </vt:lpstr>
      <vt:lpstr>Amazon </vt:lpstr>
      <vt:lpstr>Benefits of Effective Communication</vt:lpstr>
      <vt:lpstr>How should the organization  use the theories relating to  the  models of communication?</vt:lpstr>
      <vt:lpstr>Types of barriers that can prevent effective communication between the organization and their external stakeholders</vt:lpstr>
      <vt:lpstr>Barriers that can prevent effective communication between Amazon and their external stakeholders</vt:lpstr>
      <vt:lpstr>Channels  of communication used by the Amazon and the channels that can be used to improve communication</vt:lpstr>
      <vt:lpstr>Reference List</vt:lpstr>
      <vt:lpstr>Reference List </vt:lpstr>
      <vt:lpstr>Team Evaluation form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Module: Effective Team Work and Communication (BMSW4002) Group members: Maiyara Santana, Haleema Qureshi, Jahangir Savojbolagh</dc:title>
  <dc:creator>Naiyara</dc:creator>
  <cp:lastModifiedBy>Naiyara</cp:lastModifiedBy>
  <cp:revision>13</cp:revision>
  <dcterms:created xsi:type="dcterms:W3CDTF">2022-03-26T14:03:09Z</dcterms:created>
  <dcterms:modified xsi:type="dcterms:W3CDTF">2022-03-26T16:07:04Z</dcterms:modified>
</cp:coreProperties>
</file>