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7" r:id="rId3"/>
    <p:sldId id="258" r:id="rId4"/>
    <p:sldId id="259" r:id="rId5"/>
    <p:sldId id="260" r:id="rId6"/>
    <p:sldId id="261" r:id="rId7"/>
    <p:sldId id="279" r:id="rId8"/>
    <p:sldId id="263" r:id="rId9"/>
    <p:sldId id="262" r:id="rId10"/>
    <p:sldId id="264" r:id="rId11"/>
    <p:sldId id="280" r:id="rId12"/>
    <p:sldId id="265" r:id="rId13"/>
    <p:sldId id="266" r:id="rId14"/>
    <p:sldId id="267" r:id="rId15"/>
    <p:sldId id="281" r:id="rId16"/>
    <p:sldId id="268" r:id="rId17"/>
    <p:sldId id="269" r:id="rId18"/>
    <p:sldId id="270" r:id="rId19"/>
    <p:sldId id="282" r:id="rId20"/>
    <p:sldId id="271" r:id="rId21"/>
    <p:sldId id="273" r:id="rId22"/>
    <p:sldId id="272" r:id="rId23"/>
    <p:sldId id="277" r:id="rId24"/>
    <p:sldId id="275" r:id="rId25"/>
    <p:sldId id="274" r:id="rId26"/>
    <p:sldId id="276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278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90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132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760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798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582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6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699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464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18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512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099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Writing a Biomechanics research Article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Journal of Sport Science format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Abstract</a:t>
            </a:r>
          </a:p>
          <a:p>
            <a:pPr marL="0" indent="0" algn="ctr">
              <a:buNone/>
            </a:pPr>
            <a:r>
              <a:rPr lang="en-GB" dirty="0" smtClean="0"/>
              <a:t>Introduction</a:t>
            </a:r>
          </a:p>
          <a:p>
            <a:pPr marL="0" indent="0" algn="ctr">
              <a:buNone/>
            </a:pPr>
            <a:r>
              <a:rPr lang="en-GB" dirty="0" smtClean="0"/>
              <a:t>Method</a:t>
            </a:r>
          </a:p>
          <a:p>
            <a:pPr marL="0" indent="0" algn="ctr">
              <a:buNone/>
            </a:pPr>
            <a:r>
              <a:rPr lang="en-GB" dirty="0" smtClean="0"/>
              <a:t>Results </a:t>
            </a:r>
          </a:p>
          <a:p>
            <a:pPr marL="0" indent="0" algn="ctr">
              <a:buNone/>
            </a:pPr>
            <a:r>
              <a:rPr lang="en-GB" dirty="0" smtClean="0"/>
              <a:t>Discussion</a:t>
            </a:r>
          </a:p>
          <a:p>
            <a:pPr marL="0" indent="0" algn="ctr">
              <a:buNone/>
            </a:pPr>
            <a:r>
              <a:rPr lang="en-GB" dirty="0" smtClean="0"/>
              <a:t>Conclusions</a:t>
            </a:r>
          </a:p>
          <a:p>
            <a:pPr marL="0" indent="0" algn="ctr">
              <a:buNone/>
            </a:pPr>
            <a:r>
              <a:rPr lang="en-GB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691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Writing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88632"/>
          </a:xfrm>
        </p:spPr>
        <p:txBody>
          <a:bodyPr>
            <a:normAutofit fontScale="62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dirty="0"/>
              <a:t>Abstract--past tense </a:t>
            </a:r>
            <a:r>
              <a:rPr lang="en-GB" dirty="0"/>
              <a:t>(</a:t>
            </a:r>
            <a:r>
              <a:rPr lang="en-GB" dirty="0" smtClean="0"/>
              <a:t>a </a:t>
            </a:r>
            <a:r>
              <a:rPr lang="en-GB" dirty="0"/>
              <a:t>summary description of what </a:t>
            </a:r>
            <a:r>
              <a:rPr lang="en-GB" dirty="0" smtClean="0"/>
              <a:t>you did</a:t>
            </a:r>
            <a:r>
              <a:rPr lang="en-GB" dirty="0"/>
              <a:t>)</a:t>
            </a:r>
            <a:endParaRPr lang="en-GB" dirty="0" smtClean="0"/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Introduction / Literature review--past </a:t>
            </a:r>
            <a:r>
              <a:rPr lang="en-GB" dirty="0"/>
              <a:t>tense </a:t>
            </a:r>
            <a:r>
              <a:rPr lang="en-GB" dirty="0" smtClean="0"/>
              <a:t>(</a:t>
            </a:r>
            <a:r>
              <a:rPr lang="en-GB" dirty="0" smtClean="0"/>
              <a:t>the </a:t>
            </a:r>
            <a:r>
              <a:rPr lang="en-GB" dirty="0"/>
              <a:t>studies you are reviewing have already been </a:t>
            </a:r>
            <a:r>
              <a:rPr lang="en-GB" dirty="0" smtClean="0"/>
              <a:t>written) you are also explaining </a:t>
            </a:r>
            <a:r>
              <a:rPr lang="en-GB" dirty="0" smtClean="0"/>
              <a:t>the theory that relates to the study. You need to justifying the current study).</a:t>
            </a:r>
            <a:endParaRPr lang="en-GB" dirty="0" smtClean="0"/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Methodology--past tense </a:t>
            </a:r>
            <a:r>
              <a:rPr lang="en-GB" dirty="0" smtClean="0"/>
              <a:t>(the </a:t>
            </a:r>
            <a:r>
              <a:rPr lang="en-GB" dirty="0"/>
              <a:t>way that you gathered and </a:t>
            </a:r>
            <a:r>
              <a:rPr lang="en-GB" dirty="0" smtClean="0"/>
              <a:t>synthesised data)</a:t>
            </a:r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Results--past tense </a:t>
            </a:r>
            <a:r>
              <a:rPr lang="en-GB" dirty="0" smtClean="0"/>
              <a:t>(Present the </a:t>
            </a:r>
            <a:r>
              <a:rPr lang="en-GB" dirty="0" smtClean="0"/>
              <a:t> findings in a graphical, tabular and written format).</a:t>
            </a:r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Discussion--present tense </a:t>
            </a:r>
            <a:r>
              <a:rPr lang="en-GB" dirty="0" smtClean="0"/>
              <a:t>(Interpreted and apply the findings, maybe outline some study limitations and review areas of future research)</a:t>
            </a:r>
            <a:endParaRPr lang="en-GB" dirty="0" smtClean="0"/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Conclusion--present tense </a:t>
            </a:r>
            <a:r>
              <a:rPr lang="en-GB" dirty="0" smtClean="0"/>
              <a:t>(Summarise the key finding and implications of the study).</a:t>
            </a:r>
          </a:p>
          <a:p>
            <a:pPr marL="514350" lvl="0" indent="-514350">
              <a:buFont typeface="+mj-lt"/>
              <a:buAutoNum type="arabicPeriod"/>
            </a:pPr>
            <a:endParaRPr lang="en-GB" dirty="0" smtClean="0"/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References – School format</a:t>
            </a:r>
            <a:endParaRPr lang="en-GB" dirty="0" smtClean="0"/>
          </a:p>
          <a:p>
            <a:pPr marL="514350" lvl="0" indent="-514350">
              <a:buFont typeface="+mj-lt"/>
              <a:buAutoNum type="arabicPeriod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595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6766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Approx. 10% of the assignment length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3062444" y="1887762"/>
            <a:ext cx="3957827" cy="3847207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B050"/>
                </a:solidFill>
              </a:rPr>
              <a:t>Descriptive</a:t>
            </a:r>
          </a:p>
          <a:p>
            <a:pPr algn="ctr"/>
            <a:r>
              <a:rPr lang="en-GB" sz="2800" dirty="0" smtClean="0">
                <a:solidFill>
                  <a:srgbClr val="00B050"/>
                </a:solidFill>
              </a:rPr>
              <a:t>(200 </a:t>
            </a:r>
            <a:r>
              <a:rPr lang="en-GB" sz="2800" dirty="0" smtClean="0">
                <a:solidFill>
                  <a:srgbClr val="00B050"/>
                </a:solidFill>
              </a:rPr>
              <a:t>words)</a:t>
            </a:r>
          </a:p>
          <a:p>
            <a:pPr algn="ctr"/>
            <a:endParaRPr lang="en-GB" sz="2800" dirty="0">
              <a:solidFill>
                <a:srgbClr val="00B05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dirty="0" smtClean="0">
                <a:solidFill>
                  <a:srgbClr val="00B050"/>
                </a:solidFill>
              </a:rPr>
              <a:t>Overview of the context and information found.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dirty="0" smtClean="0">
                <a:solidFill>
                  <a:srgbClr val="00B050"/>
                </a:solidFill>
              </a:rPr>
              <a:t>Research Methods and </a:t>
            </a:r>
            <a:r>
              <a:rPr lang="en-GB" sz="2000" dirty="0" smtClean="0">
                <a:solidFill>
                  <a:srgbClr val="00B050"/>
                </a:solidFill>
              </a:rPr>
              <a:t>Scope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dirty="0" smtClean="0">
                <a:solidFill>
                  <a:srgbClr val="00B050"/>
                </a:solidFill>
              </a:rPr>
              <a:t>results </a:t>
            </a:r>
            <a:r>
              <a:rPr lang="en-GB" sz="2000" dirty="0" smtClean="0">
                <a:solidFill>
                  <a:srgbClr val="00B050"/>
                </a:solidFill>
              </a:rPr>
              <a:t>or </a:t>
            </a:r>
            <a:r>
              <a:rPr lang="en-GB" sz="2000" dirty="0" smtClean="0">
                <a:solidFill>
                  <a:srgbClr val="00B050"/>
                </a:solidFill>
              </a:rPr>
              <a:t>findings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dirty="0" smtClean="0">
                <a:solidFill>
                  <a:srgbClr val="00B050"/>
                </a:solidFill>
              </a:rPr>
              <a:t>Include key </a:t>
            </a:r>
            <a:r>
              <a:rPr lang="en-GB" sz="2000" dirty="0" smtClean="0">
                <a:solidFill>
                  <a:srgbClr val="00B050"/>
                </a:solidFill>
              </a:rPr>
              <a:t>judgements </a:t>
            </a:r>
            <a:r>
              <a:rPr lang="en-GB" sz="2000" dirty="0" smtClean="0">
                <a:solidFill>
                  <a:srgbClr val="00B050"/>
                </a:solidFill>
              </a:rPr>
              <a:t>and implications</a:t>
            </a:r>
            <a:endParaRPr lang="en-GB" sz="2000" dirty="0" smtClean="0">
              <a:solidFill>
                <a:srgbClr val="00B050"/>
              </a:solidFill>
            </a:endParaRPr>
          </a:p>
          <a:p>
            <a:endParaRPr lang="en-GB" sz="2000" dirty="0"/>
          </a:p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Outline of the work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2040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(informative)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Comes first but written last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Include a key sentence for each section of the main article</a:t>
            </a:r>
          </a:p>
          <a:p>
            <a:pPr marL="0" indent="0">
              <a:buNone/>
            </a:pPr>
            <a:endParaRPr lang="en-GB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u="sng" dirty="0" smtClean="0">
                <a:solidFill>
                  <a:srgbClr val="FF0000"/>
                </a:solidFill>
              </a:rPr>
              <a:t>Do not include</a:t>
            </a:r>
          </a:p>
          <a:p>
            <a:pPr marL="0" indent="0">
              <a:buNone/>
            </a:pPr>
            <a:endParaRPr lang="en-GB" u="sng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Extended back ground information</a:t>
            </a:r>
          </a:p>
          <a:p>
            <a:r>
              <a:rPr lang="en-GB" dirty="0" smtClean="0"/>
              <a:t>Reference to other studies</a:t>
            </a:r>
          </a:p>
          <a:p>
            <a:r>
              <a:rPr lang="en-GB" dirty="0" smtClean="0"/>
              <a:t>Abbreviations, Jargon or confusing terms</a:t>
            </a:r>
          </a:p>
          <a:p>
            <a:r>
              <a:rPr lang="en-GB" dirty="0" smtClean="0"/>
              <a:t>Images, tables, graphs or reference to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366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Introduction/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Define the topic and </a:t>
            </a:r>
            <a:r>
              <a:rPr lang="en-GB" dirty="0" smtClean="0"/>
              <a:t>write </a:t>
            </a:r>
            <a:r>
              <a:rPr lang="en-GB" dirty="0" smtClean="0"/>
              <a:t>assuming the reader has a background in biomechanics</a:t>
            </a:r>
            <a:endParaRPr lang="en-GB" dirty="0"/>
          </a:p>
          <a:p>
            <a:r>
              <a:rPr lang="en-GB" dirty="0"/>
              <a:t>Search and re-search the </a:t>
            </a:r>
            <a:r>
              <a:rPr lang="en-GB" dirty="0" smtClean="0"/>
              <a:t>literature for related articles.</a:t>
            </a:r>
            <a:endParaRPr lang="en-GB" dirty="0"/>
          </a:p>
          <a:p>
            <a:r>
              <a:rPr lang="en-GB" dirty="0" smtClean="0"/>
              <a:t>Include </a:t>
            </a:r>
            <a:r>
              <a:rPr lang="en-GB" dirty="0" smtClean="0"/>
              <a:t>current </a:t>
            </a:r>
            <a:r>
              <a:rPr lang="en-GB" dirty="0"/>
              <a:t>research </a:t>
            </a:r>
            <a:r>
              <a:rPr lang="en-GB" dirty="0" smtClean="0"/>
              <a:t>but </a:t>
            </a:r>
            <a:r>
              <a:rPr lang="en-GB" dirty="0"/>
              <a:t>older studies may also be </a:t>
            </a:r>
            <a:r>
              <a:rPr lang="en-GB" dirty="0" smtClean="0"/>
              <a:t>useful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Include explanation of theory required to understand the research.</a:t>
            </a:r>
          </a:p>
          <a:p>
            <a:r>
              <a:rPr lang="en-GB" dirty="0" smtClean="0"/>
              <a:t>Keep </a:t>
            </a:r>
            <a:r>
              <a:rPr lang="en-GB" dirty="0"/>
              <a:t>focused </a:t>
            </a:r>
          </a:p>
          <a:p>
            <a:r>
              <a:rPr lang="en-GB" dirty="0"/>
              <a:t>Be critical of </a:t>
            </a:r>
          </a:p>
          <a:p>
            <a:r>
              <a:rPr lang="en-GB" dirty="0"/>
              <a:t>Find a logical structure and flow – tell the </a:t>
            </a:r>
            <a:r>
              <a:rPr lang="en-GB" dirty="0" smtClean="0"/>
              <a:t>story</a:t>
            </a:r>
            <a:endParaRPr lang="en-GB" dirty="0" smtClean="0"/>
          </a:p>
          <a:p>
            <a:r>
              <a:rPr lang="en-GB" dirty="0" smtClean="0"/>
              <a:t>Start general and narrow the focus till to justify your research question.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514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Review included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Critically review  / compare studies included and arranged in terms of: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Context and scope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Participants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Methodology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Findings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Include studies supporting all major points and theory.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Use these to justify your approach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These studies will be referred back to in your discussion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910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Inclusions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 smtClean="0"/>
              <a:t>Theoretical overview of the action.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 smtClean="0"/>
              <a:t>Include muscles, actions and types of contractions.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 smtClean="0"/>
              <a:t>Other research – if you can find it! Or use more general information.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 smtClean="0"/>
              <a:t>Information relating to the nature of your evaluation i.e. fatigue, technique etc.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dirty="0" smtClean="0"/>
              <a:t>Identification of your research question.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71939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txBody>
          <a:bodyPr/>
          <a:lstStyle/>
          <a:p>
            <a:r>
              <a:rPr lang="en-GB" dirty="0" smtClean="0"/>
              <a:t>Method Section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4929411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Overview of the methodological approach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Overview of the study design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Describe and reference (if appropriate) specific data collection protocols / techniques, include specific equipment used.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Provide background rationale for methodologies / protocols that are unfamiliar or novel.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Justify sampling procedure / details of participant selection.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Explain how the results / data will be analysed.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93013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83568" y="1443841"/>
            <a:ext cx="7848872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Conducting </a:t>
            </a:r>
            <a:r>
              <a:rPr lang="en-GB" sz="2800" dirty="0">
                <a:solidFill>
                  <a:srgbClr val="FF0000"/>
                </a:solidFill>
              </a:rPr>
              <a:t>a qualitative analysis </a:t>
            </a:r>
            <a:endParaRPr lang="en-GB" sz="2800" dirty="0" smtClean="0">
              <a:solidFill>
                <a:srgbClr val="FF0000"/>
              </a:solidFill>
            </a:endParaRPr>
          </a:p>
          <a:p>
            <a:endParaRPr lang="en-GB" b="1" dirty="0"/>
          </a:p>
          <a:p>
            <a:r>
              <a:rPr lang="en-GB" dirty="0" smtClean="0"/>
              <a:t>This methods section for this type of research generally </a:t>
            </a:r>
            <a:r>
              <a:rPr lang="en-GB" dirty="0"/>
              <a:t>requires a more elaborate description of the methods used as well as an explanation of the processes applied to gathering and </a:t>
            </a:r>
            <a:r>
              <a:rPr lang="en-GB" dirty="0" smtClean="0"/>
              <a:t>analysing </a:t>
            </a:r>
            <a:r>
              <a:rPr lang="en-GB" dirty="0"/>
              <a:t>of data than is generally required for studies using quantitative methods.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Because </a:t>
            </a:r>
            <a:r>
              <a:rPr lang="en-GB" dirty="0"/>
              <a:t>you are the primary instrument for generating the data, the process for collecting that data has a significantly greater impact on producing the </a:t>
            </a:r>
            <a:r>
              <a:rPr lang="en-GB" dirty="0" smtClean="0"/>
              <a:t>findings.</a:t>
            </a:r>
          </a:p>
          <a:p>
            <a:endParaRPr lang="en-GB" dirty="0"/>
          </a:p>
          <a:p>
            <a:endParaRPr lang="en-GB" dirty="0" smtClean="0"/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Therefore</a:t>
            </a:r>
            <a:r>
              <a:rPr lang="en-GB" dirty="0">
                <a:solidFill>
                  <a:srgbClr val="FF0000"/>
                </a:solidFill>
              </a:rPr>
              <a:t>, qualitative research requires a more detailed description of the methods used.</a:t>
            </a:r>
          </a:p>
        </p:txBody>
      </p:sp>
    </p:spTree>
    <p:extLst>
      <p:ext uri="{BB962C8B-B14F-4D97-AF65-F5344CB8AC3E}">
        <p14:creationId xmlns:p14="http://schemas.microsoft.com/office/powerpoint/2010/main" val="3346324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 Sections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323528" y="1412776"/>
            <a:ext cx="4040188" cy="639762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Try to Avoid</a:t>
            </a:r>
            <a:endParaRPr lang="en-GB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054325"/>
          </a:xfrm>
        </p:spPr>
        <p:txBody>
          <a:bodyPr/>
          <a:lstStyle/>
          <a:p>
            <a:r>
              <a:rPr lang="en-GB" dirty="0" smtClean="0"/>
              <a:t>Irrelevancy</a:t>
            </a:r>
          </a:p>
          <a:p>
            <a:endParaRPr lang="en-GB" dirty="0" smtClean="0"/>
          </a:p>
          <a:p>
            <a:r>
              <a:rPr lang="en-GB" dirty="0" smtClean="0"/>
              <a:t>Explanations of basic procedures</a:t>
            </a:r>
          </a:p>
          <a:p>
            <a:endParaRPr lang="en-GB" dirty="0"/>
          </a:p>
          <a:p>
            <a:r>
              <a:rPr lang="en-GB" dirty="0" smtClean="0"/>
              <a:t>Verbosity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639762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Try to Include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000" dirty="0"/>
              <a:t>H</a:t>
            </a:r>
            <a:r>
              <a:rPr lang="en-GB" sz="2000" dirty="0" smtClean="0"/>
              <a:t>ow you solved methodological problems</a:t>
            </a:r>
          </a:p>
          <a:p>
            <a:endParaRPr lang="en-GB" sz="2000" dirty="0" smtClean="0"/>
          </a:p>
          <a:p>
            <a:r>
              <a:rPr lang="en-GB" sz="2000" dirty="0" smtClean="0"/>
              <a:t>Literature justification of your protocols and design</a:t>
            </a:r>
          </a:p>
          <a:p>
            <a:endParaRPr lang="en-GB" sz="2000" dirty="0"/>
          </a:p>
          <a:p>
            <a:r>
              <a:rPr lang="en-GB" sz="2000" dirty="0" smtClean="0"/>
              <a:t>All information that the reader would need to replicate your study </a:t>
            </a:r>
            <a:r>
              <a:rPr lang="en-GB" sz="2000" u="sng" dirty="0" smtClean="0"/>
              <a:t>exactly.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3568" y="5445224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rgbClr val="00B050"/>
                </a:solidFill>
              </a:rPr>
              <a:t>The focus of the section is how you applied the methods </a:t>
            </a:r>
            <a:r>
              <a:rPr lang="en-GB" sz="2400" u="sng" dirty="0" smtClean="0">
                <a:solidFill>
                  <a:srgbClr val="00B050"/>
                </a:solidFill>
              </a:rPr>
              <a:t>not</a:t>
            </a:r>
            <a:r>
              <a:rPr lang="en-GB" sz="2400" dirty="0" smtClean="0">
                <a:solidFill>
                  <a:srgbClr val="00B050"/>
                </a:solidFill>
              </a:rPr>
              <a:t> the mechanics of doing the method.</a:t>
            </a:r>
            <a:endParaRPr lang="en-GB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772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Inclusions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Description of exactly how you collected your information – maybe with </a:t>
            </a:r>
            <a:r>
              <a:rPr lang="en-GB" dirty="0" err="1" smtClean="0"/>
              <a:t>diagramme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you are using your data to calculate new information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you are analysing the data</a:t>
            </a:r>
          </a:p>
        </p:txBody>
      </p:sp>
    </p:spTree>
    <p:extLst>
      <p:ext uri="{BB962C8B-B14F-4D97-AF65-F5344CB8AC3E}">
        <p14:creationId xmlns:p14="http://schemas.microsoft.com/office/powerpoint/2010/main" val="20455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Section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Present a synopsis of your results and a thematic explanation of the key findings.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Or</a:t>
            </a:r>
          </a:p>
          <a:p>
            <a:pPr marL="0" indent="0" algn="ctr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Present and explain each finding and then move on to the next. End with an overall synopsis.</a:t>
            </a:r>
          </a:p>
          <a:p>
            <a:pPr marL="0" indent="0">
              <a:buNone/>
            </a:pPr>
            <a:endParaRPr lang="en-GB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en-GB" sz="3900" u="sng" dirty="0" smtClean="0">
                <a:solidFill>
                  <a:srgbClr val="FF0000"/>
                </a:solidFill>
              </a:rPr>
              <a:t>Use either approach but do not mix them</a:t>
            </a:r>
            <a:endParaRPr lang="en-GB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630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Results Section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429200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Introductory context for understanding the results by restating the research problems and research design.</a:t>
            </a:r>
          </a:p>
          <a:p>
            <a:endParaRPr lang="en-GB" sz="2400" dirty="0" smtClean="0"/>
          </a:p>
          <a:p>
            <a:r>
              <a:rPr lang="en-GB" sz="2400" dirty="0" smtClean="0"/>
              <a:t>Systematic presentation  and description of the information /data collected referencing key data presented in tables, graphs and figures. </a:t>
            </a:r>
          </a:p>
          <a:p>
            <a:endParaRPr lang="en-GB" sz="2400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Inclusion of appropriately referenced  tables, figures and graphs.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Thematic or ordered presentation and description of the data, starting with that you deem most important.</a:t>
            </a:r>
          </a:p>
          <a:p>
            <a:endParaRPr lang="en-GB" sz="2400" dirty="0" smtClean="0"/>
          </a:p>
          <a:p>
            <a:r>
              <a:rPr lang="en-GB" sz="2400" dirty="0" smtClean="0"/>
              <a:t>Synthesis of key findings that specifically and directly relate to your research question.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79869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Section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186808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Avoid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Starting the section with tables, figures or graphs.</a:t>
            </a:r>
          </a:p>
          <a:p>
            <a:r>
              <a:rPr lang="en-GB" sz="2400" dirty="0" smtClean="0"/>
              <a:t>Discussing </a:t>
            </a:r>
            <a:r>
              <a:rPr lang="en-GB" sz="2400" dirty="0" smtClean="0"/>
              <a:t>or interpreting results</a:t>
            </a:r>
          </a:p>
          <a:p>
            <a:r>
              <a:rPr lang="en-GB" sz="2400" dirty="0" smtClean="0"/>
              <a:t>Reporting background information to explain the data</a:t>
            </a:r>
          </a:p>
          <a:p>
            <a:r>
              <a:rPr lang="en-GB" sz="2400" dirty="0" smtClean="0"/>
              <a:t>Including </a:t>
            </a:r>
            <a:r>
              <a:rPr lang="en-GB" sz="2400" dirty="0" smtClean="0"/>
              <a:t>raw or intermediary data</a:t>
            </a:r>
          </a:p>
          <a:p>
            <a:r>
              <a:rPr lang="en-GB" sz="2400" dirty="0" smtClean="0"/>
              <a:t>Confusing tables, figures or graphs.</a:t>
            </a:r>
          </a:p>
          <a:p>
            <a:r>
              <a:rPr lang="en-GB" sz="2400" dirty="0" smtClean="0"/>
              <a:t>Unlabelled or referenced tables, figures or graphs</a:t>
            </a:r>
            <a:r>
              <a:rPr lang="en-GB" sz="2400" dirty="0" smtClean="0"/>
              <a:t>.</a:t>
            </a:r>
            <a:endParaRPr lang="en-GB" sz="2400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Try to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Be factual and concise</a:t>
            </a:r>
          </a:p>
          <a:p>
            <a:r>
              <a:rPr lang="en-GB" dirty="0" smtClean="0"/>
              <a:t>Refer to all tables, figures or graphs.</a:t>
            </a:r>
          </a:p>
          <a:p>
            <a:r>
              <a:rPr lang="en-GB" dirty="0" smtClean="0"/>
              <a:t>Group finding in themes and order of importance.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137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requirements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Thematic organisation of the data and results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A written description of the key data with reference to tables and figures.</a:t>
            </a:r>
          </a:p>
        </p:txBody>
      </p:sp>
    </p:spTree>
    <p:extLst>
      <p:ext uri="{BB962C8B-B14F-4D97-AF65-F5344CB8AC3E}">
        <p14:creationId xmlns:p14="http://schemas.microsoft.com/office/powerpoint/2010/main" val="28263694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Discussion Section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246043"/>
          </a:xfrm>
        </p:spPr>
        <p:txBody>
          <a:bodyPr>
            <a:normAutofit fontScale="47500" lnSpcReduction="20000"/>
          </a:bodyPr>
          <a:lstStyle/>
          <a:p>
            <a:pPr marL="0" lvl="0" indent="0">
              <a:buNone/>
            </a:pPr>
            <a:r>
              <a:rPr lang="en-GB" dirty="0" smtClean="0"/>
              <a:t>Structure </a:t>
            </a:r>
            <a:r>
              <a:rPr lang="en-GB" dirty="0"/>
              <a:t>the d</a:t>
            </a:r>
            <a:r>
              <a:rPr lang="en-GB" dirty="0" smtClean="0"/>
              <a:t>iscussion </a:t>
            </a:r>
            <a:r>
              <a:rPr lang="en-GB" dirty="0"/>
              <a:t>from the </a:t>
            </a:r>
            <a:r>
              <a:rPr lang="en-GB" dirty="0">
                <a:solidFill>
                  <a:srgbClr val="FF0000"/>
                </a:solidFill>
              </a:rPr>
              <a:t>specific</a:t>
            </a:r>
            <a:r>
              <a:rPr lang="en-GB" dirty="0"/>
              <a:t> to the</a:t>
            </a:r>
            <a:r>
              <a:rPr lang="en-GB" dirty="0">
                <a:solidFill>
                  <a:srgbClr val="FF0000"/>
                </a:solidFill>
              </a:rPr>
              <a:t> general</a:t>
            </a:r>
            <a:r>
              <a:rPr lang="en-GB" dirty="0" smtClean="0"/>
              <a:t>:</a:t>
            </a:r>
          </a:p>
          <a:p>
            <a:pPr marL="0" lvl="0" indent="0">
              <a:buNone/>
            </a:pPr>
            <a:r>
              <a:rPr lang="en-GB" dirty="0" smtClean="0"/>
              <a:t> </a:t>
            </a:r>
          </a:p>
          <a:p>
            <a:pPr marL="0" lv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your </a:t>
            </a:r>
            <a:r>
              <a:rPr lang="en-GB" dirty="0">
                <a:solidFill>
                  <a:srgbClr val="FF0000"/>
                </a:solidFill>
              </a:rPr>
              <a:t>findings </a:t>
            </a:r>
            <a:r>
              <a:rPr lang="en-GB" dirty="0" smtClean="0"/>
              <a:t>	    </a:t>
            </a:r>
            <a:r>
              <a:rPr lang="en-GB" dirty="0" smtClean="0">
                <a:solidFill>
                  <a:srgbClr val="0070C0"/>
                </a:solidFill>
              </a:rPr>
              <a:t>literature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B050"/>
                </a:solidFill>
              </a:rPr>
              <a:t>  	 theory</a:t>
            </a:r>
            <a:r>
              <a:rPr lang="en-GB" dirty="0" smtClean="0"/>
              <a:t>		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practice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Use the same key terms, the same verb tense (present tense), and the same point of view that you used when posing the questions in the Introduction.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Begin by re-stating the </a:t>
            </a:r>
            <a:r>
              <a:rPr lang="en-GB" dirty="0" smtClean="0"/>
              <a:t>research question </a:t>
            </a:r>
          </a:p>
          <a:p>
            <a:pPr marL="0" lv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 smtClean="0"/>
              <a:t>Describe, explain and interpret how </a:t>
            </a:r>
            <a:r>
              <a:rPr lang="en-GB" dirty="0" smtClean="0"/>
              <a:t>your results relate to expectations and to the literature, clearly stating why they are acceptable and how they are consistent or fit in with previously published knowledge on the </a:t>
            </a:r>
            <a:r>
              <a:rPr lang="en-GB" dirty="0" smtClean="0"/>
              <a:t>topic or other evidence.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lvl="0" indent="0" algn="ctr">
              <a:buNone/>
            </a:pPr>
            <a:endParaRPr lang="en-GB" sz="4500" dirty="0" smtClean="0">
              <a:solidFill>
                <a:srgbClr val="0070C0"/>
              </a:solidFill>
            </a:endParaRPr>
          </a:p>
          <a:p>
            <a:pPr marL="0" lvl="0" indent="0" algn="ctr">
              <a:buNone/>
            </a:pPr>
            <a:r>
              <a:rPr lang="en-GB" sz="4500" dirty="0" smtClean="0">
                <a:solidFill>
                  <a:srgbClr val="0070C0"/>
                </a:solidFill>
              </a:rPr>
              <a:t>Support </a:t>
            </a:r>
            <a:r>
              <a:rPr lang="en-GB" sz="4500" dirty="0">
                <a:solidFill>
                  <a:srgbClr val="0070C0"/>
                </a:solidFill>
              </a:rPr>
              <a:t>the answers with the </a:t>
            </a:r>
            <a:r>
              <a:rPr lang="en-GB" sz="4500" dirty="0" smtClean="0">
                <a:solidFill>
                  <a:srgbClr val="0070C0"/>
                </a:solidFill>
              </a:rPr>
              <a:t>results and refer to tables, graphs and figures. </a:t>
            </a:r>
          </a:p>
          <a:p>
            <a:pPr marL="0" lvl="0" indent="0">
              <a:buNone/>
            </a:pPr>
            <a:endParaRPr lang="en-GB" sz="4500" dirty="0"/>
          </a:p>
          <a:p>
            <a:pPr marL="0" indent="0">
              <a:buNone/>
            </a:pPr>
            <a:r>
              <a:rPr lang="en-GB" sz="4500" dirty="0"/>
              <a:t> </a:t>
            </a:r>
          </a:p>
          <a:p>
            <a:pPr marL="0" lvl="0" indent="0" algn="ctr">
              <a:buNone/>
            </a:pPr>
            <a:r>
              <a:rPr lang="en-GB" sz="4500" dirty="0">
                <a:solidFill>
                  <a:srgbClr val="FF0000"/>
                </a:solidFill>
              </a:rPr>
              <a:t>Address all the results relating to the questions, regardless of whether or not </a:t>
            </a:r>
            <a:r>
              <a:rPr lang="en-GB" sz="4500" dirty="0" smtClean="0">
                <a:solidFill>
                  <a:srgbClr val="FF0000"/>
                </a:solidFill>
              </a:rPr>
              <a:t>the findings </a:t>
            </a:r>
            <a:r>
              <a:rPr lang="en-GB" sz="4500" dirty="0">
                <a:solidFill>
                  <a:srgbClr val="FF0000"/>
                </a:solidFill>
              </a:rPr>
              <a:t>were statistically significant.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2699792" y="1484784"/>
            <a:ext cx="57606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4355976" y="1484784"/>
            <a:ext cx="57606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>
            <a:off x="5997369" y="1471434"/>
            <a:ext cx="57606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9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Discussion Section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None/>
            </a:pPr>
            <a:r>
              <a:rPr lang="en-GB" dirty="0"/>
              <a:t>Describe the patterns, principles, and relationships shown by each major finding/result and put them in perspective. 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  <a:p>
            <a:pPr marL="400050" lvl="1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 </a:t>
            </a:r>
            <a:r>
              <a:rPr lang="en-GB" dirty="0">
                <a:solidFill>
                  <a:srgbClr val="FF0000"/>
                </a:solidFill>
              </a:rPr>
              <a:t>sequencing </a:t>
            </a:r>
            <a:r>
              <a:rPr lang="en-GB" dirty="0" smtClean="0">
                <a:solidFill>
                  <a:srgbClr val="FF0000"/>
                </a:solidFill>
              </a:rPr>
              <a:t>in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providing this </a:t>
            </a:r>
            <a:r>
              <a:rPr lang="en-GB" dirty="0" smtClean="0">
                <a:solidFill>
                  <a:srgbClr val="FF0000"/>
                </a:solidFill>
              </a:rPr>
              <a:t>information is </a:t>
            </a:r>
            <a:r>
              <a:rPr lang="en-GB" dirty="0">
                <a:solidFill>
                  <a:srgbClr val="FF0000"/>
                </a:solidFill>
              </a:rPr>
              <a:t>important; first state the answer, then the relevant results, then cite the work </a:t>
            </a:r>
            <a:r>
              <a:rPr lang="en-GB" dirty="0" smtClean="0">
                <a:solidFill>
                  <a:srgbClr val="FF0000"/>
                </a:solidFill>
              </a:rPr>
              <a:t>of others</a:t>
            </a:r>
            <a:r>
              <a:rPr lang="en-GB" dirty="0">
                <a:solidFill>
                  <a:srgbClr val="FF0000"/>
                </a:solidFill>
              </a:rPr>
              <a:t>. If necessary, point the reader to a figure or table to enhance the “story”.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>
                <a:solidFill>
                  <a:srgbClr val="0070C0"/>
                </a:solidFill>
              </a:rPr>
              <a:t>Defend your answers</a:t>
            </a:r>
            <a:r>
              <a:rPr lang="en-GB" dirty="0"/>
              <a:t>, if necessary, by explaining both why your answer is satisfactory and why others are not. </a:t>
            </a:r>
            <a:r>
              <a:rPr lang="en-GB" dirty="0" smtClean="0"/>
              <a:t>Or if you have multiple interpretations of the data justify them all.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  <a:p>
            <a:pPr marL="0" lvl="0" indent="0" algn="ctr"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rgbClr val="FF0000"/>
                </a:solidFill>
              </a:rPr>
              <a:t>Only </a:t>
            </a:r>
            <a:r>
              <a:rPr lang="en-GB" dirty="0">
                <a:solidFill>
                  <a:srgbClr val="FF0000"/>
                </a:solidFill>
              </a:rPr>
              <a:t>by giving both sides to the argument can you make your explanation convincing.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Discuss and evaluate conflicting explanations of the results.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>
                <a:solidFill>
                  <a:srgbClr val="00B050"/>
                </a:solidFill>
              </a:rPr>
              <a:t>Discuss any unexpected </a:t>
            </a:r>
            <a:r>
              <a:rPr lang="en-GB" dirty="0" smtClean="0">
                <a:solidFill>
                  <a:srgbClr val="00B050"/>
                </a:solidFill>
              </a:rPr>
              <a:t>findings - When </a:t>
            </a:r>
            <a:r>
              <a:rPr lang="en-GB" dirty="0">
                <a:solidFill>
                  <a:srgbClr val="00B050"/>
                </a:solidFill>
              </a:rPr>
              <a:t>discussing an unexpected finding, begin the paragraph with the finding and then describe it.</a:t>
            </a:r>
          </a:p>
          <a:p>
            <a:pPr marL="0" indent="0">
              <a:buNone/>
            </a:pP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581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Discussion Section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53344"/>
            <a:ext cx="8229600" cy="5904656"/>
          </a:xfrm>
        </p:spPr>
        <p:txBody>
          <a:bodyPr>
            <a:normAutofit fontScale="55000" lnSpcReduction="20000"/>
          </a:bodyPr>
          <a:lstStyle/>
          <a:p>
            <a:pPr marL="0" lvl="0" indent="0">
              <a:buNone/>
            </a:pPr>
            <a:r>
              <a:rPr lang="en-GB" dirty="0"/>
              <a:t>Identify potential limitations and </a:t>
            </a:r>
            <a:r>
              <a:rPr lang="en-GB" dirty="0" smtClean="0"/>
              <a:t>weaknesses or you study design , data collect and or analysis and </a:t>
            </a:r>
            <a:r>
              <a:rPr lang="en-GB" dirty="0"/>
              <a:t>comment on the </a:t>
            </a:r>
            <a:r>
              <a:rPr lang="en-GB" dirty="0" smtClean="0"/>
              <a:t>relative importance </a:t>
            </a:r>
            <a:r>
              <a:rPr lang="en-GB" dirty="0"/>
              <a:t>of these to your interpretation of the results and how they may affect the validity of the findings. 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  <a:p>
            <a:pPr marL="0" lvl="0" indent="0" algn="ctr">
              <a:buNone/>
            </a:pPr>
            <a:r>
              <a:rPr lang="en-GB" sz="3800" dirty="0" smtClean="0">
                <a:solidFill>
                  <a:srgbClr val="7030A0"/>
                </a:solidFill>
              </a:rPr>
              <a:t>When </a:t>
            </a:r>
            <a:r>
              <a:rPr lang="en-GB" sz="3800" dirty="0">
                <a:solidFill>
                  <a:srgbClr val="7030A0"/>
                </a:solidFill>
              </a:rPr>
              <a:t>identifying limitations and weaknesses, avoid using an apologetic tone.</a:t>
            </a:r>
          </a:p>
          <a:p>
            <a:pPr marL="0" indent="0">
              <a:buNone/>
            </a:pPr>
            <a:r>
              <a:rPr lang="en-GB" sz="3800" dirty="0"/>
              <a:t> </a:t>
            </a:r>
          </a:p>
          <a:p>
            <a:pPr marL="0" lv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Summarise </a:t>
            </a:r>
            <a:r>
              <a:rPr lang="en-GB" dirty="0">
                <a:solidFill>
                  <a:srgbClr val="FF0000"/>
                </a:solidFill>
              </a:rPr>
              <a:t>concisely the principal implications of the findings, regardless of statistical significance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Provide recommendations (no more than two) for further research. </a:t>
            </a:r>
            <a:endParaRPr lang="en-GB" dirty="0" smtClean="0"/>
          </a:p>
          <a:p>
            <a:pPr marL="0" lvl="0" indent="0" algn="ctr">
              <a:buNone/>
            </a:pPr>
            <a:endParaRPr lang="en-GB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en-GB" dirty="0" smtClean="0">
                <a:solidFill>
                  <a:srgbClr val="00B050"/>
                </a:solidFill>
              </a:rPr>
              <a:t>	Do </a:t>
            </a:r>
            <a:r>
              <a:rPr lang="en-GB" dirty="0">
                <a:solidFill>
                  <a:srgbClr val="00B050"/>
                </a:solidFill>
              </a:rPr>
              <a:t>not offer suggestions which could have been easily addressed within the study, as this shows there has been inadequate examination and interpretation of the data.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Explain how the results and conclusions of this study are important and how they influence our knowledge or understanding of the problem being examined.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In your writing of the Discussion, discuss everything, but be concise, brief, and specific.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215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Overview of key findings.</a:t>
            </a:r>
          </a:p>
          <a:p>
            <a:pPr marL="0" indent="0">
              <a:buNone/>
            </a:pPr>
            <a:r>
              <a:rPr lang="en-GB" dirty="0" smtClean="0"/>
              <a:t>Interpretation of thematic subsections and application to literature and theory in the introduction.</a:t>
            </a:r>
          </a:p>
          <a:p>
            <a:pPr marL="0" indent="0">
              <a:buNone/>
            </a:pPr>
            <a:r>
              <a:rPr lang="en-GB" dirty="0" smtClean="0"/>
              <a:t>Application of the data to present a detailed understanding of the evidence.</a:t>
            </a:r>
          </a:p>
          <a:p>
            <a:pPr marL="0" indent="0">
              <a:buNone/>
            </a:pPr>
            <a:r>
              <a:rPr lang="en-GB" dirty="0" smtClean="0"/>
              <a:t>Recommendation for intervention i.e. technical or fitness training.</a:t>
            </a:r>
          </a:p>
          <a:p>
            <a:pPr marL="0" indent="0">
              <a:buNone/>
            </a:pPr>
            <a:r>
              <a:rPr lang="en-GB" dirty="0" smtClean="0"/>
              <a:t>Area of study limitations</a:t>
            </a:r>
          </a:p>
          <a:p>
            <a:pPr marL="0" indent="0">
              <a:buNone/>
            </a:pPr>
            <a:r>
              <a:rPr lang="en-GB" dirty="0" smtClean="0"/>
              <a:t>Areas of future research</a:t>
            </a:r>
          </a:p>
        </p:txBody>
      </p:sp>
    </p:spTree>
    <p:extLst>
      <p:ext uri="{BB962C8B-B14F-4D97-AF65-F5344CB8AC3E}">
        <p14:creationId xmlns:p14="http://schemas.microsoft.com/office/powerpoint/2010/main" val="11833808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Provides the reader with a clear and concise answer to the research question.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 smtClean="0"/>
              <a:t>The key finding/s but no data.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The key meaning and implications but no new information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The importance of your research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79703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Avoid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Lack of clarity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Failure to comment on negative results and problems.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Apologising – you data is your data and you can only work with what you have got.</a:t>
            </a: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Try To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Comment on the larger and more significant issues.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Provide clear answers to the research question.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Match the findings to aims and objectives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8841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Restate the main aim/s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Restate the main argument/s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Restate the main finding/s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Restate the main implications of the data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Restate and contextualise the main limitations of your study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Restate areas of future research or methodological approach relating to the research question.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 algn="ctr">
              <a:buNone/>
            </a:pPr>
            <a:r>
              <a:rPr lang="en-GB" sz="4200" dirty="0" smtClean="0">
                <a:solidFill>
                  <a:srgbClr val="FF0000"/>
                </a:solidFill>
              </a:rPr>
              <a:t>Clear and concise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7237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Use the SHOE referencing guide.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Cite them right.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6440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Finalising the article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dirty="0" smtClean="0"/>
              <a:t>Having completed the writing leave for a bit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 smtClean="0"/>
              <a:t>Then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Re-read for clarity and succinctness and amend the order, structure and flow of your article </a:t>
            </a:r>
          </a:p>
          <a:p>
            <a:pPr marL="0" indent="0" algn="ctr">
              <a:buNone/>
            </a:pPr>
            <a:r>
              <a:rPr lang="en-GB" sz="1800" dirty="0" smtClean="0">
                <a:solidFill>
                  <a:srgbClr val="FF0000"/>
                </a:solidFill>
              </a:rPr>
              <a:t>(don’t worry about grammar and spelling yet</a:t>
            </a:r>
            <a:r>
              <a:rPr lang="en-GB" sz="2400" dirty="0" smtClean="0">
                <a:solidFill>
                  <a:srgbClr val="FF0000"/>
                </a:solidFill>
              </a:rPr>
              <a:t>!)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dirty="0" smtClean="0"/>
              <a:t>Eliminate unnecessary words, tables </a:t>
            </a:r>
            <a:r>
              <a:rPr lang="en-GB" sz="2800" dirty="0" err="1" smtClean="0"/>
              <a:t>etc</a:t>
            </a: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	</a:t>
            </a:r>
            <a:r>
              <a:rPr lang="en-GB" sz="2800" dirty="0" smtClean="0">
                <a:solidFill>
                  <a:srgbClr val="FF0000"/>
                </a:solidFill>
              </a:rPr>
              <a:t>Simplify writing style and terminology – big words aren’t always better, they are often confusing resulting in the reading not following the article.</a:t>
            </a:r>
          </a:p>
          <a:p>
            <a:pPr marL="0" indent="0" algn="ctr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 algn="ctr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39161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 reading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Check for errors;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Grammar</a:t>
            </a:r>
          </a:p>
          <a:p>
            <a:r>
              <a:rPr lang="en-GB" dirty="0" smtClean="0"/>
              <a:t>Spelling</a:t>
            </a:r>
          </a:p>
          <a:p>
            <a:r>
              <a:rPr lang="en-GB" dirty="0" smtClean="0"/>
              <a:t>References</a:t>
            </a:r>
          </a:p>
          <a:p>
            <a:r>
              <a:rPr lang="en-GB" dirty="0" smtClean="0"/>
              <a:t>Sense on information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356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 reading – Useful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Use the search function on the computer and autocorrect.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Then 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Use a printout not computer screen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Read out loud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Use a rules of cover to hide the lines below the one being read.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Highlight all errors and fix at the end.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Reuse spell / grammar checker</a:t>
            </a:r>
            <a:endParaRPr lang="en-GB" sz="3800" dirty="0"/>
          </a:p>
          <a:p>
            <a:pPr marL="514350" indent="-514350">
              <a:buFont typeface="+mj-lt"/>
              <a:buAutoNum type="arabicPeriod"/>
            </a:pPr>
            <a:endParaRPr lang="en-GB" sz="3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Give to someone else to proof read.</a:t>
            </a:r>
          </a:p>
          <a:p>
            <a:pPr marL="0" indent="0">
              <a:buNone/>
            </a:pPr>
            <a:endParaRPr lang="en-GB" sz="3800" dirty="0"/>
          </a:p>
          <a:p>
            <a:pPr marL="0" indent="0" algn="ctr">
              <a:buNone/>
            </a:pPr>
            <a:r>
              <a:rPr lang="en-GB" sz="4500" dirty="0" smtClean="0">
                <a:solidFill>
                  <a:srgbClr val="FF0000"/>
                </a:solidFill>
              </a:rPr>
              <a:t>This process with take a couple of days so leave time between completion and submission.</a:t>
            </a:r>
            <a:endParaRPr lang="en-GB" sz="4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206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1331</Words>
  <Application>Microsoft Office PowerPoint</Application>
  <PresentationFormat>On-screen Show (4:3)</PresentationFormat>
  <Paragraphs>271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Writing a Biomechanics research Article</vt:lpstr>
      <vt:lpstr>Writing Style</vt:lpstr>
      <vt:lpstr>Abstract</vt:lpstr>
      <vt:lpstr>Abstract (informative)</vt:lpstr>
      <vt:lpstr>Introduction/ Literature review</vt:lpstr>
      <vt:lpstr>Research Review included</vt:lpstr>
      <vt:lpstr>Specific Inclusions</vt:lpstr>
      <vt:lpstr>Method Section</vt:lpstr>
      <vt:lpstr>Methodology</vt:lpstr>
      <vt:lpstr>Method Sections</vt:lpstr>
      <vt:lpstr>Specific Inclusions</vt:lpstr>
      <vt:lpstr>Results Section</vt:lpstr>
      <vt:lpstr>Results Section</vt:lpstr>
      <vt:lpstr>Results Section</vt:lpstr>
      <vt:lpstr>Specific requirements</vt:lpstr>
      <vt:lpstr>Discussion Section</vt:lpstr>
      <vt:lpstr>Discussion Section</vt:lpstr>
      <vt:lpstr>Discussion Section</vt:lpstr>
      <vt:lpstr>Specific Requirements</vt:lpstr>
      <vt:lpstr>Conclusions</vt:lpstr>
      <vt:lpstr>Conclusion</vt:lpstr>
      <vt:lpstr>Specific Requirements</vt:lpstr>
      <vt:lpstr>References</vt:lpstr>
      <vt:lpstr>Finalising the article</vt:lpstr>
      <vt:lpstr>Proof reading</vt:lpstr>
      <vt:lpstr>Proof reading – Useful strategies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 research Article</dc:title>
  <dc:creator>Administrator</dc:creator>
  <cp:lastModifiedBy>Administrator</cp:lastModifiedBy>
  <cp:revision>24</cp:revision>
  <dcterms:created xsi:type="dcterms:W3CDTF">2017-11-26T12:55:52Z</dcterms:created>
  <dcterms:modified xsi:type="dcterms:W3CDTF">2018-03-19T19:12:27Z</dcterms:modified>
</cp:coreProperties>
</file>