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8"/>
  </p:notesMasterIdLst>
  <p:sldIdLst>
    <p:sldId id="256" r:id="rId5"/>
    <p:sldId id="267" r:id="rId6"/>
    <p:sldId id="257" r:id="rId7"/>
    <p:sldId id="258" r:id="rId8"/>
    <p:sldId id="268" r:id="rId9"/>
    <p:sldId id="259" r:id="rId10"/>
    <p:sldId id="260" r:id="rId11"/>
    <p:sldId id="261" r:id="rId12"/>
    <p:sldId id="262" r:id="rId13"/>
    <p:sldId id="263" r:id="rId14"/>
    <p:sldId id="269" r:id="rId15"/>
    <p:sldId id="265"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D3AEC1-8B7C-4101-8923-5E52BC21B007}" v="18" dt="2022-07-16T15:50:39.7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94660"/>
  </p:normalViewPr>
  <p:slideViewPr>
    <p:cSldViewPr snapToGrid="0">
      <p:cViewPr varScale="1">
        <p:scale>
          <a:sx n="36" d="100"/>
          <a:sy n="36" d="100"/>
        </p:scale>
        <p:origin x="118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EB7B69-6ACC-4C26-BC5F-F5660A2E2EEE}" type="datetimeFigureOut">
              <a:rPr lang="en-GB" smtClean="0"/>
              <a:t>16/07/2022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C53CE0-3D72-4FF3-AC08-1D531B0E87F5}" type="slidenum">
              <a:rPr lang="en-GB" smtClean="0"/>
              <a:t>‹#›</a:t>
            </a:fld>
            <a:endParaRPr lang="en-GB"/>
          </a:p>
        </p:txBody>
      </p:sp>
    </p:spTree>
    <p:extLst>
      <p:ext uri="{BB962C8B-B14F-4D97-AF65-F5344CB8AC3E}">
        <p14:creationId xmlns:p14="http://schemas.microsoft.com/office/powerpoint/2010/main" val="1018744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dirty="0">
                <a:effectLst/>
                <a:latin typeface="Times New Roman" panose="02020603050405020304" pitchFamily="18" charset="0"/>
                <a:ea typeface="Times New Roman" panose="02020603050405020304" pitchFamily="18" charset="0"/>
              </a:rPr>
              <a:t>1. The following presentation includes research on the nature and impact of the complex problem on the employees and their organisations. </a:t>
            </a:r>
          </a:p>
          <a:p>
            <a:pPr algn="just">
              <a:lnSpc>
                <a:spcPct val="200000"/>
              </a:lnSpc>
            </a:pPr>
            <a:r>
              <a:rPr lang="en-GB" sz="1800" dirty="0">
                <a:effectLst/>
                <a:latin typeface="Times New Roman" panose="02020603050405020304" pitchFamily="18" charset="0"/>
                <a:ea typeface="Times New Roman" panose="02020603050405020304" pitchFamily="18" charset="0"/>
              </a:rPr>
              <a:t>2. It will also conduct external macro-environmental analysis based on the operation of Proper Care, UK. It can be analysed with the help of PESTLE analysis to derive the market position for the company within the accurate sector. </a:t>
            </a:r>
          </a:p>
          <a:p>
            <a:pPr algn="just">
              <a:lnSpc>
                <a:spcPct val="200000"/>
              </a:lnSpc>
            </a:pPr>
            <a:r>
              <a:rPr lang="en-GB" sz="1800" dirty="0">
                <a:effectLst/>
                <a:latin typeface="Times New Roman" panose="02020603050405020304" pitchFamily="18" charset="0"/>
                <a:ea typeface="Times New Roman" panose="02020603050405020304" pitchFamily="18" charset="0"/>
              </a:rPr>
              <a:t>3. The presentation will also focus on the fishbone diagram using cause and effect analysis for a complex problem for the company. </a:t>
            </a:r>
          </a:p>
          <a:p>
            <a:pPr algn="just">
              <a:lnSpc>
                <a:spcPct val="200000"/>
              </a:lnSpc>
            </a:pPr>
            <a:r>
              <a:rPr lang="en-GB" sz="1800" dirty="0">
                <a:effectLst/>
                <a:latin typeface="Times New Roman" panose="02020603050405020304" pitchFamily="18" charset="0"/>
                <a:ea typeface="Times New Roman" panose="02020603050405020304" pitchFamily="18" charset="0"/>
              </a:rPr>
              <a:t>4. It will also include an alternative solution for the company to evaluate the proper staffing process within the company. </a:t>
            </a:r>
          </a:p>
          <a:p>
            <a:endParaRPr lang="en-GB" dirty="0"/>
          </a:p>
        </p:txBody>
      </p:sp>
      <p:sp>
        <p:nvSpPr>
          <p:cNvPr id="4" name="Slide Number Placeholder 3"/>
          <p:cNvSpPr>
            <a:spLocks noGrp="1"/>
          </p:cNvSpPr>
          <p:nvPr>
            <p:ph type="sldNum" sz="quarter" idx="5"/>
          </p:nvPr>
        </p:nvSpPr>
        <p:spPr/>
        <p:txBody>
          <a:bodyPr/>
          <a:lstStyle/>
          <a:p>
            <a:fld id="{EBC53CE0-3D72-4FF3-AC08-1D531B0E87F5}" type="slidenum">
              <a:rPr lang="en-GB" smtClean="0"/>
              <a:t>3</a:t>
            </a:fld>
            <a:endParaRPr lang="en-GB"/>
          </a:p>
        </p:txBody>
      </p:sp>
    </p:spTree>
    <p:extLst>
      <p:ext uri="{BB962C8B-B14F-4D97-AF65-F5344CB8AC3E}">
        <p14:creationId xmlns:p14="http://schemas.microsoft.com/office/powerpoint/2010/main" val="1284924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dirty="0">
                <a:effectLst/>
                <a:latin typeface="Times New Roman" panose="02020603050405020304" pitchFamily="18" charset="0"/>
                <a:ea typeface="Times New Roman" panose="02020603050405020304" pitchFamily="18" charset="0"/>
              </a:rPr>
              <a:t>The current problem faced by the NHS and other health care </a:t>
            </a:r>
            <a:r>
              <a:rPr lang="en-GB" sz="1800" dirty="0" err="1">
                <a:effectLst/>
                <a:latin typeface="Times New Roman" panose="02020603050405020304" pitchFamily="18" charset="0"/>
                <a:ea typeface="Times New Roman" panose="02020603050405020304" pitchFamily="18" charset="0"/>
              </a:rPr>
              <a:t>centers</a:t>
            </a:r>
            <a:r>
              <a:rPr lang="en-GB" sz="1800" dirty="0">
                <a:effectLst/>
                <a:latin typeface="Times New Roman" panose="02020603050405020304" pitchFamily="18" charset="0"/>
                <a:ea typeface="Times New Roman" panose="02020603050405020304" pitchFamily="18" charset="0"/>
              </a:rPr>
              <a:t> is the reduction of staffing within the operating areas. In addition to that, the current problem reduces the business performance of the company and the lack of management operation also occurs. Furthermore, it is very much essential to manage the current problems of the company and incorporate them into the complex problem of the company. The following are the nature and impact of the complex problem faced by the employees and organisation. </a:t>
            </a:r>
          </a:p>
          <a:p>
            <a:pPr algn="just">
              <a:lnSpc>
                <a:spcPct val="200000"/>
              </a:lnSpc>
            </a:pPr>
            <a:r>
              <a:rPr lang="en-GB" sz="1800" b="1" dirty="0">
                <a:effectLst/>
                <a:latin typeface="Times New Roman" panose="02020603050405020304" pitchFamily="18" charset="0"/>
                <a:ea typeface="Times New Roman" panose="02020603050405020304" pitchFamily="18" charset="0"/>
              </a:rPr>
              <a:t>Nature of problem faced by Proper care and its employees </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problem associated with Proper care is the improper staffing within the company. Henceforth, the reason behind the lack of staffing arrives due to a reduction in the business situation along with the operation of the company (</a:t>
            </a:r>
            <a:r>
              <a:rPr lang="en-GB" sz="1800" dirty="0">
                <a:solidFill>
                  <a:srgbClr val="000000"/>
                </a:solidFill>
                <a:effectLst/>
                <a:latin typeface="Times New Roman" panose="02020603050405020304" pitchFamily="18" charset="0"/>
                <a:ea typeface="Times New Roman" panose="02020603050405020304" pitchFamily="18" charset="0"/>
              </a:rPr>
              <a:t>Shamsi and </a:t>
            </a:r>
            <a:r>
              <a:rPr lang="en-GB" sz="1800" dirty="0" err="1">
                <a:solidFill>
                  <a:srgbClr val="000000"/>
                </a:solidFill>
                <a:effectLst/>
                <a:latin typeface="Times New Roman" panose="02020603050405020304" pitchFamily="18" charset="0"/>
                <a:ea typeface="Times New Roman" panose="02020603050405020304" pitchFamily="18" charset="0"/>
              </a:rPr>
              <a:t>Peyravi</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The lack of employees also creates pressure on the existing employees within the sector. </a:t>
            </a:r>
          </a:p>
          <a:p>
            <a:pPr algn="just">
              <a:lnSpc>
                <a:spcPct val="200000"/>
              </a:lnSpc>
            </a:pPr>
            <a:r>
              <a:rPr lang="en-GB" sz="1800" b="1" dirty="0">
                <a:effectLst/>
                <a:latin typeface="Times New Roman" panose="02020603050405020304" pitchFamily="18" charset="0"/>
                <a:ea typeface="Times New Roman" panose="02020603050405020304" pitchFamily="18" charset="0"/>
              </a:rPr>
              <a:t>Impact of the problem faced by Proper care and its employees </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problem may cause issues within the industry and Proper care for managing both patients and staff (</a:t>
            </a:r>
            <a:r>
              <a:rPr lang="en-GB" sz="1800" dirty="0" err="1">
                <a:solidFill>
                  <a:srgbClr val="000000"/>
                </a:solidFill>
                <a:effectLst/>
                <a:latin typeface="Times New Roman" panose="02020603050405020304" pitchFamily="18" charset="0"/>
                <a:ea typeface="Times New Roman" panose="02020603050405020304" pitchFamily="18" charset="0"/>
              </a:rPr>
              <a:t>Miloslavskaya</a:t>
            </a:r>
            <a:r>
              <a:rPr lang="en-GB" sz="1800" dirty="0">
                <a:solidFill>
                  <a:srgbClr val="000000"/>
                </a:solidFill>
                <a:effectLst/>
                <a:latin typeface="Times New Roman" panose="02020603050405020304" pitchFamily="18" charset="0"/>
                <a:ea typeface="Times New Roman" panose="02020603050405020304" pitchFamily="18" charset="0"/>
              </a:rPr>
              <a:t> and Tolstoy, 2022)</a:t>
            </a:r>
            <a:r>
              <a:rPr lang="en-GB" sz="1800" dirty="0">
                <a:effectLst/>
                <a:latin typeface="Times New Roman" panose="02020603050405020304" pitchFamily="18" charset="0"/>
                <a:ea typeface="Times New Roman" panose="02020603050405020304" pitchFamily="18" charset="0"/>
              </a:rPr>
              <a:t>. </a:t>
            </a:r>
          </a:p>
          <a:p>
            <a:pPr algn="just">
              <a:lnSpc>
                <a:spcPct val="200000"/>
              </a:lnSpc>
            </a:pPr>
            <a:r>
              <a:rPr lang="en-GB" sz="1800" dirty="0">
                <a:effectLst/>
                <a:latin typeface="Times New Roman" panose="02020603050405020304" pitchFamily="18" charset="0"/>
                <a:ea typeface="Times New Roman" panose="02020603050405020304" pitchFamily="18" charset="0"/>
              </a:rPr>
              <a:t>The company will face certain problems related care quality issues, Potential undermining of future sustainability issues, and others. </a:t>
            </a:r>
          </a:p>
          <a:p>
            <a:pPr algn="l">
              <a:lnSpc>
                <a:spcPct val="107000"/>
              </a:lnSpc>
              <a:spcAft>
                <a:spcPts val="800"/>
              </a:spcAft>
            </a:pPr>
            <a:br>
              <a:rPr lang="en-GB" dirty="0">
                <a:effectLst/>
              </a:rPr>
            </a:br>
            <a:r>
              <a:rPr lang="en-GB" sz="1800" dirty="0">
                <a:effectLst/>
                <a:latin typeface="Times New Roman" panose="02020603050405020304" pitchFamily="18" charset="0"/>
                <a:ea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EBC53CE0-3D72-4FF3-AC08-1D531B0E87F5}" type="slidenum">
              <a:rPr lang="en-GB" smtClean="0"/>
              <a:t>4</a:t>
            </a:fld>
            <a:endParaRPr lang="en-GB"/>
          </a:p>
        </p:txBody>
      </p:sp>
    </p:spTree>
    <p:extLst>
      <p:ext uri="{BB962C8B-B14F-4D97-AF65-F5344CB8AC3E}">
        <p14:creationId xmlns:p14="http://schemas.microsoft.com/office/powerpoint/2010/main" val="3022590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200000"/>
              </a:lnSpc>
              <a:buNone/>
            </a:pPr>
            <a:r>
              <a:rPr lang="en-GB" sz="1400" b="1" dirty="0">
                <a:effectLst/>
                <a:latin typeface="Times New Roman" panose="02020603050405020304" pitchFamily="18" charset="0"/>
                <a:ea typeface="Times New Roman" panose="02020603050405020304" pitchFamily="18" charset="0"/>
              </a:rPr>
              <a:t>Impact of the problem faced by Proper care and its employees </a:t>
            </a:r>
            <a:endParaRPr lang="en-GB" sz="1400" dirty="0">
              <a:effectLst/>
              <a:latin typeface="Times New Roman" panose="02020603050405020304" pitchFamily="18" charset="0"/>
              <a:ea typeface="Times New Roman" panose="02020603050405020304" pitchFamily="18" charset="0"/>
            </a:endParaRPr>
          </a:p>
          <a:p>
            <a:pPr marL="0" indent="0" algn="just">
              <a:lnSpc>
                <a:spcPct val="200000"/>
              </a:lnSpc>
              <a:buNone/>
            </a:pPr>
            <a:r>
              <a:rPr lang="en-GB" sz="1200" dirty="0">
                <a:effectLst/>
                <a:latin typeface="Times New Roman" panose="02020603050405020304" pitchFamily="18" charset="0"/>
                <a:ea typeface="Times New Roman" panose="02020603050405020304" pitchFamily="18" charset="0"/>
              </a:rPr>
              <a:t>The problem may cause issues within the industry and Proper care for managing both patients and staff (</a:t>
            </a:r>
            <a:r>
              <a:rPr lang="en-GB" sz="1200" dirty="0" err="1">
                <a:solidFill>
                  <a:srgbClr val="000000"/>
                </a:solidFill>
                <a:effectLst/>
                <a:latin typeface="Times New Roman" panose="02020603050405020304" pitchFamily="18" charset="0"/>
                <a:ea typeface="Times New Roman" panose="02020603050405020304" pitchFamily="18" charset="0"/>
              </a:rPr>
              <a:t>Miloslavskaya</a:t>
            </a:r>
            <a:r>
              <a:rPr lang="en-GB" sz="1200" dirty="0">
                <a:solidFill>
                  <a:srgbClr val="000000"/>
                </a:solidFill>
                <a:effectLst/>
                <a:latin typeface="Times New Roman" panose="02020603050405020304" pitchFamily="18" charset="0"/>
                <a:ea typeface="Times New Roman" panose="02020603050405020304" pitchFamily="18" charset="0"/>
              </a:rPr>
              <a:t> and Tolstoy, 2022)</a:t>
            </a:r>
            <a:r>
              <a:rPr lang="en-GB" sz="1200" dirty="0">
                <a:effectLst/>
                <a:latin typeface="Times New Roman" panose="02020603050405020304" pitchFamily="18" charset="0"/>
                <a:ea typeface="Times New Roman" panose="02020603050405020304" pitchFamily="18" charset="0"/>
              </a:rPr>
              <a:t>. </a:t>
            </a:r>
          </a:p>
          <a:p>
            <a:pPr marL="0" indent="0" algn="just">
              <a:lnSpc>
                <a:spcPct val="200000"/>
              </a:lnSpc>
              <a:buNone/>
            </a:pPr>
            <a:endParaRPr lang="en-GB" sz="1200" dirty="0">
              <a:effectLst/>
              <a:latin typeface="Times New Roman" panose="02020603050405020304" pitchFamily="18" charset="0"/>
              <a:ea typeface="Times New Roman" panose="02020603050405020304" pitchFamily="18" charset="0"/>
            </a:endParaRPr>
          </a:p>
          <a:p>
            <a:pPr marL="0" indent="0" algn="just">
              <a:lnSpc>
                <a:spcPct val="200000"/>
              </a:lnSpc>
              <a:buNone/>
            </a:pPr>
            <a:r>
              <a:rPr lang="en-GB" sz="1200" dirty="0">
                <a:effectLst/>
                <a:latin typeface="Times New Roman" panose="02020603050405020304" pitchFamily="18" charset="0"/>
                <a:ea typeface="Times New Roman" panose="02020603050405020304" pitchFamily="18" charset="0"/>
              </a:rPr>
              <a:t>The company will face certain problems related care quality issues, Potential undermining of future sustainability issues, and others. </a:t>
            </a:r>
          </a:p>
          <a:p>
            <a:endParaRPr lang="en-GB" dirty="0"/>
          </a:p>
        </p:txBody>
      </p:sp>
      <p:sp>
        <p:nvSpPr>
          <p:cNvPr id="4" name="Slide Number Placeholder 3"/>
          <p:cNvSpPr>
            <a:spLocks noGrp="1"/>
          </p:cNvSpPr>
          <p:nvPr>
            <p:ph type="sldNum" sz="quarter" idx="5"/>
          </p:nvPr>
        </p:nvSpPr>
        <p:spPr/>
        <p:txBody>
          <a:bodyPr/>
          <a:lstStyle/>
          <a:p>
            <a:fld id="{EBC53CE0-3D72-4FF3-AC08-1D531B0E87F5}" type="slidenum">
              <a:rPr lang="en-GB" smtClean="0"/>
              <a:t>5</a:t>
            </a:fld>
            <a:endParaRPr lang="en-GB"/>
          </a:p>
        </p:txBody>
      </p:sp>
    </p:spTree>
    <p:extLst>
      <p:ext uri="{BB962C8B-B14F-4D97-AF65-F5344CB8AC3E}">
        <p14:creationId xmlns:p14="http://schemas.microsoft.com/office/powerpoint/2010/main" val="2492198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Political factor</a:t>
            </a:r>
            <a:r>
              <a:rPr lang="en-GB" sz="1800" dirty="0">
                <a:effectLst/>
                <a:latin typeface="Times New Roman" panose="02020603050405020304" pitchFamily="18" charset="0"/>
                <a:ea typeface="Times New Roman" panose="02020603050405020304" pitchFamily="18" charset="0"/>
              </a:rPr>
              <a:t>: The political factor arrived when the Brexit recession period arrived due to the major risk of uncertainty has operated. In addition to that, the risk focuses on the short-term and medium-term functioning of the company to operate overall growth. For example, the reduction of staff within the industry has majorly occurred with the increase in risk between the EU and the UK. </a:t>
            </a:r>
          </a:p>
          <a:p>
            <a:pPr algn="just">
              <a:lnSpc>
                <a:spcPct val="200000"/>
              </a:lnSpc>
            </a:pPr>
            <a:r>
              <a:rPr lang="en-GB" sz="1800" b="1" dirty="0">
                <a:effectLst/>
                <a:latin typeface="Times New Roman" panose="02020603050405020304" pitchFamily="18" charset="0"/>
                <a:ea typeface="Times New Roman" panose="02020603050405020304" pitchFamily="18" charset="0"/>
              </a:rPr>
              <a:t>Economic factor</a:t>
            </a:r>
            <a:r>
              <a:rPr lang="en-GB" sz="1800" dirty="0">
                <a:effectLst/>
                <a:latin typeface="Times New Roman" panose="02020603050405020304" pitchFamily="18" charset="0"/>
                <a:ea typeface="Times New Roman" panose="02020603050405020304" pitchFamily="18" charset="0"/>
              </a:rPr>
              <a:t>: During the year 2008 a financial crisis experienced a downturn within the health and care sector </a:t>
            </a:r>
            <a:r>
              <a:rPr lang="en-IN" sz="1800" dirty="0">
                <a:effectLst/>
                <a:latin typeface="Times New Roman" panose="02020603050405020304" pitchFamily="18" charset="0"/>
                <a:ea typeface="Times New Roman" panose="02020603050405020304" pitchFamily="18" charset="0"/>
              </a:rPr>
              <a:t>(BUSH, 2019)</a:t>
            </a:r>
            <a:r>
              <a:rPr lang="en-GB" sz="1800" dirty="0">
                <a:effectLst/>
                <a:latin typeface="Times New Roman" panose="02020603050405020304" pitchFamily="18" charset="0"/>
                <a:ea typeface="Times New Roman" panose="02020603050405020304" pitchFamily="18" charset="0"/>
              </a:rPr>
              <a:t>. In the context of NHS Proper care occurs is the serious lacking of quality staff within the operating areas. </a:t>
            </a:r>
          </a:p>
          <a:p>
            <a:endParaRPr lang="en-GB" dirty="0"/>
          </a:p>
        </p:txBody>
      </p:sp>
      <p:sp>
        <p:nvSpPr>
          <p:cNvPr id="4" name="Slide Number Placeholder 3"/>
          <p:cNvSpPr>
            <a:spLocks noGrp="1"/>
          </p:cNvSpPr>
          <p:nvPr>
            <p:ph type="sldNum" sz="quarter" idx="5"/>
          </p:nvPr>
        </p:nvSpPr>
        <p:spPr/>
        <p:txBody>
          <a:bodyPr/>
          <a:lstStyle/>
          <a:p>
            <a:fld id="{EBC53CE0-3D72-4FF3-AC08-1D531B0E87F5}" type="slidenum">
              <a:rPr lang="en-GB" smtClean="0"/>
              <a:t>6</a:t>
            </a:fld>
            <a:endParaRPr lang="en-GB"/>
          </a:p>
        </p:txBody>
      </p:sp>
    </p:spTree>
    <p:extLst>
      <p:ext uri="{BB962C8B-B14F-4D97-AF65-F5344CB8AC3E}">
        <p14:creationId xmlns:p14="http://schemas.microsoft.com/office/powerpoint/2010/main" val="1614963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Social factor</a:t>
            </a:r>
            <a:r>
              <a:rPr lang="en-GB" sz="1800" dirty="0">
                <a:effectLst/>
                <a:latin typeface="Times New Roman" panose="02020603050405020304" pitchFamily="18" charset="0"/>
                <a:ea typeface="Times New Roman" panose="02020603050405020304" pitchFamily="18" charset="0"/>
              </a:rPr>
              <a:t>: Social factor occurs with high patient expectation increase problem that can be appeared while treating the patients. Henceforth, the trend reduces or affects the reputation of the company for managing treatment according to the requirements </a:t>
            </a:r>
            <a:r>
              <a:rPr lang="en-IN" sz="1800" dirty="0">
                <a:effectLst/>
                <a:latin typeface="Times New Roman" panose="02020603050405020304" pitchFamily="18" charset="0"/>
                <a:ea typeface="Times New Roman" panose="02020603050405020304" pitchFamily="18" charset="0"/>
              </a:rPr>
              <a:t>(</a:t>
            </a:r>
            <a:r>
              <a:rPr lang="en-IN" sz="1800" dirty="0" err="1">
                <a:effectLst/>
                <a:latin typeface="Times New Roman" panose="02020603050405020304" pitchFamily="18" charset="0"/>
                <a:ea typeface="Times New Roman" panose="02020603050405020304" pitchFamily="18" charset="0"/>
              </a:rPr>
              <a:t>gloshospitals</a:t>
            </a:r>
            <a:r>
              <a:rPr lang="en-IN" sz="1800" dirty="0">
                <a:effectLst/>
                <a:latin typeface="Times New Roman" panose="02020603050405020304" pitchFamily="18" charset="0"/>
                <a:ea typeface="Times New Roman" panose="02020603050405020304" pitchFamily="18" charset="0"/>
              </a:rPr>
              <a:t>, 2019)</a:t>
            </a:r>
            <a:r>
              <a:rPr lang="en-GB" sz="1800" dirty="0">
                <a:effectLst/>
                <a:latin typeface="Times New Roman" panose="02020603050405020304" pitchFamily="18" charset="0"/>
                <a:ea typeface="Times New Roman" panose="02020603050405020304" pitchFamily="18" charset="0"/>
              </a:rPr>
              <a:t>. In addition to that, the effect may present focus on the reduction in the morality of the company. </a:t>
            </a:r>
          </a:p>
          <a:p>
            <a:pPr algn="just">
              <a:lnSpc>
                <a:spcPct val="200000"/>
              </a:lnSpc>
            </a:pPr>
            <a:r>
              <a:rPr lang="en-GB" sz="1800" b="1" dirty="0">
                <a:effectLst/>
                <a:latin typeface="Times New Roman" panose="02020603050405020304" pitchFamily="18" charset="0"/>
                <a:ea typeface="Times New Roman" panose="02020603050405020304" pitchFamily="18" charset="0"/>
              </a:rPr>
              <a:t>Technological factor</a:t>
            </a:r>
            <a:r>
              <a:rPr lang="en-GB" sz="1800" dirty="0">
                <a:effectLst/>
                <a:latin typeface="Times New Roman" panose="02020603050405020304" pitchFamily="18" charset="0"/>
                <a:ea typeface="Times New Roman" panose="02020603050405020304" pitchFamily="18" charset="0"/>
              </a:rPr>
              <a:t>: The health care sector of the UK is slowly improving its operation by developing improved healthcare systems and better education for health care. The change in the education system also requires technical development for managing the growth and operative actions of the industry. </a:t>
            </a:r>
          </a:p>
          <a:p>
            <a:endParaRPr lang="en-GB" dirty="0"/>
          </a:p>
        </p:txBody>
      </p:sp>
      <p:sp>
        <p:nvSpPr>
          <p:cNvPr id="4" name="Slide Number Placeholder 3"/>
          <p:cNvSpPr>
            <a:spLocks noGrp="1"/>
          </p:cNvSpPr>
          <p:nvPr>
            <p:ph type="sldNum" sz="quarter" idx="5"/>
          </p:nvPr>
        </p:nvSpPr>
        <p:spPr/>
        <p:txBody>
          <a:bodyPr/>
          <a:lstStyle/>
          <a:p>
            <a:fld id="{EBC53CE0-3D72-4FF3-AC08-1D531B0E87F5}" type="slidenum">
              <a:rPr lang="en-GB" smtClean="0"/>
              <a:t>7</a:t>
            </a:fld>
            <a:endParaRPr lang="en-GB"/>
          </a:p>
        </p:txBody>
      </p:sp>
    </p:spTree>
    <p:extLst>
      <p:ext uri="{BB962C8B-B14F-4D97-AF65-F5344CB8AC3E}">
        <p14:creationId xmlns:p14="http://schemas.microsoft.com/office/powerpoint/2010/main" val="17410478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Legal factor</a:t>
            </a:r>
            <a:r>
              <a:rPr lang="en-GB" sz="1800" dirty="0">
                <a:effectLst/>
                <a:latin typeface="Times New Roman" panose="02020603050405020304" pitchFamily="18" charset="0"/>
                <a:ea typeface="Times New Roman" panose="02020603050405020304" pitchFamily="18" charset="0"/>
              </a:rPr>
              <a:t>: The legal factor includes intellectual property rights and rights of admission within the society to operate business growth. In addition to that, it also requires promoting legal operation for managing the promotional activity of the company Proper Care. </a:t>
            </a:r>
          </a:p>
          <a:p>
            <a:pPr algn="just">
              <a:lnSpc>
                <a:spcPct val="200000"/>
              </a:lnSpc>
            </a:pPr>
            <a:r>
              <a:rPr lang="en-GB" sz="1800" b="1" dirty="0">
                <a:effectLst/>
                <a:latin typeface="Times New Roman" panose="02020603050405020304" pitchFamily="18" charset="0"/>
                <a:ea typeface="Times New Roman" panose="02020603050405020304" pitchFamily="18" charset="0"/>
              </a:rPr>
              <a:t>Environmental factor</a:t>
            </a:r>
            <a:r>
              <a:rPr lang="en-GB" sz="1800" dirty="0">
                <a:effectLst/>
                <a:latin typeface="Times New Roman" panose="02020603050405020304" pitchFamily="18" charset="0"/>
                <a:ea typeface="Times New Roman" panose="02020603050405020304" pitchFamily="18" charset="0"/>
              </a:rPr>
              <a:t>: This factor focuses on the corporate social responsibility of the company while developing promotional activity. Moreover, the operation of the company requires evaluating the business situation by providing employment opportunities to the employees. </a:t>
            </a:r>
          </a:p>
          <a:p>
            <a:endParaRPr lang="en-GB" dirty="0"/>
          </a:p>
        </p:txBody>
      </p:sp>
      <p:sp>
        <p:nvSpPr>
          <p:cNvPr id="4" name="Slide Number Placeholder 3"/>
          <p:cNvSpPr>
            <a:spLocks noGrp="1"/>
          </p:cNvSpPr>
          <p:nvPr>
            <p:ph type="sldNum" sz="quarter" idx="5"/>
          </p:nvPr>
        </p:nvSpPr>
        <p:spPr/>
        <p:txBody>
          <a:bodyPr/>
          <a:lstStyle/>
          <a:p>
            <a:fld id="{EBC53CE0-3D72-4FF3-AC08-1D531B0E87F5}" type="slidenum">
              <a:rPr lang="en-GB" smtClean="0"/>
              <a:t>8</a:t>
            </a:fld>
            <a:endParaRPr lang="en-GB"/>
          </a:p>
        </p:txBody>
      </p:sp>
    </p:spTree>
    <p:extLst>
      <p:ext uri="{BB962C8B-B14F-4D97-AF65-F5344CB8AC3E}">
        <p14:creationId xmlns:p14="http://schemas.microsoft.com/office/powerpoint/2010/main" val="4190634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According to the Fishbone diagram, various kinds of risk are analysed that reduce the operation of the company and evaluate proper working margin. In addition to that, the common cause mainly affects the fishbone diagram is the reduction of employees within the workplace. The company Proper Care lacks in the employee base situation as the causes majorly disrupt the operational situation of the company to manage control on the effective working progress </a:t>
            </a:r>
            <a:r>
              <a:rPr lang="en-IN" sz="1800" dirty="0">
                <a:effectLst/>
                <a:latin typeface="Times New Roman" panose="02020603050405020304" pitchFamily="18" charset="0"/>
                <a:ea typeface="Times New Roman" panose="02020603050405020304" pitchFamily="18" charset="0"/>
              </a:rPr>
              <a:t>(</a:t>
            </a:r>
            <a:r>
              <a:rPr lang="en-IN" sz="1800" dirty="0" err="1">
                <a:effectLst/>
                <a:latin typeface="Times New Roman" panose="02020603050405020304" pitchFamily="18" charset="0"/>
                <a:ea typeface="Times New Roman" panose="02020603050405020304" pitchFamily="18" charset="0"/>
              </a:rPr>
              <a:t>miro</a:t>
            </a:r>
            <a:r>
              <a:rPr lang="en-IN" sz="1800" dirty="0">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Furthermore, the requirements of the organisation can be promoted effectively with the help of this fishbone diagram. Majorly all the working situations are required to be evaluated accordingly for managing business processing. </a:t>
            </a:r>
          </a:p>
          <a:p>
            <a:endParaRPr lang="en-GB" dirty="0"/>
          </a:p>
        </p:txBody>
      </p:sp>
      <p:sp>
        <p:nvSpPr>
          <p:cNvPr id="4" name="Slide Number Placeholder 3"/>
          <p:cNvSpPr>
            <a:spLocks noGrp="1"/>
          </p:cNvSpPr>
          <p:nvPr>
            <p:ph type="sldNum" sz="quarter" idx="5"/>
          </p:nvPr>
        </p:nvSpPr>
        <p:spPr/>
        <p:txBody>
          <a:bodyPr/>
          <a:lstStyle/>
          <a:p>
            <a:fld id="{EBC53CE0-3D72-4FF3-AC08-1D531B0E87F5}" type="slidenum">
              <a:rPr lang="en-GB" smtClean="0"/>
              <a:t>9</a:t>
            </a:fld>
            <a:endParaRPr lang="en-GB"/>
          </a:p>
        </p:txBody>
      </p:sp>
    </p:spTree>
    <p:extLst>
      <p:ext uri="{BB962C8B-B14F-4D97-AF65-F5344CB8AC3E}">
        <p14:creationId xmlns:p14="http://schemas.microsoft.com/office/powerpoint/2010/main" val="2319488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Alternative solution to Staff shortage</a:t>
            </a:r>
          </a:p>
          <a:p>
            <a:pPr algn="just">
              <a:lnSpc>
                <a:spcPct val="200000"/>
              </a:lnSpc>
            </a:pPr>
            <a:r>
              <a:rPr lang="en-GB" sz="1800" dirty="0">
                <a:effectLst/>
                <a:latin typeface="Times New Roman" panose="02020603050405020304" pitchFamily="18" charset="0"/>
                <a:ea typeface="Times New Roman" panose="02020603050405020304" pitchFamily="18" charset="0"/>
              </a:rPr>
              <a:t>Various kinds of recommendations can be operated to reduce staff shortages within the organisation. It is very much essential for the company to reduce staff operation to develop business positions. </a:t>
            </a:r>
          </a:p>
          <a:p>
            <a:pPr algn="just">
              <a:lnSpc>
                <a:spcPct val="200000"/>
              </a:lnSpc>
            </a:pPr>
            <a:r>
              <a:rPr lang="en-GB" sz="1800" b="1" dirty="0">
                <a:effectLst/>
                <a:latin typeface="Times New Roman" panose="02020603050405020304" pitchFamily="18" charset="0"/>
                <a:ea typeface="Times New Roman" panose="02020603050405020304" pitchFamily="18" charset="0"/>
              </a:rPr>
              <a:t>Creative recruitment process</a:t>
            </a:r>
            <a:r>
              <a:rPr lang="en-GB" sz="1800" dirty="0">
                <a:effectLst/>
                <a:latin typeface="Times New Roman" panose="02020603050405020304" pitchFamily="18" charset="0"/>
                <a:ea typeface="Times New Roman" panose="02020603050405020304" pitchFamily="18" charset="0"/>
              </a:rPr>
              <a:t>: The recruitment process of the company is required to be evaluated accordingly for managing and controlling staff reduction operations </a:t>
            </a:r>
            <a:r>
              <a:rPr lang="en-IN" sz="1800" dirty="0">
                <a:effectLst/>
                <a:latin typeface="Times New Roman" panose="02020603050405020304" pitchFamily="18" charset="0"/>
                <a:ea typeface="Times New Roman" panose="02020603050405020304" pitchFamily="18" charset="0"/>
              </a:rPr>
              <a:t>(</a:t>
            </a:r>
            <a:r>
              <a:rPr lang="en-IN" sz="1800" dirty="0" err="1">
                <a:effectLst/>
                <a:latin typeface="Times New Roman" panose="02020603050405020304" pitchFamily="18" charset="0"/>
                <a:ea typeface="Times New Roman" panose="02020603050405020304" pitchFamily="18" charset="0"/>
              </a:rPr>
              <a:t>Krook</a:t>
            </a:r>
            <a:r>
              <a:rPr lang="en-IN" sz="1800" dirty="0">
                <a:effectLst/>
                <a:latin typeface="Times New Roman" panose="02020603050405020304" pitchFamily="18" charset="0"/>
                <a:ea typeface="Times New Roman" panose="02020603050405020304" pitchFamily="18" charset="0"/>
              </a:rPr>
              <a:t>, 2022)</a:t>
            </a:r>
            <a:r>
              <a:rPr lang="en-GB" sz="1800" dirty="0">
                <a:effectLst/>
                <a:latin typeface="Times New Roman" panose="02020603050405020304" pitchFamily="18" charset="0"/>
                <a:ea typeface="Times New Roman" panose="02020603050405020304" pitchFamily="18" charset="0"/>
              </a:rPr>
              <a:t>. In addition to that, creative recruitment is according to the talent management process of the company. </a:t>
            </a:r>
          </a:p>
          <a:p>
            <a:pPr algn="just">
              <a:lnSpc>
                <a:spcPct val="200000"/>
              </a:lnSpc>
            </a:pPr>
            <a:r>
              <a:rPr lang="en-GB" sz="1800" b="1" dirty="0">
                <a:effectLst/>
                <a:latin typeface="Times New Roman" panose="02020603050405020304" pitchFamily="18" charset="0"/>
                <a:ea typeface="Times New Roman" panose="02020603050405020304" pitchFamily="18" charset="0"/>
              </a:rPr>
              <a:t>Providing perks to the employees</a:t>
            </a:r>
            <a:r>
              <a:rPr lang="en-GB" sz="1800" dirty="0">
                <a:effectLst/>
                <a:latin typeface="Times New Roman" panose="02020603050405020304" pitchFamily="18" charset="0"/>
                <a:ea typeface="Times New Roman" panose="02020603050405020304" pitchFamily="18" charset="0"/>
              </a:rPr>
              <a:t>: Delivering perks to the employees is one of the effective sources for developing employees’ strengths and development </a:t>
            </a:r>
            <a:r>
              <a:rPr lang="en-IN" sz="1800" dirty="0">
                <a:effectLst/>
                <a:latin typeface="Times New Roman" panose="02020603050405020304" pitchFamily="18" charset="0"/>
                <a:ea typeface="Times New Roman" panose="02020603050405020304" pitchFamily="18" charset="0"/>
              </a:rPr>
              <a:t>(</a:t>
            </a:r>
            <a:r>
              <a:rPr lang="en-IN" sz="1800" dirty="0" err="1">
                <a:effectLst/>
                <a:latin typeface="Times New Roman" panose="02020603050405020304" pitchFamily="18" charset="0"/>
                <a:ea typeface="Times New Roman" panose="02020603050405020304" pitchFamily="18" charset="0"/>
              </a:rPr>
              <a:t>icecobotics</a:t>
            </a:r>
            <a:r>
              <a:rPr lang="en-IN" sz="1800" dirty="0">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In addition to that, it will evaluate the performance of the company for managing performance analysis of the company. </a:t>
            </a:r>
          </a:p>
          <a:p>
            <a:pPr algn="just">
              <a:lnSpc>
                <a:spcPct val="200000"/>
              </a:lnSpc>
            </a:pPr>
            <a:r>
              <a:rPr lang="en-GB" sz="1800" b="1" dirty="0">
                <a:effectLst/>
                <a:latin typeface="Times New Roman" panose="02020603050405020304" pitchFamily="18" charset="0"/>
                <a:ea typeface="Times New Roman" panose="02020603050405020304" pitchFamily="18" charset="0"/>
              </a:rPr>
              <a:t>Change in management style</a:t>
            </a:r>
            <a:r>
              <a:rPr lang="en-GB" sz="1800" dirty="0">
                <a:effectLst/>
                <a:latin typeface="Times New Roman" panose="02020603050405020304" pitchFamily="18" charset="0"/>
                <a:ea typeface="Times New Roman" panose="02020603050405020304" pitchFamily="18" charset="0"/>
              </a:rPr>
              <a:t>: The operation of the company is required to change accordingly for managing a proper change management evaluation. This will help in gaining effective operation for controlling work of the company and staff management accordingly. </a:t>
            </a:r>
          </a:p>
          <a:p>
            <a:endParaRPr lang="en-GB" dirty="0"/>
          </a:p>
        </p:txBody>
      </p:sp>
      <p:sp>
        <p:nvSpPr>
          <p:cNvPr id="4" name="Slide Number Placeholder 3"/>
          <p:cNvSpPr>
            <a:spLocks noGrp="1"/>
          </p:cNvSpPr>
          <p:nvPr>
            <p:ph type="sldNum" sz="quarter" idx="5"/>
          </p:nvPr>
        </p:nvSpPr>
        <p:spPr/>
        <p:txBody>
          <a:bodyPr/>
          <a:lstStyle/>
          <a:p>
            <a:fld id="{EBC53CE0-3D72-4FF3-AC08-1D531B0E87F5}" type="slidenum">
              <a:rPr lang="en-GB" smtClean="0"/>
              <a:t>10</a:t>
            </a:fld>
            <a:endParaRPr lang="en-GB"/>
          </a:p>
        </p:txBody>
      </p:sp>
    </p:spTree>
    <p:extLst>
      <p:ext uri="{BB962C8B-B14F-4D97-AF65-F5344CB8AC3E}">
        <p14:creationId xmlns:p14="http://schemas.microsoft.com/office/powerpoint/2010/main" val="2853868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dirty="0">
                <a:effectLst/>
                <a:latin typeface="Times New Roman" panose="02020603050405020304" pitchFamily="18" charset="0"/>
                <a:ea typeface="Times New Roman" panose="02020603050405020304" pitchFamily="18" charset="0"/>
              </a:rPr>
              <a:t>1. The presentation concludes with problem-solving and decision-making aspects for managing the nature and effect of the causes of the challenges. </a:t>
            </a:r>
          </a:p>
          <a:p>
            <a:pPr algn="just">
              <a:lnSpc>
                <a:spcPct val="200000"/>
              </a:lnSpc>
            </a:pPr>
            <a:r>
              <a:rPr lang="en-GB" sz="1800" dirty="0">
                <a:effectLst/>
                <a:latin typeface="Times New Roman" panose="02020603050405020304" pitchFamily="18" charset="0"/>
                <a:ea typeface="Times New Roman" panose="02020603050405020304" pitchFamily="18" charset="0"/>
              </a:rPr>
              <a:t>2. According to the case study it has been derived that the case study focuses on the employee shortage issues within the working areas. </a:t>
            </a:r>
          </a:p>
          <a:p>
            <a:pPr algn="just">
              <a:lnSpc>
                <a:spcPct val="200000"/>
              </a:lnSpc>
            </a:pPr>
            <a:r>
              <a:rPr lang="en-GB" sz="1800" dirty="0">
                <a:effectLst/>
                <a:latin typeface="Times New Roman" panose="02020603050405020304" pitchFamily="18" charset="0"/>
                <a:ea typeface="Times New Roman" panose="02020603050405020304" pitchFamily="18" charset="0"/>
              </a:rPr>
              <a:t>3. It has been analysed accordingly that the PESTLE analysis focuses on the external macro-environmental factor for deriving the challenge faced by the company.  </a:t>
            </a:r>
          </a:p>
          <a:p>
            <a:pPr algn="just">
              <a:lnSpc>
                <a:spcPct val="200000"/>
              </a:lnSpc>
            </a:pPr>
            <a:r>
              <a:rPr lang="en-GB" sz="1800" dirty="0">
                <a:effectLst/>
                <a:latin typeface="Times New Roman" panose="02020603050405020304" pitchFamily="18" charset="0"/>
                <a:ea typeface="Times New Roman" panose="02020603050405020304" pitchFamily="18" charset="0"/>
              </a:rPr>
              <a:t>4. Moreover, the presentation has also concluded fishbone diagram and alternative solutions to reduce the problem of the staff. </a:t>
            </a:r>
          </a:p>
          <a:p>
            <a:pPr algn="l">
              <a:lnSpc>
                <a:spcPct val="107000"/>
              </a:lnSpc>
              <a:spcAft>
                <a:spcPts val="800"/>
              </a:spcAft>
            </a:pPr>
            <a:br>
              <a:rPr lang="en-GB" dirty="0">
                <a:effectLst/>
              </a:rPr>
            </a:br>
            <a:r>
              <a:rPr lang="en-GB" sz="1800" dirty="0">
                <a:effectLst/>
                <a:latin typeface="Times New Roman" panose="02020603050405020304" pitchFamily="18" charset="0"/>
                <a:ea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EBC53CE0-3D72-4FF3-AC08-1D531B0E87F5}" type="slidenum">
              <a:rPr lang="en-GB" smtClean="0"/>
              <a:t>12</a:t>
            </a:fld>
            <a:endParaRPr lang="en-GB"/>
          </a:p>
        </p:txBody>
      </p:sp>
    </p:spTree>
    <p:extLst>
      <p:ext uri="{BB962C8B-B14F-4D97-AF65-F5344CB8AC3E}">
        <p14:creationId xmlns:p14="http://schemas.microsoft.com/office/powerpoint/2010/main" val="2544600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B54D4D7B-F33C-4B3F-9673-EF91FE5E1A47}" type="datetimeFigureOut">
              <a:rPr lang="en-GB" smtClean="0"/>
              <a:t>16/07/2022</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2601961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4D4D7B-F33C-4B3F-9673-EF91FE5E1A47}"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2890340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4D4D7B-F33C-4B3F-9673-EF91FE5E1A47}"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47565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4D4D7B-F33C-4B3F-9673-EF91FE5E1A47}"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4015892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4D4D7B-F33C-4B3F-9673-EF91FE5E1A47}" type="datetimeFigureOut">
              <a:rPr lang="en-GB" smtClean="0"/>
              <a:t>16/07/2022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1651661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4D4D7B-F33C-4B3F-9673-EF91FE5E1A47}" type="datetimeFigureOut">
              <a:rPr lang="en-GB" smtClean="0"/>
              <a:t>16/07/2022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3640952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4D4D7B-F33C-4B3F-9673-EF91FE5E1A47}" type="datetimeFigureOut">
              <a:rPr lang="en-GB" smtClean="0"/>
              <a:t>16/07/2022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1253406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4D4D7B-F33C-4B3F-9673-EF91FE5E1A47}"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2345710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4D4D7B-F33C-4B3F-9673-EF91FE5E1A47}"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3824919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4D4D7B-F33C-4B3F-9673-EF91FE5E1A47}"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2276312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4D4D7B-F33C-4B3F-9673-EF91FE5E1A47}"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16315676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4D4D7B-F33C-4B3F-9673-EF91FE5E1A47}"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12094E-7408-4888-B28D-29CA653B28F3}"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46625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4D4D7B-F33C-4B3F-9673-EF91FE5E1A47}"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36513850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54D4D7B-F33C-4B3F-9673-EF91FE5E1A47}" type="datetimeFigureOut">
              <a:rPr lang="en-GB" smtClean="0"/>
              <a:t>16/07/2022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2917441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54D4D7B-F33C-4B3F-9673-EF91FE5E1A47}" type="datetimeFigureOut">
              <a:rPr lang="en-GB" smtClean="0"/>
              <a:t>16/07/2022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22481779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4D4D7B-F33C-4B3F-9673-EF91FE5E1A47}"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7434186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4D4D7B-F33C-4B3F-9673-EF91FE5E1A47}"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12094E-7408-4888-B28D-29CA653B28F3}" type="slidenum">
              <a:rPr lang="en-GB" smtClean="0"/>
              <a:t>‹#›</a:t>
            </a:fld>
            <a:endParaRPr lang="en-GB"/>
          </a:p>
        </p:txBody>
      </p:sp>
    </p:spTree>
    <p:extLst>
      <p:ext uri="{BB962C8B-B14F-4D97-AF65-F5344CB8AC3E}">
        <p14:creationId xmlns:p14="http://schemas.microsoft.com/office/powerpoint/2010/main" val="3983319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54D4D7B-F33C-4B3F-9673-EF91FE5E1A47}" type="datetimeFigureOut">
              <a:rPr lang="en-GB" smtClean="0"/>
              <a:t>16/07/2022</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D12094E-7408-4888-B28D-29CA653B28F3}" type="slidenum">
              <a:rPr lang="en-GB" smtClean="0"/>
              <a:t>‹#›</a:t>
            </a:fld>
            <a:endParaRPr lang="en-GB"/>
          </a:p>
        </p:txBody>
      </p:sp>
    </p:spTree>
    <p:extLst>
      <p:ext uri="{BB962C8B-B14F-4D97-AF65-F5344CB8AC3E}">
        <p14:creationId xmlns:p14="http://schemas.microsoft.com/office/powerpoint/2010/main" val="274200420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_Toc108555865"/><Relationship Id="rId2" Type="http://schemas.openxmlformats.org/officeDocument/2006/relationships/hyperlink" Target="#_Toc108555863"/><Relationship Id="rId1" Type="http://schemas.openxmlformats.org/officeDocument/2006/relationships/slideLayout" Target="../slideLayouts/slideLayout2.xml"/><Relationship Id="rId5" Type="http://schemas.openxmlformats.org/officeDocument/2006/relationships/hyperlink" Target="#_Toc108555869"/><Relationship Id="rId4" Type="http://schemas.openxmlformats.org/officeDocument/2006/relationships/hyperlink" Target="#_Toc108555868"/></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241D1-E11F-97E2-19E6-037192E7777A}"/>
              </a:ext>
            </a:extLst>
          </p:cNvPr>
          <p:cNvSpPr>
            <a:spLocks noGrp="1"/>
          </p:cNvSpPr>
          <p:nvPr>
            <p:ph type="ctrTitle"/>
          </p:nvPr>
        </p:nvSpPr>
        <p:spPr>
          <a:xfrm>
            <a:off x="5128643" y="1113282"/>
            <a:ext cx="6139431" cy="2396681"/>
          </a:xfrm>
        </p:spPr>
        <p:txBody>
          <a:bodyPr>
            <a:normAutofit fontScale="90000"/>
          </a:bodyPr>
          <a:lstStyle/>
          <a:p>
            <a:pPr>
              <a:lnSpc>
                <a:spcPct val="150000"/>
              </a:lnSpc>
            </a:pPr>
            <a:br>
              <a:rPr lang="en-GB" sz="1600" b="1" dirty="0">
                <a:effectLst/>
                <a:latin typeface="Times New Roman" panose="02020603050405020304" pitchFamily="18" charset="0"/>
                <a:ea typeface="Times New Roman" panose="02020603050405020304" pitchFamily="18" charset="0"/>
              </a:rPr>
            </a:br>
            <a:br>
              <a:rPr lang="en-GB" sz="1600" b="1" dirty="0">
                <a:effectLst/>
                <a:latin typeface="Times New Roman" panose="02020603050405020304" pitchFamily="18" charset="0"/>
                <a:ea typeface="Times New Roman" panose="02020603050405020304" pitchFamily="18" charset="0"/>
              </a:rPr>
            </a:br>
            <a:r>
              <a:rPr lang="en-GB" sz="1600" b="1" dirty="0">
                <a:latin typeface="Times New Roman" panose="02020603050405020304" pitchFamily="18" charset="0"/>
                <a:ea typeface="Times New Roman" panose="02020603050405020304" pitchFamily="18" charset="0"/>
              </a:rPr>
              <a:t>“</a:t>
            </a:r>
            <a:r>
              <a:rPr lang="en-GB" sz="1600" b="1" u="sng" dirty="0">
                <a:effectLst/>
                <a:latin typeface="Times New Roman" panose="02020603050405020304" pitchFamily="18" charset="0"/>
                <a:ea typeface="Times New Roman" panose="02020603050405020304" pitchFamily="18" charset="0"/>
                <a:cs typeface="Times New Roman" panose="02020603050405020304" pitchFamily="18" charset="0"/>
              </a:rPr>
              <a:t>Problem Solving and Decision Making”</a:t>
            </a:r>
            <a:br>
              <a:rPr lang="en-GB" sz="1600" b="1" u="sng"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600" b="1" u="sng" dirty="0">
                <a:effectLst/>
                <a:latin typeface="Times New Roman" panose="02020603050405020304" pitchFamily="18" charset="0"/>
                <a:ea typeface="Times New Roman" panose="02020603050405020304" pitchFamily="18" charset="0"/>
                <a:cs typeface="Times New Roman" panose="02020603050405020304" pitchFamily="18" charset="0"/>
              </a:rPr>
              <a:t>module: BMSW4004_BIRM PROBLEM SOLVING AND DECISION MAKING</a:t>
            </a:r>
            <a:b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Student Name: Gabriela-</a:t>
            </a:r>
            <a:r>
              <a:rPr lang="en-GB" sz="1600" b="1" dirty="0" err="1">
                <a:effectLst/>
                <a:latin typeface="Times New Roman" panose="02020603050405020304" pitchFamily="18" charset="0"/>
                <a:ea typeface="Times New Roman" panose="02020603050405020304" pitchFamily="18" charset="0"/>
                <a:cs typeface="Times New Roman" panose="02020603050405020304" pitchFamily="18" charset="0"/>
              </a:rPr>
              <a:t>paula</a:t>
            </a: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 PIRLICA</a:t>
            </a:r>
            <a:b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Student ID: 2117958</a:t>
            </a:r>
            <a:b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LECTURER NAME: ZAHRA MOHAMMADNAZARI</a:t>
            </a:r>
            <a:b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1600" dirty="0">
              <a:latin typeface="Times New Roman" panose="02020603050405020304" pitchFamily="18" charset="0"/>
              <a:cs typeface="Times New Roman" panose="02020603050405020304" pitchFamily="18" charset="0"/>
            </a:endParaRPr>
          </a:p>
        </p:txBody>
      </p:sp>
      <p:sp>
        <p:nvSpPr>
          <p:cNvPr id="1127" name="Round Diagonal Corner Rectangle 6">
            <a:extLst>
              <a:ext uri="{FF2B5EF4-FFF2-40B4-BE49-F238E27FC236}">
                <a16:creationId xmlns:a16="http://schemas.microsoft.com/office/drawing/2014/main" id="{CB130D74-9A04-42D9-91F9-699BA7DCE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579" y="808057"/>
            <a:ext cx="3821429" cy="5234394"/>
          </a:xfrm>
          <a:prstGeom prst="round2DiagRect">
            <a:avLst>
              <a:gd name="adj1" fmla="val 11323"/>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o find a good care home | Age UK - YouTube">
            <a:extLst>
              <a:ext uri="{FF2B5EF4-FFF2-40B4-BE49-F238E27FC236}">
                <a16:creationId xmlns:a16="http://schemas.microsoft.com/office/drawing/2014/main" id="{F09B2094-AB3C-D43E-F409-B6D4003F89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131" r="35808" b="2"/>
          <a:stretch/>
        </p:blipFill>
        <p:spPr bwMode="auto">
          <a:xfrm>
            <a:off x="1135974" y="1136606"/>
            <a:ext cx="3178638" cy="4577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9898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5BB11-A703-F6BD-6C43-B15DC21E97CD}"/>
              </a:ext>
            </a:extLst>
          </p:cNvPr>
          <p:cNvSpPr>
            <a:spLocks noGrp="1"/>
          </p:cNvSpPr>
          <p:nvPr>
            <p:ph type="title"/>
          </p:nvPr>
        </p:nvSpPr>
        <p:spPr>
          <a:xfrm>
            <a:off x="3906236" y="141500"/>
            <a:ext cx="4379527" cy="1188720"/>
          </a:xfrm>
        </p:spPr>
        <p:txBody>
          <a:bodyPr/>
          <a:lstStyle/>
          <a:p>
            <a:r>
              <a:rPr lang="en-IN" dirty="0"/>
              <a:t>Table of content </a:t>
            </a:r>
            <a:endParaRPr lang="en-GB" dirty="0"/>
          </a:p>
        </p:txBody>
      </p:sp>
      <p:sp>
        <p:nvSpPr>
          <p:cNvPr id="4" name="Rectangle 1">
            <a:extLst>
              <a:ext uri="{FF2B5EF4-FFF2-40B4-BE49-F238E27FC236}">
                <a16:creationId xmlns:a16="http://schemas.microsoft.com/office/drawing/2014/main" id="{B6F14C06-8F09-A9A9-28EA-B9EC55389746}"/>
              </a:ext>
            </a:extLst>
          </p:cNvPr>
          <p:cNvSpPr>
            <a:spLocks noGrp="1" noChangeArrowheads="1"/>
          </p:cNvSpPr>
          <p:nvPr>
            <p:ph idx="1"/>
          </p:nvPr>
        </p:nvSpPr>
        <p:spPr bwMode="auto">
          <a:xfrm>
            <a:off x="991386" y="1330220"/>
            <a:ext cx="10209228" cy="4197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indent="0">
              <a:lnSpc>
                <a:spcPct val="150000"/>
              </a:lnSpc>
              <a:buClrTx/>
              <a:buNone/>
            </a:pPr>
            <a:endParaRPr lang="en-GB" altLang="en-US" u="sng" dirty="0">
              <a:latin typeface="Times New Roman" panose="02020603050405020304" pitchFamily="18" charset="0"/>
              <a:cs typeface="Times New Roman" panose="02020603050405020304" pitchFamily="18" charset="0"/>
            </a:endParaRPr>
          </a:p>
          <a:p>
            <a:pPr>
              <a:lnSpc>
                <a:spcPct val="150000"/>
              </a:lnSpc>
              <a:buClrTx/>
              <a:buFont typeface="Wingdings" panose="05000000000000000000" pitchFamily="2" charset="2"/>
              <a:buChar char="Ø"/>
            </a:pPr>
            <a:r>
              <a:rPr lang="en-GB" altLang="en-US" u="sng" dirty="0">
                <a:latin typeface="Times New Roman" panose="02020603050405020304" pitchFamily="18" charset="0"/>
                <a:cs typeface="Times New Roman" panose="02020603050405020304" pitchFamily="18" charset="0"/>
              </a:rPr>
              <a:t>Title Page</a:t>
            </a:r>
          </a:p>
          <a:p>
            <a:pPr>
              <a:lnSpc>
                <a:spcPct val="150000"/>
              </a:lnSpc>
              <a:buClrTx/>
              <a:buFont typeface="Wingdings" panose="05000000000000000000" pitchFamily="2" charset="2"/>
              <a:buChar char="Ø"/>
            </a:pPr>
            <a:r>
              <a:rPr lang="en-GB" altLang="en-US" u="sng" dirty="0">
                <a:latin typeface="Times New Roman" panose="02020603050405020304" pitchFamily="18" charset="0"/>
                <a:cs typeface="Times New Roman" panose="02020603050405020304" pitchFamily="18" charset="0"/>
              </a:rPr>
              <a:t>Table of Content</a:t>
            </a:r>
          </a:p>
          <a:p>
            <a:pPr>
              <a:lnSpc>
                <a:spcPct val="150000"/>
              </a:lnSpc>
              <a:buClrTx/>
              <a:buFont typeface="Wingdings" panose="05000000000000000000" pitchFamily="2" charset="2"/>
              <a:buChar char="Ø"/>
            </a:pPr>
            <a:r>
              <a:rPr kumimoji="0" lang="en-GB" altLang="en-US" b="0" i="0" u="sng"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Introduction</a:t>
            </a:r>
            <a:endParaRPr kumimoji="0" lang="en-GB" altLang="en-US" b="0" i="0" u="sng"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724525" algn="r"/>
              </a:tabLst>
            </a:pPr>
            <a:r>
              <a:rPr kumimoji="0" lang="en-GB" altLang="en-US" b="0" i="0" u="sng"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PESTLE Analysis </a:t>
            </a:r>
            <a:endParaRPr kumimoji="0" lang="en-GB" altLang="en-US" b="0" i="0" u="sng"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724525" algn="r"/>
              </a:tabLst>
            </a:pPr>
            <a:r>
              <a:rPr kumimoji="0" lang="en-GB" altLang="en-US" b="0" i="0" u="sng"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Fishbone Analysis</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724525" algn="r"/>
              </a:tabLst>
            </a:pPr>
            <a:r>
              <a:rPr lang="en-GB" altLang="en-US" u="sng" dirty="0">
                <a:latin typeface="Times New Roman" panose="02020603050405020304" pitchFamily="18" charset="0"/>
                <a:cs typeface="Times New Roman" panose="02020603050405020304" pitchFamily="18" charset="0"/>
              </a:rPr>
              <a:t>PMI Analysis</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724525" algn="r"/>
              </a:tabLst>
            </a:pPr>
            <a:r>
              <a:rPr kumimoji="0" lang="en-GB" altLang="en-US" b="0" i="0" u="sng"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Recommendation</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724525" algn="r"/>
              </a:tabLst>
            </a:pPr>
            <a:r>
              <a:rPr kumimoji="0" lang="en-GB" altLang="en-US" b="0" i="0" u="sng"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Conclusion</a:t>
            </a:r>
            <a:endParaRPr kumimoji="0" lang="en-GB" altLang="en-US" b="0" i="0" u="sng"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724525" algn="r"/>
              </a:tabLst>
            </a:pPr>
            <a:r>
              <a:rPr kumimoji="0" lang="en-GB" altLang="en-US" b="0" i="0" u="sng"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References</a:t>
            </a:r>
            <a:r>
              <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736307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BD9B5-D54C-3F56-8BB1-06850EE1CA6E}"/>
              </a:ext>
            </a:extLst>
          </p:cNvPr>
          <p:cNvSpPr>
            <a:spLocks noGrp="1"/>
          </p:cNvSpPr>
          <p:nvPr>
            <p:ph type="title"/>
          </p:nvPr>
        </p:nvSpPr>
        <p:spPr>
          <a:xfrm>
            <a:off x="581630" y="444739"/>
            <a:ext cx="7729728" cy="1188720"/>
          </a:xfrm>
        </p:spPr>
        <p:txBody>
          <a:bodyPr>
            <a:normAutofit/>
          </a:bodyPr>
          <a:lstStyle/>
          <a:p>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endParaRPr lang="en-GB" sz="4000" dirty="0"/>
          </a:p>
        </p:txBody>
      </p:sp>
      <p:sp>
        <p:nvSpPr>
          <p:cNvPr id="3" name="Content Placeholder 2">
            <a:extLst>
              <a:ext uri="{FF2B5EF4-FFF2-40B4-BE49-F238E27FC236}">
                <a16:creationId xmlns:a16="http://schemas.microsoft.com/office/drawing/2014/main" id="{87C2924C-1643-6D56-0B8B-9D137AF40976}"/>
              </a:ext>
            </a:extLst>
          </p:cNvPr>
          <p:cNvSpPr>
            <a:spLocks noGrp="1"/>
          </p:cNvSpPr>
          <p:nvPr>
            <p:ph idx="1"/>
          </p:nvPr>
        </p:nvSpPr>
        <p:spPr>
          <a:xfrm>
            <a:off x="4700446" y="2231318"/>
            <a:ext cx="7135906" cy="3792071"/>
          </a:xfrm>
        </p:spPr>
        <p:txBody>
          <a:bodyPr>
            <a:normAutofit fontScale="77500" lnSpcReduction="20000"/>
          </a:bodyPr>
          <a:lstStyle/>
          <a:p>
            <a:pPr marL="0" indent="0" algn="just">
              <a:lnSpc>
                <a:spcPct val="170000"/>
              </a:lnSpc>
              <a:buNone/>
            </a:pPr>
            <a:r>
              <a:rPr lang="en-GB" sz="2100" dirty="0">
                <a:effectLst/>
                <a:latin typeface="Times New Roman" panose="02020603050405020304" pitchFamily="18" charset="0"/>
                <a:ea typeface="Times New Roman" panose="02020603050405020304" pitchFamily="18" charset="0"/>
                <a:cs typeface="Times New Roman" panose="02020603050405020304" pitchFamily="18" charset="0"/>
              </a:rPr>
              <a:t>1.</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The following presentation includes research on the nature and impact of the complex problem on the employees and their organisations. </a:t>
            </a:r>
          </a:p>
          <a:p>
            <a:pPr marL="0" indent="0" algn="just">
              <a:lnSpc>
                <a:spcPct val="170000"/>
              </a:lnSpc>
              <a:buNone/>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2. It will also conduct external macro-environmental analysis based on the operation of Proper Care, UK. It can be analysed with the help of PESTLE analysis to derive the market position for the company within the accurate sector. </a:t>
            </a:r>
          </a:p>
          <a:p>
            <a:pPr marL="0" indent="0" algn="just">
              <a:lnSpc>
                <a:spcPct val="170000"/>
              </a:lnSpc>
              <a:buNone/>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3. The presentation will also focus on the fishbone diagram using cause and effect analysis for a complex problem for the company. </a:t>
            </a:r>
          </a:p>
          <a:p>
            <a:pPr marL="0" indent="0" algn="just">
              <a:lnSpc>
                <a:spcPct val="170000"/>
              </a:lnSpc>
              <a:buNone/>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4. It will also include an alternative solution for the company to evaluate the proper staffing process within the company. </a:t>
            </a:r>
          </a:p>
          <a:p>
            <a:endParaRPr lang="en-GB" dirty="0"/>
          </a:p>
        </p:txBody>
      </p:sp>
      <p:pic>
        <p:nvPicPr>
          <p:cNvPr id="2050" name="Picture 2" descr="43 Manpower shortage Images, Stock Photos &amp; Vectors | Shutterstock">
            <a:extLst>
              <a:ext uri="{FF2B5EF4-FFF2-40B4-BE49-F238E27FC236}">
                <a16:creationId xmlns:a16="http://schemas.microsoft.com/office/drawing/2014/main" id="{33F29D38-3DA0-0FCD-B174-851981B7D0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 r="431" b="6436"/>
          <a:stretch/>
        </p:blipFill>
        <p:spPr bwMode="auto">
          <a:xfrm rot="21355542">
            <a:off x="439622" y="2624843"/>
            <a:ext cx="3698745" cy="249535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8379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40A27-433E-86DF-8DD3-EDE7138BDCA6}"/>
              </a:ext>
            </a:extLst>
          </p:cNvPr>
          <p:cNvSpPr>
            <a:spLocks noGrp="1"/>
          </p:cNvSpPr>
          <p:nvPr>
            <p:ph type="title"/>
          </p:nvPr>
        </p:nvSpPr>
        <p:spPr>
          <a:xfrm>
            <a:off x="355202" y="323670"/>
            <a:ext cx="7729728" cy="1188720"/>
          </a:xfrm>
        </p:spPr>
        <p:txBody>
          <a:bodyPr>
            <a:normAutofit/>
          </a:bodyPr>
          <a:lstStyle/>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Discussion on the nature and impact of the complex problem faced by the employees and organisation</a:t>
            </a:r>
            <a:endParaRPr lang="en-GB" dirty="0"/>
          </a:p>
        </p:txBody>
      </p:sp>
      <p:sp>
        <p:nvSpPr>
          <p:cNvPr id="3" name="Content Placeholder 2">
            <a:extLst>
              <a:ext uri="{FF2B5EF4-FFF2-40B4-BE49-F238E27FC236}">
                <a16:creationId xmlns:a16="http://schemas.microsoft.com/office/drawing/2014/main" id="{ABF7623E-99EF-26A1-376D-EDD23EF75469}"/>
              </a:ext>
            </a:extLst>
          </p:cNvPr>
          <p:cNvSpPr>
            <a:spLocks noGrp="1"/>
          </p:cNvSpPr>
          <p:nvPr>
            <p:ph idx="1"/>
          </p:nvPr>
        </p:nvSpPr>
        <p:spPr>
          <a:xfrm>
            <a:off x="355202" y="1738341"/>
            <a:ext cx="7393631" cy="2372942"/>
          </a:xfrm>
        </p:spPr>
        <p:txBody>
          <a:bodyPr>
            <a:noAutofit/>
          </a:bodyPr>
          <a:lstStyle/>
          <a:p>
            <a:pPr>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current problem faced by the NHS and other health care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centers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is the reduction of staffing within the operating areas. In addition to that, the current problem reduces the business performance of the company and the lack of management operation also occurs</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17E1319-B1DA-C961-B108-70D5BB7BFCA6}"/>
              </a:ext>
            </a:extLst>
          </p:cNvPr>
          <p:cNvSpPr txBox="1"/>
          <p:nvPr/>
        </p:nvSpPr>
        <p:spPr>
          <a:xfrm>
            <a:off x="5884683" y="4282202"/>
            <a:ext cx="6094428" cy="2031325"/>
          </a:xfrm>
          <a:prstGeom prst="rect">
            <a:avLst/>
          </a:prstGeom>
          <a:noFill/>
        </p:spPr>
        <p:txBody>
          <a:bodyPr wrap="square">
            <a:spAutoFit/>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Nature of problem faced by Proper care and its employees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problem associated with Proper care is the improper staffing within the company. Henceforth, the reason behind the lack of staffing arrives due to a reduction in the business situation along with the operation of the company (</a:t>
            </a:r>
            <a:r>
              <a:rPr lang="en-GB" sz="1800" dirty="0">
                <a:solidFill>
                  <a:srgbClr val="000000"/>
                </a:solidFill>
                <a:effectLst/>
                <a:latin typeface="Times New Roman" panose="02020603050405020304" pitchFamily="18" charset="0"/>
                <a:ea typeface="Times New Roman" panose="02020603050405020304" pitchFamily="18" charset="0"/>
              </a:rPr>
              <a:t>Shamsi and </a:t>
            </a:r>
            <a:r>
              <a:rPr lang="en-GB" sz="1800" dirty="0" err="1">
                <a:solidFill>
                  <a:srgbClr val="000000"/>
                </a:solidFill>
                <a:effectLst/>
                <a:latin typeface="Times New Roman" panose="02020603050405020304" pitchFamily="18" charset="0"/>
                <a:ea typeface="Times New Roman" panose="02020603050405020304" pitchFamily="18" charset="0"/>
              </a:rPr>
              <a:t>Peyravi</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a:t>
            </a:r>
            <a:endParaRPr lang="en-GB" dirty="0"/>
          </a:p>
        </p:txBody>
      </p:sp>
      <p:pic>
        <p:nvPicPr>
          <p:cNvPr id="3074" name="Picture 2" descr="52,196 Shortage Images, Stock Photos &amp; Vectors | Shutterstock">
            <a:extLst>
              <a:ext uri="{FF2B5EF4-FFF2-40B4-BE49-F238E27FC236}">
                <a16:creationId xmlns:a16="http://schemas.microsoft.com/office/drawing/2014/main" id="{6B8F7631-0B7F-7A99-C3DC-66561541BD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862" b="7047"/>
          <a:stretch/>
        </p:blipFill>
        <p:spPr bwMode="auto">
          <a:xfrm>
            <a:off x="8328579" y="1601483"/>
            <a:ext cx="3252248" cy="188817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8" name="TextBox 7">
            <a:extLst>
              <a:ext uri="{FF2B5EF4-FFF2-40B4-BE49-F238E27FC236}">
                <a16:creationId xmlns:a16="http://schemas.microsoft.com/office/drawing/2014/main" id="{2600F510-B2A2-A512-A070-973C14E68D30}"/>
              </a:ext>
            </a:extLst>
          </p:cNvPr>
          <p:cNvSpPr txBox="1"/>
          <p:nvPr/>
        </p:nvSpPr>
        <p:spPr>
          <a:xfrm>
            <a:off x="8678550" y="3732043"/>
            <a:ext cx="2552307"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a:t>
            </a:r>
            <a:r>
              <a:rPr lang="en-GB" sz="1400" dirty="0">
                <a:solidFill>
                  <a:srgbClr val="000000"/>
                </a:solidFill>
                <a:effectLst/>
                <a:latin typeface="Times New Roman" panose="02020603050405020304" pitchFamily="18" charset="0"/>
                <a:ea typeface="Times New Roman" panose="02020603050405020304" pitchFamily="18" charset="0"/>
              </a:rPr>
              <a:t>Shamsi and </a:t>
            </a:r>
            <a:r>
              <a:rPr lang="en-GB" sz="1400" dirty="0" err="1">
                <a:solidFill>
                  <a:srgbClr val="000000"/>
                </a:solidFill>
                <a:effectLst/>
                <a:latin typeface="Times New Roman" panose="02020603050405020304" pitchFamily="18" charset="0"/>
                <a:ea typeface="Times New Roman" panose="02020603050405020304" pitchFamily="18" charset="0"/>
              </a:rPr>
              <a:t>Peyravi</a:t>
            </a:r>
            <a:r>
              <a:rPr lang="en-GB" sz="1400" dirty="0">
                <a:solidFill>
                  <a:srgbClr val="000000"/>
                </a:solidFill>
                <a:effectLst/>
                <a:latin typeface="Times New Roman" panose="02020603050405020304" pitchFamily="18" charset="0"/>
                <a:ea typeface="Times New Roman" panose="02020603050405020304" pitchFamily="18" charset="0"/>
              </a:rPr>
              <a:t>, 2020)</a:t>
            </a:r>
            <a:endParaRPr lang="en-GB" sz="1400" dirty="0"/>
          </a:p>
        </p:txBody>
      </p:sp>
      <p:pic>
        <p:nvPicPr>
          <p:cNvPr id="3078" name="Picture 6" descr="Cross-Training Healthcare Clinicians and Technicians Can Help Alleviate Staffing  Shortages - Docwire News">
            <a:extLst>
              <a:ext uri="{FF2B5EF4-FFF2-40B4-BE49-F238E27FC236}">
                <a16:creationId xmlns:a16="http://schemas.microsoft.com/office/drawing/2014/main" id="{5F0B427A-1DA2-4DA2-061C-F6B8D017AD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8385" y="4586730"/>
            <a:ext cx="3786579" cy="17267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0B80CDA-C7F8-2E66-091C-71AA1B8756AF}"/>
              </a:ext>
            </a:extLst>
          </p:cNvPr>
          <p:cNvSpPr txBox="1"/>
          <p:nvPr/>
        </p:nvSpPr>
        <p:spPr>
          <a:xfrm>
            <a:off x="1493291" y="6349664"/>
            <a:ext cx="3136769"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Shamsi and </a:t>
            </a:r>
            <a:r>
              <a:rPr lang="en-GB" sz="1800" dirty="0" err="1">
                <a:solidFill>
                  <a:srgbClr val="000000"/>
                </a:solidFill>
                <a:effectLst/>
                <a:latin typeface="Times New Roman" panose="02020603050405020304" pitchFamily="18" charset="0"/>
                <a:ea typeface="Times New Roman" panose="02020603050405020304" pitchFamily="18" charset="0"/>
              </a:rPr>
              <a:t>Peyravi</a:t>
            </a:r>
            <a:r>
              <a:rPr lang="en-GB" sz="1800" dirty="0">
                <a:solidFill>
                  <a:srgbClr val="000000"/>
                </a:solidFill>
                <a:effectLst/>
                <a:latin typeface="Times New Roman" panose="02020603050405020304" pitchFamily="18" charset="0"/>
                <a:ea typeface="Times New Roman" panose="02020603050405020304" pitchFamily="18" charset="0"/>
              </a:rPr>
              <a:t>, 2020)</a:t>
            </a:r>
            <a:endParaRPr lang="en-GB" sz="1800" dirty="0"/>
          </a:p>
        </p:txBody>
      </p:sp>
    </p:spTree>
    <p:extLst>
      <p:ext uri="{BB962C8B-B14F-4D97-AF65-F5344CB8AC3E}">
        <p14:creationId xmlns:p14="http://schemas.microsoft.com/office/powerpoint/2010/main" val="1357006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1EA8-A8C3-B328-6B1B-585FE694F21B}"/>
              </a:ext>
            </a:extLst>
          </p:cNvPr>
          <p:cNvSpPr>
            <a:spLocks noGrp="1"/>
          </p:cNvSpPr>
          <p:nvPr>
            <p:ph type="title"/>
          </p:nvPr>
        </p:nvSpPr>
        <p:spPr/>
        <p:txBody>
          <a:bodyPr/>
          <a:lstStyle/>
          <a:p>
            <a:r>
              <a:rPr lang="en-IN" dirty="0"/>
              <a:t>CONTD…</a:t>
            </a:r>
            <a:endParaRPr lang="en-GB" dirty="0"/>
          </a:p>
        </p:txBody>
      </p:sp>
      <p:sp>
        <p:nvSpPr>
          <p:cNvPr id="3" name="Content Placeholder 2">
            <a:extLst>
              <a:ext uri="{FF2B5EF4-FFF2-40B4-BE49-F238E27FC236}">
                <a16:creationId xmlns:a16="http://schemas.microsoft.com/office/drawing/2014/main" id="{8AF8E211-DD61-F087-3563-49340AA8CA40}"/>
              </a:ext>
            </a:extLst>
          </p:cNvPr>
          <p:cNvSpPr>
            <a:spLocks noGrp="1"/>
          </p:cNvSpPr>
          <p:nvPr>
            <p:ph idx="1"/>
          </p:nvPr>
        </p:nvSpPr>
        <p:spPr>
          <a:xfrm>
            <a:off x="1134359" y="2000890"/>
            <a:ext cx="6070861" cy="3470525"/>
          </a:xfrm>
        </p:spPr>
        <p:txBody>
          <a:bodyPr>
            <a:normAutofit fontScale="25000" lnSpcReduction="20000"/>
          </a:bodyPr>
          <a:lstStyle/>
          <a:p>
            <a:pPr marL="0" indent="0" algn="just">
              <a:lnSpc>
                <a:spcPct val="200000"/>
              </a:lnSpc>
              <a:buNone/>
            </a:pPr>
            <a:r>
              <a:rPr lang="en-GB" sz="5600" b="1" dirty="0">
                <a:effectLst/>
                <a:latin typeface="Times New Roman" panose="02020603050405020304" pitchFamily="18" charset="0"/>
                <a:ea typeface="Times New Roman" panose="02020603050405020304" pitchFamily="18" charset="0"/>
                <a:cs typeface="Times New Roman" panose="02020603050405020304" pitchFamily="18" charset="0"/>
              </a:rPr>
              <a:t>Impact of the problem faced by Proper care and its employees </a:t>
            </a:r>
            <a:endParaRPr lang="en-GB" sz="5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200000"/>
              </a:lnSpc>
              <a:buNone/>
            </a:pPr>
            <a:r>
              <a:rPr lang="en-GB" sz="5600" dirty="0">
                <a:effectLst/>
                <a:latin typeface="Times New Roman" panose="02020603050405020304" pitchFamily="18" charset="0"/>
                <a:ea typeface="Times New Roman" panose="02020603050405020304" pitchFamily="18" charset="0"/>
                <a:cs typeface="Times New Roman" panose="02020603050405020304" pitchFamily="18" charset="0"/>
              </a:rPr>
              <a:t>The problem may cause issues within the industry and Proper care for managing both patients and staff (</a:t>
            </a:r>
            <a:r>
              <a:rPr lang="en-GB" sz="5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Miloslavskaya</a:t>
            </a:r>
            <a:r>
              <a:rPr lang="en-GB" sz="5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Tolstoy, 2022)</a:t>
            </a:r>
            <a:r>
              <a:rPr lang="en-GB" sz="56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indent="0" algn="just">
              <a:lnSpc>
                <a:spcPct val="200000"/>
              </a:lnSpc>
              <a:buNone/>
            </a:pPr>
            <a:endParaRPr lang="en-GB" sz="5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200000"/>
              </a:lnSpc>
              <a:buNone/>
            </a:pPr>
            <a:r>
              <a:rPr lang="en-GB" sz="5600" dirty="0">
                <a:effectLst/>
                <a:latin typeface="Times New Roman" panose="02020603050405020304" pitchFamily="18" charset="0"/>
                <a:ea typeface="Times New Roman" panose="02020603050405020304" pitchFamily="18" charset="0"/>
                <a:cs typeface="Times New Roman" panose="02020603050405020304" pitchFamily="18" charset="0"/>
              </a:rPr>
              <a:t>The company will face certain problems related care quality issues, Potential undermining of future sustainability issues, and others. </a:t>
            </a:r>
          </a:p>
          <a:p>
            <a:pPr algn="just">
              <a:lnSpc>
                <a:spcPct val="200000"/>
              </a:lnSpc>
            </a:pPr>
            <a:br>
              <a:rPr lang="en-GB" sz="5600" dirty="0">
                <a:effectLst/>
                <a:latin typeface="Times New Roman" panose="02020603050405020304" pitchFamily="18" charset="0"/>
                <a:cs typeface="Times New Roman" panose="02020603050405020304" pitchFamily="18" charset="0"/>
              </a:rPr>
            </a:br>
            <a:r>
              <a:rPr lang="en-GB" sz="5600" dirty="0">
                <a:effectLst/>
                <a:latin typeface="Times New Roman" panose="02020603050405020304" pitchFamily="18" charset="0"/>
                <a:ea typeface="Times New Roman" panose="02020603050405020304" pitchFamily="18" charset="0"/>
                <a:cs typeface="Times New Roman" panose="02020603050405020304" pitchFamily="18" charset="0"/>
              </a:rPr>
              <a:t> </a:t>
            </a:r>
          </a:p>
          <a:p>
            <a:endParaRPr lang="en-GB" sz="1000" dirty="0"/>
          </a:p>
        </p:txBody>
      </p:sp>
      <p:pic>
        <p:nvPicPr>
          <p:cNvPr id="4" name="Picture 6" descr="Cross-Training Healthcare Clinicians and Technicians Can Help Alleviate Staffing  Shortages - Docwire News">
            <a:extLst>
              <a:ext uri="{FF2B5EF4-FFF2-40B4-BE49-F238E27FC236}">
                <a16:creationId xmlns:a16="http://schemas.microsoft.com/office/drawing/2014/main" id="{C310CCAD-61C5-F8E4-07ED-6EAD24E834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9854" y="2967262"/>
            <a:ext cx="3786579" cy="21965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A3932ED-81C5-89CA-53DB-E69F44BCE893}"/>
              </a:ext>
            </a:extLst>
          </p:cNvPr>
          <p:cNvSpPr txBox="1"/>
          <p:nvPr/>
        </p:nvSpPr>
        <p:spPr>
          <a:xfrm>
            <a:off x="8166289" y="5471415"/>
            <a:ext cx="2891352"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a:t>
            </a:r>
            <a:r>
              <a:rPr lang="en-GB" sz="1400" dirty="0" err="1">
                <a:solidFill>
                  <a:srgbClr val="000000"/>
                </a:solidFill>
                <a:effectLst/>
                <a:latin typeface="Times New Roman" panose="02020603050405020304" pitchFamily="18" charset="0"/>
                <a:ea typeface="Times New Roman" panose="02020603050405020304" pitchFamily="18" charset="0"/>
              </a:rPr>
              <a:t>Miloslavskaya</a:t>
            </a:r>
            <a:r>
              <a:rPr lang="en-GB" sz="1400" dirty="0">
                <a:solidFill>
                  <a:srgbClr val="000000"/>
                </a:solidFill>
                <a:effectLst/>
                <a:latin typeface="Times New Roman" panose="02020603050405020304" pitchFamily="18" charset="0"/>
                <a:ea typeface="Times New Roman" panose="02020603050405020304" pitchFamily="18" charset="0"/>
              </a:rPr>
              <a:t> and Tolstoy, 2022)</a:t>
            </a:r>
            <a:endParaRPr lang="en-GB" sz="1400" dirty="0"/>
          </a:p>
        </p:txBody>
      </p:sp>
    </p:spTree>
    <p:extLst>
      <p:ext uri="{BB962C8B-B14F-4D97-AF65-F5344CB8AC3E}">
        <p14:creationId xmlns:p14="http://schemas.microsoft.com/office/powerpoint/2010/main" val="2300176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9A351-CF53-F22D-3934-4DAFECB17F40}"/>
              </a:ext>
            </a:extLst>
          </p:cNvPr>
          <p:cNvSpPr>
            <a:spLocks noGrp="1"/>
          </p:cNvSpPr>
          <p:nvPr>
            <p:ph type="title"/>
          </p:nvPr>
        </p:nvSpPr>
        <p:spPr>
          <a:xfrm>
            <a:off x="3778357" y="0"/>
            <a:ext cx="4635286" cy="1188720"/>
          </a:xfrm>
        </p:spPr>
        <p:txBody>
          <a:bodyPr>
            <a:normAutofit/>
          </a:bodyPr>
          <a:lstStyle/>
          <a:p>
            <a:r>
              <a:rPr lang="en-GB" sz="32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PESTLE analysis</a:t>
            </a:r>
            <a:endParaRPr lang="en-GB" sz="54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3556CE-3FCE-6AD9-7CA9-288D85E45E6F}"/>
              </a:ext>
            </a:extLst>
          </p:cNvPr>
          <p:cNvSpPr>
            <a:spLocks noGrp="1"/>
          </p:cNvSpPr>
          <p:nvPr>
            <p:ph idx="1"/>
          </p:nvPr>
        </p:nvSpPr>
        <p:spPr>
          <a:xfrm>
            <a:off x="468324" y="764499"/>
            <a:ext cx="5357441" cy="5561350"/>
          </a:xfrm>
        </p:spPr>
        <p:txBody>
          <a:bodyPr>
            <a:normAutofit fontScale="55000" lnSpcReduction="20000"/>
          </a:bodyPr>
          <a:lstStyle/>
          <a:p>
            <a:pPr>
              <a:lnSpc>
                <a:spcPct val="200000"/>
              </a:lnSpc>
            </a:pPr>
            <a:r>
              <a:rPr lang="en-GB" sz="2900" b="1" dirty="0">
                <a:effectLst/>
                <a:latin typeface="Times New Roman" panose="02020603050405020304" pitchFamily="18" charset="0"/>
                <a:ea typeface="Times New Roman" panose="02020603050405020304" pitchFamily="18" charset="0"/>
              </a:rPr>
              <a:t>Political factor</a:t>
            </a:r>
            <a:r>
              <a:rPr lang="en-GB" sz="2900" dirty="0">
                <a:effectLst/>
                <a:latin typeface="Times New Roman" panose="02020603050405020304" pitchFamily="18" charset="0"/>
                <a:ea typeface="Times New Roman" panose="02020603050405020304" pitchFamily="18" charset="0"/>
              </a:rPr>
              <a:t>: The political factor arrived when the Brexit recession period arrived due to the major risk of uncertainty has operated. In addition to that, the risk focuses on the short-term and medium-term functioning of the company to operate overall growth.</a:t>
            </a:r>
          </a:p>
          <a:p>
            <a:pPr>
              <a:lnSpc>
                <a:spcPct val="200000"/>
              </a:lnSpc>
            </a:pPr>
            <a:r>
              <a:rPr lang="en-GB" sz="2900" b="1" dirty="0">
                <a:effectLst/>
                <a:latin typeface="Times New Roman" panose="02020603050405020304" pitchFamily="18" charset="0"/>
                <a:ea typeface="Times New Roman" panose="02020603050405020304" pitchFamily="18" charset="0"/>
              </a:rPr>
              <a:t>Economic factor</a:t>
            </a:r>
            <a:r>
              <a:rPr lang="en-GB" sz="2900" dirty="0">
                <a:effectLst/>
                <a:latin typeface="Times New Roman" panose="02020603050405020304" pitchFamily="18" charset="0"/>
                <a:ea typeface="Times New Roman" panose="02020603050405020304" pitchFamily="18" charset="0"/>
              </a:rPr>
              <a:t>: During the year 2008 a financial crisis experienced a downturn within the health and care sector </a:t>
            </a:r>
            <a:r>
              <a:rPr lang="en-IN" sz="2900" dirty="0">
                <a:effectLst/>
                <a:latin typeface="Times New Roman" panose="02020603050405020304" pitchFamily="18" charset="0"/>
                <a:ea typeface="Times New Roman" panose="02020603050405020304" pitchFamily="18" charset="0"/>
              </a:rPr>
              <a:t>(BUSH, 2019)</a:t>
            </a:r>
            <a:r>
              <a:rPr lang="en-GB" sz="2900" dirty="0">
                <a:effectLst/>
                <a:latin typeface="Times New Roman" panose="02020603050405020304" pitchFamily="18" charset="0"/>
                <a:ea typeface="Times New Roman" panose="02020603050405020304" pitchFamily="18" charset="0"/>
              </a:rPr>
              <a:t>. In the context of NHS Proper care occurs is the serious lacking of quality staff within the operating areas. </a:t>
            </a:r>
          </a:p>
          <a:p>
            <a:pPr>
              <a:lnSpc>
                <a:spcPct val="200000"/>
              </a:lnSpc>
            </a:pPr>
            <a:endParaRPr lang="en-GB" dirty="0"/>
          </a:p>
        </p:txBody>
      </p:sp>
      <p:pic>
        <p:nvPicPr>
          <p:cNvPr id="4098" name="Picture 2" descr="PESTEL Analysis (PEST Analysis) EXPLAINED with EXAMPLES | B2U">
            <a:extLst>
              <a:ext uri="{FF2B5EF4-FFF2-40B4-BE49-F238E27FC236}">
                <a16:creationId xmlns:a16="http://schemas.microsoft.com/office/drawing/2014/main" id="{50A2CE4F-CD87-34D8-032E-4CADD2E1C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1701" y="2152775"/>
            <a:ext cx="5211975" cy="2931736"/>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84CF3C9-002C-72F4-D04C-8323FD67DFD6}"/>
              </a:ext>
            </a:extLst>
          </p:cNvPr>
          <p:cNvSpPr txBox="1"/>
          <p:nvPr/>
        </p:nvSpPr>
        <p:spPr>
          <a:xfrm>
            <a:off x="8675017" y="5568511"/>
            <a:ext cx="1788736" cy="369332"/>
          </a:xfrm>
          <a:prstGeom prst="rect">
            <a:avLst/>
          </a:prstGeom>
          <a:noFill/>
        </p:spPr>
        <p:txBody>
          <a:bodyPr wrap="square">
            <a:spAutoFit/>
          </a:bodyPr>
          <a:lstStyle/>
          <a:p>
            <a:r>
              <a:rPr lang="en-IN" sz="1800" dirty="0">
                <a:effectLst/>
                <a:latin typeface="Times New Roman" panose="02020603050405020304" pitchFamily="18" charset="0"/>
                <a:ea typeface="Times New Roman" panose="02020603050405020304" pitchFamily="18" charset="0"/>
              </a:rPr>
              <a:t>(BUSH, 2019)</a:t>
            </a:r>
            <a:endParaRPr lang="en-GB" dirty="0"/>
          </a:p>
        </p:txBody>
      </p:sp>
    </p:spTree>
    <p:extLst>
      <p:ext uri="{BB962C8B-B14F-4D97-AF65-F5344CB8AC3E}">
        <p14:creationId xmlns:p14="http://schemas.microsoft.com/office/powerpoint/2010/main" val="531980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F473D-B0DE-8D23-73B8-DCD6F99B7729}"/>
              </a:ext>
            </a:extLst>
          </p:cNvPr>
          <p:cNvSpPr>
            <a:spLocks noGrp="1"/>
          </p:cNvSpPr>
          <p:nvPr>
            <p:ph type="title"/>
          </p:nvPr>
        </p:nvSpPr>
        <p:spPr>
          <a:xfrm>
            <a:off x="2052027" y="750363"/>
            <a:ext cx="7729728" cy="1188720"/>
          </a:xfrm>
        </p:spPr>
        <p:txBody>
          <a:bodyPr/>
          <a:lstStyle/>
          <a:p>
            <a:r>
              <a:rPr lang="en-IN" dirty="0"/>
              <a:t>CONTD…</a:t>
            </a:r>
            <a:endParaRPr lang="en-GB" dirty="0"/>
          </a:p>
        </p:txBody>
      </p:sp>
      <p:sp>
        <p:nvSpPr>
          <p:cNvPr id="3" name="Content Placeholder 2">
            <a:extLst>
              <a:ext uri="{FF2B5EF4-FFF2-40B4-BE49-F238E27FC236}">
                <a16:creationId xmlns:a16="http://schemas.microsoft.com/office/drawing/2014/main" id="{16F47DEA-02A5-9B52-2BD8-2BF864969E58}"/>
              </a:ext>
            </a:extLst>
          </p:cNvPr>
          <p:cNvSpPr>
            <a:spLocks noGrp="1"/>
          </p:cNvSpPr>
          <p:nvPr>
            <p:ph idx="1"/>
          </p:nvPr>
        </p:nvSpPr>
        <p:spPr>
          <a:xfrm>
            <a:off x="345776" y="4704589"/>
            <a:ext cx="4603296" cy="1771625"/>
          </a:xfrm>
        </p:spPr>
        <p:txBody>
          <a:bodyPr>
            <a:normAutofit/>
          </a:bodyPr>
          <a:lstStyle/>
          <a:p>
            <a:r>
              <a:rPr lang="en-GB" sz="1800" b="1" dirty="0">
                <a:effectLst/>
                <a:latin typeface="Times New Roman" panose="02020603050405020304" pitchFamily="18" charset="0"/>
                <a:ea typeface="Times New Roman" panose="02020603050405020304" pitchFamily="18" charset="0"/>
              </a:rPr>
              <a:t>Technological factor</a:t>
            </a:r>
            <a:r>
              <a:rPr lang="en-GB" sz="1800" dirty="0">
                <a:effectLst/>
                <a:latin typeface="Times New Roman" panose="02020603050405020304" pitchFamily="18" charset="0"/>
                <a:ea typeface="Times New Roman" panose="02020603050405020304" pitchFamily="18" charset="0"/>
              </a:rPr>
              <a:t>: The health care sector of the UK is slowly improving its operation by developing improved healthcare systems and better education for health care. </a:t>
            </a:r>
            <a:endParaRPr lang="en-GB" dirty="0"/>
          </a:p>
        </p:txBody>
      </p:sp>
      <p:pic>
        <p:nvPicPr>
          <p:cNvPr id="5122" name="Picture 2" descr="Pestle Analysis Images – Browse 1,354,759 Stock Photos, Vectors, and Video  | Adobe Stock">
            <a:extLst>
              <a:ext uri="{FF2B5EF4-FFF2-40B4-BE49-F238E27FC236}">
                <a16:creationId xmlns:a16="http://schemas.microsoft.com/office/drawing/2014/main" id="{F2CCDBFF-C29E-91DA-0DEA-9CC66402B8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7152" y="2236635"/>
            <a:ext cx="5426059" cy="187284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31693CB-6C62-8292-E700-C1D39EED2678}"/>
              </a:ext>
            </a:extLst>
          </p:cNvPr>
          <p:cNvSpPr txBox="1"/>
          <p:nvPr/>
        </p:nvSpPr>
        <p:spPr>
          <a:xfrm>
            <a:off x="6256573" y="4704589"/>
            <a:ext cx="5426059" cy="2031325"/>
          </a:xfrm>
          <a:prstGeom prst="rect">
            <a:avLst/>
          </a:prstGeom>
          <a:noFill/>
        </p:spPr>
        <p:txBody>
          <a:bodyPr wrap="square">
            <a:spAutoFit/>
          </a:bodyPr>
          <a:lstStyle/>
          <a:p>
            <a:r>
              <a:rPr lang="en-GB" sz="1800" b="1" dirty="0">
                <a:effectLst/>
                <a:latin typeface="Times New Roman" panose="02020603050405020304" pitchFamily="18" charset="0"/>
                <a:ea typeface="Times New Roman" panose="02020603050405020304" pitchFamily="18" charset="0"/>
              </a:rPr>
              <a:t>Social factor</a:t>
            </a:r>
            <a:r>
              <a:rPr lang="en-GB" sz="1800" dirty="0">
                <a:effectLst/>
                <a:latin typeface="Times New Roman" panose="02020603050405020304" pitchFamily="18" charset="0"/>
                <a:ea typeface="Times New Roman" panose="02020603050405020304" pitchFamily="18" charset="0"/>
              </a:rPr>
              <a:t>: Social factor occurs with high patient expectation increase problem that can be appeared while treating the patients. Henceforth, the trend reduces or affects the reputation of the company for managing treatment according to the requirements </a:t>
            </a:r>
            <a:r>
              <a:rPr lang="en-IN" sz="1800" dirty="0">
                <a:effectLst/>
                <a:latin typeface="Times New Roman" panose="02020603050405020304" pitchFamily="18" charset="0"/>
                <a:ea typeface="Times New Roman" panose="02020603050405020304" pitchFamily="18" charset="0"/>
              </a:rPr>
              <a:t>(</a:t>
            </a:r>
            <a:r>
              <a:rPr lang="en-IN" sz="1800" dirty="0" err="1">
                <a:effectLst/>
                <a:latin typeface="Times New Roman" panose="02020603050405020304" pitchFamily="18" charset="0"/>
                <a:ea typeface="Times New Roman" panose="02020603050405020304" pitchFamily="18" charset="0"/>
              </a:rPr>
              <a:t>gloshospitals</a:t>
            </a:r>
            <a:r>
              <a:rPr lang="en-IN" sz="1800" dirty="0">
                <a:effectLst/>
                <a:latin typeface="Times New Roman" panose="02020603050405020304" pitchFamily="18" charset="0"/>
                <a:ea typeface="Times New Roman" panose="02020603050405020304" pitchFamily="18" charset="0"/>
              </a:rPr>
              <a:t>, 2019)</a:t>
            </a:r>
            <a:r>
              <a:rPr lang="en-GB" sz="1800" dirty="0">
                <a:effectLst/>
                <a:latin typeface="Times New Roman" panose="02020603050405020304" pitchFamily="18" charset="0"/>
                <a:ea typeface="Times New Roman" panose="02020603050405020304" pitchFamily="18" charset="0"/>
              </a:rPr>
              <a:t>.</a:t>
            </a:r>
          </a:p>
          <a:p>
            <a:endParaRPr lang="en-GB" dirty="0">
              <a:latin typeface="Times New Roman" panose="02020603050405020304" pitchFamily="18" charset="0"/>
            </a:endParaRPr>
          </a:p>
        </p:txBody>
      </p:sp>
      <p:sp>
        <p:nvSpPr>
          <p:cNvPr id="8" name="TextBox 7">
            <a:extLst>
              <a:ext uri="{FF2B5EF4-FFF2-40B4-BE49-F238E27FC236}">
                <a16:creationId xmlns:a16="http://schemas.microsoft.com/office/drawing/2014/main" id="{C7C3DE26-9AA2-DB51-A713-30602DD7D5F3}"/>
              </a:ext>
            </a:extLst>
          </p:cNvPr>
          <p:cNvSpPr txBox="1"/>
          <p:nvPr/>
        </p:nvSpPr>
        <p:spPr>
          <a:xfrm>
            <a:off x="4947108" y="4184742"/>
            <a:ext cx="2297783" cy="369332"/>
          </a:xfrm>
          <a:prstGeom prst="rect">
            <a:avLst/>
          </a:prstGeom>
          <a:noFill/>
        </p:spPr>
        <p:txBody>
          <a:bodyPr wrap="square">
            <a:spAutoFit/>
          </a:bodyPr>
          <a:lstStyle/>
          <a:p>
            <a:r>
              <a:rPr lang="en-IN" sz="1800" dirty="0">
                <a:effectLst/>
                <a:latin typeface="Times New Roman" panose="02020603050405020304" pitchFamily="18" charset="0"/>
                <a:ea typeface="Times New Roman" panose="02020603050405020304" pitchFamily="18" charset="0"/>
              </a:rPr>
              <a:t>(</a:t>
            </a:r>
            <a:r>
              <a:rPr lang="en-IN" sz="1800" dirty="0" err="1">
                <a:effectLst/>
                <a:latin typeface="Times New Roman" panose="02020603050405020304" pitchFamily="18" charset="0"/>
                <a:ea typeface="Times New Roman" panose="02020603050405020304" pitchFamily="18" charset="0"/>
              </a:rPr>
              <a:t>gloshospitals</a:t>
            </a:r>
            <a:r>
              <a:rPr lang="en-IN" sz="1800" dirty="0">
                <a:effectLst/>
                <a:latin typeface="Times New Roman" panose="02020603050405020304" pitchFamily="18" charset="0"/>
                <a:ea typeface="Times New Roman" panose="02020603050405020304" pitchFamily="18" charset="0"/>
              </a:rPr>
              <a:t>, 2019)</a:t>
            </a:r>
            <a:endParaRPr lang="en-GB" dirty="0"/>
          </a:p>
        </p:txBody>
      </p:sp>
    </p:spTree>
    <p:extLst>
      <p:ext uri="{BB962C8B-B14F-4D97-AF65-F5344CB8AC3E}">
        <p14:creationId xmlns:p14="http://schemas.microsoft.com/office/powerpoint/2010/main" val="3933125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EA91C-7586-8EC6-5457-50DFDD06B04B}"/>
              </a:ext>
            </a:extLst>
          </p:cNvPr>
          <p:cNvSpPr>
            <a:spLocks noGrp="1"/>
          </p:cNvSpPr>
          <p:nvPr>
            <p:ph type="title"/>
          </p:nvPr>
        </p:nvSpPr>
        <p:spPr>
          <a:xfrm>
            <a:off x="2231136" y="575847"/>
            <a:ext cx="7729728" cy="1188720"/>
          </a:xfrm>
        </p:spPr>
        <p:txBody>
          <a:bodyPr/>
          <a:lstStyle/>
          <a:p>
            <a:r>
              <a:rPr lang="en-IN" dirty="0"/>
              <a:t>CONTD…</a:t>
            </a:r>
            <a:endParaRPr lang="en-GB" dirty="0"/>
          </a:p>
        </p:txBody>
      </p:sp>
      <p:sp>
        <p:nvSpPr>
          <p:cNvPr id="3" name="Content Placeholder 2">
            <a:extLst>
              <a:ext uri="{FF2B5EF4-FFF2-40B4-BE49-F238E27FC236}">
                <a16:creationId xmlns:a16="http://schemas.microsoft.com/office/drawing/2014/main" id="{EBE48B26-C18B-0E47-6A3B-E22037B30FE1}"/>
              </a:ext>
            </a:extLst>
          </p:cNvPr>
          <p:cNvSpPr>
            <a:spLocks noGrp="1"/>
          </p:cNvSpPr>
          <p:nvPr>
            <p:ph idx="1"/>
          </p:nvPr>
        </p:nvSpPr>
        <p:spPr>
          <a:xfrm>
            <a:off x="5429839" y="749508"/>
            <a:ext cx="5957739" cy="3596249"/>
          </a:xfrm>
        </p:spPr>
        <p:txBody>
          <a:bodyPr>
            <a:normAutofit/>
          </a:bodyPr>
          <a:lstStyle/>
          <a:p>
            <a:pPr algn="just">
              <a:lnSpc>
                <a:spcPct val="200000"/>
              </a:lnSpc>
            </a:pPr>
            <a:r>
              <a:rPr lang="en-GB" sz="1400" b="1" dirty="0">
                <a:effectLst/>
                <a:latin typeface="Times New Roman" panose="02020603050405020304" pitchFamily="18" charset="0"/>
                <a:ea typeface="Times New Roman" panose="02020603050405020304" pitchFamily="18" charset="0"/>
              </a:rPr>
              <a:t>Legal factor</a:t>
            </a:r>
            <a:r>
              <a:rPr lang="en-GB" sz="1400" dirty="0">
                <a:effectLst/>
                <a:latin typeface="Times New Roman" panose="02020603050405020304" pitchFamily="18" charset="0"/>
                <a:ea typeface="Times New Roman" panose="02020603050405020304" pitchFamily="18" charset="0"/>
              </a:rPr>
              <a:t>: The legal factor includes intellectual property rights and rights of admission within the society to operate business growth. In addition to that, it also requires promoting legal operation for managing the promotional activity of the company Proper Care. </a:t>
            </a:r>
          </a:p>
        </p:txBody>
      </p:sp>
      <p:sp>
        <p:nvSpPr>
          <p:cNvPr id="5" name="TextBox 4">
            <a:extLst>
              <a:ext uri="{FF2B5EF4-FFF2-40B4-BE49-F238E27FC236}">
                <a16:creationId xmlns:a16="http://schemas.microsoft.com/office/drawing/2014/main" id="{9756A23D-C840-D034-B8CD-AB1A91B707C1}"/>
              </a:ext>
            </a:extLst>
          </p:cNvPr>
          <p:cNvSpPr txBox="1"/>
          <p:nvPr/>
        </p:nvSpPr>
        <p:spPr>
          <a:xfrm>
            <a:off x="469893" y="3988970"/>
            <a:ext cx="7474276" cy="1473795"/>
          </a:xfrm>
          <a:prstGeom prst="rect">
            <a:avLst/>
          </a:prstGeom>
          <a:noFill/>
        </p:spPr>
        <p:txBody>
          <a:bodyPr wrap="square">
            <a:spAutoFit/>
          </a:bodyPr>
          <a:lstStyle/>
          <a:p>
            <a:pPr>
              <a:lnSpc>
                <a:spcPct val="220000"/>
              </a:lnSpc>
            </a:pPr>
            <a:r>
              <a:rPr lang="en-GB" sz="1400" b="1" dirty="0">
                <a:effectLst/>
                <a:latin typeface="Times New Roman" panose="02020603050405020304" pitchFamily="18" charset="0"/>
                <a:ea typeface="Times New Roman" panose="02020603050405020304" pitchFamily="18" charset="0"/>
              </a:rPr>
              <a:t>Environmental factor</a:t>
            </a:r>
            <a:r>
              <a:rPr lang="en-GB" sz="1400" dirty="0">
                <a:effectLst/>
                <a:latin typeface="Times New Roman" panose="02020603050405020304" pitchFamily="18" charset="0"/>
                <a:ea typeface="Times New Roman" panose="02020603050405020304" pitchFamily="18" charset="0"/>
              </a:rPr>
              <a:t>: This factor focuses on the corporate social responsibility of the company while developing promotional activity. Moreover, the operation of the company requires evaluating the business situation by providing employment opportunities to the employees </a:t>
            </a:r>
            <a:r>
              <a:rPr lang="en-IN" sz="1400" dirty="0">
                <a:effectLst/>
                <a:latin typeface="Times New Roman" panose="02020603050405020304" pitchFamily="18" charset="0"/>
                <a:ea typeface="Times New Roman" panose="02020603050405020304" pitchFamily="18" charset="0"/>
              </a:rPr>
              <a:t>(</a:t>
            </a:r>
            <a:r>
              <a:rPr lang="en-IN" sz="1400" dirty="0" err="1">
                <a:effectLst/>
                <a:latin typeface="Times New Roman" panose="02020603050405020304" pitchFamily="18" charset="0"/>
                <a:ea typeface="Times New Roman" panose="02020603050405020304" pitchFamily="18" charset="0"/>
              </a:rPr>
              <a:t>gloshospitals</a:t>
            </a:r>
            <a:r>
              <a:rPr lang="en-IN" sz="1400" dirty="0">
                <a:effectLst/>
                <a:latin typeface="Times New Roman" panose="02020603050405020304" pitchFamily="18" charset="0"/>
                <a:ea typeface="Times New Roman" panose="02020603050405020304" pitchFamily="18" charset="0"/>
              </a:rPr>
              <a:t>, 2019)</a:t>
            </a:r>
            <a:r>
              <a:rPr lang="en-GB" sz="1400" dirty="0">
                <a:effectLst/>
                <a:latin typeface="Times New Roman" panose="02020603050405020304" pitchFamily="18" charset="0"/>
                <a:ea typeface="Times New Roman" panose="02020603050405020304" pitchFamily="18" charset="0"/>
              </a:rPr>
              <a:t>. </a:t>
            </a:r>
            <a:endParaRPr lang="en-GB" sz="1400" dirty="0"/>
          </a:p>
        </p:txBody>
      </p:sp>
      <p:pic>
        <p:nvPicPr>
          <p:cNvPr id="6148" name="Picture 4" descr="Pestle Analysis Images – Browse 1,354,759 Stock Photos, Vectors, and Video  | Adobe Stock">
            <a:extLst>
              <a:ext uri="{FF2B5EF4-FFF2-40B4-BE49-F238E27FC236}">
                <a16:creationId xmlns:a16="http://schemas.microsoft.com/office/drawing/2014/main" id="{CEBD18C3-52F0-BFAC-4F0F-1E3BF1E6E8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971" y="1549531"/>
            <a:ext cx="5011918" cy="187946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0F48301-09EB-CE1E-17AF-9FFB2CB7CB0C}"/>
              </a:ext>
            </a:extLst>
          </p:cNvPr>
          <p:cNvSpPr txBox="1"/>
          <p:nvPr/>
        </p:nvSpPr>
        <p:spPr>
          <a:xfrm>
            <a:off x="1811640" y="3429000"/>
            <a:ext cx="2627721" cy="369332"/>
          </a:xfrm>
          <a:prstGeom prst="rect">
            <a:avLst/>
          </a:prstGeom>
          <a:noFill/>
        </p:spPr>
        <p:txBody>
          <a:bodyPr wrap="square">
            <a:spAutoFit/>
          </a:bodyPr>
          <a:lstStyle/>
          <a:p>
            <a:r>
              <a:rPr lang="en-IN" sz="1800" dirty="0">
                <a:effectLst/>
                <a:latin typeface="Times New Roman" panose="02020603050405020304" pitchFamily="18" charset="0"/>
                <a:ea typeface="Times New Roman" panose="02020603050405020304" pitchFamily="18" charset="0"/>
              </a:rPr>
              <a:t>(</a:t>
            </a:r>
            <a:r>
              <a:rPr lang="en-IN" sz="1800" dirty="0" err="1">
                <a:effectLst/>
                <a:latin typeface="Times New Roman" panose="02020603050405020304" pitchFamily="18" charset="0"/>
                <a:ea typeface="Times New Roman" panose="02020603050405020304" pitchFamily="18" charset="0"/>
              </a:rPr>
              <a:t>gloshospitals</a:t>
            </a:r>
            <a:r>
              <a:rPr lang="en-IN" sz="1800" dirty="0">
                <a:effectLst/>
                <a:latin typeface="Times New Roman" panose="02020603050405020304" pitchFamily="18" charset="0"/>
                <a:ea typeface="Times New Roman" panose="02020603050405020304" pitchFamily="18" charset="0"/>
              </a:rPr>
              <a:t>, 2019)</a:t>
            </a:r>
            <a:endParaRPr lang="en-GB" dirty="0"/>
          </a:p>
        </p:txBody>
      </p:sp>
    </p:spTree>
    <p:extLst>
      <p:ext uri="{BB962C8B-B14F-4D97-AF65-F5344CB8AC3E}">
        <p14:creationId xmlns:p14="http://schemas.microsoft.com/office/powerpoint/2010/main" val="307590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08907-B3E8-C8D9-EABE-3E4127589AD0}"/>
              </a:ext>
            </a:extLst>
          </p:cNvPr>
          <p:cNvSpPr>
            <a:spLocks noGrp="1"/>
          </p:cNvSpPr>
          <p:nvPr>
            <p:ph type="title"/>
          </p:nvPr>
        </p:nvSpPr>
        <p:spPr>
          <a:xfrm>
            <a:off x="890850" y="189878"/>
            <a:ext cx="7729728" cy="1188720"/>
          </a:xfrm>
        </p:spPr>
        <p:txBody>
          <a:bodyPr>
            <a:normAutofit/>
          </a:bodyPr>
          <a:lstStyle/>
          <a:p>
            <a:pPr algn="ctr"/>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Cause and Effect analysis</a:t>
            </a:r>
            <a:endParaRPr lang="en-GB" sz="4000" dirty="0"/>
          </a:p>
        </p:txBody>
      </p:sp>
      <p:sp>
        <p:nvSpPr>
          <p:cNvPr id="9" name="TextBox 8">
            <a:extLst>
              <a:ext uri="{FF2B5EF4-FFF2-40B4-BE49-F238E27FC236}">
                <a16:creationId xmlns:a16="http://schemas.microsoft.com/office/drawing/2014/main" id="{FD6A5236-58DB-BFA1-AFD0-FE5220A78625}"/>
              </a:ext>
            </a:extLst>
          </p:cNvPr>
          <p:cNvSpPr txBox="1"/>
          <p:nvPr/>
        </p:nvSpPr>
        <p:spPr>
          <a:xfrm>
            <a:off x="7965349" y="1013327"/>
            <a:ext cx="3832079" cy="5355312"/>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rPr>
              <a:t>According to the Fishbone diagram, various kinds of risk are analysed that reduce the operation of the company and evaluate proper working margin. In addition to that, the common cause mainly affects the fishbone diagram is the reduction of employees within the workplace. </a:t>
            </a:r>
          </a:p>
          <a:p>
            <a:pPr algn="just"/>
            <a:endParaRPr lang="en-GB" dirty="0">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algn="just"/>
            <a:endParaRPr lang="en-GB" dirty="0">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algn="just"/>
            <a:endParaRPr lang="en-GB" dirty="0">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The company Proper Care lacks in the employee base situation as the causes majorly disrupt the operational situation of the company to manage control on the effective working progress </a:t>
            </a:r>
            <a:r>
              <a:rPr lang="en-IN" sz="1800" dirty="0">
                <a:effectLst/>
                <a:latin typeface="Times New Roman" panose="02020603050405020304" pitchFamily="18" charset="0"/>
                <a:ea typeface="Times New Roman" panose="02020603050405020304" pitchFamily="18" charset="0"/>
              </a:rPr>
              <a:t>(</a:t>
            </a:r>
            <a:r>
              <a:rPr lang="en-IN" dirty="0">
                <a:latin typeface="Times New Roman" panose="02020603050405020304" pitchFamily="18" charset="0"/>
                <a:ea typeface="Times New Roman" panose="02020603050405020304" pitchFamily="18" charset="0"/>
              </a:rPr>
              <a:t>M</a:t>
            </a:r>
            <a:r>
              <a:rPr lang="en-IN" sz="1800" dirty="0">
                <a:effectLst/>
                <a:latin typeface="Times New Roman" panose="02020603050405020304" pitchFamily="18" charset="0"/>
                <a:ea typeface="Times New Roman" panose="02020603050405020304" pitchFamily="18" charset="0"/>
              </a:rPr>
              <a:t>iro, 2020)</a:t>
            </a:r>
            <a:r>
              <a:rPr lang="en-GB" sz="1800" dirty="0">
                <a:effectLst/>
                <a:latin typeface="Times New Roman" panose="02020603050405020304" pitchFamily="18" charset="0"/>
                <a:ea typeface="Times New Roman" panose="02020603050405020304" pitchFamily="18" charset="0"/>
              </a:rPr>
              <a:t>. </a:t>
            </a:r>
            <a:endParaRPr lang="en-GB" dirty="0"/>
          </a:p>
        </p:txBody>
      </p:sp>
      <p:grpSp>
        <p:nvGrpSpPr>
          <p:cNvPr id="8" name="Group 7">
            <a:extLst>
              <a:ext uri="{FF2B5EF4-FFF2-40B4-BE49-F238E27FC236}">
                <a16:creationId xmlns:a16="http://schemas.microsoft.com/office/drawing/2014/main" id="{CC61A10C-7375-2824-F677-ACFECE4E5B2F}"/>
              </a:ext>
            </a:extLst>
          </p:cNvPr>
          <p:cNvGrpSpPr/>
          <p:nvPr/>
        </p:nvGrpSpPr>
        <p:grpSpPr>
          <a:xfrm>
            <a:off x="394572" y="1796388"/>
            <a:ext cx="7728751" cy="4154460"/>
            <a:chOff x="1446356" y="1335444"/>
            <a:chExt cx="9199749" cy="4845522"/>
          </a:xfrm>
        </p:grpSpPr>
        <p:sp>
          <p:nvSpPr>
            <p:cNvPr id="10" name="Rounded Rectangle 109">
              <a:extLst>
                <a:ext uri="{FF2B5EF4-FFF2-40B4-BE49-F238E27FC236}">
                  <a16:creationId xmlns:a16="http://schemas.microsoft.com/office/drawing/2014/main" id="{8FCC9DA0-15B2-021E-20E4-99F9BA98567B}"/>
                </a:ext>
              </a:extLst>
            </p:cNvPr>
            <p:cNvSpPr/>
            <p:nvPr/>
          </p:nvSpPr>
          <p:spPr>
            <a:xfrm>
              <a:off x="2386978" y="3655899"/>
              <a:ext cx="7260132" cy="211646"/>
            </a:xfrm>
            <a:prstGeom prst="roundRect">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11" name="Oval 10">
              <a:extLst>
                <a:ext uri="{FF2B5EF4-FFF2-40B4-BE49-F238E27FC236}">
                  <a16:creationId xmlns:a16="http://schemas.microsoft.com/office/drawing/2014/main" id="{2D614E82-9994-B074-B2BF-6046393F38B7}"/>
                </a:ext>
              </a:extLst>
            </p:cNvPr>
            <p:cNvSpPr/>
            <p:nvPr/>
          </p:nvSpPr>
          <p:spPr>
            <a:xfrm>
              <a:off x="9030439" y="2892360"/>
              <a:ext cx="1615666" cy="1615666"/>
            </a:xfrm>
            <a:prstGeom prst="ellipse">
              <a:avLst/>
            </a:prstGeom>
            <a:solidFill>
              <a:schemeClr val="tx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12" name="Oval 11">
              <a:extLst>
                <a:ext uri="{FF2B5EF4-FFF2-40B4-BE49-F238E27FC236}">
                  <a16:creationId xmlns:a16="http://schemas.microsoft.com/office/drawing/2014/main" id="{24ACE0D4-AFF7-CD6E-D725-5E19822B8C16}"/>
                </a:ext>
              </a:extLst>
            </p:cNvPr>
            <p:cNvSpPr>
              <a:spLocks noChangeAspect="1"/>
            </p:cNvSpPr>
            <p:nvPr/>
          </p:nvSpPr>
          <p:spPr>
            <a:xfrm>
              <a:off x="9106752" y="2968673"/>
              <a:ext cx="1463040" cy="146304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Aharoni" panose="02010803020104030203" pitchFamily="2" charset="-79"/>
                  <a:ea typeface="Cambria" panose="02040503050406030204" pitchFamily="18" charset="0"/>
                  <a:cs typeface="Aharoni" panose="02010803020104030203" pitchFamily="2" charset="-79"/>
                </a:rPr>
                <a:t>Staff Shortage</a:t>
              </a:r>
            </a:p>
          </p:txBody>
        </p:sp>
        <p:grpSp>
          <p:nvGrpSpPr>
            <p:cNvPr id="13" name="Group 12">
              <a:extLst>
                <a:ext uri="{FF2B5EF4-FFF2-40B4-BE49-F238E27FC236}">
                  <a16:creationId xmlns:a16="http://schemas.microsoft.com/office/drawing/2014/main" id="{492B02DC-6EE4-70A6-F148-9295D7458876}"/>
                </a:ext>
              </a:extLst>
            </p:cNvPr>
            <p:cNvGrpSpPr/>
            <p:nvPr/>
          </p:nvGrpSpPr>
          <p:grpSpPr>
            <a:xfrm>
              <a:off x="1446356" y="1335444"/>
              <a:ext cx="6809302" cy="4845522"/>
              <a:chOff x="1638025" y="1335444"/>
              <a:chExt cx="6809302" cy="4845522"/>
            </a:xfrm>
          </p:grpSpPr>
          <p:sp>
            <p:nvSpPr>
              <p:cNvPr id="14" name="TextBox 38">
                <a:extLst>
                  <a:ext uri="{FF2B5EF4-FFF2-40B4-BE49-F238E27FC236}">
                    <a16:creationId xmlns:a16="http://schemas.microsoft.com/office/drawing/2014/main" id="{4D4C16E1-828E-4CF7-3527-3CBE988F2321}"/>
                  </a:ext>
                </a:extLst>
              </p:cNvPr>
              <p:cNvSpPr txBox="1"/>
              <p:nvPr/>
            </p:nvSpPr>
            <p:spPr>
              <a:xfrm>
                <a:off x="2462971" y="1553997"/>
                <a:ext cx="1326936" cy="6102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dirty="0">
                    <a:solidFill>
                      <a:schemeClr val="bg1"/>
                    </a:solidFill>
                    <a:latin typeface="Aharoni" panose="02010803020104030203" pitchFamily="2" charset="-79"/>
                    <a:ea typeface="Cambria" panose="02040503050406030204" pitchFamily="18" charset="0"/>
                    <a:cs typeface="Aharoni" panose="02010803020104030203" pitchFamily="2" charset="-79"/>
                  </a:rPr>
                  <a:t>Job </a:t>
                </a:r>
                <a:r>
                  <a:rPr lang="en-US" sz="1400" b="1" dirty="0" err="1">
                    <a:solidFill>
                      <a:schemeClr val="bg1"/>
                    </a:solidFill>
                    <a:latin typeface="Aharoni" panose="02010803020104030203" pitchFamily="2" charset="-79"/>
                    <a:ea typeface="Cambria" panose="02040503050406030204" pitchFamily="18" charset="0"/>
                    <a:cs typeface="Aharoni" panose="02010803020104030203" pitchFamily="2" charset="-79"/>
                  </a:rPr>
                  <a:t>Quiting</a:t>
                </a:r>
                <a:endParaRPr kumimoji="0" lang="en-US" sz="1400" b="1" i="0" u="none" strike="noStrike" kern="1200" cap="none" spc="0" normalizeH="0" baseline="0" noProof="0" dirty="0">
                  <a:ln>
                    <a:noFill/>
                  </a:ln>
                  <a:solidFill>
                    <a:schemeClr val="bg1"/>
                  </a:solidFill>
                  <a:effectLst/>
                  <a:uLnTx/>
                  <a:uFillTx/>
                  <a:latin typeface="Aharoni" panose="02010803020104030203" pitchFamily="2" charset="-79"/>
                  <a:ea typeface="Cambria" panose="02040503050406030204" pitchFamily="18" charset="0"/>
                  <a:cs typeface="Aharoni" panose="02010803020104030203" pitchFamily="2" charset="-79"/>
                </a:endParaRPr>
              </a:p>
            </p:txBody>
          </p:sp>
          <p:sp>
            <p:nvSpPr>
              <p:cNvPr id="15" name="TextBox 72">
                <a:extLst>
                  <a:ext uri="{FF2B5EF4-FFF2-40B4-BE49-F238E27FC236}">
                    <a16:creationId xmlns:a16="http://schemas.microsoft.com/office/drawing/2014/main" id="{BBF9A20D-656D-D947-050C-E045EE74A4DD}"/>
                  </a:ext>
                </a:extLst>
              </p:cNvPr>
              <p:cNvSpPr txBox="1"/>
              <p:nvPr/>
            </p:nvSpPr>
            <p:spPr>
              <a:xfrm>
                <a:off x="6389571" y="1335444"/>
                <a:ext cx="1326936" cy="86153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chemeClr val="bg1"/>
                    </a:solidFill>
                    <a:effectLst/>
                    <a:uLnTx/>
                    <a:uFillTx/>
                    <a:latin typeface="Aharoni" panose="02010803020104030203" pitchFamily="2" charset="-79"/>
                    <a:ea typeface="Cambria" panose="02040503050406030204" pitchFamily="18" charset="0"/>
                    <a:cs typeface="Aharoni" panose="02010803020104030203" pitchFamily="2" charset="-79"/>
                  </a:rPr>
                  <a:t>Decline in blue collar employee</a:t>
                </a:r>
              </a:p>
            </p:txBody>
          </p:sp>
          <p:sp>
            <p:nvSpPr>
              <p:cNvPr id="16" name="TextBox 91">
                <a:extLst>
                  <a:ext uri="{FF2B5EF4-FFF2-40B4-BE49-F238E27FC236}">
                    <a16:creationId xmlns:a16="http://schemas.microsoft.com/office/drawing/2014/main" id="{3F54A672-F4EA-A0B7-95A8-2FE748ABD504}"/>
                  </a:ext>
                </a:extLst>
              </p:cNvPr>
              <p:cNvSpPr txBox="1"/>
              <p:nvPr/>
            </p:nvSpPr>
            <p:spPr>
              <a:xfrm>
                <a:off x="2346927" y="5319431"/>
                <a:ext cx="1326936" cy="86153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chemeClr val="bg1"/>
                    </a:solidFill>
                    <a:effectLst/>
                    <a:uLnTx/>
                    <a:uFillTx/>
                    <a:latin typeface="Aharoni" panose="02010803020104030203" pitchFamily="2" charset="-79"/>
                    <a:ea typeface="Cambria" panose="02040503050406030204" pitchFamily="18" charset="0"/>
                    <a:cs typeface="Aharoni" panose="02010803020104030203" pitchFamily="2" charset="-79"/>
                  </a:rPr>
                  <a:t>Weak </a:t>
                </a:r>
                <a:r>
                  <a:rPr kumimoji="0" lang="en-US" sz="1400" b="1" i="0" u="none" strike="noStrike" kern="1200" cap="none" spc="0" normalizeH="0" baseline="0" noProof="0" dirty="0" err="1">
                    <a:ln>
                      <a:noFill/>
                    </a:ln>
                    <a:solidFill>
                      <a:schemeClr val="bg1"/>
                    </a:solidFill>
                    <a:effectLst/>
                    <a:uLnTx/>
                    <a:uFillTx/>
                    <a:latin typeface="Aharoni" panose="02010803020104030203" pitchFamily="2" charset="-79"/>
                    <a:ea typeface="Cambria" panose="02040503050406030204" pitchFamily="18" charset="0"/>
                    <a:cs typeface="Aharoni" panose="02010803020104030203" pitchFamily="2" charset="-79"/>
                  </a:rPr>
                  <a:t>labour</a:t>
                </a:r>
                <a:r>
                  <a:rPr kumimoji="0" lang="en-US" sz="1400" b="1" i="0" u="none" strike="noStrike" kern="1200" cap="none" spc="0" normalizeH="0" baseline="0" noProof="0" dirty="0">
                    <a:ln>
                      <a:noFill/>
                    </a:ln>
                    <a:solidFill>
                      <a:schemeClr val="bg1"/>
                    </a:solidFill>
                    <a:effectLst/>
                    <a:uLnTx/>
                    <a:uFillTx/>
                    <a:latin typeface="Aharoni" panose="02010803020104030203" pitchFamily="2" charset="-79"/>
                    <a:ea typeface="Cambria" panose="02040503050406030204" pitchFamily="18" charset="0"/>
                    <a:cs typeface="Aharoni" panose="02010803020104030203" pitchFamily="2" charset="-79"/>
                  </a:rPr>
                  <a:t> force</a:t>
                </a:r>
              </a:p>
            </p:txBody>
          </p:sp>
          <p:sp>
            <p:nvSpPr>
              <p:cNvPr id="17" name="TextBox 97">
                <a:extLst>
                  <a:ext uri="{FF2B5EF4-FFF2-40B4-BE49-F238E27FC236}">
                    <a16:creationId xmlns:a16="http://schemas.microsoft.com/office/drawing/2014/main" id="{66C4CD65-F90C-15D4-C8F8-522F7252CAA9}"/>
                  </a:ext>
                </a:extLst>
              </p:cNvPr>
              <p:cNvSpPr txBox="1"/>
              <p:nvPr/>
            </p:nvSpPr>
            <p:spPr>
              <a:xfrm>
                <a:off x="6687312" y="5287133"/>
                <a:ext cx="1326936" cy="6102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400" b="1" dirty="0">
                    <a:solidFill>
                      <a:schemeClr val="bg1"/>
                    </a:solidFill>
                    <a:latin typeface="Aharoni" panose="02010803020104030203" pitchFamily="2" charset="-79"/>
                    <a:ea typeface="Cambria" panose="02040503050406030204" pitchFamily="18" charset="0"/>
                    <a:cs typeface="Aharoni" panose="02010803020104030203" pitchFamily="2" charset="-79"/>
                  </a:rPr>
                  <a:t>Workforce Aging</a:t>
                </a:r>
                <a:endParaRPr kumimoji="0" lang="en-US" sz="1400" b="1" i="0" u="none" strike="noStrike" kern="1200" cap="none" spc="0" normalizeH="0" baseline="0" noProof="0" dirty="0">
                  <a:ln>
                    <a:noFill/>
                  </a:ln>
                  <a:solidFill>
                    <a:schemeClr val="bg1"/>
                  </a:solidFill>
                  <a:effectLst/>
                  <a:uLnTx/>
                  <a:uFillTx/>
                  <a:latin typeface="Aharoni" panose="02010803020104030203" pitchFamily="2" charset="-79"/>
                  <a:ea typeface="Cambria" panose="02040503050406030204" pitchFamily="18" charset="0"/>
                  <a:cs typeface="Aharoni" panose="02010803020104030203" pitchFamily="2" charset="-79"/>
                </a:endParaRPr>
              </a:p>
            </p:txBody>
          </p:sp>
          <p:grpSp>
            <p:nvGrpSpPr>
              <p:cNvPr id="18" name="Group 17">
                <a:extLst>
                  <a:ext uri="{FF2B5EF4-FFF2-40B4-BE49-F238E27FC236}">
                    <a16:creationId xmlns:a16="http://schemas.microsoft.com/office/drawing/2014/main" id="{8A8D0DD8-566A-9AD0-24FB-99C0782CD8EA}"/>
                  </a:ext>
                </a:extLst>
              </p:cNvPr>
              <p:cNvGrpSpPr/>
              <p:nvPr/>
            </p:nvGrpSpPr>
            <p:grpSpPr>
              <a:xfrm>
                <a:off x="1638025" y="2171739"/>
                <a:ext cx="2917988" cy="3086062"/>
                <a:chOff x="1638025" y="2171739"/>
                <a:chExt cx="2917988" cy="3086062"/>
              </a:xfrm>
            </p:grpSpPr>
            <p:cxnSp>
              <p:nvCxnSpPr>
                <p:cNvPr id="31" name="Straight Connector 30">
                  <a:extLst>
                    <a:ext uri="{FF2B5EF4-FFF2-40B4-BE49-F238E27FC236}">
                      <a16:creationId xmlns:a16="http://schemas.microsoft.com/office/drawing/2014/main" id="{331EDBEB-2B40-729F-4FD9-A88F61CD0768}"/>
                    </a:ext>
                  </a:extLst>
                </p:cNvPr>
                <p:cNvCxnSpPr/>
                <p:nvPr/>
              </p:nvCxnSpPr>
              <p:spPr>
                <a:xfrm flipH="1">
                  <a:off x="3187985" y="3754327"/>
                  <a:ext cx="1048091" cy="1503474"/>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EE2C16B-4D6C-6891-2410-7F9E90B0BF7F}"/>
                    </a:ext>
                  </a:extLst>
                </p:cNvPr>
                <p:cNvCxnSpPr/>
                <p:nvPr/>
              </p:nvCxnSpPr>
              <p:spPr>
                <a:xfrm>
                  <a:off x="3213743" y="2171739"/>
                  <a:ext cx="1048091" cy="1503474"/>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7EB20956-76DF-0F01-AB0C-1C72AB6B62AA}"/>
                    </a:ext>
                  </a:extLst>
                </p:cNvPr>
                <p:cNvSpPr/>
                <p:nvPr/>
              </p:nvSpPr>
              <p:spPr>
                <a:xfrm>
                  <a:off x="3921606" y="3383757"/>
                  <a:ext cx="634407" cy="634407"/>
                </a:xfrm>
                <a:prstGeom prst="ellipse">
                  <a:avLst/>
                </a:prstGeom>
                <a:solidFill>
                  <a:schemeClr val="tx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34" name="Oval 33">
                  <a:extLst>
                    <a:ext uri="{FF2B5EF4-FFF2-40B4-BE49-F238E27FC236}">
                      <a16:creationId xmlns:a16="http://schemas.microsoft.com/office/drawing/2014/main" id="{5B002713-6297-5EF1-C998-12526B07B150}"/>
                    </a:ext>
                  </a:extLst>
                </p:cNvPr>
                <p:cNvSpPr/>
                <p:nvPr/>
              </p:nvSpPr>
              <p:spPr>
                <a:xfrm>
                  <a:off x="4001675" y="3462291"/>
                  <a:ext cx="475805" cy="47580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35" name="Oval 34">
                  <a:extLst>
                    <a:ext uri="{FF2B5EF4-FFF2-40B4-BE49-F238E27FC236}">
                      <a16:creationId xmlns:a16="http://schemas.microsoft.com/office/drawing/2014/main" id="{B934D078-9D28-F0AE-41DF-1983372B0259}"/>
                    </a:ext>
                  </a:extLst>
                </p:cNvPr>
                <p:cNvSpPr/>
                <p:nvPr/>
              </p:nvSpPr>
              <p:spPr>
                <a:xfrm>
                  <a:off x="2026783" y="2592358"/>
                  <a:ext cx="1677091" cy="555461"/>
                </a:xfrm>
                <a:prstGeom prst="ellipse">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Low productivity</a:t>
                  </a:r>
                </a:p>
              </p:txBody>
            </p:sp>
            <p:sp>
              <p:nvSpPr>
                <p:cNvPr id="37" name="Oval 36">
                  <a:extLst>
                    <a:ext uri="{FF2B5EF4-FFF2-40B4-BE49-F238E27FC236}">
                      <a16:creationId xmlns:a16="http://schemas.microsoft.com/office/drawing/2014/main" id="{93DB9880-3AA8-1089-080B-43344C421FDE}"/>
                    </a:ext>
                  </a:extLst>
                </p:cNvPr>
                <p:cNvSpPr/>
                <p:nvPr/>
              </p:nvSpPr>
              <p:spPr>
                <a:xfrm>
                  <a:off x="1638025" y="4139686"/>
                  <a:ext cx="2146003" cy="859109"/>
                </a:xfrm>
                <a:prstGeom prst="ellipse">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Lack of operating business growth</a:t>
                  </a:r>
                </a:p>
              </p:txBody>
            </p:sp>
          </p:grpSp>
          <p:grpSp>
            <p:nvGrpSpPr>
              <p:cNvPr id="19" name="Group 18">
                <a:extLst>
                  <a:ext uri="{FF2B5EF4-FFF2-40B4-BE49-F238E27FC236}">
                    <a16:creationId xmlns:a16="http://schemas.microsoft.com/office/drawing/2014/main" id="{C8823BA3-B494-A55E-38DE-DE9EF57FB32F}"/>
                  </a:ext>
                </a:extLst>
              </p:cNvPr>
              <p:cNvGrpSpPr/>
              <p:nvPr/>
            </p:nvGrpSpPr>
            <p:grpSpPr>
              <a:xfrm>
                <a:off x="5891509" y="3383757"/>
                <a:ext cx="634407" cy="634407"/>
                <a:chOff x="5759840" y="3383757"/>
                <a:chExt cx="634407" cy="634407"/>
              </a:xfrm>
            </p:grpSpPr>
            <p:sp>
              <p:nvSpPr>
                <p:cNvPr id="29" name="Oval 28">
                  <a:extLst>
                    <a:ext uri="{FF2B5EF4-FFF2-40B4-BE49-F238E27FC236}">
                      <a16:creationId xmlns:a16="http://schemas.microsoft.com/office/drawing/2014/main" id="{31E3667E-C465-2CEF-BD22-B9EA015A572D}"/>
                    </a:ext>
                  </a:extLst>
                </p:cNvPr>
                <p:cNvSpPr/>
                <p:nvPr/>
              </p:nvSpPr>
              <p:spPr>
                <a:xfrm>
                  <a:off x="5759840" y="3383757"/>
                  <a:ext cx="634407" cy="634407"/>
                </a:xfrm>
                <a:prstGeom prst="ellipse">
                  <a:avLst/>
                </a:prstGeom>
                <a:solidFill>
                  <a:schemeClr val="tx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30" name="Oval 29">
                  <a:extLst>
                    <a:ext uri="{FF2B5EF4-FFF2-40B4-BE49-F238E27FC236}">
                      <a16:creationId xmlns:a16="http://schemas.microsoft.com/office/drawing/2014/main" id="{C99DFF90-E867-9428-1135-8161BD2D138B}"/>
                    </a:ext>
                  </a:extLst>
                </p:cNvPr>
                <p:cNvSpPr/>
                <p:nvPr/>
              </p:nvSpPr>
              <p:spPr>
                <a:xfrm>
                  <a:off x="5839909" y="3462291"/>
                  <a:ext cx="475805" cy="47580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grpSp>
            <p:nvGrpSpPr>
              <p:cNvPr id="20" name="Group 19">
                <a:extLst>
                  <a:ext uri="{FF2B5EF4-FFF2-40B4-BE49-F238E27FC236}">
                    <a16:creationId xmlns:a16="http://schemas.microsoft.com/office/drawing/2014/main" id="{63E936DA-325B-8671-478F-866E4F4A0285}"/>
                  </a:ext>
                </a:extLst>
              </p:cNvPr>
              <p:cNvGrpSpPr/>
              <p:nvPr/>
            </p:nvGrpSpPr>
            <p:grpSpPr>
              <a:xfrm>
                <a:off x="5891508" y="2175198"/>
                <a:ext cx="2555819" cy="3046317"/>
                <a:chOff x="5891508" y="2175198"/>
                <a:chExt cx="2555819" cy="3046317"/>
              </a:xfrm>
            </p:grpSpPr>
            <p:cxnSp>
              <p:nvCxnSpPr>
                <p:cNvPr id="21" name="Straight Connector 20">
                  <a:extLst>
                    <a:ext uri="{FF2B5EF4-FFF2-40B4-BE49-F238E27FC236}">
                      <a16:creationId xmlns:a16="http://schemas.microsoft.com/office/drawing/2014/main" id="{722FC9A1-7FD2-0E89-0B07-86D469BBD20D}"/>
                    </a:ext>
                  </a:extLst>
                </p:cNvPr>
                <p:cNvCxnSpPr/>
                <p:nvPr/>
              </p:nvCxnSpPr>
              <p:spPr>
                <a:xfrm flipH="1">
                  <a:off x="7152000" y="3754327"/>
                  <a:ext cx="989059" cy="1467188"/>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8F98BEA-A09F-1307-A870-4D690423443B}"/>
                    </a:ext>
                  </a:extLst>
                </p:cNvPr>
                <p:cNvCxnSpPr/>
                <p:nvPr/>
              </p:nvCxnSpPr>
              <p:spPr>
                <a:xfrm>
                  <a:off x="7141068" y="2175198"/>
                  <a:ext cx="999988" cy="1500014"/>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655074BD-A493-B99D-7042-A28BF7A519D9}"/>
                    </a:ext>
                  </a:extLst>
                </p:cNvPr>
                <p:cNvSpPr/>
                <p:nvPr/>
              </p:nvSpPr>
              <p:spPr>
                <a:xfrm>
                  <a:off x="7812920" y="3383757"/>
                  <a:ext cx="634407" cy="634407"/>
                </a:xfrm>
                <a:prstGeom prst="ellipse">
                  <a:avLst/>
                </a:prstGeom>
                <a:solidFill>
                  <a:schemeClr val="tx2">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24" name="Oval 23">
                  <a:extLst>
                    <a:ext uri="{FF2B5EF4-FFF2-40B4-BE49-F238E27FC236}">
                      <a16:creationId xmlns:a16="http://schemas.microsoft.com/office/drawing/2014/main" id="{6B13F941-F1BC-D075-A9D7-643BD29DBD2F}"/>
                    </a:ext>
                  </a:extLst>
                </p:cNvPr>
                <p:cNvSpPr/>
                <p:nvPr/>
              </p:nvSpPr>
              <p:spPr>
                <a:xfrm>
                  <a:off x="7892989" y="3462291"/>
                  <a:ext cx="475805" cy="47580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
              <p:nvSpPr>
                <p:cNvPr id="25" name="Oval 24">
                  <a:extLst>
                    <a:ext uri="{FF2B5EF4-FFF2-40B4-BE49-F238E27FC236}">
                      <a16:creationId xmlns:a16="http://schemas.microsoft.com/office/drawing/2014/main" id="{023306FA-3183-9232-A428-47CDFE9A3067}"/>
                    </a:ext>
                  </a:extLst>
                </p:cNvPr>
                <p:cNvSpPr/>
                <p:nvPr/>
              </p:nvSpPr>
              <p:spPr>
                <a:xfrm>
                  <a:off x="5971578" y="2560454"/>
                  <a:ext cx="1567682" cy="459752"/>
                </a:xfrm>
                <a:prstGeom prst="ellipse">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Decrease in Revenue</a:t>
                  </a:r>
                </a:p>
              </p:txBody>
            </p:sp>
            <p:sp>
              <p:nvSpPr>
                <p:cNvPr id="27" name="Oval 26">
                  <a:extLst>
                    <a:ext uri="{FF2B5EF4-FFF2-40B4-BE49-F238E27FC236}">
                      <a16:creationId xmlns:a16="http://schemas.microsoft.com/office/drawing/2014/main" id="{8534E3A5-A2ED-4F91-EFAC-00B49A21EC00}"/>
                    </a:ext>
                  </a:extLst>
                </p:cNvPr>
                <p:cNvSpPr/>
                <p:nvPr/>
              </p:nvSpPr>
              <p:spPr>
                <a:xfrm>
                  <a:off x="5891508" y="4202731"/>
                  <a:ext cx="1727040" cy="502660"/>
                </a:xfrm>
                <a:prstGeom prst="ellipse">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haroni" panose="02010803020104030203" pitchFamily="2" charset="-79"/>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Aharoni" panose="02010803020104030203" pitchFamily="2" charset="-79"/>
                    </a:rPr>
                    <a:t>Quick Retirement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grpSp>
        </p:grpSp>
      </p:grpSp>
    </p:spTree>
    <p:extLst>
      <p:ext uri="{BB962C8B-B14F-4D97-AF65-F5344CB8AC3E}">
        <p14:creationId xmlns:p14="http://schemas.microsoft.com/office/powerpoint/2010/main" val="2154799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B10C5-EF05-D4DF-29AB-674E96B11576}"/>
              </a:ext>
            </a:extLst>
          </p:cNvPr>
          <p:cNvSpPr>
            <a:spLocks noGrp="1"/>
          </p:cNvSpPr>
          <p:nvPr>
            <p:ph type="title"/>
          </p:nvPr>
        </p:nvSpPr>
        <p:spPr/>
        <p:txBody>
          <a:bodyPr>
            <a:normAutofit/>
          </a:bodyPr>
          <a:lstStyle/>
          <a:p>
            <a:pPr algn="ct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PMI Analysis </a:t>
            </a:r>
            <a:endParaRPr lang="en-GB" sz="3200" dirty="0"/>
          </a:p>
        </p:txBody>
      </p:sp>
      <p:graphicFrame>
        <p:nvGraphicFramePr>
          <p:cNvPr id="8" name="Table 8">
            <a:extLst>
              <a:ext uri="{FF2B5EF4-FFF2-40B4-BE49-F238E27FC236}">
                <a16:creationId xmlns:a16="http://schemas.microsoft.com/office/drawing/2014/main" id="{CF341291-784E-8914-6CAE-E43ACF4B1996}"/>
              </a:ext>
            </a:extLst>
          </p:cNvPr>
          <p:cNvGraphicFramePr>
            <a:graphicFrameLocks noGrp="1"/>
          </p:cNvGraphicFramePr>
          <p:nvPr>
            <p:ph idx="1"/>
            <p:extLst>
              <p:ext uri="{D42A27DB-BD31-4B8C-83A1-F6EECF244321}">
                <p14:modId xmlns:p14="http://schemas.microsoft.com/office/powerpoint/2010/main" val="1733475437"/>
              </p:ext>
            </p:extLst>
          </p:nvPr>
        </p:nvGraphicFramePr>
        <p:xfrm>
          <a:off x="1141413" y="1784793"/>
          <a:ext cx="9906000" cy="3581683"/>
        </p:xfrm>
        <a:graphic>
          <a:graphicData uri="http://schemas.openxmlformats.org/drawingml/2006/table">
            <a:tbl>
              <a:tblPr firstRow="1" bandRow="1">
                <a:tableStyleId>{7DF18680-E054-41AD-8BC1-D1AEF772440D}</a:tableStyleId>
              </a:tblPr>
              <a:tblGrid>
                <a:gridCol w="3302000">
                  <a:extLst>
                    <a:ext uri="{9D8B030D-6E8A-4147-A177-3AD203B41FA5}">
                      <a16:colId xmlns:a16="http://schemas.microsoft.com/office/drawing/2014/main" val="2201597548"/>
                    </a:ext>
                  </a:extLst>
                </a:gridCol>
                <a:gridCol w="3302000">
                  <a:extLst>
                    <a:ext uri="{9D8B030D-6E8A-4147-A177-3AD203B41FA5}">
                      <a16:colId xmlns:a16="http://schemas.microsoft.com/office/drawing/2014/main" val="2655618381"/>
                    </a:ext>
                  </a:extLst>
                </a:gridCol>
                <a:gridCol w="3302000">
                  <a:extLst>
                    <a:ext uri="{9D8B030D-6E8A-4147-A177-3AD203B41FA5}">
                      <a16:colId xmlns:a16="http://schemas.microsoft.com/office/drawing/2014/main" val="3299096413"/>
                    </a:ext>
                  </a:extLst>
                </a:gridCol>
              </a:tblGrid>
              <a:tr h="511669">
                <a:tc>
                  <a:txBody>
                    <a:bodyPr/>
                    <a:lstStyle/>
                    <a:p>
                      <a:pPr algn="ctr"/>
                      <a:r>
                        <a:rPr lang="en-GB" dirty="0"/>
                        <a:t>PLUS</a:t>
                      </a:r>
                    </a:p>
                  </a:txBody>
                  <a:tcPr/>
                </a:tc>
                <a:tc>
                  <a:txBody>
                    <a:bodyPr/>
                    <a:lstStyle/>
                    <a:p>
                      <a:pPr algn="ctr"/>
                      <a:r>
                        <a:rPr lang="en-GB" dirty="0"/>
                        <a:t>MINUS</a:t>
                      </a:r>
                    </a:p>
                  </a:txBody>
                  <a:tcPr/>
                </a:tc>
                <a:tc>
                  <a:txBody>
                    <a:bodyPr/>
                    <a:lstStyle/>
                    <a:p>
                      <a:pPr algn="ctr"/>
                      <a:r>
                        <a:rPr lang="en-GB" dirty="0"/>
                        <a:t>INTERESTING</a:t>
                      </a:r>
                    </a:p>
                  </a:txBody>
                  <a:tcPr/>
                </a:tc>
                <a:extLst>
                  <a:ext uri="{0D108BD9-81ED-4DB2-BD59-A6C34878D82A}">
                    <a16:rowId xmlns:a16="http://schemas.microsoft.com/office/drawing/2014/main" val="270175587"/>
                  </a:ext>
                </a:extLst>
              </a:tr>
              <a:tr h="511669">
                <a:tc>
                  <a:txBody>
                    <a:bodyPr/>
                    <a:lstStyle/>
                    <a:p>
                      <a:r>
                        <a:rPr lang="en-GB" dirty="0"/>
                        <a:t>New projects.</a:t>
                      </a:r>
                    </a:p>
                  </a:txBody>
                  <a:tcPr/>
                </a:tc>
                <a:tc>
                  <a:txBody>
                    <a:bodyPr/>
                    <a:lstStyle/>
                    <a:p>
                      <a:r>
                        <a:rPr lang="en-GB" dirty="0"/>
                        <a:t>Results overloads.</a:t>
                      </a:r>
                    </a:p>
                  </a:txBody>
                  <a:tcPr/>
                </a:tc>
                <a:tc>
                  <a:txBody>
                    <a:bodyPr/>
                    <a:lstStyle/>
                    <a:p>
                      <a:r>
                        <a:rPr lang="en-GB" dirty="0"/>
                        <a:t>Capability developing.</a:t>
                      </a:r>
                    </a:p>
                  </a:txBody>
                  <a:tcPr/>
                </a:tc>
                <a:extLst>
                  <a:ext uri="{0D108BD9-81ED-4DB2-BD59-A6C34878D82A}">
                    <a16:rowId xmlns:a16="http://schemas.microsoft.com/office/drawing/2014/main" val="1097502890"/>
                  </a:ext>
                </a:extLst>
              </a:tr>
              <a:tr h="511669">
                <a:tc>
                  <a:txBody>
                    <a:bodyPr/>
                    <a:lstStyle/>
                    <a:p>
                      <a:r>
                        <a:rPr lang="en-GB" dirty="0"/>
                        <a:t>Grew income.</a:t>
                      </a:r>
                    </a:p>
                  </a:txBody>
                  <a:tcPr/>
                </a:tc>
                <a:tc>
                  <a:txBody>
                    <a:bodyPr/>
                    <a:lstStyle/>
                    <a:p>
                      <a:r>
                        <a:rPr lang="en-GB" dirty="0"/>
                        <a:t>Delays.</a:t>
                      </a:r>
                    </a:p>
                  </a:txBody>
                  <a:tcPr/>
                </a:tc>
                <a:tc>
                  <a:txBody>
                    <a:bodyPr/>
                    <a:lstStyle/>
                    <a:p>
                      <a:r>
                        <a:rPr lang="en-GB" dirty="0"/>
                        <a:t>Weekly sprints.</a:t>
                      </a:r>
                    </a:p>
                  </a:txBody>
                  <a:tcPr/>
                </a:tc>
                <a:extLst>
                  <a:ext uri="{0D108BD9-81ED-4DB2-BD59-A6C34878D82A}">
                    <a16:rowId xmlns:a16="http://schemas.microsoft.com/office/drawing/2014/main" val="388199349"/>
                  </a:ext>
                </a:extLst>
              </a:tr>
              <a:tr h="511669">
                <a:tc>
                  <a:txBody>
                    <a:bodyPr/>
                    <a:lstStyle/>
                    <a:p>
                      <a:r>
                        <a:rPr lang="en-GB" dirty="0"/>
                        <a:t>Team assistance.</a:t>
                      </a:r>
                    </a:p>
                  </a:txBody>
                  <a:tcPr/>
                </a:tc>
                <a:tc>
                  <a:txBody>
                    <a:bodyPr/>
                    <a:lstStyle/>
                    <a:p>
                      <a:r>
                        <a:rPr lang="en-GB" dirty="0"/>
                        <a:t>Long meetings.</a:t>
                      </a:r>
                    </a:p>
                  </a:txBody>
                  <a:tcPr/>
                </a:tc>
                <a:tc>
                  <a:txBody>
                    <a:bodyPr/>
                    <a:lstStyle/>
                    <a:p>
                      <a:r>
                        <a:rPr lang="en-GB" dirty="0"/>
                        <a:t>Real time and online discussions.</a:t>
                      </a:r>
                    </a:p>
                  </a:txBody>
                  <a:tcPr/>
                </a:tc>
                <a:extLst>
                  <a:ext uri="{0D108BD9-81ED-4DB2-BD59-A6C34878D82A}">
                    <a16:rowId xmlns:a16="http://schemas.microsoft.com/office/drawing/2014/main" val="2429793633"/>
                  </a:ext>
                </a:extLst>
              </a:tr>
              <a:tr h="511669">
                <a:tc>
                  <a:txBody>
                    <a:bodyPr/>
                    <a:lstStyle/>
                    <a:p>
                      <a:r>
                        <a:rPr lang="en-GB" dirty="0"/>
                        <a:t>Creative recruitment process.</a:t>
                      </a:r>
                    </a:p>
                  </a:txBody>
                  <a:tcPr/>
                </a:tc>
                <a:tc>
                  <a:txBody>
                    <a:bodyPr/>
                    <a:lstStyle/>
                    <a:p>
                      <a:r>
                        <a:rPr lang="en-GB" dirty="0"/>
                        <a:t>Communication risk.</a:t>
                      </a:r>
                    </a:p>
                  </a:txBody>
                  <a:tcPr/>
                </a:tc>
                <a:tc>
                  <a:txBody>
                    <a:bodyPr/>
                    <a:lstStyle/>
                    <a:p>
                      <a:r>
                        <a:rPr lang="en-GB" dirty="0"/>
                        <a:t>Change in management style.</a:t>
                      </a:r>
                    </a:p>
                  </a:txBody>
                  <a:tcPr/>
                </a:tc>
                <a:extLst>
                  <a:ext uri="{0D108BD9-81ED-4DB2-BD59-A6C34878D82A}">
                    <a16:rowId xmlns:a16="http://schemas.microsoft.com/office/drawing/2014/main" val="1242209832"/>
                  </a:ext>
                </a:extLst>
              </a:tr>
              <a:tr h="511669">
                <a:tc>
                  <a:txBody>
                    <a:bodyPr/>
                    <a:lstStyle/>
                    <a:p>
                      <a:endParaRPr lang="en-GB" dirty="0"/>
                    </a:p>
                  </a:txBody>
                  <a:tcPr/>
                </a:tc>
                <a:tc>
                  <a:txBody>
                    <a:bodyPr/>
                    <a:lstStyle/>
                    <a:p>
                      <a:r>
                        <a:rPr lang="en-GB" dirty="0"/>
                        <a:t>Long shifts.</a:t>
                      </a:r>
                    </a:p>
                  </a:txBody>
                  <a:tcPr/>
                </a:tc>
                <a:tc>
                  <a:txBody>
                    <a:bodyPr/>
                    <a:lstStyle/>
                    <a:p>
                      <a:endParaRPr lang="en-GB"/>
                    </a:p>
                  </a:txBody>
                  <a:tcPr/>
                </a:tc>
                <a:extLst>
                  <a:ext uri="{0D108BD9-81ED-4DB2-BD59-A6C34878D82A}">
                    <a16:rowId xmlns:a16="http://schemas.microsoft.com/office/drawing/2014/main" val="2714902291"/>
                  </a:ext>
                </a:extLst>
              </a:tr>
              <a:tr h="511669">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593145957"/>
                  </a:ext>
                </a:extLst>
              </a:tr>
            </a:tbl>
          </a:graphicData>
        </a:graphic>
      </p:graphicFrame>
    </p:spTree>
    <p:extLst>
      <p:ext uri="{BB962C8B-B14F-4D97-AF65-F5344CB8AC3E}">
        <p14:creationId xmlns:p14="http://schemas.microsoft.com/office/powerpoint/2010/main" val="3872196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4D843-0B51-7A5D-F364-ADF15A7BC57A}"/>
              </a:ext>
            </a:extLst>
          </p:cNvPr>
          <p:cNvSpPr>
            <a:spLocks noGrp="1"/>
          </p:cNvSpPr>
          <p:nvPr>
            <p:ph type="title"/>
          </p:nvPr>
        </p:nvSpPr>
        <p:spPr>
          <a:xfrm>
            <a:off x="1141413" y="483606"/>
            <a:ext cx="9905998" cy="1478570"/>
          </a:xfrm>
        </p:spPr>
        <p:txBody>
          <a:bodyPr>
            <a:normAutofit/>
          </a:bodyPr>
          <a:lstStyle/>
          <a:p>
            <a:r>
              <a:rPr lang="en-GB" dirty="0">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064B8EE0-1A74-D90E-7531-EC6B96823E6E}"/>
              </a:ext>
            </a:extLst>
          </p:cNvPr>
          <p:cNvSpPr>
            <a:spLocks noGrp="1"/>
          </p:cNvSpPr>
          <p:nvPr>
            <p:ph idx="1"/>
          </p:nvPr>
        </p:nvSpPr>
        <p:spPr/>
        <p:txBody>
          <a:bodyPr/>
          <a:lstStyle/>
          <a:p>
            <a:pPr>
              <a:lnSpc>
                <a:spcPct val="150000"/>
              </a:lnSpc>
            </a:pPr>
            <a:r>
              <a:rPr lang="en-GB" sz="1800" dirty="0">
                <a:latin typeface="Times New Roman" panose="02020603050405020304" pitchFamily="18" charset="0"/>
                <a:cs typeface="Times New Roman" panose="02020603050405020304" pitchFamily="18" charset="0"/>
              </a:rPr>
              <a:t>Creative recruitment process: the recruitment process of the company is required be evaluated accordingly for managing and controlling staff reduction operations (Krook,2022).</a:t>
            </a:r>
          </a:p>
          <a:p>
            <a:pPr>
              <a:lnSpc>
                <a:spcPct val="150000"/>
              </a:lnSpc>
            </a:pPr>
            <a:r>
              <a:rPr lang="en-GB" sz="1800" dirty="0">
                <a:latin typeface="Times New Roman" panose="02020603050405020304" pitchFamily="18" charset="0"/>
                <a:cs typeface="Times New Roman" panose="02020603050405020304" pitchFamily="18" charset="0"/>
              </a:rPr>
              <a:t>Plan your workload: prioritising will help reducing tasks.</a:t>
            </a:r>
          </a:p>
          <a:p>
            <a:pPr>
              <a:lnSpc>
                <a:spcPct val="150000"/>
              </a:lnSpc>
            </a:pPr>
            <a:r>
              <a:rPr lang="en-GB" sz="1800" dirty="0">
                <a:latin typeface="Times New Roman" panose="02020603050405020304" pitchFamily="18" charset="0"/>
                <a:cs typeface="Times New Roman" panose="02020603050405020304" pitchFamily="18" charset="0"/>
              </a:rPr>
              <a:t>Maintain positive attitude: being positive in front of others that might be stressed or overthinking will help reducing anxiety.</a:t>
            </a:r>
          </a:p>
          <a:p>
            <a:pPr>
              <a:lnSpc>
                <a:spcPct val="150000"/>
              </a:lnSpc>
            </a:pPr>
            <a:r>
              <a:rPr lang="en-GB" sz="1800" dirty="0">
                <a:latin typeface="Times New Roman" panose="02020603050405020304" pitchFamily="18" charset="0"/>
                <a:cs typeface="Times New Roman" panose="02020603050405020304" pitchFamily="18" charset="0"/>
              </a:rPr>
              <a:t>Providing perks to the employees: delivering perks to the employees is one of the effective sources for developing employees strengths and development (Icecobotics,2020).</a:t>
            </a:r>
          </a:p>
          <a:p>
            <a:endParaRPr lang="en-GB" dirty="0"/>
          </a:p>
        </p:txBody>
      </p:sp>
    </p:spTree>
    <p:extLst>
      <p:ext uri="{BB962C8B-B14F-4D97-AF65-F5344CB8AC3E}">
        <p14:creationId xmlns:p14="http://schemas.microsoft.com/office/powerpoint/2010/main" val="1293272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BC67D-62E6-553C-4751-53F1378C452E}"/>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Conclusion</a:t>
            </a:r>
            <a:r>
              <a:rPr lang="en-IN" dirty="0"/>
              <a:t> </a:t>
            </a:r>
            <a:endParaRPr lang="en-GB" dirty="0"/>
          </a:p>
        </p:txBody>
      </p:sp>
      <p:sp>
        <p:nvSpPr>
          <p:cNvPr id="3" name="Content Placeholder 2">
            <a:extLst>
              <a:ext uri="{FF2B5EF4-FFF2-40B4-BE49-F238E27FC236}">
                <a16:creationId xmlns:a16="http://schemas.microsoft.com/office/drawing/2014/main" id="{084A25E8-9614-6A74-C214-6E092AE17AA7}"/>
              </a:ext>
            </a:extLst>
          </p:cNvPr>
          <p:cNvSpPr>
            <a:spLocks noGrp="1"/>
          </p:cNvSpPr>
          <p:nvPr>
            <p:ph idx="1"/>
          </p:nvPr>
        </p:nvSpPr>
        <p:spPr>
          <a:xfrm>
            <a:off x="913598" y="2097088"/>
            <a:ext cx="10133813" cy="3833619"/>
          </a:xfrm>
        </p:spPr>
        <p:txBody>
          <a:bodyPr>
            <a:noAutofit/>
          </a:bodyPr>
          <a:lstStyle/>
          <a:p>
            <a:pPr marL="0" indent="0" algn="just">
              <a:lnSpc>
                <a:spcPct val="150000"/>
              </a:lnSpc>
              <a:buNone/>
            </a:pPr>
            <a:r>
              <a:rPr lang="en-GB" sz="1800" dirty="0">
                <a:effectLst/>
                <a:latin typeface="Times New Roman" panose="02020603050405020304" pitchFamily="18" charset="0"/>
                <a:ea typeface="Times New Roman" panose="02020603050405020304" pitchFamily="18" charset="0"/>
              </a:rPr>
              <a:t>1. The presentation concludes with problem-solving and decision-making aspects for managing the nature and effect of the causes of the challenges. </a:t>
            </a:r>
          </a:p>
          <a:p>
            <a:pPr marL="0" indent="0" algn="just">
              <a:lnSpc>
                <a:spcPct val="150000"/>
              </a:lnSpc>
              <a:buNone/>
            </a:pPr>
            <a:r>
              <a:rPr lang="en-GB" sz="1800" dirty="0">
                <a:effectLst/>
                <a:latin typeface="Times New Roman" panose="02020603050405020304" pitchFamily="18" charset="0"/>
                <a:ea typeface="Times New Roman" panose="02020603050405020304" pitchFamily="18" charset="0"/>
              </a:rPr>
              <a:t>2. According to the case study, it has been derived that case study focuses on the employee shortage issues within the working areas. </a:t>
            </a:r>
          </a:p>
          <a:p>
            <a:pPr marL="0" indent="0" algn="just">
              <a:lnSpc>
                <a:spcPct val="150000"/>
              </a:lnSpc>
              <a:buNone/>
            </a:pPr>
            <a:r>
              <a:rPr lang="en-GB" sz="1800" dirty="0">
                <a:effectLst/>
                <a:latin typeface="Times New Roman" panose="02020603050405020304" pitchFamily="18" charset="0"/>
                <a:ea typeface="Times New Roman" panose="02020603050405020304" pitchFamily="18" charset="0"/>
              </a:rPr>
              <a:t>3. It has been analysed accordingly that the PESTLE analysis focuses on the external macro-environmental factor for deriving the challenge faced by the company.  </a:t>
            </a:r>
          </a:p>
          <a:p>
            <a:pPr marL="0" indent="0" algn="just">
              <a:lnSpc>
                <a:spcPct val="150000"/>
              </a:lnSpc>
              <a:buNone/>
            </a:pPr>
            <a:r>
              <a:rPr lang="en-GB" sz="1800" dirty="0">
                <a:effectLst/>
                <a:latin typeface="Times New Roman" panose="02020603050405020304" pitchFamily="18" charset="0"/>
                <a:ea typeface="Times New Roman" panose="02020603050405020304" pitchFamily="18" charset="0"/>
              </a:rPr>
              <a:t>4. Moreover, the presentation has also concluded fishbone diagram and alternative solutions to reduce the problem of the staff. </a:t>
            </a:r>
          </a:p>
        </p:txBody>
      </p:sp>
    </p:spTree>
    <p:extLst>
      <p:ext uri="{BB962C8B-B14F-4D97-AF65-F5344CB8AC3E}">
        <p14:creationId xmlns:p14="http://schemas.microsoft.com/office/powerpoint/2010/main" val="2820658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4C89C-155F-EC22-DD30-1FD0F249CB11}"/>
              </a:ext>
            </a:extLst>
          </p:cNvPr>
          <p:cNvSpPr>
            <a:spLocks noGrp="1"/>
          </p:cNvSpPr>
          <p:nvPr>
            <p:ph type="title"/>
          </p:nvPr>
        </p:nvSpPr>
        <p:spPr/>
        <p:txBody>
          <a:bodyPr/>
          <a:lstStyle/>
          <a:p>
            <a:r>
              <a:rPr lang="en-IN" dirty="0"/>
              <a:t>References </a:t>
            </a:r>
            <a:endParaRPr lang="en-GB" dirty="0"/>
          </a:p>
        </p:txBody>
      </p:sp>
      <p:sp>
        <p:nvSpPr>
          <p:cNvPr id="3" name="Content Placeholder 2">
            <a:extLst>
              <a:ext uri="{FF2B5EF4-FFF2-40B4-BE49-F238E27FC236}">
                <a16:creationId xmlns:a16="http://schemas.microsoft.com/office/drawing/2014/main" id="{0A06B6A9-59F6-6C72-C83C-EA5A829B84EA}"/>
              </a:ext>
            </a:extLst>
          </p:cNvPr>
          <p:cNvSpPr>
            <a:spLocks noGrp="1"/>
          </p:cNvSpPr>
          <p:nvPr>
            <p:ph idx="1"/>
          </p:nvPr>
        </p:nvSpPr>
        <p:spPr>
          <a:xfrm>
            <a:off x="891683" y="1543987"/>
            <a:ext cx="10887959" cy="4695495"/>
          </a:xfrm>
        </p:spPr>
        <p:txBody>
          <a:bodyPr>
            <a:noAutofit/>
          </a:bodyPr>
          <a:lstStyle/>
          <a:p>
            <a:pPr algn="just">
              <a:lnSpc>
                <a:spcPct val="150000"/>
              </a:lnSpc>
            </a:pPr>
            <a:r>
              <a:rPr lang="en-GB" sz="1400" b="0" i="0" dirty="0">
                <a:solidFill>
                  <a:srgbClr val="000000"/>
                </a:solidFill>
                <a:effectLst/>
                <a:latin typeface="Times New Roman" panose="02020603050405020304" pitchFamily="18" charset="0"/>
                <a:cs typeface="Times New Roman" panose="02020603050405020304" pitchFamily="18" charset="0"/>
              </a:rPr>
              <a:t>Bush, T., 2022. </a:t>
            </a:r>
            <a:r>
              <a:rPr lang="en-GB" sz="1400" b="0" i="1" dirty="0">
                <a:solidFill>
                  <a:srgbClr val="000000"/>
                </a:solidFill>
                <a:effectLst/>
                <a:latin typeface="Times New Roman" panose="02020603050405020304" pitchFamily="18" charset="0"/>
                <a:cs typeface="Times New Roman" panose="02020603050405020304" pitchFamily="18" charset="0"/>
              </a:rPr>
              <a:t>PESTLE Analysis of the NHS</a:t>
            </a:r>
            <a:r>
              <a:rPr lang="en-GB" sz="1400" b="0" i="0" dirty="0">
                <a:solidFill>
                  <a:srgbClr val="000000"/>
                </a:solidFill>
                <a:effectLst/>
                <a:latin typeface="Times New Roman" panose="02020603050405020304" pitchFamily="18" charset="0"/>
                <a:cs typeface="Times New Roman" panose="02020603050405020304" pitchFamily="18" charset="0"/>
              </a:rPr>
              <a:t>. [online] PESTLE Analysis. Available at: &lt;https://pestleanalysis.com/nhs-pestle-analysis/&gt; [Accessed 16 July 2022].</a:t>
            </a:r>
          </a:p>
          <a:p>
            <a:pPr algn="just">
              <a:lnSpc>
                <a:spcPct val="150000"/>
              </a:lnSpc>
            </a:pPr>
            <a:r>
              <a:rPr lang="en-GB" sz="1400" b="0" i="0" dirty="0">
                <a:solidFill>
                  <a:srgbClr val="000000"/>
                </a:solidFill>
                <a:effectLst/>
                <a:latin typeface="Times New Roman" panose="02020603050405020304" pitchFamily="18" charset="0"/>
                <a:cs typeface="Times New Roman" panose="02020603050405020304" pitchFamily="18" charset="0"/>
              </a:rPr>
              <a:t>Gloshospitals.nhs.uk. 2022. [online] Available at: &lt;https://www.gloshospitals.nhs.uk/media/documents/Strategic-Plan-2019_v7_FINAL.pdf&gt; [Accessed 15 July 2022].</a:t>
            </a:r>
          </a:p>
          <a:p>
            <a:pPr algn="just">
              <a:lnSpc>
                <a:spcPct val="150000"/>
              </a:lnSpc>
            </a:pPr>
            <a:r>
              <a:rPr lang="en-GB" sz="1400" b="0" i="0" dirty="0">
                <a:solidFill>
                  <a:srgbClr val="000000"/>
                </a:solidFill>
                <a:effectLst/>
                <a:latin typeface="Times New Roman" panose="02020603050405020304" pitchFamily="18" charset="0"/>
                <a:cs typeface="Times New Roman" panose="02020603050405020304" pitchFamily="18" charset="0"/>
              </a:rPr>
              <a:t>Us.icecobotics.com. 2022. </a:t>
            </a:r>
            <a:r>
              <a:rPr lang="en-GB" sz="1400" b="0" i="1" dirty="0">
                <a:solidFill>
                  <a:srgbClr val="000000"/>
                </a:solidFill>
                <a:effectLst/>
                <a:latin typeface="Times New Roman" panose="02020603050405020304" pitchFamily="18" charset="0"/>
                <a:cs typeface="Times New Roman" panose="02020603050405020304" pitchFamily="18" charset="0"/>
              </a:rPr>
              <a:t>ICE </a:t>
            </a:r>
            <a:r>
              <a:rPr lang="en-GB" sz="1400" b="0" i="1" dirty="0" err="1">
                <a:solidFill>
                  <a:srgbClr val="000000"/>
                </a:solidFill>
                <a:effectLst/>
                <a:latin typeface="Times New Roman" panose="02020603050405020304" pitchFamily="18" charset="0"/>
                <a:cs typeface="Times New Roman" panose="02020603050405020304" pitchFamily="18" charset="0"/>
              </a:rPr>
              <a:t>Cobotics</a:t>
            </a:r>
            <a:r>
              <a:rPr lang="en-GB" sz="1400" b="0" i="1" dirty="0">
                <a:solidFill>
                  <a:srgbClr val="000000"/>
                </a:solidFill>
                <a:effectLst/>
                <a:latin typeface="Times New Roman" panose="02020603050405020304" pitchFamily="18" charset="0"/>
                <a:cs typeface="Times New Roman" panose="02020603050405020304" pitchFamily="18" charset="0"/>
              </a:rPr>
              <a:t> | How to Overcome Staff Shortages</a:t>
            </a:r>
            <a:r>
              <a:rPr lang="en-GB" sz="1400" b="0" i="0" dirty="0">
                <a:solidFill>
                  <a:srgbClr val="000000"/>
                </a:solidFill>
                <a:effectLst/>
                <a:latin typeface="Times New Roman" panose="02020603050405020304" pitchFamily="18" charset="0"/>
                <a:cs typeface="Times New Roman" panose="02020603050405020304" pitchFamily="18" charset="0"/>
              </a:rPr>
              <a:t>. [online] Available at: &lt;https://us.icecobotics.com/blog/how-to-overcome-staff-shortages&gt; [Accessed 16 July 2022].</a:t>
            </a:r>
          </a:p>
          <a:p>
            <a:pPr algn="just">
              <a:lnSpc>
                <a:spcPct val="150000"/>
              </a:lnSpc>
            </a:pPr>
            <a:r>
              <a:rPr lang="en-GB" sz="1400" b="0" i="0" dirty="0" err="1">
                <a:solidFill>
                  <a:srgbClr val="000000"/>
                </a:solidFill>
                <a:effectLst/>
                <a:latin typeface="Times New Roman" panose="02020603050405020304" pitchFamily="18" charset="0"/>
                <a:cs typeface="Times New Roman" panose="02020603050405020304" pitchFamily="18" charset="0"/>
              </a:rPr>
              <a:t>Krook</a:t>
            </a:r>
            <a:r>
              <a:rPr lang="en-GB" sz="1400" b="0" i="0" dirty="0">
                <a:solidFill>
                  <a:srgbClr val="000000"/>
                </a:solidFill>
                <a:effectLst/>
                <a:latin typeface="Times New Roman" panose="02020603050405020304" pitchFamily="18" charset="0"/>
                <a:cs typeface="Times New Roman" panose="02020603050405020304" pitchFamily="18" charset="0"/>
              </a:rPr>
              <a:t>, D., 2022. </a:t>
            </a:r>
            <a:r>
              <a:rPr lang="en-GB" sz="1400" b="0" i="1" dirty="0">
                <a:solidFill>
                  <a:srgbClr val="000000"/>
                </a:solidFill>
                <a:effectLst/>
                <a:latin typeface="Times New Roman" panose="02020603050405020304" pitchFamily="18" charset="0"/>
                <a:cs typeface="Times New Roman" panose="02020603050405020304" pitchFamily="18" charset="0"/>
              </a:rPr>
              <a:t>7 Ways to Deal With the </a:t>
            </a:r>
            <a:r>
              <a:rPr lang="en-GB" sz="1400" b="0" i="1" dirty="0" err="1">
                <a:solidFill>
                  <a:srgbClr val="000000"/>
                </a:solidFill>
                <a:effectLst/>
                <a:latin typeface="Times New Roman" panose="02020603050405020304" pitchFamily="18" charset="0"/>
                <a:cs typeface="Times New Roman" panose="02020603050405020304" pitchFamily="18" charset="0"/>
              </a:rPr>
              <a:t>Labor</a:t>
            </a:r>
            <a:r>
              <a:rPr lang="en-GB" sz="1400" b="0" i="1" dirty="0">
                <a:solidFill>
                  <a:srgbClr val="000000"/>
                </a:solidFill>
                <a:effectLst/>
                <a:latin typeface="Times New Roman" panose="02020603050405020304" pitchFamily="18" charset="0"/>
                <a:cs typeface="Times New Roman" panose="02020603050405020304" pitchFamily="18" charset="0"/>
              </a:rPr>
              <a:t> Shortage</a:t>
            </a:r>
            <a:r>
              <a:rPr lang="en-GB" sz="1400" b="0" i="0" dirty="0">
                <a:solidFill>
                  <a:srgbClr val="000000"/>
                </a:solidFill>
                <a:effectLst/>
                <a:latin typeface="Times New Roman" panose="02020603050405020304" pitchFamily="18" charset="0"/>
                <a:cs typeface="Times New Roman" panose="02020603050405020304" pitchFamily="18" charset="0"/>
              </a:rPr>
              <a:t>. [online] </a:t>
            </a:r>
            <a:r>
              <a:rPr lang="en-GB" sz="1400" b="0" i="0" dirty="0" err="1">
                <a:solidFill>
                  <a:srgbClr val="000000"/>
                </a:solidFill>
                <a:effectLst/>
                <a:latin typeface="Times New Roman" panose="02020603050405020304" pitchFamily="18" charset="0"/>
                <a:cs typeface="Times New Roman" panose="02020603050405020304" pitchFamily="18" charset="0"/>
              </a:rPr>
              <a:t>TouchBistro</a:t>
            </a:r>
            <a:r>
              <a:rPr lang="en-GB" sz="1400" b="0" i="0" dirty="0">
                <a:solidFill>
                  <a:srgbClr val="000000"/>
                </a:solidFill>
                <a:effectLst/>
                <a:latin typeface="Times New Roman" panose="02020603050405020304" pitchFamily="18" charset="0"/>
                <a:cs typeface="Times New Roman" panose="02020603050405020304" pitchFamily="18" charset="0"/>
              </a:rPr>
              <a:t>. Available at: &lt;https://www.touchbistro.com/blog/7-ways-to-deal-with-the-labor-shortage/&gt; [Accessed 14 July 2022]</a:t>
            </a:r>
          </a:p>
          <a:p>
            <a:pPr algn="just">
              <a:lnSpc>
                <a:spcPct val="150000"/>
              </a:lnSpc>
            </a:pPr>
            <a:r>
              <a:rPr lang="en-GB" sz="1400" b="0" i="0" dirty="0">
                <a:solidFill>
                  <a:srgbClr val="000000"/>
                </a:solidFill>
                <a:effectLst/>
                <a:latin typeface="Times New Roman" panose="02020603050405020304" pitchFamily="18" charset="0"/>
                <a:cs typeface="Times New Roman" panose="02020603050405020304" pitchFamily="18" charset="0"/>
              </a:rPr>
              <a:t>.</a:t>
            </a:r>
            <a:r>
              <a:rPr lang="en-GB"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Miloslavskaya</a:t>
            </a:r>
            <a:r>
              <a:rPr lang="en-GB"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 and Tolstoy, A., (2022). How to Overcome Staff Shortage in Professionals for SOCs and NSICs. In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IFIP World Conference on Information Security Education</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(pp. 31-45). Springer, Cham.</a:t>
            </a:r>
          </a:p>
          <a:p>
            <a:pPr algn="just">
              <a:lnSpc>
                <a:spcPct val="150000"/>
              </a:lnSpc>
            </a:pPr>
            <a:r>
              <a:rPr lang="en-GB" sz="1400" b="0" i="0" dirty="0">
                <a:solidFill>
                  <a:srgbClr val="000000"/>
                </a:solidFill>
                <a:effectLst/>
                <a:latin typeface="Times New Roman" panose="02020603050405020304" pitchFamily="18" charset="0"/>
                <a:cs typeface="Times New Roman" panose="02020603050405020304" pitchFamily="18" charset="0"/>
              </a:rPr>
              <a:t>2022. [online] Available at: &lt;https://miro.com/blog/how-to-get-most-of-fishbone-diagram/&gt; [Accessed 14 July 2022].</a:t>
            </a:r>
          </a:p>
          <a:p>
            <a:pPr>
              <a:lnSpc>
                <a:spcPct val="150000"/>
              </a:lnSpc>
            </a:pPr>
            <a:r>
              <a:rPr lang="en-GB" sz="1400" b="0" i="0" dirty="0">
                <a:solidFill>
                  <a:srgbClr val="000000"/>
                </a:solidFill>
                <a:effectLst/>
                <a:latin typeface="Times New Roman" panose="02020603050405020304" pitchFamily="18" charset="0"/>
                <a:cs typeface="Times New Roman" panose="02020603050405020304" pitchFamily="18" charset="0"/>
              </a:rPr>
              <a:t>Shamsi, A. and </a:t>
            </a:r>
            <a:r>
              <a:rPr lang="en-GB" sz="1400" b="0" i="0" dirty="0" err="1">
                <a:solidFill>
                  <a:srgbClr val="000000"/>
                </a:solidFill>
                <a:effectLst/>
                <a:latin typeface="Times New Roman" panose="02020603050405020304" pitchFamily="18" charset="0"/>
                <a:cs typeface="Times New Roman" panose="02020603050405020304" pitchFamily="18" charset="0"/>
              </a:rPr>
              <a:t>Peyravi</a:t>
            </a:r>
            <a:r>
              <a:rPr lang="en-GB" sz="1400" b="0" i="0" dirty="0">
                <a:solidFill>
                  <a:srgbClr val="000000"/>
                </a:solidFill>
                <a:effectLst/>
                <a:latin typeface="Times New Roman" panose="02020603050405020304" pitchFamily="18" charset="0"/>
                <a:cs typeface="Times New Roman" panose="02020603050405020304" pitchFamily="18" charset="0"/>
              </a:rPr>
              <a:t>, H., 2020. Nursing shortage, a different challenge in Iran: A systematic review. </a:t>
            </a:r>
            <a:r>
              <a:rPr lang="en-GB" sz="1400" b="0" i="1" dirty="0">
                <a:solidFill>
                  <a:srgbClr val="000000"/>
                </a:solidFill>
                <a:effectLst/>
                <a:latin typeface="Times New Roman" panose="02020603050405020304" pitchFamily="18" charset="0"/>
                <a:cs typeface="Times New Roman" panose="02020603050405020304" pitchFamily="18" charset="0"/>
              </a:rPr>
              <a:t>Medical Journal of The Islamic Republic of Iran</a:t>
            </a:r>
            <a:r>
              <a:rPr lang="en-GB" sz="1400" b="0" i="0" dirty="0">
                <a:solidFill>
                  <a:srgbClr val="000000"/>
                </a:solidFill>
                <a:effectLst/>
                <a:latin typeface="Times New Roman" panose="02020603050405020304" pitchFamily="18" charset="0"/>
                <a:cs typeface="Times New Roman" panose="02020603050405020304" pitchFamily="18" charset="0"/>
              </a:rPr>
              <a:t>,.</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10755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31778A8-4D7C-445B-91FA-1D5EC02025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66F82B7-5F56-4B37-9B3C-8065FD5B665A}">
  <ds:schemaRefs>
    <ds:schemaRef ds:uri="http://schemas.microsoft.com/sharepoint/v3/contenttype/forms"/>
  </ds:schemaRefs>
</ds:datastoreItem>
</file>

<file path=customXml/itemProps3.xml><?xml version="1.0" encoding="utf-8"?>
<ds:datastoreItem xmlns:ds="http://schemas.openxmlformats.org/officeDocument/2006/customXml" ds:itemID="{0B1BBAF3-A9E7-4817-815A-EF67C752FA23}">
  <ds:schemaRefs>
    <ds:schemaRef ds:uri="http://purl.org/dc/dcmitype/"/>
    <ds:schemaRef ds:uri="0e7fbce4-8ae7-4085-8b0a-9efa4c7cae6d"/>
    <ds:schemaRef ds:uri="http://purl.org/dc/elements/1.1/"/>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schemas.microsoft.com/office/infopath/2007/PartnerControls"/>
    <ds:schemaRef ds:uri="4eb0a523-77d0-454a-93a8-50ca111d3c44"/>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TM04033919[[fn=Circuit]]</Template>
  <TotalTime>0</TotalTime>
  <Words>2348</Words>
  <Application>Microsoft Office PowerPoint</Application>
  <PresentationFormat>Widescreen</PresentationFormat>
  <Paragraphs>136</Paragraphs>
  <Slides>13</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Aharoni</vt:lpstr>
      <vt:lpstr>Arial</vt:lpstr>
      <vt:lpstr>Calibri</vt:lpstr>
      <vt:lpstr>Cambria</vt:lpstr>
      <vt:lpstr>Times New Roman</vt:lpstr>
      <vt:lpstr>Tw Cen MT</vt:lpstr>
      <vt:lpstr>Wingdings</vt:lpstr>
      <vt:lpstr>Circuit</vt:lpstr>
      <vt:lpstr>  “Problem Solving and Decision Making” module: BMSW4004_BIRM PROBLEM SOLVING AND DECISION MAKING Student Name: Gabriela-paula PIRLICA Student ID: 2117958 LECTURER NAME: ZAHRA MOHAMMADNAZARI </vt:lpstr>
      <vt:lpstr>Table of content </vt:lpstr>
      <vt:lpstr>Introduction </vt:lpstr>
      <vt:lpstr>Discussion on the nature and impact of the complex problem faced by the employees and organisation</vt:lpstr>
      <vt:lpstr>CONTD…</vt:lpstr>
      <vt:lpstr>PESTLE analysis</vt:lpstr>
      <vt:lpstr>CONTD…</vt:lpstr>
      <vt:lpstr>CONTD…</vt:lpstr>
      <vt:lpstr>Cause and Effect analysis</vt:lpstr>
      <vt:lpstr>PMI Analysis </vt:lpstr>
      <vt:lpstr>RECOMMENDATIONS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Student Name:  Student ID:</dc:title>
  <dc:creator>Sayan Dey</dc:creator>
  <cp:lastModifiedBy>Gabriela Pirlica</cp:lastModifiedBy>
  <cp:revision>17</cp:revision>
  <dcterms:created xsi:type="dcterms:W3CDTF">2022-07-12T15:30:57Z</dcterms:created>
  <dcterms:modified xsi:type="dcterms:W3CDTF">2022-07-16T15:50:40Z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