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9"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48" d="100"/>
          <a:sy n="48" d="100"/>
        </p:scale>
        <p:origin x="53" y="61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B13424-C262-4FD4-9420-6435D37BEFE9}" type="datetimeFigureOut">
              <a:rPr lang="en-GB" smtClean="0"/>
              <a:t>31/10/2025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2622A5-A3C5-423D-A452-0D43A1419BD9}" type="slidenum">
              <a:rPr lang="en-GB" smtClean="0"/>
              <a:t>‹#›</a:t>
            </a:fld>
            <a:endParaRPr lang="en-GB"/>
          </a:p>
        </p:txBody>
      </p:sp>
    </p:spTree>
    <p:extLst>
      <p:ext uri="{BB962C8B-B14F-4D97-AF65-F5344CB8AC3E}">
        <p14:creationId xmlns:p14="http://schemas.microsoft.com/office/powerpoint/2010/main" val="8212221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In this research will be focusing on how technology can increase operational efficiency without compromising the emotional authenticity of guest experience. </a:t>
            </a:r>
          </a:p>
          <a:p>
            <a:pPr marL="228600" indent="-228600">
              <a:buAutoNum type="arabicPeriod"/>
            </a:pPr>
            <a:r>
              <a:rPr lang="en-GB" dirty="0"/>
              <a:t>However, questions arise such as What about the traditional human touch?</a:t>
            </a:r>
          </a:p>
          <a:p>
            <a:pPr marL="0" indent="0">
              <a:buNone/>
            </a:pPr>
            <a:r>
              <a:rPr lang="en-GB" dirty="0"/>
              <a:t>Using academic journal, reports and case studies we will answer to this question by applying the following frameworks. PESTLE, SWOT and the 5 Whys technique.</a:t>
            </a:r>
          </a:p>
          <a:p>
            <a:pPr marL="0" indent="0">
              <a:buNone/>
            </a:pPr>
            <a:endParaRPr lang="en-GB" dirty="0"/>
          </a:p>
        </p:txBody>
      </p:sp>
      <p:sp>
        <p:nvSpPr>
          <p:cNvPr id="4" name="Slide Number Placeholder 3"/>
          <p:cNvSpPr>
            <a:spLocks noGrp="1"/>
          </p:cNvSpPr>
          <p:nvPr>
            <p:ph type="sldNum" sz="quarter" idx="5"/>
          </p:nvPr>
        </p:nvSpPr>
        <p:spPr/>
        <p:txBody>
          <a:bodyPr/>
          <a:lstStyle/>
          <a:p>
            <a:fld id="{572622A5-A3C5-423D-A452-0D43A1419BD9}" type="slidenum">
              <a:rPr lang="en-GB" smtClean="0"/>
              <a:t>2</a:t>
            </a:fld>
            <a:endParaRPr lang="en-GB"/>
          </a:p>
        </p:txBody>
      </p:sp>
    </p:spTree>
    <p:extLst>
      <p:ext uri="{BB962C8B-B14F-4D97-AF65-F5344CB8AC3E}">
        <p14:creationId xmlns:p14="http://schemas.microsoft.com/office/powerpoint/2010/main" val="18797532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In the last 10 years Ai transitioned from an optional technology to an essential strategic asset for this market.</a:t>
            </a:r>
          </a:p>
          <a:p>
            <a:pPr marL="228600" indent="-228600">
              <a:buAutoNum type="arabicPeriod"/>
            </a:pPr>
            <a:r>
              <a:rPr lang="en-GB" dirty="0"/>
              <a:t>Hotel chains such as Hilton and Marriott have already integrated AI driven chatbots and robotic assistants to optimise operations.</a:t>
            </a:r>
          </a:p>
        </p:txBody>
      </p:sp>
      <p:sp>
        <p:nvSpPr>
          <p:cNvPr id="4" name="Slide Number Placeholder 3"/>
          <p:cNvSpPr>
            <a:spLocks noGrp="1"/>
          </p:cNvSpPr>
          <p:nvPr>
            <p:ph type="sldNum" sz="quarter" idx="5"/>
          </p:nvPr>
        </p:nvSpPr>
        <p:spPr/>
        <p:txBody>
          <a:bodyPr/>
          <a:lstStyle/>
          <a:p>
            <a:fld id="{572622A5-A3C5-423D-A452-0D43A1419BD9}" type="slidenum">
              <a:rPr lang="en-GB" smtClean="0"/>
              <a:t>3</a:t>
            </a:fld>
            <a:endParaRPr lang="en-GB"/>
          </a:p>
        </p:txBody>
      </p:sp>
    </p:spTree>
    <p:extLst>
      <p:ext uri="{BB962C8B-B14F-4D97-AF65-F5344CB8AC3E}">
        <p14:creationId xmlns:p14="http://schemas.microsoft.com/office/powerpoint/2010/main" val="15484124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863D5E-A754-0122-201C-5A0432F964C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04A736F-D5D8-F1B6-C68D-FFEBDE45B21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BD100D8-2D11-D4BF-9C73-06E841C38A06}"/>
              </a:ext>
            </a:extLst>
          </p:cNvPr>
          <p:cNvSpPr>
            <a:spLocks noGrp="1"/>
          </p:cNvSpPr>
          <p:nvPr>
            <p:ph type="body" idx="1"/>
          </p:nvPr>
        </p:nvSpPr>
        <p:spPr/>
        <p:txBody>
          <a:bodyPr/>
          <a:lstStyle/>
          <a:p>
            <a:pPr marL="228600" indent="-228600">
              <a:buAutoNum type="arabicPeriod"/>
            </a:pPr>
            <a:r>
              <a:rPr lang="en-GB" dirty="0"/>
              <a:t>Hotel Tech survey indicates that employing Ai for guest communication it experienced a 40% rise in conversion rate and 90% in guest satisfaction.</a:t>
            </a:r>
          </a:p>
        </p:txBody>
      </p:sp>
      <p:sp>
        <p:nvSpPr>
          <p:cNvPr id="4" name="Slide Number Placeholder 3">
            <a:extLst>
              <a:ext uri="{FF2B5EF4-FFF2-40B4-BE49-F238E27FC236}">
                <a16:creationId xmlns:a16="http://schemas.microsoft.com/office/drawing/2014/main" id="{164DB12B-E412-1132-BE20-A1C1AF9DB75D}"/>
              </a:ext>
            </a:extLst>
          </p:cNvPr>
          <p:cNvSpPr>
            <a:spLocks noGrp="1"/>
          </p:cNvSpPr>
          <p:nvPr>
            <p:ph type="sldNum" sz="quarter" idx="5"/>
          </p:nvPr>
        </p:nvSpPr>
        <p:spPr/>
        <p:txBody>
          <a:bodyPr/>
          <a:lstStyle/>
          <a:p>
            <a:fld id="{572622A5-A3C5-423D-A452-0D43A1419BD9}" type="slidenum">
              <a:rPr lang="en-GB" smtClean="0"/>
              <a:t>4</a:t>
            </a:fld>
            <a:endParaRPr lang="en-GB"/>
          </a:p>
        </p:txBody>
      </p:sp>
    </p:spTree>
    <p:extLst>
      <p:ext uri="{BB962C8B-B14F-4D97-AF65-F5344CB8AC3E}">
        <p14:creationId xmlns:p14="http://schemas.microsoft.com/office/powerpoint/2010/main" val="30705906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Emotions such as warmth, empathy and attentiveness plays a crucial role in guest satisfaction and brand loyalty. Even though AI may mimic conversational tone it lacks in authenticity and emotional intelligence that is required for human interaction.</a:t>
            </a:r>
          </a:p>
          <a:p>
            <a:pPr marL="228600" indent="-228600">
              <a:buAutoNum type="arabicPeriod"/>
            </a:pPr>
            <a:endParaRPr lang="en-GB" dirty="0"/>
          </a:p>
          <a:p>
            <a:pPr marL="228600" indent="-228600">
              <a:buAutoNum type="arabicPeriod"/>
            </a:pPr>
            <a:r>
              <a:rPr lang="en-GB" dirty="0"/>
              <a:t>This recognition has prompted numerous companies to adopt hybrid service models where Ai assists employees instead of replacing them.</a:t>
            </a:r>
          </a:p>
        </p:txBody>
      </p:sp>
      <p:sp>
        <p:nvSpPr>
          <p:cNvPr id="4" name="Slide Number Placeholder 3"/>
          <p:cNvSpPr>
            <a:spLocks noGrp="1"/>
          </p:cNvSpPr>
          <p:nvPr>
            <p:ph type="sldNum" sz="quarter" idx="5"/>
          </p:nvPr>
        </p:nvSpPr>
        <p:spPr/>
        <p:txBody>
          <a:bodyPr/>
          <a:lstStyle/>
          <a:p>
            <a:fld id="{572622A5-A3C5-423D-A452-0D43A1419BD9}" type="slidenum">
              <a:rPr lang="en-GB" smtClean="0"/>
              <a:t>5</a:t>
            </a:fld>
            <a:endParaRPr lang="en-GB"/>
          </a:p>
        </p:txBody>
      </p:sp>
    </p:spTree>
    <p:extLst>
      <p:ext uri="{BB962C8B-B14F-4D97-AF65-F5344CB8AC3E}">
        <p14:creationId xmlns:p14="http://schemas.microsoft.com/office/powerpoint/2010/main" val="4970563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Politically analyse show that governments constantly promoting digital transformation throughout innovative grants and technological incentives.</a:t>
            </a:r>
          </a:p>
          <a:p>
            <a:r>
              <a:rPr lang="en-GB" dirty="0"/>
              <a:t>Economically implementation of AI significantly impact cost and revenues. However, initial cost of execution can be very expensive.</a:t>
            </a:r>
          </a:p>
          <a:p>
            <a:r>
              <a:rPr lang="en-GB" dirty="0"/>
              <a:t>On the social side we can see that consumer opinions about AI can be mixed. </a:t>
            </a:r>
          </a:p>
          <a:p>
            <a:r>
              <a:rPr lang="en-GB" dirty="0"/>
              <a:t>Technologically we can observe a rapid progress in programming language, robotics and predictive analytics the has enhanced Ai capabilities. </a:t>
            </a:r>
          </a:p>
          <a:p>
            <a:r>
              <a:rPr lang="en-GB" dirty="0"/>
              <a:t>Legal side require that hotels need to adhere to strict data privacy regulations particularly Eu general data privacy regulation or GDPR and other regulations in North America and Asia.</a:t>
            </a:r>
          </a:p>
          <a:p>
            <a:r>
              <a:rPr lang="en-GB" dirty="0"/>
              <a:t>Moreover, environmentally Ai directly improves sustainability via predictive energy management, waste reduction analytics and intelligent room technology.</a:t>
            </a:r>
          </a:p>
        </p:txBody>
      </p:sp>
      <p:sp>
        <p:nvSpPr>
          <p:cNvPr id="4" name="Slide Number Placeholder 3"/>
          <p:cNvSpPr>
            <a:spLocks noGrp="1"/>
          </p:cNvSpPr>
          <p:nvPr>
            <p:ph type="sldNum" sz="quarter" idx="5"/>
          </p:nvPr>
        </p:nvSpPr>
        <p:spPr/>
        <p:txBody>
          <a:bodyPr/>
          <a:lstStyle/>
          <a:p>
            <a:fld id="{572622A5-A3C5-423D-A452-0D43A1419BD9}" type="slidenum">
              <a:rPr lang="en-GB" smtClean="0"/>
              <a:t>6</a:t>
            </a:fld>
            <a:endParaRPr lang="en-GB"/>
          </a:p>
        </p:txBody>
      </p:sp>
    </p:spTree>
    <p:extLst>
      <p:ext uri="{BB962C8B-B14F-4D97-AF65-F5344CB8AC3E}">
        <p14:creationId xmlns:p14="http://schemas.microsoft.com/office/powerpoint/2010/main" val="1819113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Applying SWOT Analysis we can identify following strengths, weaknesses, opportunities and threats.</a:t>
            </a:r>
          </a:p>
          <a:p>
            <a:r>
              <a:rPr lang="en-GB" dirty="0"/>
              <a:t>Speaking about strengths we can look over automated check-in systems and chatbots that help to facilitate round-the-clock satisfaction.</a:t>
            </a:r>
          </a:p>
          <a:p>
            <a:r>
              <a:rPr lang="en-GB" dirty="0"/>
              <a:t>However, as weaknesses we can say that too much reliance on automation could damage the emotional engagement and reduce service authenticity.</a:t>
            </a:r>
          </a:p>
          <a:p>
            <a:r>
              <a:rPr lang="en-GB" dirty="0"/>
              <a:t>On the other hand opportunities such as alliance with technology can provide hospitality specific solutions , promote innovation and brand image.</a:t>
            </a:r>
          </a:p>
          <a:p>
            <a:r>
              <a:rPr lang="en-GB" dirty="0"/>
              <a:t>However, threats such as cybersecurity risks and swift of technical ageing can jeopardise long-term sustainability.</a:t>
            </a:r>
          </a:p>
        </p:txBody>
      </p:sp>
      <p:sp>
        <p:nvSpPr>
          <p:cNvPr id="4" name="Slide Number Placeholder 3"/>
          <p:cNvSpPr>
            <a:spLocks noGrp="1"/>
          </p:cNvSpPr>
          <p:nvPr>
            <p:ph type="sldNum" sz="quarter" idx="5"/>
          </p:nvPr>
        </p:nvSpPr>
        <p:spPr/>
        <p:txBody>
          <a:bodyPr/>
          <a:lstStyle/>
          <a:p>
            <a:fld id="{572622A5-A3C5-423D-A452-0D43A1419BD9}" type="slidenum">
              <a:rPr lang="en-GB" smtClean="0"/>
              <a:t>7</a:t>
            </a:fld>
            <a:endParaRPr lang="en-GB"/>
          </a:p>
        </p:txBody>
      </p:sp>
    </p:spTree>
    <p:extLst>
      <p:ext uri="{BB962C8B-B14F-4D97-AF65-F5344CB8AC3E}">
        <p14:creationId xmlns:p14="http://schemas.microsoft.com/office/powerpoint/2010/main" val="15435430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5 whys will diagnose the balance problem between technological efficiency and human emotions.</a:t>
            </a:r>
          </a:p>
          <a:p>
            <a:r>
              <a:rPr lang="en-GB" dirty="0"/>
              <a:t>We analyse the following questions.</a:t>
            </a:r>
          </a:p>
          <a:p>
            <a:pPr marL="228600" indent="-228600">
              <a:buAutoNum type="arabicPeriod"/>
            </a:pPr>
            <a:r>
              <a:rPr lang="en-GB" dirty="0"/>
              <a:t>Guest are not satisfied with ai services because AI currently is lacking in emotions and hospitality.</a:t>
            </a:r>
          </a:p>
          <a:p>
            <a:pPr marL="228600" indent="-228600">
              <a:buAutoNum type="arabicPeriod"/>
            </a:pPr>
            <a:r>
              <a:rPr lang="en-GB" dirty="0"/>
              <a:t> Ai is lacking in empathy because they are using data and algorithms, hence they do not understand emotions.</a:t>
            </a:r>
          </a:p>
          <a:p>
            <a:pPr marL="228600" indent="-228600">
              <a:buAutoNum type="arabicPeriod"/>
            </a:pPr>
            <a:r>
              <a:rPr lang="en-GB" dirty="0"/>
              <a:t>Because hospitality industry relies on emotional connection and trust</a:t>
            </a:r>
          </a:p>
          <a:p>
            <a:pPr marL="228600" indent="-228600">
              <a:buAutoNum type="arabicPeriod"/>
            </a:pPr>
            <a:r>
              <a:rPr lang="en-GB" dirty="0"/>
              <a:t>Hotels relies heavily on automation because they want cost reduction, increased efficiency and constant development.</a:t>
            </a:r>
          </a:p>
          <a:p>
            <a:pPr marL="228600" indent="-228600">
              <a:buAutoNum type="arabicPeriod"/>
            </a:pPr>
            <a:r>
              <a:rPr lang="en-GB" dirty="0"/>
              <a:t>The balance between AI and human services is difficult because most hotels implement AI to reduce staff rather than tool for helping current staff.</a:t>
            </a:r>
          </a:p>
          <a:p>
            <a:pPr marL="0" indent="0">
              <a:buNone/>
            </a:pPr>
            <a:r>
              <a:rPr lang="en-GB" dirty="0"/>
              <a:t>In conclusion analyse between PESTLE, SWOT and 5 Whys illustrates that the future of AI in hospitality relies on the harmony between technology and human interaction.</a:t>
            </a:r>
          </a:p>
          <a:p>
            <a:pPr marL="228600" indent="-228600">
              <a:buAutoNum type="arabicPeriod"/>
            </a:pPr>
            <a:endParaRPr lang="en-GB" dirty="0"/>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572622A5-A3C5-423D-A452-0D43A1419BD9}" type="slidenum">
              <a:rPr lang="en-GB" smtClean="0"/>
              <a:t>8</a:t>
            </a:fld>
            <a:endParaRPr lang="en-GB"/>
          </a:p>
        </p:txBody>
      </p:sp>
    </p:spTree>
    <p:extLst>
      <p:ext uri="{BB962C8B-B14F-4D97-AF65-F5344CB8AC3E}">
        <p14:creationId xmlns:p14="http://schemas.microsoft.com/office/powerpoint/2010/main" val="30839848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Following recommendations are suggested for this industry. ( read the slide)</a:t>
            </a:r>
          </a:p>
          <a:p>
            <a:endParaRPr lang="en-GB" dirty="0"/>
          </a:p>
          <a:p>
            <a:r>
              <a:rPr lang="en-GB" dirty="0"/>
              <a:t>Questions?</a:t>
            </a:r>
          </a:p>
          <a:p>
            <a:r>
              <a:rPr lang="en-GB" dirty="0"/>
              <a:t>v</a:t>
            </a:r>
          </a:p>
          <a:p>
            <a:r>
              <a:rPr lang="en-GB" dirty="0"/>
              <a:t>This research indicates that the fundamental problem lies not in technological side but in the strategic approach, because hotels can gain superior outcome when AI is used as an ally to human service rather than a </a:t>
            </a:r>
            <a:r>
              <a:rPr lang="en-GB" dirty="0" err="1"/>
              <a:t>substiture</a:t>
            </a:r>
            <a:r>
              <a:rPr lang="en-GB" dirty="0"/>
              <a:t>.</a:t>
            </a:r>
          </a:p>
        </p:txBody>
      </p:sp>
      <p:sp>
        <p:nvSpPr>
          <p:cNvPr id="4" name="Slide Number Placeholder 3"/>
          <p:cNvSpPr>
            <a:spLocks noGrp="1"/>
          </p:cNvSpPr>
          <p:nvPr>
            <p:ph type="sldNum" sz="quarter" idx="5"/>
          </p:nvPr>
        </p:nvSpPr>
        <p:spPr/>
        <p:txBody>
          <a:bodyPr/>
          <a:lstStyle/>
          <a:p>
            <a:fld id="{572622A5-A3C5-423D-A452-0D43A1419BD9}" type="slidenum">
              <a:rPr lang="en-GB" smtClean="0"/>
              <a:t>9</a:t>
            </a:fld>
            <a:endParaRPr lang="en-GB"/>
          </a:p>
        </p:txBody>
      </p:sp>
    </p:spTree>
    <p:extLst>
      <p:ext uri="{BB962C8B-B14F-4D97-AF65-F5344CB8AC3E}">
        <p14:creationId xmlns:p14="http://schemas.microsoft.com/office/powerpoint/2010/main" val="11242578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76858E1-318B-42AB-A435-343F11D47B79}" type="datetimeFigureOut">
              <a:rPr lang="en-GB" smtClean="0"/>
              <a:t>31/10/2025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09D9E5-075C-461B-9BA9-694AC867AC9C}" type="slidenum">
              <a:rPr lang="en-GB" smtClean="0"/>
              <a:t>‹#›</a:t>
            </a:fld>
            <a:endParaRPr lang="en-GB"/>
          </a:p>
        </p:txBody>
      </p:sp>
    </p:spTree>
    <p:extLst>
      <p:ext uri="{BB962C8B-B14F-4D97-AF65-F5344CB8AC3E}">
        <p14:creationId xmlns:p14="http://schemas.microsoft.com/office/powerpoint/2010/main" val="33448012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6858E1-318B-42AB-A435-343F11D47B79}" type="datetimeFigureOut">
              <a:rPr lang="en-GB" smtClean="0"/>
              <a:t>31/10/2025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09D9E5-075C-461B-9BA9-694AC867AC9C}" type="slidenum">
              <a:rPr lang="en-GB" smtClean="0"/>
              <a:t>‹#›</a:t>
            </a:fld>
            <a:endParaRPr lang="en-GB"/>
          </a:p>
        </p:txBody>
      </p:sp>
    </p:spTree>
    <p:extLst>
      <p:ext uri="{BB962C8B-B14F-4D97-AF65-F5344CB8AC3E}">
        <p14:creationId xmlns:p14="http://schemas.microsoft.com/office/powerpoint/2010/main" val="10748256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76858E1-318B-42AB-A435-343F11D47B79}" type="datetimeFigureOut">
              <a:rPr lang="en-GB" smtClean="0"/>
              <a:t>31/10/2025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09D9E5-075C-461B-9BA9-694AC867AC9C}" type="slidenum">
              <a:rPr lang="en-GB" smtClean="0"/>
              <a:t>‹#›</a:t>
            </a:fld>
            <a:endParaRPr lang="en-GB"/>
          </a:p>
        </p:txBody>
      </p:sp>
    </p:spTree>
    <p:extLst>
      <p:ext uri="{BB962C8B-B14F-4D97-AF65-F5344CB8AC3E}">
        <p14:creationId xmlns:p14="http://schemas.microsoft.com/office/powerpoint/2010/main" val="24696917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76858E1-318B-42AB-A435-343F11D47B79}" type="datetimeFigureOut">
              <a:rPr lang="en-GB" smtClean="0"/>
              <a:t>31/10/2025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C09D9E5-075C-461B-9BA9-694AC867AC9C}" type="slidenum">
              <a:rPr lang="en-GB" smtClean="0"/>
              <a:t>‹#›</a:t>
            </a:fld>
            <a:endParaRPr lang="en-GB"/>
          </a:p>
        </p:txBody>
      </p:sp>
    </p:spTree>
    <p:extLst>
      <p:ext uri="{BB962C8B-B14F-4D97-AF65-F5344CB8AC3E}">
        <p14:creationId xmlns:p14="http://schemas.microsoft.com/office/powerpoint/2010/main" val="7269821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76858E1-318B-42AB-A435-343F11D47B79}" type="datetimeFigureOut">
              <a:rPr lang="en-GB" smtClean="0"/>
              <a:t>31/10/2025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C09D9E5-075C-461B-9BA9-694AC867AC9C}" type="slidenum">
              <a:rPr lang="en-GB" smtClean="0"/>
              <a:t>‹#›</a:t>
            </a:fld>
            <a:endParaRPr lang="en-GB"/>
          </a:p>
        </p:txBody>
      </p:sp>
    </p:spTree>
    <p:extLst>
      <p:ext uri="{BB962C8B-B14F-4D97-AF65-F5344CB8AC3E}">
        <p14:creationId xmlns:p14="http://schemas.microsoft.com/office/powerpoint/2010/main" val="1660654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76858E1-318B-42AB-A435-343F11D47B79}" type="datetimeFigureOut">
              <a:rPr lang="en-GB" smtClean="0"/>
              <a:t>31/10/2025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C09D9E5-075C-461B-9BA9-694AC867AC9C}" type="slidenum">
              <a:rPr lang="en-GB" smtClean="0"/>
              <a:t>‹#›</a:t>
            </a:fld>
            <a:endParaRPr lang="en-GB"/>
          </a:p>
        </p:txBody>
      </p:sp>
    </p:spTree>
    <p:extLst>
      <p:ext uri="{BB962C8B-B14F-4D97-AF65-F5344CB8AC3E}">
        <p14:creationId xmlns:p14="http://schemas.microsoft.com/office/powerpoint/2010/main" val="23971203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6858E1-318B-42AB-A435-343F11D47B79}" type="datetimeFigureOut">
              <a:rPr lang="en-GB" smtClean="0"/>
              <a:t>31/10/2025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C09D9E5-075C-461B-9BA9-694AC867AC9C}" type="slidenum">
              <a:rPr lang="en-GB" smtClean="0"/>
              <a:t>‹#›</a:t>
            </a:fld>
            <a:endParaRPr lang="en-GB"/>
          </a:p>
        </p:txBody>
      </p:sp>
    </p:spTree>
    <p:extLst>
      <p:ext uri="{BB962C8B-B14F-4D97-AF65-F5344CB8AC3E}">
        <p14:creationId xmlns:p14="http://schemas.microsoft.com/office/powerpoint/2010/main" val="12844297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76858E1-318B-42AB-A435-343F11D47B79}" type="datetimeFigureOut">
              <a:rPr lang="en-GB" smtClean="0"/>
              <a:t>31/10/2025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C09D9E5-075C-461B-9BA9-694AC867AC9C}" type="slidenum">
              <a:rPr lang="en-GB" smtClean="0"/>
              <a:t>‹#›</a:t>
            </a:fld>
            <a:endParaRPr lang="en-GB"/>
          </a:p>
        </p:txBody>
      </p:sp>
    </p:spTree>
    <p:extLst>
      <p:ext uri="{BB962C8B-B14F-4D97-AF65-F5344CB8AC3E}">
        <p14:creationId xmlns:p14="http://schemas.microsoft.com/office/powerpoint/2010/main" val="38172405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76858E1-318B-42AB-A435-343F11D47B79}" type="datetimeFigureOut">
              <a:rPr lang="en-GB" smtClean="0"/>
              <a:t>31/10/2025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C09D9E5-075C-461B-9BA9-694AC867AC9C}" type="slidenum">
              <a:rPr lang="en-GB" smtClean="0"/>
              <a:t>‹#›</a:t>
            </a:fld>
            <a:endParaRPr lang="en-GB"/>
          </a:p>
        </p:txBody>
      </p:sp>
    </p:spTree>
    <p:extLst>
      <p:ext uri="{BB962C8B-B14F-4D97-AF65-F5344CB8AC3E}">
        <p14:creationId xmlns:p14="http://schemas.microsoft.com/office/powerpoint/2010/main" val="22716121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76858E1-318B-42AB-A435-343F11D47B79}" type="datetimeFigureOut">
              <a:rPr lang="en-GB" smtClean="0"/>
              <a:t>31/10/2025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09D9E5-075C-461B-9BA9-694AC867AC9C}" type="slidenum">
              <a:rPr lang="en-GB" smtClean="0"/>
              <a:t>‹#›</a:t>
            </a:fld>
            <a:endParaRPr lang="en-GB"/>
          </a:p>
        </p:txBody>
      </p:sp>
    </p:spTree>
    <p:extLst>
      <p:ext uri="{BB962C8B-B14F-4D97-AF65-F5344CB8AC3E}">
        <p14:creationId xmlns:p14="http://schemas.microsoft.com/office/powerpoint/2010/main" val="6047489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76858E1-318B-42AB-A435-343F11D47B79}" type="datetimeFigureOut">
              <a:rPr lang="en-GB" smtClean="0"/>
              <a:t>31/10/2025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09D9E5-075C-461B-9BA9-694AC867AC9C}"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4081575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76858E1-318B-42AB-A435-343F11D47B79}" type="datetimeFigureOut">
              <a:rPr lang="en-GB" smtClean="0"/>
              <a:t>31/10/2025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09D9E5-075C-461B-9BA9-694AC867AC9C}" type="slidenum">
              <a:rPr lang="en-GB" smtClean="0"/>
              <a:t>‹#›</a:t>
            </a:fld>
            <a:endParaRPr lang="en-GB"/>
          </a:p>
        </p:txBody>
      </p:sp>
    </p:spTree>
    <p:extLst>
      <p:ext uri="{BB962C8B-B14F-4D97-AF65-F5344CB8AC3E}">
        <p14:creationId xmlns:p14="http://schemas.microsoft.com/office/powerpoint/2010/main" val="16673429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76858E1-318B-42AB-A435-343F11D47B79}" type="datetimeFigureOut">
              <a:rPr lang="en-GB" smtClean="0"/>
              <a:t>31/10/2025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09D9E5-075C-461B-9BA9-694AC867AC9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8026974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76858E1-318B-42AB-A435-343F11D47B79}" type="datetimeFigureOut">
              <a:rPr lang="en-GB" smtClean="0"/>
              <a:t>31/10/2025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09D9E5-075C-461B-9BA9-694AC867AC9C}" type="slidenum">
              <a:rPr lang="en-GB" smtClean="0"/>
              <a:t>‹#›</a:t>
            </a:fld>
            <a:endParaRPr lang="en-GB"/>
          </a:p>
        </p:txBody>
      </p:sp>
    </p:spTree>
    <p:extLst>
      <p:ext uri="{BB962C8B-B14F-4D97-AF65-F5344CB8AC3E}">
        <p14:creationId xmlns:p14="http://schemas.microsoft.com/office/powerpoint/2010/main" val="28277038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6858E1-318B-42AB-A435-343F11D47B79}" type="datetimeFigureOut">
              <a:rPr lang="en-GB" smtClean="0"/>
              <a:t>31/10/2025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09D9E5-075C-461B-9BA9-694AC867AC9C}" type="slidenum">
              <a:rPr lang="en-GB" smtClean="0"/>
              <a:t>‹#›</a:t>
            </a:fld>
            <a:endParaRPr lang="en-GB"/>
          </a:p>
        </p:txBody>
      </p:sp>
    </p:spTree>
    <p:extLst>
      <p:ext uri="{BB962C8B-B14F-4D97-AF65-F5344CB8AC3E}">
        <p14:creationId xmlns:p14="http://schemas.microsoft.com/office/powerpoint/2010/main" val="3625212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6858E1-318B-42AB-A435-343F11D47B79}" type="datetimeFigureOut">
              <a:rPr lang="en-GB" smtClean="0"/>
              <a:t>31/10/2025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09D9E5-075C-461B-9BA9-694AC867AC9C}" type="slidenum">
              <a:rPr lang="en-GB" smtClean="0"/>
              <a:t>‹#›</a:t>
            </a:fld>
            <a:endParaRPr lang="en-GB"/>
          </a:p>
        </p:txBody>
      </p:sp>
    </p:spTree>
    <p:extLst>
      <p:ext uri="{BB962C8B-B14F-4D97-AF65-F5344CB8AC3E}">
        <p14:creationId xmlns:p14="http://schemas.microsoft.com/office/powerpoint/2010/main" val="20058961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76858E1-318B-42AB-A435-343F11D47B79}" type="datetimeFigureOut">
              <a:rPr lang="en-GB" smtClean="0"/>
              <a:t>31/10/2025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C09D9E5-075C-461B-9BA9-694AC867AC9C}" type="slidenum">
              <a:rPr lang="en-GB" smtClean="0"/>
              <a:t>‹#›</a:t>
            </a:fld>
            <a:endParaRPr lang="en-GB"/>
          </a:p>
        </p:txBody>
      </p:sp>
    </p:spTree>
    <p:extLst>
      <p:ext uri="{BB962C8B-B14F-4D97-AF65-F5344CB8AC3E}">
        <p14:creationId xmlns:p14="http://schemas.microsoft.com/office/powerpoint/2010/main" val="688312919"/>
      </p:ext>
    </p:extLst>
  </p:cSld>
  <p:clrMap bg1="lt1" tx1="dk1" bg2="lt2" tx2="dk2" accent1="accent1" accent2="accent2" accent3="accent3" accent4="accent4" accent5="accent5" accent6="accent6" hlink="hlink" folHlink="folHlink"/>
  <p:sldLayoutIdLst>
    <p:sldLayoutId id="2147483750" r:id="rId1"/>
    <p:sldLayoutId id="2147483751" r:id="rId2"/>
    <p:sldLayoutId id="2147483752" r:id="rId3"/>
    <p:sldLayoutId id="2147483753" r:id="rId4"/>
    <p:sldLayoutId id="2147483754" r:id="rId5"/>
    <p:sldLayoutId id="2147483755" r:id="rId6"/>
    <p:sldLayoutId id="2147483756" r:id="rId7"/>
    <p:sldLayoutId id="2147483757" r:id="rId8"/>
    <p:sldLayoutId id="2147483758" r:id="rId9"/>
    <p:sldLayoutId id="2147483759" r:id="rId10"/>
    <p:sldLayoutId id="2147483760" r:id="rId11"/>
    <p:sldLayoutId id="2147483761" r:id="rId12"/>
    <p:sldLayoutId id="2147483762" r:id="rId13"/>
    <p:sldLayoutId id="2147483763" r:id="rId14"/>
    <p:sldLayoutId id="2147483764" r:id="rId15"/>
    <p:sldLayoutId id="2147483765"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hyperlink" Target="https://hbr.org/2023/03/robots-are-changing-the-face-of-customer-service" TargetMode="External"/><Relationship Id="rId2" Type="http://schemas.openxmlformats.org/officeDocument/2006/relationships/hyperlink" Target="https://www.statista.com/topics/12390/artificial-intelligence-ai-use-in-hospitality/?srsltid=AfmBOorIYA9bOrKzBrRAUD8HKrXFBsZDQ9z_JS3M-2BxhLpOqgmWydbM#topicOverview" TargetMode="Externa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8" Type="http://schemas.openxmlformats.org/officeDocument/2006/relationships/hyperlink" Target="https://www.computing.co.uk/opinion/2025/ai-literacy-is-the-next-big-compliance-challenge-for-business" TargetMode="External"/><Relationship Id="rId3" Type="http://schemas.openxmlformats.org/officeDocument/2006/relationships/hyperlink" Target="https://hoteltechreport.com/news/ai-in-hospitality" TargetMode="External"/><Relationship Id="rId7" Type="http://schemas.openxmlformats.org/officeDocument/2006/relationships/hyperlink" Target="https://doi.org/10.1080/19368623.2025.2555367" TargetMode="External"/><Relationship Id="rId2" Type="http://schemas.openxmlformats.org/officeDocument/2006/relationships/hyperlink" Target="https://www.ciodive.com/news/marriott-international-AI-strategy-agentic-cloud-cybersecurity/758922/" TargetMode="External"/><Relationship Id="rId1" Type="http://schemas.openxmlformats.org/officeDocument/2006/relationships/slideLayout" Target="../slideLayouts/slideLayout7.xml"/><Relationship Id="rId6" Type="http://schemas.openxmlformats.org/officeDocument/2006/relationships/hyperlink" Target="https://doi.org/10.1080/13683500.2025.2528981" TargetMode="External"/><Relationship Id="rId5" Type="http://schemas.openxmlformats.org/officeDocument/2006/relationships/hyperlink" Target="https://hoteltechnologynews.com/2019/01/hilton-enhances-its-connected-rooms-with-netflix-partnership/" TargetMode="External"/><Relationship Id="rId4" Type="http://schemas.openxmlformats.org/officeDocument/2006/relationships/hyperlink" Target="https://www.vinccihoteles.com/en/blog/vincci-expert/applying-ai-hotel-industry/"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www.hilton.com/en/events/offers/carbon-neutral-meetings/" TargetMode="External"/><Relationship Id="rId3" Type="http://schemas.openxmlformats.org/officeDocument/2006/relationships/hyperlink" Target="https://blog.citp.princeton.edu/2025/08/20/emotional-reliance-on-ai-design-dependency-and-the-future-of-human-connection/" TargetMode="External"/><Relationship Id="rId7" Type="http://schemas.openxmlformats.org/officeDocument/2006/relationships/hyperlink" Target="https://www.edpb.europa.eu/news/news/2024/edpb-opinion-ai-models-gdpr-principles-support-responsible-ai_en" TargetMode="External"/><Relationship Id="rId2" Type="http://schemas.openxmlformats.org/officeDocument/2006/relationships/hyperlink" Target="https://www.europarl.europa.eu/topics/en/article/20230601STO93804/eu-ai-act-first-regulation-on-artificial-intelligence" TargetMode="External"/><Relationship Id="rId1" Type="http://schemas.openxmlformats.org/officeDocument/2006/relationships/slideLayout" Target="../slideLayouts/slideLayout7.xml"/><Relationship Id="rId6" Type="http://schemas.openxmlformats.org/officeDocument/2006/relationships/hyperlink" Target="https://www.gov.uk/government/publications/emerging-technology-pairings-and-their-effects-on-cyber-security/emerging-technologies-and-their-effect-on-cyber-security" TargetMode="External"/><Relationship Id="rId5" Type="http://schemas.openxmlformats.org/officeDocument/2006/relationships/hyperlink" Target="https://www.bankofengland.co.uk/financial-stability-in-focus/2025/april-2025" TargetMode="External"/><Relationship Id="rId10" Type="http://schemas.openxmlformats.org/officeDocument/2006/relationships/hyperlink" Target="https://www.netsuite.com/portal/resource/articles/business-strategy/ai-hospitality.shtml" TargetMode="External"/><Relationship Id="rId4" Type="http://schemas.openxmlformats.org/officeDocument/2006/relationships/hyperlink" Target="https://digital-strategy.ec.europa.eu/en" TargetMode="External"/><Relationship Id="rId9" Type="http://schemas.openxmlformats.org/officeDocument/2006/relationships/hyperlink" Target="https://www.cybersecurityintelligence.com/blog/employee-resistance-to-ai-adoption-8641.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DE222-7E7F-1D77-CFCE-64A097089055}"/>
              </a:ext>
            </a:extLst>
          </p:cNvPr>
          <p:cNvSpPr>
            <a:spLocks noGrp="1"/>
          </p:cNvSpPr>
          <p:nvPr>
            <p:ph type="title"/>
          </p:nvPr>
        </p:nvSpPr>
        <p:spPr/>
        <p:txBody>
          <a:bodyPr>
            <a:normAutofit fontScale="90000"/>
          </a:bodyPr>
          <a:lstStyle/>
          <a:p>
            <a:r>
              <a:rPr lang="en-GB" dirty="0"/>
              <a:t>Artificial Intelligence and Human Collaboration in the Global Hospitality Industry: Finding the Balance Between Technology and Human Touch</a:t>
            </a:r>
            <a:br>
              <a:rPr lang="en-GB" dirty="0"/>
            </a:br>
            <a:endParaRPr lang="en-GB" dirty="0"/>
          </a:p>
        </p:txBody>
      </p:sp>
      <p:sp>
        <p:nvSpPr>
          <p:cNvPr id="4" name="TextBox 3">
            <a:extLst>
              <a:ext uri="{FF2B5EF4-FFF2-40B4-BE49-F238E27FC236}">
                <a16:creationId xmlns:a16="http://schemas.microsoft.com/office/drawing/2014/main" id="{3099D8B3-F3F2-E95F-8E7D-21B9DDF300BC}"/>
              </a:ext>
            </a:extLst>
          </p:cNvPr>
          <p:cNvSpPr txBox="1"/>
          <p:nvPr/>
        </p:nvSpPr>
        <p:spPr>
          <a:xfrm>
            <a:off x="677334" y="2708363"/>
            <a:ext cx="7600392" cy="1200329"/>
          </a:xfrm>
          <a:prstGeom prst="rect">
            <a:avLst/>
          </a:prstGeom>
          <a:noFill/>
        </p:spPr>
        <p:txBody>
          <a:bodyPr wrap="square" rtlCol="0">
            <a:spAutoFit/>
          </a:bodyPr>
          <a:lstStyle/>
          <a:p>
            <a:r>
              <a:rPr lang="en-GB" dirty="0"/>
              <a:t>Name: Constantin-Adrian Vasiliu</a:t>
            </a:r>
          </a:p>
          <a:p>
            <a:r>
              <a:rPr lang="en-GB" dirty="0"/>
              <a:t>Student ID: 2229175</a:t>
            </a:r>
          </a:p>
          <a:p>
            <a:r>
              <a:rPr lang="en-GB" dirty="0"/>
              <a:t>Module Code: BMIH6001</a:t>
            </a:r>
          </a:p>
          <a:p>
            <a:r>
              <a:rPr lang="en-GB" dirty="0"/>
              <a:t>Lecturer Name: Natalie Brailsford</a:t>
            </a:r>
          </a:p>
        </p:txBody>
      </p:sp>
    </p:spTree>
    <p:extLst>
      <p:ext uri="{BB962C8B-B14F-4D97-AF65-F5344CB8AC3E}">
        <p14:creationId xmlns:p14="http://schemas.microsoft.com/office/powerpoint/2010/main" val="7944709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3DFD2-C062-6EE9-F9E7-0044096E4740}"/>
              </a:ext>
            </a:extLst>
          </p:cNvPr>
          <p:cNvSpPr>
            <a:spLocks noGrp="1"/>
          </p:cNvSpPr>
          <p:nvPr>
            <p:ph type="title"/>
          </p:nvPr>
        </p:nvSpPr>
        <p:spPr/>
        <p:txBody>
          <a:bodyPr/>
          <a:lstStyle/>
          <a:p>
            <a:r>
              <a:rPr lang="en-GB" dirty="0"/>
              <a:t>Introduction</a:t>
            </a:r>
          </a:p>
        </p:txBody>
      </p:sp>
      <p:sp>
        <p:nvSpPr>
          <p:cNvPr id="3" name="TextBox 2">
            <a:extLst>
              <a:ext uri="{FF2B5EF4-FFF2-40B4-BE49-F238E27FC236}">
                <a16:creationId xmlns:a16="http://schemas.microsoft.com/office/drawing/2014/main" id="{492ECB17-D6E7-B3A2-BD78-BC0D9B1A5B1C}"/>
              </a:ext>
            </a:extLst>
          </p:cNvPr>
          <p:cNvSpPr txBox="1"/>
          <p:nvPr/>
        </p:nvSpPr>
        <p:spPr>
          <a:xfrm>
            <a:off x="677334" y="1637632"/>
            <a:ext cx="7251032" cy="923330"/>
          </a:xfrm>
          <a:prstGeom prst="rect">
            <a:avLst/>
          </a:prstGeom>
          <a:noFill/>
        </p:spPr>
        <p:txBody>
          <a:bodyPr wrap="square" rtlCol="0">
            <a:spAutoFit/>
          </a:bodyPr>
          <a:lstStyle/>
          <a:p>
            <a:r>
              <a:rPr lang="en-GB" dirty="0"/>
              <a:t>This research will investigate the interaction between AI and human collaboration. </a:t>
            </a:r>
          </a:p>
          <a:p>
            <a:endParaRPr lang="en-GB" dirty="0"/>
          </a:p>
        </p:txBody>
      </p:sp>
      <p:sp>
        <p:nvSpPr>
          <p:cNvPr id="4" name="TextBox 3">
            <a:extLst>
              <a:ext uri="{FF2B5EF4-FFF2-40B4-BE49-F238E27FC236}">
                <a16:creationId xmlns:a16="http://schemas.microsoft.com/office/drawing/2014/main" id="{BA9F9A46-6256-BD4B-8B9C-2737A4F17E96}"/>
              </a:ext>
            </a:extLst>
          </p:cNvPr>
          <p:cNvSpPr txBox="1"/>
          <p:nvPr/>
        </p:nvSpPr>
        <p:spPr>
          <a:xfrm>
            <a:off x="677334" y="2958432"/>
            <a:ext cx="7010400" cy="369332"/>
          </a:xfrm>
          <a:prstGeom prst="rect">
            <a:avLst/>
          </a:prstGeom>
          <a:noFill/>
        </p:spPr>
        <p:txBody>
          <a:bodyPr wrap="square" rtlCol="0">
            <a:spAutoFit/>
          </a:bodyPr>
          <a:lstStyle/>
          <a:p>
            <a:r>
              <a:rPr lang="en-GB" dirty="0"/>
              <a:t>Following current trends hotels adopt AI for automation.</a:t>
            </a:r>
          </a:p>
        </p:txBody>
      </p:sp>
    </p:spTree>
    <p:extLst>
      <p:ext uri="{BB962C8B-B14F-4D97-AF65-F5344CB8AC3E}">
        <p14:creationId xmlns:p14="http://schemas.microsoft.com/office/powerpoint/2010/main" val="7815177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958AA-BBFD-6BB8-277C-7A35806C1D9F}"/>
              </a:ext>
            </a:extLst>
          </p:cNvPr>
          <p:cNvSpPr>
            <a:spLocks noGrp="1"/>
          </p:cNvSpPr>
          <p:nvPr>
            <p:ph type="title"/>
          </p:nvPr>
        </p:nvSpPr>
        <p:spPr/>
        <p:txBody>
          <a:bodyPr/>
          <a:lstStyle/>
          <a:p>
            <a:r>
              <a:rPr lang="en-GB" dirty="0"/>
              <a:t>Literature Review </a:t>
            </a:r>
          </a:p>
        </p:txBody>
      </p:sp>
      <p:sp>
        <p:nvSpPr>
          <p:cNvPr id="3" name="TextBox 2">
            <a:extLst>
              <a:ext uri="{FF2B5EF4-FFF2-40B4-BE49-F238E27FC236}">
                <a16:creationId xmlns:a16="http://schemas.microsoft.com/office/drawing/2014/main" id="{4E894220-1030-3663-456E-FD9139B089F0}"/>
              </a:ext>
            </a:extLst>
          </p:cNvPr>
          <p:cNvSpPr txBox="1"/>
          <p:nvPr/>
        </p:nvSpPr>
        <p:spPr>
          <a:xfrm>
            <a:off x="677334" y="1540041"/>
            <a:ext cx="8117305" cy="646331"/>
          </a:xfrm>
          <a:prstGeom prst="rect">
            <a:avLst/>
          </a:prstGeom>
          <a:noFill/>
        </p:spPr>
        <p:txBody>
          <a:bodyPr wrap="square" rtlCol="0">
            <a:spAutoFit/>
          </a:bodyPr>
          <a:lstStyle/>
          <a:p>
            <a:r>
              <a:rPr lang="en-GB" dirty="0"/>
              <a:t>Artificial Intelligence in hospitality represents an important milestone in these days service management.</a:t>
            </a:r>
          </a:p>
        </p:txBody>
      </p:sp>
      <p:sp>
        <p:nvSpPr>
          <p:cNvPr id="4" name="TextBox 3">
            <a:extLst>
              <a:ext uri="{FF2B5EF4-FFF2-40B4-BE49-F238E27FC236}">
                <a16:creationId xmlns:a16="http://schemas.microsoft.com/office/drawing/2014/main" id="{D2CA31D1-9AB0-62BE-A469-B91D90503597}"/>
              </a:ext>
            </a:extLst>
          </p:cNvPr>
          <p:cNvSpPr txBox="1"/>
          <p:nvPr/>
        </p:nvSpPr>
        <p:spPr>
          <a:xfrm>
            <a:off x="677334" y="4927601"/>
            <a:ext cx="9384630" cy="923330"/>
          </a:xfrm>
          <a:prstGeom prst="rect">
            <a:avLst/>
          </a:prstGeom>
          <a:noFill/>
        </p:spPr>
        <p:txBody>
          <a:bodyPr wrap="square" rtlCol="0">
            <a:spAutoFit/>
          </a:bodyPr>
          <a:lstStyle/>
          <a:p>
            <a:r>
              <a:rPr lang="en-GB" dirty="0"/>
              <a:t>. According to Ilieva (</a:t>
            </a:r>
            <a:r>
              <a:rPr lang="en-GB" dirty="0" err="1"/>
              <a:t>Lukanova</a:t>
            </a:r>
            <a:r>
              <a:rPr lang="en-GB" dirty="0"/>
              <a:t> and Ilieva, 2019) she states that AI applications in hospitality have become more integrated across all operational domains including marketing, reservations, housekeeping, and customer satisfaction.</a:t>
            </a:r>
          </a:p>
        </p:txBody>
      </p:sp>
      <p:sp>
        <p:nvSpPr>
          <p:cNvPr id="5" name="Oval 4">
            <a:extLst>
              <a:ext uri="{FF2B5EF4-FFF2-40B4-BE49-F238E27FC236}">
                <a16:creationId xmlns:a16="http://schemas.microsoft.com/office/drawing/2014/main" id="{2CCFC410-BEB3-24F6-4633-A5FA5D9D6411}"/>
              </a:ext>
            </a:extLst>
          </p:cNvPr>
          <p:cNvSpPr/>
          <p:nvPr/>
        </p:nvSpPr>
        <p:spPr>
          <a:xfrm>
            <a:off x="4735986" y="1930399"/>
            <a:ext cx="3253933" cy="2266753"/>
          </a:xfrm>
          <a:prstGeom prst="ellipse">
            <a:avLst/>
          </a:prstGeom>
          <a:blipFill>
            <a:blip r:embed="rId3"/>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38E7AF4-CF90-2E47-602F-3702F73CD960}"/>
              </a:ext>
            </a:extLst>
          </p:cNvPr>
          <p:cNvSpPr txBox="1"/>
          <p:nvPr/>
        </p:nvSpPr>
        <p:spPr>
          <a:xfrm>
            <a:off x="5690491" y="4197152"/>
            <a:ext cx="1925053" cy="369332"/>
          </a:xfrm>
          <a:prstGeom prst="rect">
            <a:avLst/>
          </a:prstGeom>
          <a:noFill/>
        </p:spPr>
        <p:txBody>
          <a:bodyPr wrap="square" rtlCol="0">
            <a:spAutoFit/>
          </a:bodyPr>
          <a:lstStyle/>
          <a:p>
            <a:r>
              <a:rPr lang="en-GB" dirty="0"/>
              <a:t>(Fawley, 2024)</a:t>
            </a:r>
          </a:p>
        </p:txBody>
      </p:sp>
    </p:spTree>
    <p:extLst>
      <p:ext uri="{BB962C8B-B14F-4D97-AF65-F5344CB8AC3E}">
        <p14:creationId xmlns:p14="http://schemas.microsoft.com/office/powerpoint/2010/main" val="37040597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DBB96A-0F5D-DD5B-1750-AD46B9AE43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B216E64-8CFD-100E-A462-65BAB428BBEF}"/>
              </a:ext>
            </a:extLst>
          </p:cNvPr>
          <p:cNvSpPr>
            <a:spLocks noGrp="1"/>
          </p:cNvSpPr>
          <p:nvPr>
            <p:ph type="title"/>
          </p:nvPr>
        </p:nvSpPr>
        <p:spPr/>
        <p:txBody>
          <a:bodyPr/>
          <a:lstStyle/>
          <a:p>
            <a:r>
              <a:rPr lang="en-GB" dirty="0"/>
              <a:t>Literature Review </a:t>
            </a:r>
          </a:p>
        </p:txBody>
      </p:sp>
      <p:sp>
        <p:nvSpPr>
          <p:cNvPr id="7" name="TextBox 6">
            <a:extLst>
              <a:ext uri="{FF2B5EF4-FFF2-40B4-BE49-F238E27FC236}">
                <a16:creationId xmlns:a16="http://schemas.microsoft.com/office/drawing/2014/main" id="{F3F74BD8-07DF-7CB5-1373-754F81270394}"/>
              </a:ext>
            </a:extLst>
          </p:cNvPr>
          <p:cNvSpPr txBox="1"/>
          <p:nvPr/>
        </p:nvSpPr>
        <p:spPr>
          <a:xfrm>
            <a:off x="677334" y="1270000"/>
            <a:ext cx="4732421" cy="369332"/>
          </a:xfrm>
          <a:prstGeom prst="rect">
            <a:avLst/>
          </a:prstGeom>
          <a:noFill/>
        </p:spPr>
        <p:txBody>
          <a:bodyPr wrap="square" rtlCol="0">
            <a:spAutoFit/>
          </a:bodyPr>
          <a:lstStyle/>
          <a:p>
            <a:r>
              <a:rPr lang="en-GB" dirty="0"/>
              <a:t>The Growth of AI in Hospitality</a:t>
            </a:r>
          </a:p>
        </p:txBody>
      </p:sp>
      <p:cxnSp>
        <p:nvCxnSpPr>
          <p:cNvPr id="13" name="Straight Arrow Connector 12">
            <a:extLst>
              <a:ext uri="{FF2B5EF4-FFF2-40B4-BE49-F238E27FC236}">
                <a16:creationId xmlns:a16="http://schemas.microsoft.com/office/drawing/2014/main" id="{51AB0401-4D67-AEB2-76C2-C7DB61BE25AD}"/>
              </a:ext>
            </a:extLst>
          </p:cNvPr>
          <p:cNvCxnSpPr>
            <a:cxnSpLocks/>
          </p:cNvCxnSpPr>
          <p:nvPr/>
        </p:nvCxnSpPr>
        <p:spPr>
          <a:xfrm flipV="1">
            <a:off x="4681750" y="1680956"/>
            <a:ext cx="3499724" cy="359689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22522D05-5809-CFAA-BCED-7B14FFCC27B1}"/>
              </a:ext>
            </a:extLst>
          </p:cNvPr>
          <p:cNvSpPr txBox="1"/>
          <p:nvPr/>
        </p:nvSpPr>
        <p:spPr>
          <a:xfrm>
            <a:off x="7202905" y="1337205"/>
            <a:ext cx="2443298" cy="369332"/>
          </a:xfrm>
          <a:prstGeom prst="rect">
            <a:avLst/>
          </a:prstGeom>
          <a:noFill/>
        </p:spPr>
        <p:txBody>
          <a:bodyPr wrap="none" rtlCol="0">
            <a:spAutoFit/>
          </a:bodyPr>
          <a:lstStyle/>
          <a:p>
            <a:r>
              <a:rPr lang="en-GB" dirty="0"/>
              <a:t>40% rise in conversion</a:t>
            </a:r>
          </a:p>
        </p:txBody>
      </p:sp>
      <p:sp>
        <p:nvSpPr>
          <p:cNvPr id="15" name="TextBox 14">
            <a:extLst>
              <a:ext uri="{FF2B5EF4-FFF2-40B4-BE49-F238E27FC236}">
                <a16:creationId xmlns:a16="http://schemas.microsoft.com/office/drawing/2014/main" id="{8194FF4D-ACCC-8380-F5ED-BBDD2EC5BCBB}"/>
              </a:ext>
            </a:extLst>
          </p:cNvPr>
          <p:cNvSpPr txBox="1"/>
          <p:nvPr/>
        </p:nvSpPr>
        <p:spPr>
          <a:xfrm>
            <a:off x="2471172" y="5252272"/>
            <a:ext cx="3370603" cy="369332"/>
          </a:xfrm>
          <a:prstGeom prst="rect">
            <a:avLst/>
          </a:prstGeom>
          <a:noFill/>
        </p:spPr>
        <p:txBody>
          <a:bodyPr wrap="none" rtlCol="0">
            <a:spAutoFit/>
          </a:bodyPr>
          <a:lstStyle/>
          <a:p>
            <a:r>
              <a:rPr lang="en-GB" dirty="0"/>
              <a:t>(Hotel Technology News, 2019)</a:t>
            </a:r>
          </a:p>
        </p:txBody>
      </p:sp>
      <p:sp>
        <p:nvSpPr>
          <p:cNvPr id="16" name="TextBox 15">
            <a:extLst>
              <a:ext uri="{FF2B5EF4-FFF2-40B4-BE49-F238E27FC236}">
                <a16:creationId xmlns:a16="http://schemas.microsoft.com/office/drawing/2014/main" id="{A35AAFF1-09B5-6EBB-D20D-1405A1787B1C}"/>
              </a:ext>
            </a:extLst>
          </p:cNvPr>
          <p:cNvSpPr txBox="1"/>
          <p:nvPr/>
        </p:nvSpPr>
        <p:spPr>
          <a:xfrm>
            <a:off x="467836" y="2401591"/>
            <a:ext cx="4507832" cy="1200329"/>
          </a:xfrm>
          <a:prstGeom prst="rect">
            <a:avLst/>
          </a:prstGeom>
          <a:noFill/>
        </p:spPr>
        <p:txBody>
          <a:bodyPr wrap="square" rtlCol="0">
            <a:spAutoFit/>
          </a:bodyPr>
          <a:lstStyle/>
          <a:p>
            <a:r>
              <a:rPr lang="en-GB" dirty="0"/>
              <a:t>These technologies illustrate how automation minimises human error and accelerates service delivery (Wilkinson, 2025).</a:t>
            </a:r>
          </a:p>
        </p:txBody>
      </p:sp>
    </p:spTree>
    <p:extLst>
      <p:ext uri="{BB962C8B-B14F-4D97-AF65-F5344CB8AC3E}">
        <p14:creationId xmlns:p14="http://schemas.microsoft.com/office/powerpoint/2010/main" val="32214682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286F5-CAA8-A5A4-F17F-09BD7CE5BC66}"/>
              </a:ext>
            </a:extLst>
          </p:cNvPr>
          <p:cNvSpPr>
            <a:spLocks noGrp="1"/>
          </p:cNvSpPr>
          <p:nvPr>
            <p:ph type="title"/>
          </p:nvPr>
        </p:nvSpPr>
        <p:spPr/>
        <p:txBody>
          <a:bodyPr/>
          <a:lstStyle/>
          <a:p>
            <a:r>
              <a:rPr lang="en-GB" dirty="0"/>
              <a:t>Literature Review</a:t>
            </a:r>
          </a:p>
        </p:txBody>
      </p:sp>
      <p:sp>
        <p:nvSpPr>
          <p:cNvPr id="3" name="TextBox 2">
            <a:extLst>
              <a:ext uri="{FF2B5EF4-FFF2-40B4-BE49-F238E27FC236}">
                <a16:creationId xmlns:a16="http://schemas.microsoft.com/office/drawing/2014/main" id="{1A2C1159-3D99-3750-2FC6-249457FBF850}"/>
              </a:ext>
            </a:extLst>
          </p:cNvPr>
          <p:cNvSpPr txBox="1"/>
          <p:nvPr/>
        </p:nvSpPr>
        <p:spPr>
          <a:xfrm>
            <a:off x="677334" y="1270000"/>
            <a:ext cx="3052439" cy="369332"/>
          </a:xfrm>
          <a:prstGeom prst="rect">
            <a:avLst/>
          </a:prstGeom>
          <a:noFill/>
        </p:spPr>
        <p:txBody>
          <a:bodyPr wrap="none" rtlCol="0">
            <a:spAutoFit/>
          </a:bodyPr>
          <a:lstStyle/>
          <a:p>
            <a:r>
              <a:rPr lang="en-GB" dirty="0"/>
              <a:t>Emotions and human touch</a:t>
            </a:r>
          </a:p>
        </p:txBody>
      </p:sp>
      <p:sp>
        <p:nvSpPr>
          <p:cNvPr id="4" name="TextBox 3">
            <a:extLst>
              <a:ext uri="{FF2B5EF4-FFF2-40B4-BE49-F238E27FC236}">
                <a16:creationId xmlns:a16="http://schemas.microsoft.com/office/drawing/2014/main" id="{81CD34C9-6340-C048-2F1E-B65054D8A535}"/>
              </a:ext>
            </a:extLst>
          </p:cNvPr>
          <p:cNvSpPr txBox="1"/>
          <p:nvPr/>
        </p:nvSpPr>
        <p:spPr>
          <a:xfrm>
            <a:off x="677334" y="1930400"/>
            <a:ext cx="5563045" cy="369332"/>
          </a:xfrm>
          <a:prstGeom prst="rect">
            <a:avLst/>
          </a:prstGeom>
          <a:noFill/>
        </p:spPr>
        <p:txBody>
          <a:bodyPr wrap="square" rtlCol="0">
            <a:spAutoFit/>
          </a:bodyPr>
          <a:lstStyle/>
          <a:p>
            <a:r>
              <a:rPr lang="en-GB" dirty="0"/>
              <a:t>Why emotions in hospitality?</a:t>
            </a:r>
          </a:p>
        </p:txBody>
      </p:sp>
      <p:sp>
        <p:nvSpPr>
          <p:cNvPr id="5" name="TextBox 4">
            <a:extLst>
              <a:ext uri="{FF2B5EF4-FFF2-40B4-BE49-F238E27FC236}">
                <a16:creationId xmlns:a16="http://schemas.microsoft.com/office/drawing/2014/main" id="{9ED81437-8FE7-35E3-0E56-F359A75916A9}"/>
              </a:ext>
            </a:extLst>
          </p:cNvPr>
          <p:cNvSpPr txBox="1"/>
          <p:nvPr/>
        </p:nvSpPr>
        <p:spPr>
          <a:xfrm>
            <a:off x="677334" y="3475789"/>
            <a:ext cx="6445361" cy="1477328"/>
          </a:xfrm>
          <a:prstGeom prst="rect">
            <a:avLst/>
          </a:prstGeom>
          <a:noFill/>
        </p:spPr>
        <p:txBody>
          <a:bodyPr wrap="square" rtlCol="0">
            <a:spAutoFit/>
          </a:bodyPr>
          <a:lstStyle/>
          <a:p>
            <a:r>
              <a:rPr lang="en-GB"/>
              <a:t>According to Gursoy (Chi, Gursoy and Chi., 2022), clients frequently differentiate between AI-driven and human service based on perceived sincerity rather than performance.</a:t>
            </a:r>
            <a:br>
              <a:rPr lang="en-GB"/>
            </a:br>
            <a:endParaRPr lang="en-GB" dirty="0"/>
          </a:p>
        </p:txBody>
      </p:sp>
    </p:spTree>
    <p:extLst>
      <p:ext uri="{BB962C8B-B14F-4D97-AF65-F5344CB8AC3E}">
        <p14:creationId xmlns:p14="http://schemas.microsoft.com/office/powerpoint/2010/main" val="82730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3570A-2B29-1766-8095-C0101E81B0BF}"/>
              </a:ext>
            </a:extLst>
          </p:cNvPr>
          <p:cNvSpPr>
            <a:spLocks noGrp="1"/>
          </p:cNvSpPr>
          <p:nvPr>
            <p:ph type="title"/>
          </p:nvPr>
        </p:nvSpPr>
        <p:spPr/>
        <p:txBody>
          <a:bodyPr/>
          <a:lstStyle/>
          <a:p>
            <a:r>
              <a:rPr lang="en-GB" dirty="0"/>
              <a:t>PESTLE Analysis</a:t>
            </a:r>
          </a:p>
        </p:txBody>
      </p:sp>
      <p:grpSp>
        <p:nvGrpSpPr>
          <p:cNvPr id="12" name="Group 11">
            <a:extLst>
              <a:ext uri="{FF2B5EF4-FFF2-40B4-BE49-F238E27FC236}">
                <a16:creationId xmlns:a16="http://schemas.microsoft.com/office/drawing/2014/main" id="{75237EBE-C835-160F-364E-C5E06DD75D2D}"/>
              </a:ext>
            </a:extLst>
          </p:cNvPr>
          <p:cNvGrpSpPr/>
          <p:nvPr/>
        </p:nvGrpSpPr>
        <p:grpSpPr>
          <a:xfrm>
            <a:off x="404617" y="1596007"/>
            <a:ext cx="9782119" cy="4371655"/>
            <a:chOff x="404618" y="1596008"/>
            <a:chExt cx="4287378" cy="2058244"/>
          </a:xfrm>
        </p:grpSpPr>
        <p:sp>
          <p:nvSpPr>
            <p:cNvPr id="3" name="TextBox 2">
              <a:extLst>
                <a:ext uri="{FF2B5EF4-FFF2-40B4-BE49-F238E27FC236}">
                  <a16:creationId xmlns:a16="http://schemas.microsoft.com/office/drawing/2014/main" id="{D146B7F9-00AB-0AAB-5A64-0D0280452704}"/>
                </a:ext>
              </a:extLst>
            </p:cNvPr>
            <p:cNvSpPr txBox="1"/>
            <p:nvPr/>
          </p:nvSpPr>
          <p:spPr>
            <a:xfrm>
              <a:off x="404618" y="1596008"/>
              <a:ext cx="2240664" cy="369332"/>
            </a:xfrm>
            <a:prstGeom prst="rect">
              <a:avLst/>
            </a:prstGeom>
            <a:noFill/>
          </p:spPr>
          <p:txBody>
            <a:bodyPr wrap="square" rtlCol="0">
              <a:spAutoFit/>
            </a:bodyPr>
            <a:lstStyle/>
            <a:p>
              <a:r>
                <a:rPr lang="en-GB" dirty="0"/>
                <a:t>Political</a:t>
              </a:r>
            </a:p>
          </p:txBody>
        </p:sp>
        <p:grpSp>
          <p:nvGrpSpPr>
            <p:cNvPr id="11" name="Group 10">
              <a:extLst>
                <a:ext uri="{FF2B5EF4-FFF2-40B4-BE49-F238E27FC236}">
                  <a16:creationId xmlns:a16="http://schemas.microsoft.com/office/drawing/2014/main" id="{71D4EE36-0F54-9D22-B1F4-0BDCBBEC08DA}"/>
                </a:ext>
              </a:extLst>
            </p:cNvPr>
            <p:cNvGrpSpPr/>
            <p:nvPr/>
          </p:nvGrpSpPr>
          <p:grpSpPr>
            <a:xfrm>
              <a:off x="677334" y="1861248"/>
              <a:ext cx="2700841" cy="1423672"/>
              <a:chOff x="677334" y="1861248"/>
              <a:chExt cx="2700841" cy="1423672"/>
            </a:xfrm>
          </p:grpSpPr>
          <p:sp>
            <p:nvSpPr>
              <p:cNvPr id="6" name="TextBox 5">
                <a:extLst>
                  <a:ext uri="{FF2B5EF4-FFF2-40B4-BE49-F238E27FC236}">
                    <a16:creationId xmlns:a16="http://schemas.microsoft.com/office/drawing/2014/main" id="{E460738F-CBB2-87E2-83EA-33A070994531}"/>
                  </a:ext>
                </a:extLst>
              </p:cNvPr>
              <p:cNvSpPr txBox="1"/>
              <p:nvPr/>
            </p:nvSpPr>
            <p:spPr>
              <a:xfrm>
                <a:off x="677334" y="1861248"/>
                <a:ext cx="1167307" cy="369332"/>
              </a:xfrm>
              <a:prstGeom prst="rect">
                <a:avLst/>
              </a:prstGeom>
              <a:noFill/>
            </p:spPr>
            <p:txBody>
              <a:bodyPr wrap="none" rtlCol="0">
                <a:spAutoFit/>
              </a:bodyPr>
              <a:lstStyle/>
              <a:p>
                <a:r>
                  <a:rPr lang="en-GB" dirty="0"/>
                  <a:t>Economic</a:t>
                </a:r>
              </a:p>
            </p:txBody>
          </p:sp>
          <p:sp>
            <p:nvSpPr>
              <p:cNvPr id="7" name="TextBox 6">
                <a:extLst>
                  <a:ext uri="{FF2B5EF4-FFF2-40B4-BE49-F238E27FC236}">
                    <a16:creationId xmlns:a16="http://schemas.microsoft.com/office/drawing/2014/main" id="{6E91D5C7-457A-8F87-E27A-BDC1552A5B04}"/>
                  </a:ext>
                </a:extLst>
              </p:cNvPr>
              <p:cNvSpPr txBox="1"/>
              <p:nvPr/>
            </p:nvSpPr>
            <p:spPr>
              <a:xfrm>
                <a:off x="1260987" y="2195640"/>
                <a:ext cx="787395" cy="369332"/>
              </a:xfrm>
              <a:prstGeom prst="rect">
                <a:avLst/>
              </a:prstGeom>
              <a:noFill/>
            </p:spPr>
            <p:txBody>
              <a:bodyPr wrap="none" rtlCol="0">
                <a:spAutoFit/>
              </a:bodyPr>
              <a:lstStyle/>
              <a:p>
                <a:r>
                  <a:rPr lang="en-GB" dirty="0"/>
                  <a:t>Social</a:t>
                </a:r>
              </a:p>
            </p:txBody>
          </p:sp>
          <p:sp>
            <p:nvSpPr>
              <p:cNvPr id="8" name="TextBox 7">
                <a:extLst>
                  <a:ext uri="{FF2B5EF4-FFF2-40B4-BE49-F238E27FC236}">
                    <a16:creationId xmlns:a16="http://schemas.microsoft.com/office/drawing/2014/main" id="{46BE4C17-359E-B7AC-031C-40BD33689127}"/>
                  </a:ext>
                </a:extLst>
              </p:cNvPr>
              <p:cNvSpPr txBox="1"/>
              <p:nvPr/>
            </p:nvSpPr>
            <p:spPr>
              <a:xfrm>
                <a:off x="1654684" y="2480751"/>
                <a:ext cx="1582613" cy="369332"/>
              </a:xfrm>
              <a:prstGeom prst="rect">
                <a:avLst/>
              </a:prstGeom>
              <a:noFill/>
            </p:spPr>
            <p:txBody>
              <a:bodyPr wrap="none" rtlCol="0">
                <a:spAutoFit/>
              </a:bodyPr>
              <a:lstStyle/>
              <a:p>
                <a:r>
                  <a:rPr lang="en-GB" dirty="0"/>
                  <a:t>Technological</a:t>
                </a:r>
              </a:p>
            </p:txBody>
          </p:sp>
          <p:sp>
            <p:nvSpPr>
              <p:cNvPr id="9" name="TextBox 8">
                <a:extLst>
                  <a:ext uri="{FF2B5EF4-FFF2-40B4-BE49-F238E27FC236}">
                    <a16:creationId xmlns:a16="http://schemas.microsoft.com/office/drawing/2014/main" id="{8497FCAB-4546-4BDF-7E9F-09880D395886}"/>
                  </a:ext>
                </a:extLst>
              </p:cNvPr>
              <p:cNvSpPr txBox="1"/>
              <p:nvPr/>
            </p:nvSpPr>
            <p:spPr>
              <a:xfrm>
                <a:off x="2645282" y="2915588"/>
                <a:ext cx="732893" cy="369332"/>
              </a:xfrm>
              <a:prstGeom prst="rect">
                <a:avLst/>
              </a:prstGeom>
              <a:noFill/>
            </p:spPr>
            <p:txBody>
              <a:bodyPr wrap="none" rtlCol="0">
                <a:spAutoFit/>
              </a:bodyPr>
              <a:lstStyle/>
              <a:p>
                <a:r>
                  <a:rPr lang="en-GB" dirty="0"/>
                  <a:t>Legal</a:t>
                </a:r>
              </a:p>
            </p:txBody>
          </p:sp>
        </p:grpSp>
        <p:sp>
          <p:nvSpPr>
            <p:cNvPr id="10" name="TextBox 9">
              <a:extLst>
                <a:ext uri="{FF2B5EF4-FFF2-40B4-BE49-F238E27FC236}">
                  <a16:creationId xmlns:a16="http://schemas.microsoft.com/office/drawing/2014/main" id="{2539F62C-A1AC-1216-C560-608DEA21733D}"/>
                </a:ext>
              </a:extLst>
            </p:cNvPr>
            <p:cNvSpPr txBox="1"/>
            <p:nvPr/>
          </p:nvSpPr>
          <p:spPr>
            <a:xfrm>
              <a:off x="3011728" y="3284920"/>
              <a:ext cx="1680268" cy="369332"/>
            </a:xfrm>
            <a:prstGeom prst="rect">
              <a:avLst/>
            </a:prstGeom>
            <a:noFill/>
          </p:spPr>
          <p:txBody>
            <a:bodyPr wrap="none" rtlCol="0">
              <a:spAutoFit/>
            </a:bodyPr>
            <a:lstStyle/>
            <a:p>
              <a:r>
                <a:rPr lang="en-GB" dirty="0"/>
                <a:t>Environmental</a:t>
              </a:r>
            </a:p>
          </p:txBody>
        </p:sp>
      </p:grpSp>
    </p:spTree>
    <p:extLst>
      <p:ext uri="{BB962C8B-B14F-4D97-AF65-F5344CB8AC3E}">
        <p14:creationId xmlns:p14="http://schemas.microsoft.com/office/powerpoint/2010/main" val="17054656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02DBAD-61D1-A252-4823-E93181510912}"/>
              </a:ext>
            </a:extLst>
          </p:cNvPr>
          <p:cNvSpPr>
            <a:spLocks noGrp="1"/>
          </p:cNvSpPr>
          <p:nvPr>
            <p:ph type="title"/>
          </p:nvPr>
        </p:nvSpPr>
        <p:spPr/>
        <p:txBody>
          <a:bodyPr/>
          <a:lstStyle/>
          <a:p>
            <a:r>
              <a:rPr lang="en-GB" dirty="0"/>
              <a:t>SWOT Analysis</a:t>
            </a:r>
          </a:p>
        </p:txBody>
      </p:sp>
      <p:sp>
        <p:nvSpPr>
          <p:cNvPr id="3" name="TextBox 2">
            <a:extLst>
              <a:ext uri="{FF2B5EF4-FFF2-40B4-BE49-F238E27FC236}">
                <a16:creationId xmlns:a16="http://schemas.microsoft.com/office/drawing/2014/main" id="{42222B2B-166E-63A8-487B-A61EAE44735C}"/>
              </a:ext>
            </a:extLst>
          </p:cNvPr>
          <p:cNvSpPr txBox="1"/>
          <p:nvPr/>
        </p:nvSpPr>
        <p:spPr>
          <a:xfrm>
            <a:off x="1010653" y="2406316"/>
            <a:ext cx="1156086" cy="369332"/>
          </a:xfrm>
          <a:prstGeom prst="rect">
            <a:avLst/>
          </a:prstGeom>
          <a:noFill/>
        </p:spPr>
        <p:txBody>
          <a:bodyPr wrap="none" rtlCol="0">
            <a:spAutoFit/>
          </a:bodyPr>
          <a:lstStyle/>
          <a:p>
            <a:r>
              <a:rPr lang="en-GB" dirty="0"/>
              <a:t>Strengths</a:t>
            </a:r>
          </a:p>
        </p:txBody>
      </p:sp>
      <p:sp>
        <p:nvSpPr>
          <p:cNvPr id="4" name="TextBox 3">
            <a:extLst>
              <a:ext uri="{FF2B5EF4-FFF2-40B4-BE49-F238E27FC236}">
                <a16:creationId xmlns:a16="http://schemas.microsoft.com/office/drawing/2014/main" id="{C8D50A7E-019F-E299-9F26-FC2321BBA6FF}"/>
              </a:ext>
            </a:extLst>
          </p:cNvPr>
          <p:cNvSpPr txBox="1"/>
          <p:nvPr/>
        </p:nvSpPr>
        <p:spPr>
          <a:xfrm>
            <a:off x="5398212" y="2452482"/>
            <a:ext cx="1395575" cy="646331"/>
          </a:xfrm>
          <a:prstGeom prst="rect">
            <a:avLst/>
          </a:prstGeom>
          <a:noFill/>
        </p:spPr>
        <p:txBody>
          <a:bodyPr wrap="none" rtlCol="0">
            <a:spAutoFit/>
          </a:bodyPr>
          <a:lstStyle/>
          <a:p>
            <a:r>
              <a:rPr lang="en-GB" dirty="0"/>
              <a:t>Weaknesses</a:t>
            </a:r>
          </a:p>
          <a:p>
            <a:endParaRPr lang="en-GB" dirty="0"/>
          </a:p>
        </p:txBody>
      </p:sp>
      <p:sp>
        <p:nvSpPr>
          <p:cNvPr id="5" name="TextBox 4">
            <a:extLst>
              <a:ext uri="{FF2B5EF4-FFF2-40B4-BE49-F238E27FC236}">
                <a16:creationId xmlns:a16="http://schemas.microsoft.com/office/drawing/2014/main" id="{9FC79110-2170-0579-AFD3-0AFCB3218E32}"/>
              </a:ext>
            </a:extLst>
          </p:cNvPr>
          <p:cNvSpPr txBox="1"/>
          <p:nvPr/>
        </p:nvSpPr>
        <p:spPr>
          <a:xfrm>
            <a:off x="790240" y="4742935"/>
            <a:ext cx="1596912" cy="369332"/>
          </a:xfrm>
          <a:prstGeom prst="rect">
            <a:avLst/>
          </a:prstGeom>
          <a:noFill/>
        </p:spPr>
        <p:txBody>
          <a:bodyPr wrap="none" rtlCol="0">
            <a:spAutoFit/>
          </a:bodyPr>
          <a:lstStyle/>
          <a:p>
            <a:r>
              <a:rPr lang="en-GB" dirty="0"/>
              <a:t>Opportunities</a:t>
            </a:r>
          </a:p>
        </p:txBody>
      </p:sp>
      <p:sp>
        <p:nvSpPr>
          <p:cNvPr id="6" name="TextBox 5">
            <a:extLst>
              <a:ext uri="{FF2B5EF4-FFF2-40B4-BE49-F238E27FC236}">
                <a16:creationId xmlns:a16="http://schemas.microsoft.com/office/drawing/2014/main" id="{D847FF63-8C79-17B4-F3BD-368A03354486}"/>
              </a:ext>
            </a:extLst>
          </p:cNvPr>
          <p:cNvSpPr txBox="1"/>
          <p:nvPr/>
        </p:nvSpPr>
        <p:spPr>
          <a:xfrm>
            <a:off x="6095999" y="4742935"/>
            <a:ext cx="968535" cy="646331"/>
          </a:xfrm>
          <a:prstGeom prst="rect">
            <a:avLst/>
          </a:prstGeom>
          <a:noFill/>
        </p:spPr>
        <p:txBody>
          <a:bodyPr wrap="none" rtlCol="0">
            <a:spAutoFit/>
          </a:bodyPr>
          <a:lstStyle/>
          <a:p>
            <a:r>
              <a:rPr lang="en-GB" dirty="0"/>
              <a:t>Threats</a:t>
            </a:r>
          </a:p>
          <a:p>
            <a:endParaRPr lang="en-GB" dirty="0"/>
          </a:p>
        </p:txBody>
      </p:sp>
    </p:spTree>
    <p:extLst>
      <p:ext uri="{BB962C8B-B14F-4D97-AF65-F5344CB8AC3E}">
        <p14:creationId xmlns:p14="http://schemas.microsoft.com/office/powerpoint/2010/main" val="2492804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B8918-0701-DCFA-1353-322B49127A05}"/>
              </a:ext>
            </a:extLst>
          </p:cNvPr>
          <p:cNvSpPr>
            <a:spLocks noGrp="1"/>
          </p:cNvSpPr>
          <p:nvPr>
            <p:ph type="title"/>
          </p:nvPr>
        </p:nvSpPr>
        <p:spPr/>
        <p:txBody>
          <a:bodyPr/>
          <a:lstStyle/>
          <a:p>
            <a:r>
              <a:rPr lang="en-GB" dirty="0"/>
              <a:t>5 Whys Analysis</a:t>
            </a:r>
          </a:p>
        </p:txBody>
      </p:sp>
      <p:sp>
        <p:nvSpPr>
          <p:cNvPr id="3" name="TextBox 2">
            <a:extLst>
              <a:ext uri="{FF2B5EF4-FFF2-40B4-BE49-F238E27FC236}">
                <a16:creationId xmlns:a16="http://schemas.microsoft.com/office/drawing/2014/main" id="{AB94888A-16F7-43D4-E477-3F8AAB34026D}"/>
              </a:ext>
            </a:extLst>
          </p:cNvPr>
          <p:cNvSpPr txBox="1"/>
          <p:nvPr/>
        </p:nvSpPr>
        <p:spPr>
          <a:xfrm>
            <a:off x="866274" y="1812758"/>
            <a:ext cx="4786951" cy="369332"/>
          </a:xfrm>
          <a:prstGeom prst="rect">
            <a:avLst/>
          </a:prstGeom>
          <a:noFill/>
        </p:spPr>
        <p:txBody>
          <a:bodyPr wrap="none" rtlCol="0">
            <a:spAutoFit/>
          </a:bodyPr>
          <a:lstStyle/>
          <a:p>
            <a:r>
              <a:rPr lang="en-GB" dirty="0"/>
              <a:t>1. Why are guest not satisfied of AI services?</a:t>
            </a:r>
          </a:p>
        </p:txBody>
      </p:sp>
      <p:sp>
        <p:nvSpPr>
          <p:cNvPr id="4" name="TextBox 3">
            <a:extLst>
              <a:ext uri="{FF2B5EF4-FFF2-40B4-BE49-F238E27FC236}">
                <a16:creationId xmlns:a16="http://schemas.microsoft.com/office/drawing/2014/main" id="{CC39750D-4EB6-3650-4C3B-DD8D7E619A12}"/>
              </a:ext>
            </a:extLst>
          </p:cNvPr>
          <p:cNvSpPr txBox="1"/>
          <p:nvPr/>
        </p:nvSpPr>
        <p:spPr>
          <a:xfrm>
            <a:off x="866274" y="2342147"/>
            <a:ext cx="3074944" cy="369332"/>
          </a:xfrm>
          <a:prstGeom prst="rect">
            <a:avLst/>
          </a:prstGeom>
          <a:noFill/>
        </p:spPr>
        <p:txBody>
          <a:bodyPr wrap="none" rtlCol="0">
            <a:spAutoFit/>
          </a:bodyPr>
          <a:lstStyle/>
          <a:p>
            <a:r>
              <a:rPr lang="en-GB" dirty="0"/>
              <a:t>2. Why AI lacking empathy?</a:t>
            </a:r>
          </a:p>
        </p:txBody>
      </p:sp>
      <p:sp>
        <p:nvSpPr>
          <p:cNvPr id="5" name="TextBox 4">
            <a:extLst>
              <a:ext uri="{FF2B5EF4-FFF2-40B4-BE49-F238E27FC236}">
                <a16:creationId xmlns:a16="http://schemas.microsoft.com/office/drawing/2014/main" id="{E5EFA6DB-5209-866E-BC35-FD0BBF2E63D2}"/>
              </a:ext>
            </a:extLst>
          </p:cNvPr>
          <p:cNvSpPr txBox="1"/>
          <p:nvPr/>
        </p:nvSpPr>
        <p:spPr>
          <a:xfrm>
            <a:off x="866274" y="2764226"/>
            <a:ext cx="3749744" cy="369332"/>
          </a:xfrm>
          <a:prstGeom prst="rect">
            <a:avLst/>
          </a:prstGeom>
          <a:noFill/>
        </p:spPr>
        <p:txBody>
          <a:bodyPr wrap="none" rtlCol="0">
            <a:spAutoFit/>
          </a:bodyPr>
          <a:lstStyle/>
          <a:p>
            <a:r>
              <a:rPr lang="en-GB" dirty="0"/>
              <a:t>3. Why does this matter to guests?</a:t>
            </a:r>
          </a:p>
        </p:txBody>
      </p:sp>
      <p:sp>
        <p:nvSpPr>
          <p:cNvPr id="6" name="TextBox 5">
            <a:extLst>
              <a:ext uri="{FF2B5EF4-FFF2-40B4-BE49-F238E27FC236}">
                <a16:creationId xmlns:a16="http://schemas.microsoft.com/office/drawing/2014/main" id="{470937EB-8A0F-E32D-A3C2-E6D964A85F6C}"/>
              </a:ext>
            </a:extLst>
          </p:cNvPr>
          <p:cNvSpPr txBox="1"/>
          <p:nvPr/>
        </p:nvSpPr>
        <p:spPr>
          <a:xfrm>
            <a:off x="866274" y="3186305"/>
            <a:ext cx="4406976" cy="369332"/>
          </a:xfrm>
          <a:prstGeom prst="rect">
            <a:avLst/>
          </a:prstGeom>
          <a:noFill/>
        </p:spPr>
        <p:txBody>
          <a:bodyPr wrap="none" rtlCol="0">
            <a:spAutoFit/>
          </a:bodyPr>
          <a:lstStyle/>
          <a:p>
            <a:r>
              <a:rPr lang="en-GB" dirty="0"/>
              <a:t>4. Why do hotels depend on automation?</a:t>
            </a:r>
          </a:p>
        </p:txBody>
      </p:sp>
      <p:sp>
        <p:nvSpPr>
          <p:cNvPr id="7" name="TextBox 6">
            <a:extLst>
              <a:ext uri="{FF2B5EF4-FFF2-40B4-BE49-F238E27FC236}">
                <a16:creationId xmlns:a16="http://schemas.microsoft.com/office/drawing/2014/main" id="{4FBDDEEF-032A-B871-4701-F75232170AA8}"/>
              </a:ext>
            </a:extLst>
          </p:cNvPr>
          <p:cNvSpPr txBox="1"/>
          <p:nvPr/>
        </p:nvSpPr>
        <p:spPr>
          <a:xfrm>
            <a:off x="866274" y="3608384"/>
            <a:ext cx="6720173" cy="369332"/>
          </a:xfrm>
          <a:prstGeom prst="rect">
            <a:avLst/>
          </a:prstGeom>
          <a:noFill/>
        </p:spPr>
        <p:txBody>
          <a:bodyPr wrap="none" rtlCol="0">
            <a:spAutoFit/>
          </a:bodyPr>
          <a:lstStyle/>
          <a:p>
            <a:r>
              <a:rPr lang="en-GB" dirty="0"/>
              <a:t>5. Why is difficult the balance between AI and human services?</a:t>
            </a:r>
          </a:p>
        </p:txBody>
      </p:sp>
    </p:spTree>
    <p:extLst>
      <p:ext uri="{BB962C8B-B14F-4D97-AF65-F5344CB8AC3E}">
        <p14:creationId xmlns:p14="http://schemas.microsoft.com/office/powerpoint/2010/main" val="38718516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736AA-FF56-9220-C134-76475C8513D9}"/>
              </a:ext>
            </a:extLst>
          </p:cNvPr>
          <p:cNvSpPr>
            <a:spLocks noGrp="1"/>
          </p:cNvSpPr>
          <p:nvPr>
            <p:ph type="title"/>
          </p:nvPr>
        </p:nvSpPr>
        <p:spPr/>
        <p:txBody>
          <a:bodyPr/>
          <a:lstStyle/>
          <a:p>
            <a:r>
              <a:rPr lang="en-GB" dirty="0"/>
              <a:t>Recommendations</a:t>
            </a:r>
            <a:br>
              <a:rPr lang="en-GB" dirty="0"/>
            </a:br>
            <a:endParaRPr lang="en-GB" dirty="0"/>
          </a:p>
        </p:txBody>
      </p:sp>
      <p:sp>
        <p:nvSpPr>
          <p:cNvPr id="3" name="TextBox 2">
            <a:extLst>
              <a:ext uri="{FF2B5EF4-FFF2-40B4-BE49-F238E27FC236}">
                <a16:creationId xmlns:a16="http://schemas.microsoft.com/office/drawing/2014/main" id="{83DF3541-0F94-D7D0-56B1-B3FD90D24094}"/>
              </a:ext>
            </a:extLst>
          </p:cNvPr>
          <p:cNvSpPr txBox="1"/>
          <p:nvPr/>
        </p:nvSpPr>
        <p:spPr>
          <a:xfrm>
            <a:off x="2422358" y="2459789"/>
            <a:ext cx="7347284" cy="1477328"/>
          </a:xfrm>
          <a:prstGeom prst="rect">
            <a:avLst/>
          </a:prstGeom>
          <a:noFill/>
        </p:spPr>
        <p:txBody>
          <a:bodyPr wrap="square" rtlCol="0">
            <a:spAutoFit/>
          </a:bodyPr>
          <a:lstStyle/>
          <a:p>
            <a:pPr marL="342900" indent="-342900">
              <a:buAutoNum type="arabicPeriod"/>
            </a:pPr>
            <a:r>
              <a:rPr lang="en-GB" dirty="0"/>
              <a:t>Adoption of Hybrid Automation</a:t>
            </a:r>
          </a:p>
          <a:p>
            <a:pPr marL="342900" indent="-342900">
              <a:buAutoNum type="arabicPeriod"/>
            </a:pPr>
            <a:r>
              <a:rPr lang="en-GB" dirty="0"/>
              <a:t>Investing in staff training </a:t>
            </a:r>
          </a:p>
          <a:p>
            <a:pPr marL="342900" indent="-342900">
              <a:buAutoNum type="arabicPeriod"/>
            </a:pPr>
            <a:r>
              <a:rPr lang="en-GB" dirty="0"/>
              <a:t>Ethical and Transparent AI Framework</a:t>
            </a:r>
          </a:p>
          <a:p>
            <a:pPr marL="342900" indent="-342900">
              <a:buAutoNum type="arabicPeriod"/>
            </a:pPr>
            <a:r>
              <a:rPr lang="en-GB" dirty="0"/>
              <a:t>Prioritise Guest Feedback and Inclusivity</a:t>
            </a:r>
          </a:p>
          <a:p>
            <a:pPr marL="342900" indent="-342900">
              <a:buAutoNum type="arabicPeriod"/>
            </a:pPr>
            <a:r>
              <a:rPr lang="en-GB" dirty="0"/>
              <a:t>Use of AI in Sustainability Strategies</a:t>
            </a:r>
          </a:p>
        </p:txBody>
      </p:sp>
    </p:spTree>
    <p:extLst>
      <p:ext uri="{BB962C8B-B14F-4D97-AF65-F5344CB8AC3E}">
        <p14:creationId xmlns:p14="http://schemas.microsoft.com/office/powerpoint/2010/main" val="20656865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3B463-5DAA-776F-4A59-376465B29575}"/>
              </a:ext>
            </a:extLst>
          </p:cNvPr>
          <p:cNvSpPr>
            <a:spLocks noGrp="1"/>
          </p:cNvSpPr>
          <p:nvPr>
            <p:ph type="title"/>
          </p:nvPr>
        </p:nvSpPr>
        <p:spPr/>
        <p:txBody>
          <a:bodyPr/>
          <a:lstStyle/>
          <a:p>
            <a:r>
              <a:rPr lang="en-GB" dirty="0"/>
              <a:t>References</a:t>
            </a:r>
          </a:p>
        </p:txBody>
      </p:sp>
      <p:sp>
        <p:nvSpPr>
          <p:cNvPr id="3" name="TextBox 2">
            <a:extLst>
              <a:ext uri="{FF2B5EF4-FFF2-40B4-BE49-F238E27FC236}">
                <a16:creationId xmlns:a16="http://schemas.microsoft.com/office/drawing/2014/main" id="{CD36FB6B-E243-F279-4064-27E91FBB997A}"/>
              </a:ext>
            </a:extLst>
          </p:cNvPr>
          <p:cNvSpPr txBox="1"/>
          <p:nvPr/>
        </p:nvSpPr>
        <p:spPr>
          <a:xfrm>
            <a:off x="545432" y="1125621"/>
            <a:ext cx="7724448" cy="5909310"/>
          </a:xfrm>
          <a:prstGeom prst="rect">
            <a:avLst/>
          </a:prstGeom>
          <a:noFill/>
        </p:spPr>
        <p:txBody>
          <a:bodyPr wrap="square" rtlCol="0">
            <a:spAutoFit/>
          </a:bodyPr>
          <a:lstStyle/>
          <a:p>
            <a:r>
              <a:rPr lang="en-GB" dirty="0"/>
              <a:t>Statista. (2024). </a:t>
            </a:r>
            <a:r>
              <a:rPr lang="en-GB" i="1" dirty="0"/>
              <a:t>Topic: Artificial intelligence (AI) use in hospitality</a:t>
            </a:r>
            <a:r>
              <a:rPr lang="en-GB" dirty="0"/>
              <a:t>. [online] Available at: </a:t>
            </a:r>
            <a:r>
              <a:rPr lang="en-GB" u="sng" dirty="0">
                <a:hlinkClick r:id="rId2"/>
              </a:rPr>
              <a:t>https://www.statista.com/topics/12390/artificial-intelligence-ai-use-in-hospitality/?srsltid=AfmBOorIYA9bOrKzBrRAUD8HKrXFBsZDQ9z_JS3M-2BxhLpOqgmWydbM#topicOverview</a:t>
            </a:r>
            <a:r>
              <a:rPr lang="en-GB" dirty="0"/>
              <a:t> </a:t>
            </a:r>
          </a:p>
          <a:p>
            <a:r>
              <a:rPr lang="en-GB" dirty="0"/>
              <a:t>Gursoy, D., Chi, O.H., Lu, L. and Nunkoo, R., 2019. Consumers acceptance of artificially intelligent (AI) device use in service delivery. </a:t>
            </a:r>
            <a:r>
              <a:rPr lang="en-GB" i="1" u="sng" dirty="0"/>
              <a:t>International journal of information management</a:t>
            </a:r>
            <a:r>
              <a:rPr lang="en-GB" dirty="0"/>
              <a:t>, </a:t>
            </a:r>
            <a:r>
              <a:rPr lang="en-GB" i="1" dirty="0"/>
              <a:t>49</a:t>
            </a:r>
            <a:r>
              <a:rPr lang="en-GB" dirty="0"/>
              <a:t>, pp.157-169.</a:t>
            </a:r>
          </a:p>
          <a:p>
            <a:r>
              <a:rPr lang="en-GB" dirty="0"/>
              <a:t>Chi, O.H., Gursoy, D. and Chi, C.G., 2022. Tourists’ attitudes toward the use of artificially intelligent (AI) devices in tourism service delivery: moderating role of service value seeking. </a:t>
            </a:r>
            <a:r>
              <a:rPr lang="en-GB" i="1" dirty="0"/>
              <a:t>Journal of Travel Research</a:t>
            </a:r>
            <a:r>
              <a:rPr lang="en-GB" dirty="0"/>
              <a:t>, </a:t>
            </a:r>
            <a:r>
              <a:rPr lang="en-GB" i="1" dirty="0"/>
              <a:t>61</a:t>
            </a:r>
            <a:r>
              <a:rPr lang="en-GB" dirty="0"/>
              <a:t>(1), pp.170-185.</a:t>
            </a:r>
          </a:p>
          <a:p>
            <a:r>
              <a:rPr lang="en-GB" dirty="0" err="1"/>
              <a:t>Lukanova</a:t>
            </a:r>
            <a:r>
              <a:rPr lang="en-GB" dirty="0"/>
              <a:t>, G. and Ilieva, G., 2019. Robots, artificial intelligence, and service automation in hotels. In </a:t>
            </a:r>
            <a:r>
              <a:rPr lang="en-GB" i="1" dirty="0"/>
              <a:t>Robots, artificial intelligence, and service automation in travel, tourism and hospitality</a:t>
            </a:r>
            <a:r>
              <a:rPr lang="en-GB" dirty="0"/>
              <a:t> (pp. 157-183). Emerald Publishing Limited.</a:t>
            </a:r>
          </a:p>
          <a:p>
            <a:r>
              <a:rPr lang="en-GB" dirty="0"/>
              <a:t>Grandey, A.A. and Morris, K. (2023). </a:t>
            </a:r>
            <a:r>
              <a:rPr lang="en-GB" i="1" dirty="0"/>
              <a:t>Robots Are Changing the Face of Customer Service</a:t>
            </a:r>
            <a:r>
              <a:rPr lang="en-GB" dirty="0"/>
              <a:t>. [online] Harvard Business Review. Available at: </a:t>
            </a:r>
            <a:r>
              <a:rPr lang="en-GB" u="sng" dirty="0">
                <a:hlinkClick r:id="rId3"/>
              </a:rPr>
              <a:t>https://hbr.org/2023/03/robots-are-changing-the-face-of-customer-service</a:t>
            </a:r>
            <a:r>
              <a:rPr lang="en-GB" dirty="0"/>
              <a:t>.</a:t>
            </a:r>
          </a:p>
        </p:txBody>
      </p:sp>
    </p:spTree>
    <p:extLst>
      <p:ext uri="{BB962C8B-B14F-4D97-AF65-F5344CB8AC3E}">
        <p14:creationId xmlns:p14="http://schemas.microsoft.com/office/powerpoint/2010/main" val="36648758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3CB3791-8F5E-E234-9FDC-38C54DEFB3E8}"/>
              </a:ext>
            </a:extLst>
          </p:cNvPr>
          <p:cNvSpPr txBox="1"/>
          <p:nvPr/>
        </p:nvSpPr>
        <p:spPr>
          <a:xfrm>
            <a:off x="0" y="0"/>
            <a:ext cx="11855116" cy="7294305"/>
          </a:xfrm>
          <a:prstGeom prst="rect">
            <a:avLst/>
          </a:prstGeom>
          <a:noFill/>
        </p:spPr>
        <p:txBody>
          <a:bodyPr wrap="square" rtlCol="0">
            <a:spAutoFit/>
          </a:bodyPr>
          <a:lstStyle/>
          <a:p>
            <a:r>
              <a:rPr lang="en-GB" dirty="0"/>
              <a:t>Wilkinson, L. (2025). </a:t>
            </a:r>
            <a:r>
              <a:rPr lang="en-GB" i="1" dirty="0"/>
              <a:t>Marriott checks out AI agents amid technology transformation</a:t>
            </a:r>
            <a:r>
              <a:rPr lang="en-GB" dirty="0"/>
              <a:t>. [online] CIO Dive. Available at: </a:t>
            </a:r>
            <a:r>
              <a:rPr lang="en-GB" u="sng" dirty="0">
                <a:hlinkClick r:id="rId2"/>
              </a:rPr>
              <a:t>https://www.ciodive.com/news/marriott-international-AI-strategy-agentic-cloud-cybersecurity/758922/</a:t>
            </a:r>
            <a:r>
              <a:rPr lang="en-GB" dirty="0"/>
              <a:t>.</a:t>
            </a:r>
          </a:p>
          <a:p>
            <a:r>
              <a:rPr lang="en-GB" dirty="0"/>
              <a:t>Hollander, J. (2023). </a:t>
            </a:r>
            <a:r>
              <a:rPr lang="en-GB" i="1" dirty="0"/>
              <a:t>AI in the Hospitality Industry: Here’s What You Need to Know</a:t>
            </a:r>
            <a:r>
              <a:rPr lang="en-GB" dirty="0"/>
              <a:t>. [online] Hotel Tech Report. Available at: </a:t>
            </a:r>
            <a:r>
              <a:rPr lang="en-GB" u="sng" dirty="0">
                <a:hlinkClick r:id="rId3"/>
              </a:rPr>
              <a:t>https://hoteltechreport.com/news/ai-in-hospitality</a:t>
            </a:r>
            <a:r>
              <a:rPr lang="en-GB" dirty="0"/>
              <a:t>. </a:t>
            </a:r>
          </a:p>
          <a:p>
            <a:r>
              <a:rPr lang="en-GB" dirty="0"/>
              <a:t>Rasheed, H.M.W., Chen, Y., Khizar, H.M.U. and Safeer, A.A., 2023. Understanding the factors affecting AI services adoption in hospitality: The role of </a:t>
            </a:r>
            <a:r>
              <a:rPr lang="en-GB" dirty="0" err="1"/>
              <a:t>behavioral</a:t>
            </a:r>
            <a:r>
              <a:rPr lang="en-GB" dirty="0"/>
              <a:t> reasons and emotional intelligence. </a:t>
            </a:r>
            <a:r>
              <a:rPr lang="en-GB" i="1" dirty="0" err="1"/>
              <a:t>Heliyon</a:t>
            </a:r>
            <a:r>
              <a:rPr lang="en-GB" dirty="0"/>
              <a:t>, </a:t>
            </a:r>
            <a:r>
              <a:rPr lang="en-GB" i="1" dirty="0"/>
              <a:t>9</a:t>
            </a:r>
            <a:r>
              <a:rPr lang="en-GB" dirty="0"/>
              <a:t>(6).  </a:t>
            </a:r>
          </a:p>
          <a:p>
            <a:r>
              <a:rPr lang="en-GB" dirty="0"/>
              <a:t>Hwang, Y., Shi, X. and Wang, X., 2021. Hospitality employees’ emotions in the workplace: a systematic review of recent literature. </a:t>
            </a:r>
            <a:r>
              <a:rPr lang="en-GB" i="1" dirty="0"/>
              <a:t>International Journal of Contemporary Hospitality Management</a:t>
            </a:r>
            <a:r>
              <a:rPr lang="en-GB" dirty="0"/>
              <a:t>, </a:t>
            </a:r>
            <a:r>
              <a:rPr lang="en-GB" i="1" dirty="0"/>
              <a:t>33</a:t>
            </a:r>
            <a:r>
              <a:rPr lang="en-GB" dirty="0"/>
              <a:t>(10), pp.3752-3796. </a:t>
            </a:r>
          </a:p>
          <a:p>
            <a:r>
              <a:rPr lang="en-GB" dirty="0"/>
              <a:t>Vincci Hoteles (2025). </a:t>
            </a:r>
            <a:r>
              <a:rPr lang="en-GB" i="1" dirty="0"/>
              <a:t>Applying AI in the hotel industry: Transforming the customer experience</a:t>
            </a:r>
            <a:r>
              <a:rPr lang="en-GB" dirty="0"/>
              <a:t>. [online] Vinccihoteles.com. Available at: </a:t>
            </a:r>
            <a:r>
              <a:rPr lang="en-GB" u="sng" dirty="0">
                <a:hlinkClick r:id="rId4"/>
              </a:rPr>
              <a:t>https://www.vinccihoteles.com/en/blog/vincci-expert/applying-ai-hotel-industry/</a:t>
            </a:r>
            <a:endParaRPr lang="en-GB" dirty="0"/>
          </a:p>
          <a:p>
            <a:r>
              <a:rPr lang="en-GB" u="sng" dirty="0"/>
              <a:t>Hotel Technology News (2019). </a:t>
            </a:r>
            <a:r>
              <a:rPr lang="en-GB" i="1" dirty="0"/>
              <a:t>Hilton Enhances Its ‘Connected Rooms’ Technology With Netflix Partnership |</a:t>
            </a:r>
            <a:r>
              <a:rPr lang="en-GB" dirty="0"/>
              <a:t>. [online] Hotel Technology News. Available at: </a:t>
            </a:r>
            <a:r>
              <a:rPr lang="en-GB" u="sng" dirty="0">
                <a:hlinkClick r:id="rId5"/>
              </a:rPr>
              <a:t>https://hoteltechnologynews.com/2019/01/hilton-enhances-its-connected-rooms-with-netflix-partnership/</a:t>
            </a:r>
            <a:r>
              <a:rPr lang="en-GB" dirty="0"/>
              <a:t>.</a:t>
            </a:r>
          </a:p>
          <a:p>
            <a:r>
              <a:rPr lang="en-GB" dirty="0"/>
              <a:t>Ivanov, S., 2019. Ultimate transformation: how will automation technologies disrupt the travel, tourism and hospitality industries?. </a:t>
            </a:r>
            <a:r>
              <a:rPr lang="en-GB" i="1" dirty="0" err="1"/>
              <a:t>Zeitschrift</a:t>
            </a:r>
            <a:r>
              <a:rPr lang="en-GB" i="1" dirty="0"/>
              <a:t> für </a:t>
            </a:r>
            <a:r>
              <a:rPr lang="en-GB" i="1" dirty="0" err="1"/>
              <a:t>Tourismuswissenschaft</a:t>
            </a:r>
            <a:r>
              <a:rPr lang="en-GB" dirty="0"/>
              <a:t>, </a:t>
            </a:r>
            <a:r>
              <a:rPr lang="en-GB" i="1" dirty="0"/>
              <a:t>11</a:t>
            </a:r>
            <a:r>
              <a:rPr lang="en-GB" dirty="0"/>
              <a:t>(1), pp.25-43. </a:t>
            </a:r>
          </a:p>
          <a:p>
            <a:r>
              <a:rPr lang="en-GB" dirty="0"/>
              <a:t>Wang, P.Q., Yan, L. and Santoso, C. (2025). Generational engagement with AI in hospitality: human–AI interaction perspectives across the service process. </a:t>
            </a:r>
            <a:r>
              <a:rPr lang="en-GB" i="1" dirty="0"/>
              <a:t>Current Issues in Tourism</a:t>
            </a:r>
            <a:r>
              <a:rPr lang="en-GB" dirty="0"/>
              <a:t>, pp.1–14. </a:t>
            </a:r>
            <a:r>
              <a:rPr lang="en-GB" dirty="0" err="1"/>
              <a:t>doi</a:t>
            </a:r>
            <a:r>
              <a:rPr lang="en-GB" dirty="0"/>
              <a:t>: </a:t>
            </a:r>
            <a:r>
              <a:rPr lang="en-GB" u="sng" dirty="0">
                <a:hlinkClick r:id="rId6"/>
              </a:rPr>
              <a:t>https://doi.org/10.1080/13683500.2025.2528981</a:t>
            </a:r>
            <a:r>
              <a:rPr lang="en-GB" dirty="0"/>
              <a:t>.</a:t>
            </a:r>
          </a:p>
          <a:p>
            <a:r>
              <a:rPr lang="en-GB" dirty="0"/>
              <a:t>Shi, X.C., Hao, F. and Yuan, Y. (2025). Long-term effects of AI-Powered robots on employee creativity in the hospitality industry: psychological mechanisms of human–AI collaboration. </a:t>
            </a:r>
            <a:r>
              <a:rPr lang="en-GB" i="1" dirty="0"/>
              <a:t>Journal of Hospitality Marketing &amp; Management</a:t>
            </a:r>
            <a:r>
              <a:rPr lang="en-GB" dirty="0"/>
              <a:t>, pp.1–23. </a:t>
            </a:r>
            <a:r>
              <a:rPr lang="en-GB" dirty="0" err="1"/>
              <a:t>doi</a:t>
            </a:r>
            <a:r>
              <a:rPr lang="en-GB" dirty="0"/>
              <a:t>: </a:t>
            </a:r>
            <a:r>
              <a:rPr lang="en-GB" u="sng" dirty="0">
                <a:hlinkClick r:id="rId7"/>
              </a:rPr>
              <a:t>https://doi.org/10.1080/19368623.2025.2555367</a:t>
            </a:r>
            <a:r>
              <a:rPr lang="en-GB" dirty="0"/>
              <a:t>.</a:t>
            </a:r>
          </a:p>
          <a:p>
            <a:r>
              <a:rPr lang="en-GB" dirty="0"/>
              <a:t>Staff, C. (2025). </a:t>
            </a:r>
            <a:r>
              <a:rPr lang="en-GB" i="1" dirty="0"/>
              <a:t>AI literacy is the next big compliance challenge for business</a:t>
            </a:r>
            <a:r>
              <a:rPr lang="en-GB" dirty="0"/>
              <a:t>. [online] Computing.co.uk. Available at: </a:t>
            </a:r>
            <a:r>
              <a:rPr lang="en-GB" u="sng" dirty="0">
                <a:hlinkClick r:id="rId8"/>
              </a:rPr>
              <a:t>https://www.computing.co.uk/opinion/2025/ai-literacy-is-the-next-big-compliance-challenge-for-business</a:t>
            </a:r>
            <a:r>
              <a:rPr lang="en-GB" dirty="0"/>
              <a:t> </a:t>
            </a:r>
          </a:p>
          <a:p>
            <a:endParaRPr lang="en-GB" dirty="0"/>
          </a:p>
        </p:txBody>
      </p:sp>
    </p:spTree>
    <p:extLst>
      <p:ext uri="{BB962C8B-B14F-4D97-AF65-F5344CB8AC3E}">
        <p14:creationId xmlns:p14="http://schemas.microsoft.com/office/powerpoint/2010/main" val="8303030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AD8415E-6700-F0B0-A508-726034A7102E}"/>
              </a:ext>
            </a:extLst>
          </p:cNvPr>
          <p:cNvSpPr txBox="1"/>
          <p:nvPr/>
        </p:nvSpPr>
        <p:spPr>
          <a:xfrm>
            <a:off x="-64169" y="0"/>
            <a:ext cx="12320338" cy="8402300"/>
          </a:xfrm>
          <a:prstGeom prst="rect">
            <a:avLst/>
          </a:prstGeom>
          <a:noFill/>
        </p:spPr>
        <p:txBody>
          <a:bodyPr wrap="square" rtlCol="0">
            <a:spAutoFit/>
          </a:bodyPr>
          <a:lstStyle/>
          <a:p>
            <a:r>
              <a:rPr lang="en-GB" dirty="0" err="1"/>
              <a:t>Mirbabaie</a:t>
            </a:r>
            <a:r>
              <a:rPr lang="en-GB" dirty="0"/>
              <a:t>, M., </a:t>
            </a:r>
            <a:r>
              <a:rPr lang="en-GB" dirty="0" err="1"/>
              <a:t>Brünker</a:t>
            </a:r>
            <a:r>
              <a:rPr lang="en-GB" dirty="0"/>
              <a:t>, F., </a:t>
            </a:r>
            <a:r>
              <a:rPr lang="en-GB" dirty="0" err="1"/>
              <a:t>Möllmann</a:t>
            </a:r>
            <a:r>
              <a:rPr lang="en-GB" dirty="0"/>
              <a:t> Frick, N.R. and Stieglitz, S., 2022. The rise of artificial intelligence–understanding the AI identity threat at the workplace. </a:t>
            </a:r>
            <a:r>
              <a:rPr lang="en-GB" i="1" dirty="0"/>
              <a:t>Electronic Markets</a:t>
            </a:r>
            <a:r>
              <a:rPr lang="en-GB" dirty="0"/>
              <a:t>, </a:t>
            </a:r>
            <a:r>
              <a:rPr lang="en-GB" i="1" dirty="0"/>
              <a:t>32</a:t>
            </a:r>
            <a:r>
              <a:rPr lang="en-GB" dirty="0"/>
              <a:t>(1), pp.73-99. </a:t>
            </a:r>
          </a:p>
          <a:p>
            <a:r>
              <a:rPr lang="en-GB" dirty="0"/>
              <a:t>European Parliament (2025). </a:t>
            </a:r>
            <a:r>
              <a:rPr lang="en-GB" i="1" dirty="0"/>
              <a:t>EU AI Act: First Regulation on Artificial Intelligence</a:t>
            </a:r>
            <a:r>
              <a:rPr lang="en-GB" dirty="0"/>
              <a:t>. [online] European Parliament. Available at: </a:t>
            </a:r>
            <a:r>
              <a:rPr lang="en-GB" u="sng" dirty="0">
                <a:hlinkClick r:id="rId2"/>
              </a:rPr>
              <a:t>https://www.europarl.europa.eu/topics/en/article/20230601STO93804/eu-ai-act-first-regulation-on-artificial-intelligence</a:t>
            </a:r>
            <a:r>
              <a:rPr lang="en-GB" dirty="0"/>
              <a:t>. </a:t>
            </a:r>
          </a:p>
          <a:p>
            <a:r>
              <a:rPr lang="en-GB" dirty="0"/>
              <a:t>Prem, E., 2023. From ethical AI frameworks to tools: a review of approaches. </a:t>
            </a:r>
            <a:r>
              <a:rPr lang="en-GB" i="1" dirty="0"/>
              <a:t>AI and Ethics</a:t>
            </a:r>
            <a:r>
              <a:rPr lang="en-GB" dirty="0"/>
              <a:t>, </a:t>
            </a:r>
            <a:r>
              <a:rPr lang="en-GB" i="1" dirty="0"/>
              <a:t>3</a:t>
            </a:r>
            <a:r>
              <a:rPr lang="en-GB" dirty="0"/>
              <a:t>(3), pp.699-716.</a:t>
            </a:r>
          </a:p>
          <a:p>
            <a:r>
              <a:rPr lang="en-GB" dirty="0" err="1"/>
              <a:t>Center</a:t>
            </a:r>
            <a:r>
              <a:rPr lang="en-GB" dirty="0"/>
              <a:t> (2025). </a:t>
            </a:r>
            <a:r>
              <a:rPr lang="en-GB" i="1" dirty="0"/>
              <a:t>Emotional Reliance on AI: Design, Dependency, and the Future of Human Connection - CITP Blog</a:t>
            </a:r>
            <a:r>
              <a:rPr lang="en-GB" dirty="0"/>
              <a:t>. [online] CITP Blog. Available at: </a:t>
            </a:r>
            <a:r>
              <a:rPr lang="en-GB" u="sng" dirty="0">
                <a:hlinkClick r:id="rId3"/>
              </a:rPr>
              <a:t>https://blog.citp.princeton.edu/2025/08/20/emotional-reliance-on-ai-design-dependency-and-the-future-of-human-connection/</a:t>
            </a:r>
            <a:r>
              <a:rPr lang="en-GB" dirty="0"/>
              <a:t>.</a:t>
            </a:r>
          </a:p>
          <a:p>
            <a:r>
              <a:rPr lang="en-GB" dirty="0"/>
              <a:t>European Commission (2025). </a:t>
            </a:r>
            <a:r>
              <a:rPr lang="en-GB" i="1" dirty="0"/>
              <a:t>Shaping Europe’s digital future​ | Shaping Europe’s digital future</a:t>
            </a:r>
            <a:r>
              <a:rPr lang="en-GB" dirty="0"/>
              <a:t>. [online] digital-strategy.ec.europa.eu. Available at: </a:t>
            </a:r>
            <a:r>
              <a:rPr lang="en-GB" u="sng" dirty="0">
                <a:hlinkClick r:id="rId4"/>
              </a:rPr>
              <a:t>https://digital-strategy.ec.europa.eu/en</a:t>
            </a:r>
            <a:r>
              <a:rPr lang="en-GB" dirty="0"/>
              <a:t>.</a:t>
            </a:r>
          </a:p>
          <a:p>
            <a:r>
              <a:rPr lang="en-GB" dirty="0"/>
              <a:t>Bank of England (2025). </a:t>
            </a:r>
            <a:r>
              <a:rPr lang="en-GB" i="1" dirty="0"/>
              <a:t>Financial Stability in Focus: Artificial Intelligence in the Financial System</a:t>
            </a:r>
            <a:r>
              <a:rPr lang="en-GB" dirty="0"/>
              <a:t>. [online] Bankofengland.co.uk. Available at: </a:t>
            </a:r>
            <a:r>
              <a:rPr lang="en-GB" u="sng" dirty="0">
                <a:hlinkClick r:id="rId5"/>
              </a:rPr>
              <a:t>https://www.bankofengland.co.uk/financial-stability-in-focus/2025/april-2025</a:t>
            </a:r>
            <a:r>
              <a:rPr lang="en-GB" dirty="0"/>
              <a:t>.</a:t>
            </a:r>
          </a:p>
          <a:p>
            <a:r>
              <a:rPr lang="en-GB" dirty="0" err="1"/>
              <a:t>Ismanov</a:t>
            </a:r>
            <a:r>
              <a:rPr lang="en-GB" dirty="0"/>
              <a:t>, I., </a:t>
            </a:r>
            <a:r>
              <a:rPr lang="en-GB" dirty="0" err="1"/>
              <a:t>Qayumov</a:t>
            </a:r>
            <a:r>
              <a:rPr lang="en-GB" dirty="0"/>
              <a:t>, N., </a:t>
            </a:r>
            <a:r>
              <a:rPr lang="en-GB" dirty="0" err="1"/>
              <a:t>Mukhamadjonova</a:t>
            </a:r>
            <a:r>
              <a:rPr lang="en-GB" dirty="0"/>
              <a:t>, D. and </a:t>
            </a:r>
            <a:r>
              <a:rPr lang="en-GB" dirty="0" err="1"/>
              <a:t>Akhmadaliyev</a:t>
            </a:r>
            <a:r>
              <a:rPr lang="en-GB" dirty="0"/>
              <a:t>, B., 2024, April. AI and cost management: Strategies for reducing expenses and improving profit margins in business. In </a:t>
            </a:r>
            <a:r>
              <a:rPr lang="en-GB" i="1" dirty="0"/>
              <a:t>2024 International Conference on Knowledge Engineering and Communication Systems (ICKECS)</a:t>
            </a:r>
            <a:r>
              <a:rPr lang="en-GB" dirty="0"/>
              <a:t> (Vol. 1, pp. 1-7). IEEE.</a:t>
            </a:r>
          </a:p>
          <a:p>
            <a:r>
              <a:rPr lang="en-GB" dirty="0"/>
              <a:t>GOV.UK. (2025). </a:t>
            </a:r>
            <a:r>
              <a:rPr lang="en-GB" i="1" dirty="0"/>
              <a:t>Emerging technologies and their effect on cyber security</a:t>
            </a:r>
            <a:r>
              <a:rPr lang="en-GB" dirty="0"/>
              <a:t>. [online] Available at: </a:t>
            </a:r>
            <a:r>
              <a:rPr lang="en-GB" u="sng" dirty="0">
                <a:hlinkClick r:id="rId6"/>
              </a:rPr>
              <a:t>https://www.gov.uk/government/publications/emerging-technology-pairings-and-their-effects-on-cyber-security/emerging-technologies-and-their-effect-on-cyber-security</a:t>
            </a:r>
            <a:r>
              <a:rPr lang="en-GB" dirty="0"/>
              <a:t>.</a:t>
            </a:r>
          </a:p>
          <a:p>
            <a:r>
              <a:rPr lang="en-GB" dirty="0"/>
              <a:t>Europa.eu. (2024). </a:t>
            </a:r>
            <a:r>
              <a:rPr lang="en-GB" i="1" dirty="0"/>
              <a:t>EDPB opinion on AI models: GDPR principles support responsible AI | European Data Protection Board</a:t>
            </a:r>
            <a:r>
              <a:rPr lang="en-GB" dirty="0"/>
              <a:t>. [online] Available at: </a:t>
            </a:r>
            <a:r>
              <a:rPr lang="en-GB" u="sng" dirty="0">
                <a:hlinkClick r:id="rId7"/>
              </a:rPr>
              <a:t>https://www.edpb.europa.eu/news/news/2024/edpb-opinion-ai-models-gdpr-principles-support-responsible-ai_en</a:t>
            </a:r>
            <a:r>
              <a:rPr lang="en-GB" dirty="0"/>
              <a:t>. </a:t>
            </a:r>
          </a:p>
          <a:p>
            <a:r>
              <a:rPr lang="en-GB" dirty="0"/>
              <a:t>Hilton. (2024). </a:t>
            </a:r>
            <a:r>
              <a:rPr lang="en-GB" i="1" dirty="0"/>
              <a:t>Carbon Neutral Meetings Offer</a:t>
            </a:r>
            <a:r>
              <a:rPr lang="en-GB" dirty="0"/>
              <a:t>. [online] Available at: </a:t>
            </a:r>
            <a:r>
              <a:rPr lang="en-GB" u="sng" dirty="0">
                <a:hlinkClick r:id="rId8"/>
              </a:rPr>
              <a:t>https://www.hilton.com/en/events/offers/carbon-neutral-meetings/</a:t>
            </a:r>
            <a:r>
              <a:rPr lang="en-GB" dirty="0"/>
              <a:t>.</a:t>
            </a:r>
          </a:p>
          <a:p>
            <a:r>
              <a:rPr lang="en-GB" dirty="0"/>
              <a:t>Cybersecurityintelligence.com. (2025). </a:t>
            </a:r>
            <a:r>
              <a:rPr lang="en-GB" i="1" dirty="0"/>
              <a:t>Employee Resistance To AI Adoption</a:t>
            </a:r>
            <a:r>
              <a:rPr lang="en-GB" dirty="0"/>
              <a:t>. [online] Available at: </a:t>
            </a:r>
            <a:r>
              <a:rPr lang="en-GB" u="sng" dirty="0">
                <a:hlinkClick r:id="rId9"/>
              </a:rPr>
              <a:t>https://www.cybersecurityintelligence.com/blog/employee-resistance-to-ai-adoption-8641.html</a:t>
            </a:r>
            <a:r>
              <a:rPr lang="en-GB" dirty="0"/>
              <a:t>. </a:t>
            </a:r>
          </a:p>
          <a:p>
            <a:r>
              <a:rPr lang="en-GB" dirty="0"/>
              <a:t>Schwarz, L. (2024). </a:t>
            </a:r>
            <a:r>
              <a:rPr lang="en-GB" i="1" dirty="0"/>
              <a:t>AI in Hospitality: Advantages &amp; Use Cases</a:t>
            </a:r>
            <a:r>
              <a:rPr lang="en-GB" dirty="0"/>
              <a:t>. [online] Oracle NetSuite. Available at: </a:t>
            </a:r>
            <a:r>
              <a:rPr lang="en-GB" u="sng" dirty="0">
                <a:hlinkClick r:id="rId10"/>
              </a:rPr>
              <a:t>https://www.netsuite.com/portal/resource/articles/business-strategy/ai-hospitality.shtml</a:t>
            </a:r>
            <a:r>
              <a:rPr lang="en-GB" dirty="0"/>
              <a:t>. </a:t>
            </a:r>
          </a:p>
          <a:p>
            <a:r>
              <a:rPr lang="en-GB" dirty="0"/>
              <a:t>Site.com. (2025). </a:t>
            </a:r>
            <a:r>
              <a:rPr lang="en-GB" i="1" dirty="0"/>
              <a:t>Owners Portal</a:t>
            </a:r>
            <a:r>
              <a:rPr lang="en-GB" dirty="0"/>
              <a:t>. [online] Available at: https://hilton.my.site.com/s/article/Learn-with-Hilton [Accessed 21 Oct. 2025].</a:t>
            </a:r>
          </a:p>
        </p:txBody>
      </p:sp>
    </p:spTree>
    <p:extLst>
      <p:ext uri="{BB962C8B-B14F-4D97-AF65-F5344CB8AC3E}">
        <p14:creationId xmlns:p14="http://schemas.microsoft.com/office/powerpoint/2010/main" val="270955313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8042</TotalTime>
  <Words>2127</Words>
  <Application>Microsoft Office PowerPoint</Application>
  <PresentationFormat>Widescreen</PresentationFormat>
  <Paragraphs>115</Paragraphs>
  <Slides>12</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Arial</vt:lpstr>
      <vt:lpstr>Trebuchet MS</vt:lpstr>
      <vt:lpstr>Wingdings 3</vt:lpstr>
      <vt:lpstr>Facet</vt:lpstr>
      <vt:lpstr>Artificial Intelligence and Human Collaboration in the Global Hospitality Industry: Finding the Balance Between Technology and Human Touch </vt:lpstr>
      <vt:lpstr>Introduction</vt:lpstr>
      <vt:lpstr>Literature Review </vt:lpstr>
      <vt:lpstr>Literature Review </vt:lpstr>
      <vt:lpstr>Literature Review</vt:lpstr>
      <vt:lpstr>PESTLE Analysis</vt:lpstr>
      <vt:lpstr>SWOT Analysis</vt:lpstr>
      <vt:lpstr>5 Whys Analysis</vt:lpstr>
      <vt:lpstr>Recommendations </vt:lpstr>
      <vt:lpstr>References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Constantin Vasiliu (2229175)</dc:creator>
  <cp:lastModifiedBy>Constantin Vasiliu (2229175)</cp:lastModifiedBy>
  <cp:revision>4</cp:revision>
  <dcterms:created xsi:type="dcterms:W3CDTF">2025-10-31T10:43:49Z</dcterms:created>
  <dcterms:modified xsi:type="dcterms:W3CDTF">2025-11-06T00:45:53Z</dcterms:modified>
</cp:coreProperties>
</file>