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12.xml" ContentType="application/vnd.openxmlformats-officedocument.theme+xml"/>
  <Override PartName="/ppt/slideLayouts/slideLayout39.xml" ContentType="application/vnd.openxmlformats-officedocument.presentationml.slideLayout+xml"/>
  <Override PartName="/ppt/theme/theme13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1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15.xml" ContentType="application/vnd.openxmlformats-officedocument.theme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theme/theme16.xml" ContentType="application/vnd.openxmlformats-officedocument.theme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17.xml" ContentType="application/vnd.openxmlformats-officedocument.theme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theme/theme18.xml" ContentType="application/vnd.openxmlformats-officedocument.theme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theme/theme19.xml" ContentType="application/vnd.openxmlformats-officedocument.theme+xml"/>
  <Override PartName="/ppt/slideLayouts/slideLayout79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62"/>
  </p:notesMasterIdLst>
  <p:sldIdLst>
    <p:sldId id="719" r:id="rId24"/>
    <p:sldId id="301" r:id="rId25"/>
    <p:sldId id="302" r:id="rId26"/>
    <p:sldId id="293" r:id="rId27"/>
    <p:sldId id="258" r:id="rId28"/>
    <p:sldId id="294" r:id="rId29"/>
    <p:sldId id="787" r:id="rId30"/>
    <p:sldId id="295" r:id="rId31"/>
    <p:sldId id="297" r:id="rId32"/>
    <p:sldId id="282" r:id="rId33"/>
    <p:sldId id="790" r:id="rId34"/>
    <p:sldId id="298" r:id="rId35"/>
    <p:sldId id="789" r:id="rId36"/>
    <p:sldId id="299" r:id="rId37"/>
    <p:sldId id="792" r:id="rId38"/>
    <p:sldId id="791" r:id="rId39"/>
    <p:sldId id="277" r:id="rId40"/>
    <p:sldId id="278" r:id="rId41"/>
    <p:sldId id="300" r:id="rId42"/>
    <p:sldId id="786" r:id="rId43"/>
    <p:sldId id="788" r:id="rId44"/>
    <p:sldId id="793" r:id="rId45"/>
    <p:sldId id="279" r:id="rId46"/>
    <p:sldId id="280" r:id="rId47"/>
    <p:sldId id="304" r:id="rId48"/>
    <p:sldId id="326" r:id="rId49"/>
    <p:sldId id="796" r:id="rId50"/>
    <p:sldId id="325" r:id="rId51"/>
    <p:sldId id="281" r:id="rId52"/>
    <p:sldId id="794" r:id="rId53"/>
    <p:sldId id="795" r:id="rId54"/>
    <p:sldId id="308" r:id="rId55"/>
    <p:sldId id="310" r:id="rId56"/>
    <p:sldId id="309" r:id="rId57"/>
    <p:sldId id="311" r:id="rId58"/>
    <p:sldId id="313" r:id="rId59"/>
    <p:sldId id="312" r:id="rId60"/>
    <p:sldId id="721" r:id="rId6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4D1485-0B70-4DD7-9BEF-77434F86A482}" v="8" dt="2023-02-09T07:30:35.7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8" autoAdjust="0"/>
    <p:restoredTop sz="77253"/>
  </p:normalViewPr>
  <p:slideViewPr>
    <p:cSldViewPr snapToGrid="0">
      <p:cViewPr varScale="1">
        <p:scale>
          <a:sx n="92" d="100"/>
          <a:sy n="92" d="100"/>
        </p:scale>
        <p:origin x="48" y="27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63" Type="http://schemas.openxmlformats.org/officeDocument/2006/relationships/presProps" Target="presProps.xml"/><Relationship Id="rId68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66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8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slide" Target="slides/slide36.xml"/><Relationship Id="rId67" Type="http://schemas.microsoft.com/office/2016/11/relationships/changesInfo" Target="changesInfos/changesInfo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slide" Target="slides/slide37.xml"/><Relationship Id="rId65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3F4D1485-0B70-4DD7-9BEF-77434F86A482}"/>
    <pc:docChg chg="undo custSel addSld delSld modSld">
      <pc:chgData name="Stalin Jacob Wilson Packia Dhas" userId="050d7d71-3621-4503-95e8-1c9a9d962492" providerId="ADAL" clId="{3F4D1485-0B70-4DD7-9BEF-77434F86A482}" dt="2023-02-09T07:33:29.208" v="145" actId="20577"/>
      <pc:docMkLst>
        <pc:docMk/>
      </pc:docMkLst>
      <pc:sldChg chg="modSp mod">
        <pc:chgData name="Stalin Jacob Wilson Packia Dhas" userId="050d7d71-3621-4503-95e8-1c9a9d962492" providerId="ADAL" clId="{3F4D1485-0B70-4DD7-9BEF-77434F86A482}" dt="2023-02-09T07:29:04.536" v="91" actId="14100"/>
        <pc:sldMkLst>
          <pc:docMk/>
          <pc:sldMk cId="0" sldId="258"/>
        </pc:sldMkLst>
        <pc:spChg chg="mod">
          <ac:chgData name="Stalin Jacob Wilson Packia Dhas" userId="050d7d71-3621-4503-95e8-1c9a9d962492" providerId="ADAL" clId="{3F4D1485-0B70-4DD7-9BEF-77434F86A482}" dt="2023-02-09T07:29:04.536" v="91" actId="14100"/>
          <ac:spMkLst>
            <pc:docMk/>
            <pc:sldMk cId="0" sldId="258"/>
            <ac:spMk id="2" creationId="{0A7C2A34-D788-E5CE-4FF4-A6E3AC548DB6}"/>
          </ac:spMkLst>
        </pc:spChg>
      </pc:sldChg>
      <pc:sldChg chg="modSp mod">
        <pc:chgData name="Stalin Jacob Wilson Packia Dhas" userId="050d7d71-3621-4503-95e8-1c9a9d962492" providerId="ADAL" clId="{3F4D1485-0B70-4DD7-9BEF-77434F86A482}" dt="2023-02-09T07:29:59.292" v="99" actId="14100"/>
        <pc:sldMkLst>
          <pc:docMk/>
          <pc:sldMk cId="0" sldId="277"/>
        </pc:sldMkLst>
        <pc:spChg chg="mod">
          <ac:chgData name="Stalin Jacob Wilson Packia Dhas" userId="050d7d71-3621-4503-95e8-1c9a9d962492" providerId="ADAL" clId="{3F4D1485-0B70-4DD7-9BEF-77434F86A482}" dt="2023-02-09T07:29:59.292" v="99" actId="14100"/>
          <ac:spMkLst>
            <pc:docMk/>
            <pc:sldMk cId="0" sldId="277"/>
            <ac:spMk id="19458" creationId="{5A17A8C6-CAEA-5430-7855-B8E55EA8E132}"/>
          </ac:spMkLst>
        </pc:spChg>
      </pc:sldChg>
      <pc:sldChg chg="modSp mod">
        <pc:chgData name="Stalin Jacob Wilson Packia Dhas" userId="050d7d71-3621-4503-95e8-1c9a9d962492" providerId="ADAL" clId="{3F4D1485-0B70-4DD7-9BEF-77434F86A482}" dt="2023-02-09T07:30:28.340" v="107" actId="14100"/>
        <pc:sldMkLst>
          <pc:docMk/>
          <pc:sldMk cId="0" sldId="278"/>
        </pc:sldMkLst>
        <pc:spChg chg="mod">
          <ac:chgData name="Stalin Jacob Wilson Packia Dhas" userId="050d7d71-3621-4503-95e8-1c9a9d962492" providerId="ADAL" clId="{3F4D1485-0B70-4DD7-9BEF-77434F86A482}" dt="2023-02-09T07:30:28.340" v="107" actId="14100"/>
          <ac:spMkLst>
            <pc:docMk/>
            <pc:sldMk cId="0" sldId="278"/>
            <ac:spMk id="20482" creationId="{B82FE406-0AA5-F9CD-D2F8-EEFAFCB71590}"/>
          </ac:spMkLst>
        </pc:spChg>
      </pc:sldChg>
      <pc:sldChg chg="modSp mod">
        <pc:chgData name="Stalin Jacob Wilson Packia Dhas" userId="050d7d71-3621-4503-95e8-1c9a9d962492" providerId="ADAL" clId="{3F4D1485-0B70-4DD7-9BEF-77434F86A482}" dt="2023-02-09T07:31:27.688" v="116" actId="14100"/>
        <pc:sldMkLst>
          <pc:docMk/>
          <pc:sldMk cId="0" sldId="280"/>
        </pc:sldMkLst>
        <pc:spChg chg="mod">
          <ac:chgData name="Stalin Jacob Wilson Packia Dhas" userId="050d7d71-3621-4503-95e8-1c9a9d962492" providerId="ADAL" clId="{3F4D1485-0B70-4DD7-9BEF-77434F86A482}" dt="2023-02-09T07:31:27.688" v="116" actId="14100"/>
          <ac:spMkLst>
            <pc:docMk/>
            <pc:sldMk cId="0" sldId="280"/>
            <ac:spMk id="2" creationId="{41E18971-DD9B-8AB0-AE4C-4F84A537E47F}"/>
          </ac:spMkLst>
        </pc:spChg>
      </pc:sldChg>
      <pc:sldChg chg="modSp mod">
        <pc:chgData name="Stalin Jacob Wilson Packia Dhas" userId="050d7d71-3621-4503-95e8-1c9a9d962492" providerId="ADAL" clId="{3F4D1485-0B70-4DD7-9BEF-77434F86A482}" dt="2023-02-09T07:28:58.067" v="90" actId="14100"/>
        <pc:sldMkLst>
          <pc:docMk/>
          <pc:sldMk cId="376590867" sldId="293"/>
        </pc:sldMkLst>
        <pc:spChg chg="mod">
          <ac:chgData name="Stalin Jacob Wilson Packia Dhas" userId="050d7d71-3621-4503-95e8-1c9a9d962492" providerId="ADAL" clId="{3F4D1485-0B70-4DD7-9BEF-77434F86A482}" dt="2023-02-09T07:28:58.067" v="90" actId="14100"/>
          <ac:spMkLst>
            <pc:docMk/>
            <pc:sldMk cId="376590867" sldId="293"/>
            <ac:spMk id="7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3F4D1485-0B70-4DD7-9BEF-77434F86A482}" dt="2023-02-09T07:29:09.340" v="92" actId="14100"/>
        <pc:sldMkLst>
          <pc:docMk/>
          <pc:sldMk cId="3018468252" sldId="294"/>
        </pc:sldMkLst>
        <pc:spChg chg="mod">
          <ac:chgData name="Stalin Jacob Wilson Packia Dhas" userId="050d7d71-3621-4503-95e8-1c9a9d962492" providerId="ADAL" clId="{3F4D1485-0B70-4DD7-9BEF-77434F86A482}" dt="2023-02-09T07:29:09.340" v="92" actId="14100"/>
          <ac:spMkLst>
            <pc:docMk/>
            <pc:sldMk cId="3018468252" sldId="294"/>
            <ac:spMk id="7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3F4D1485-0B70-4DD7-9BEF-77434F86A482}" dt="2023-02-09T07:30:44.027" v="108" actId="14100"/>
        <pc:sldMkLst>
          <pc:docMk/>
          <pc:sldMk cId="948602456" sldId="300"/>
        </pc:sldMkLst>
        <pc:spChg chg="mod">
          <ac:chgData name="Stalin Jacob Wilson Packia Dhas" userId="050d7d71-3621-4503-95e8-1c9a9d962492" providerId="ADAL" clId="{3F4D1485-0B70-4DD7-9BEF-77434F86A482}" dt="2023-02-09T07:30:44.027" v="108" actId="14100"/>
          <ac:spMkLst>
            <pc:docMk/>
            <pc:sldMk cId="948602456" sldId="300"/>
            <ac:spMk id="7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3F4D1485-0B70-4DD7-9BEF-77434F86A482}" dt="2023-02-09T07:28:42.970" v="89" actId="2057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3F4D1485-0B70-4DD7-9BEF-77434F86A482}" dt="2023-02-09T07:28:27.495" v="77" actId="20577"/>
          <ac:spMkLst>
            <pc:docMk/>
            <pc:sldMk cId="3657130640" sldId="301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3F4D1485-0B70-4DD7-9BEF-77434F86A482}" dt="2023-02-09T07:28:42.970" v="89" actId="20577"/>
          <ac:spMkLst>
            <pc:docMk/>
            <pc:sldMk cId="3657130640" sldId="301"/>
            <ac:spMk id="4" creationId="{7E2EBC05-CB4F-406D-2F45-D8D94E4ABFE4}"/>
          </ac:spMkLst>
        </pc:spChg>
      </pc:sldChg>
      <pc:sldChg chg="modSp mod">
        <pc:chgData name="Stalin Jacob Wilson Packia Dhas" userId="050d7d71-3621-4503-95e8-1c9a9d962492" providerId="ADAL" clId="{3F4D1485-0B70-4DD7-9BEF-77434F86A482}" dt="2023-02-09T07:28:32.864" v="78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3F4D1485-0B70-4DD7-9BEF-77434F86A482}" dt="2023-02-09T07:28:32.864" v="78" actId="20577"/>
          <ac:spMkLst>
            <pc:docMk/>
            <pc:sldMk cId="3192266062" sldId="302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3F4D1485-0B70-4DD7-9BEF-77434F86A482}" dt="2023-02-09T07:31:39.179" v="118" actId="114"/>
        <pc:sldMkLst>
          <pc:docMk/>
          <pc:sldMk cId="2684358087" sldId="304"/>
        </pc:sldMkLst>
        <pc:spChg chg="mod">
          <ac:chgData name="Stalin Jacob Wilson Packia Dhas" userId="050d7d71-3621-4503-95e8-1c9a9d962492" providerId="ADAL" clId="{3F4D1485-0B70-4DD7-9BEF-77434F86A482}" dt="2023-02-09T07:31:39.179" v="118" actId="114"/>
          <ac:spMkLst>
            <pc:docMk/>
            <pc:sldMk cId="2684358087" sldId="304"/>
            <ac:spMk id="7" creationId="{00000000-0000-0000-0000-000000000000}"/>
          </ac:spMkLst>
        </pc:spChg>
      </pc:sldChg>
      <pc:sldChg chg="del">
        <pc:chgData name="Stalin Jacob Wilson Packia Dhas" userId="050d7d71-3621-4503-95e8-1c9a9d962492" providerId="ADAL" clId="{3F4D1485-0B70-4DD7-9BEF-77434F86A482}" dt="2023-02-09T07:32:49.279" v="125" actId="47"/>
        <pc:sldMkLst>
          <pc:docMk/>
          <pc:sldMk cId="869312793" sldId="314"/>
        </pc:sldMkLst>
      </pc:sldChg>
      <pc:sldChg chg="del">
        <pc:chgData name="Stalin Jacob Wilson Packia Dhas" userId="050d7d71-3621-4503-95e8-1c9a9d962492" providerId="ADAL" clId="{3F4D1485-0B70-4DD7-9BEF-77434F86A482}" dt="2023-02-09T07:32:49.575" v="126" actId="47"/>
        <pc:sldMkLst>
          <pc:docMk/>
          <pc:sldMk cId="1269675217" sldId="315"/>
        </pc:sldMkLst>
      </pc:sldChg>
      <pc:sldChg chg="del">
        <pc:chgData name="Stalin Jacob Wilson Packia Dhas" userId="050d7d71-3621-4503-95e8-1c9a9d962492" providerId="ADAL" clId="{3F4D1485-0B70-4DD7-9BEF-77434F86A482}" dt="2023-02-09T07:32:50.044" v="128" actId="47"/>
        <pc:sldMkLst>
          <pc:docMk/>
          <pc:sldMk cId="1013875657" sldId="316"/>
        </pc:sldMkLst>
      </pc:sldChg>
      <pc:sldChg chg="del">
        <pc:chgData name="Stalin Jacob Wilson Packia Dhas" userId="050d7d71-3621-4503-95e8-1c9a9d962492" providerId="ADAL" clId="{3F4D1485-0B70-4DD7-9BEF-77434F86A482}" dt="2023-02-09T07:32:49.776" v="127" actId="47"/>
        <pc:sldMkLst>
          <pc:docMk/>
          <pc:sldMk cId="1181765193" sldId="317"/>
        </pc:sldMkLst>
      </pc:sldChg>
      <pc:sldChg chg="del">
        <pc:chgData name="Stalin Jacob Wilson Packia Dhas" userId="050d7d71-3621-4503-95e8-1c9a9d962492" providerId="ADAL" clId="{3F4D1485-0B70-4DD7-9BEF-77434F86A482}" dt="2023-02-09T07:32:50.949" v="132" actId="47"/>
        <pc:sldMkLst>
          <pc:docMk/>
          <pc:sldMk cId="2818080181" sldId="319"/>
        </pc:sldMkLst>
      </pc:sldChg>
      <pc:sldChg chg="del">
        <pc:chgData name="Stalin Jacob Wilson Packia Dhas" userId="050d7d71-3621-4503-95e8-1c9a9d962492" providerId="ADAL" clId="{3F4D1485-0B70-4DD7-9BEF-77434F86A482}" dt="2023-02-09T07:32:51.232" v="133" actId="47"/>
        <pc:sldMkLst>
          <pc:docMk/>
          <pc:sldMk cId="481259418" sldId="320"/>
        </pc:sldMkLst>
      </pc:sldChg>
      <pc:sldChg chg="del">
        <pc:chgData name="Stalin Jacob Wilson Packia Dhas" userId="050d7d71-3621-4503-95e8-1c9a9d962492" providerId="ADAL" clId="{3F4D1485-0B70-4DD7-9BEF-77434F86A482}" dt="2023-02-09T07:32:51.511" v="134" actId="47"/>
        <pc:sldMkLst>
          <pc:docMk/>
          <pc:sldMk cId="3939006770" sldId="321"/>
        </pc:sldMkLst>
      </pc:sldChg>
      <pc:sldChg chg="del">
        <pc:chgData name="Stalin Jacob Wilson Packia Dhas" userId="050d7d71-3621-4503-95e8-1c9a9d962492" providerId="ADAL" clId="{3F4D1485-0B70-4DD7-9BEF-77434F86A482}" dt="2023-02-09T07:32:51.817" v="135" actId="47"/>
        <pc:sldMkLst>
          <pc:docMk/>
          <pc:sldMk cId="1596487455" sldId="322"/>
        </pc:sldMkLst>
      </pc:sldChg>
      <pc:sldChg chg="del">
        <pc:chgData name="Stalin Jacob Wilson Packia Dhas" userId="050d7d71-3621-4503-95e8-1c9a9d962492" providerId="ADAL" clId="{3F4D1485-0B70-4DD7-9BEF-77434F86A482}" dt="2023-02-09T07:32:52.060" v="136" actId="47"/>
        <pc:sldMkLst>
          <pc:docMk/>
          <pc:sldMk cId="1641706393" sldId="323"/>
        </pc:sldMkLst>
      </pc:sldChg>
      <pc:sldChg chg="del">
        <pc:chgData name="Stalin Jacob Wilson Packia Dhas" userId="050d7d71-3621-4503-95e8-1c9a9d962492" providerId="ADAL" clId="{3F4D1485-0B70-4DD7-9BEF-77434F86A482}" dt="2023-02-09T07:32:52.371" v="137" actId="47"/>
        <pc:sldMkLst>
          <pc:docMk/>
          <pc:sldMk cId="1594932250" sldId="324"/>
        </pc:sldMkLst>
      </pc:sldChg>
      <pc:sldChg chg="modSp mod">
        <pc:chgData name="Stalin Jacob Wilson Packia Dhas" userId="050d7d71-3621-4503-95e8-1c9a9d962492" providerId="ADAL" clId="{3F4D1485-0B70-4DD7-9BEF-77434F86A482}" dt="2023-02-09T07:32:04.970" v="124" actId="114"/>
        <pc:sldMkLst>
          <pc:docMk/>
          <pc:sldMk cId="3899178411" sldId="325"/>
        </pc:sldMkLst>
        <pc:spChg chg="mod">
          <ac:chgData name="Stalin Jacob Wilson Packia Dhas" userId="050d7d71-3621-4503-95e8-1c9a9d962492" providerId="ADAL" clId="{3F4D1485-0B70-4DD7-9BEF-77434F86A482}" dt="2023-02-09T07:32:04.970" v="124" actId="114"/>
          <ac:spMkLst>
            <pc:docMk/>
            <pc:sldMk cId="3899178411" sldId="325"/>
            <ac:spMk id="7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3F4D1485-0B70-4DD7-9BEF-77434F86A482}" dt="2023-02-09T07:31:48.104" v="120" actId="114"/>
        <pc:sldMkLst>
          <pc:docMk/>
          <pc:sldMk cId="1195412778" sldId="326"/>
        </pc:sldMkLst>
        <pc:spChg chg="mod">
          <ac:chgData name="Stalin Jacob Wilson Packia Dhas" userId="050d7d71-3621-4503-95e8-1c9a9d962492" providerId="ADAL" clId="{3F4D1485-0B70-4DD7-9BEF-77434F86A482}" dt="2023-02-09T07:31:48.104" v="120" actId="114"/>
          <ac:spMkLst>
            <pc:docMk/>
            <pc:sldMk cId="1195412778" sldId="326"/>
            <ac:spMk id="7" creationId="{00000000-0000-0000-0000-000000000000}"/>
          </ac:spMkLst>
        </pc:spChg>
      </pc:sldChg>
      <pc:sldChg chg="del">
        <pc:chgData name="Stalin Jacob Wilson Packia Dhas" userId="050d7d71-3621-4503-95e8-1c9a9d962492" providerId="ADAL" clId="{3F4D1485-0B70-4DD7-9BEF-77434F86A482}" dt="2023-02-09T07:32:50.208" v="129" actId="47"/>
        <pc:sldMkLst>
          <pc:docMk/>
          <pc:sldMk cId="3771758324" sldId="327"/>
        </pc:sldMkLst>
      </pc:sldChg>
      <pc:sldChg chg="del">
        <pc:chgData name="Stalin Jacob Wilson Packia Dhas" userId="050d7d71-3621-4503-95e8-1c9a9d962492" providerId="ADAL" clId="{3F4D1485-0B70-4DD7-9BEF-77434F86A482}" dt="2023-02-09T07:32:50.462" v="130" actId="47"/>
        <pc:sldMkLst>
          <pc:docMk/>
          <pc:sldMk cId="3466168258" sldId="328"/>
        </pc:sldMkLst>
      </pc:sldChg>
      <pc:sldChg chg="del">
        <pc:chgData name="Stalin Jacob Wilson Packia Dhas" userId="050d7d71-3621-4503-95e8-1c9a9d962492" providerId="ADAL" clId="{3F4D1485-0B70-4DD7-9BEF-77434F86A482}" dt="2023-02-09T07:32:50.719" v="131" actId="47"/>
        <pc:sldMkLst>
          <pc:docMk/>
          <pc:sldMk cId="2614243214" sldId="329"/>
        </pc:sldMkLst>
      </pc:sldChg>
      <pc:sldChg chg="modSp mod">
        <pc:chgData name="Stalin Jacob Wilson Packia Dhas" userId="050d7d71-3621-4503-95e8-1c9a9d962492" providerId="ADAL" clId="{3F4D1485-0B70-4DD7-9BEF-77434F86A482}" dt="2023-02-09T07:33:29.208" v="145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3F4D1485-0B70-4DD7-9BEF-77434F86A482}" dt="2023-02-09T07:33:29.208" v="145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add del">
        <pc:chgData name="Stalin Jacob Wilson Packia Dhas" userId="050d7d71-3621-4503-95e8-1c9a9d962492" providerId="ADAL" clId="{3F4D1485-0B70-4DD7-9BEF-77434F86A482}" dt="2023-02-09T07:32:53.912" v="139" actId="47"/>
        <pc:sldMkLst>
          <pc:docMk/>
          <pc:sldMk cId="1608782815" sldId="721"/>
        </pc:sldMkLst>
      </pc:sldChg>
      <pc:sldChg chg="modSp mod">
        <pc:chgData name="Stalin Jacob Wilson Packia Dhas" userId="050d7d71-3621-4503-95e8-1c9a9d962492" providerId="ADAL" clId="{3F4D1485-0B70-4DD7-9BEF-77434F86A482}" dt="2023-02-09T07:30:49.636" v="109" actId="14100"/>
        <pc:sldMkLst>
          <pc:docMk/>
          <pc:sldMk cId="871264866" sldId="786"/>
        </pc:sldMkLst>
        <pc:spChg chg="mod">
          <ac:chgData name="Stalin Jacob Wilson Packia Dhas" userId="050d7d71-3621-4503-95e8-1c9a9d962492" providerId="ADAL" clId="{3F4D1485-0B70-4DD7-9BEF-77434F86A482}" dt="2023-02-09T07:30:49.636" v="109" actId="14100"/>
          <ac:spMkLst>
            <pc:docMk/>
            <pc:sldMk cId="871264866" sldId="786"/>
            <ac:spMk id="7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3F4D1485-0B70-4DD7-9BEF-77434F86A482}" dt="2023-02-09T07:31:01.758" v="111" actId="114"/>
        <pc:sldMkLst>
          <pc:docMk/>
          <pc:sldMk cId="3682420832" sldId="788"/>
        </pc:sldMkLst>
        <pc:spChg chg="mod">
          <ac:chgData name="Stalin Jacob Wilson Packia Dhas" userId="050d7d71-3621-4503-95e8-1c9a9d962492" providerId="ADAL" clId="{3F4D1485-0B70-4DD7-9BEF-77434F86A482}" dt="2023-02-09T07:31:01.758" v="111" actId="114"/>
          <ac:spMkLst>
            <pc:docMk/>
            <pc:sldMk cId="3682420832" sldId="788"/>
            <ac:spMk id="7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3F4D1485-0B70-4DD7-9BEF-77434F86A482}" dt="2023-02-09T07:31:10.591" v="113" actId="114"/>
        <pc:sldMkLst>
          <pc:docMk/>
          <pc:sldMk cId="3517971556" sldId="793"/>
        </pc:sldMkLst>
        <pc:spChg chg="mod">
          <ac:chgData name="Stalin Jacob Wilson Packia Dhas" userId="050d7d71-3621-4503-95e8-1c9a9d962492" providerId="ADAL" clId="{3F4D1485-0B70-4DD7-9BEF-77434F86A482}" dt="2023-02-09T07:31:10.591" v="113" actId="114"/>
          <ac:spMkLst>
            <pc:docMk/>
            <pc:sldMk cId="3517971556" sldId="793"/>
            <ac:spMk id="7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3F4D1485-0B70-4DD7-9BEF-77434F86A482}" dt="2023-02-09T07:31:57.434" v="122" actId="114"/>
        <pc:sldMkLst>
          <pc:docMk/>
          <pc:sldMk cId="802552726" sldId="796"/>
        </pc:sldMkLst>
        <pc:spChg chg="mod">
          <ac:chgData name="Stalin Jacob Wilson Packia Dhas" userId="050d7d71-3621-4503-95e8-1c9a9d962492" providerId="ADAL" clId="{3F4D1485-0B70-4DD7-9BEF-77434F86A482}" dt="2023-02-09T07:31:57.434" v="122" actId="114"/>
          <ac:spMkLst>
            <pc:docMk/>
            <pc:sldMk cId="802552726" sldId="796"/>
            <ac:spMk id="7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14549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4337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68449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48488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299917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78712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99E3472-94BB-4513-9099-229515342F7A}" type="datetime1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C1BEE-FAA0-4F5F-9BF8-954355C4295C}" type="datetime1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0C0D1A9-9FBF-49EE-B75E-893ADD04C7A4}" type="datetime1">
              <a:rPr lang="en-GB" smtClean="0"/>
              <a:t>09/02/2023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4B90382-CD51-4787-87A3-764EE166B247}" type="datetime1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C2C8A-1F0C-4D9A-A889-DDD1E38A556D}" type="datetime1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F47ACDD-950D-4C1D-B948-ADAB12AA11F1}" type="datetime1">
              <a:rPr lang="en-GB" smtClean="0"/>
              <a:t>09/02/2023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8ECEEE7-799D-4557-9A31-5B04A9B4DF80}" type="datetime1">
              <a:rPr lang="en-GB" noProof="0" smtClean="0"/>
              <a:t>09/02/2023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1- 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378A4B8-5168-42D8-AC52-0CBA67BCC153}" type="datetime1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71B21-AE5F-4E73-892D-0DA5AF18F978}" type="datetime1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D28A58B-29D2-436A-924F-94C0CEE6D9AE}" type="datetime1">
              <a:rPr lang="en-GB" smtClean="0"/>
              <a:t>09/02/2023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08EA2A7-BCC5-4AA8-91E1-4251E33B4EDD}" type="datetime1">
              <a:rPr lang="en-GB" noProof="0" smtClean="0"/>
              <a:t>09/02/2023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1- 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5E7830D-42A2-415B-A8D4-D60ECD589EF2}" type="datetime1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9EE83-8F93-4048-925A-BC72271884B8}" type="datetime1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65E3864-4490-4CF5-81C7-E28CB25736CE}" type="datetime1">
              <a:rPr lang="en-GB" smtClean="0"/>
              <a:t>09/02/2023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02FD5-CFFE-4A8D-9958-8D096043EDD6}" type="datetime1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92779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6000" y="274638"/>
            <a:ext cx="10566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1219200" y="1524000"/>
            <a:ext cx="103632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217D2AA9-FD5E-5644-B68C-73235C8592B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xfrm>
            <a:off x="5486400" y="6248400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>
                <a:latin typeface="Times New Roman" charset="0"/>
              </a:defRPr>
            </a:lvl1pPr>
          </a:lstStyle>
          <a:p>
            <a:pPr>
              <a:defRPr/>
            </a:pPr>
            <a:fld id="{BA4992DA-55BD-4618-BD92-8FE00AA6493E}" type="datetime1">
              <a:rPr lang="en-GB" smtClean="0"/>
              <a:t>09/02/2023</a:t>
            </a:fld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371F9845-204C-7DB2-DD25-DB74EDD023D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1016000" y="6248400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>
                <a:latin typeface="Times New Roman" charset="0"/>
              </a:defRPr>
            </a:lvl1pPr>
          </a:lstStyle>
          <a:p>
            <a:pPr>
              <a:defRPr/>
            </a:pPr>
            <a:r>
              <a:rPr lang="en-GB"/>
              <a:t>Lecture 1- Introduction to Digital Electronics</a:t>
            </a: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05765C6B-6B26-2A4B-19F4-4EC2FDF05DC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r>
              <a:rPr lang="en-US" altLang="en-US"/>
              <a:t>2-</a:t>
            </a:r>
            <a:fld id="{5B4A1A88-4192-4D44-83FB-24F5E3E6697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0789430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61969C8-871C-4914-968B-C2378442D7A0}" type="datetime1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97EAA-C80C-47C6-852B-8C044B772C4C}" type="datetime1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50BB98A-F90B-407A-A26E-DF26E91DB60D}" type="datetime1">
              <a:rPr lang="en-GB" smtClean="0"/>
              <a:t>09/02/2023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D48F36F-53AA-4E07-9CD2-347E1A739CA4}" type="datetime1">
              <a:rPr lang="en-GB" noProof="0" smtClean="0"/>
              <a:t>09/02/2023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1- 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F68A0B1-0750-4236-BDA3-F8B229B1A28D}" type="datetime1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7AF51-F723-47D3-84F1-1675572C2E70}" type="datetime1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A836400-1567-4E0C-90D9-80B2D413794A}" type="datetime1">
              <a:rPr lang="en-GB" smtClean="0"/>
              <a:t>09/02/2023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21EFD5D-F79D-4680-AB10-AC4DD8739114}" type="datetime1">
              <a:rPr lang="en-GB" noProof="0" smtClean="0"/>
              <a:t>09/02/2023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1- 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1D878EE-68D2-48CE-9C09-A82DCFAE7943}" type="datetime1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0B90D-8F78-4EFB-855E-A9B6D2331662}" type="datetime1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527BA6D-2BEC-498B-8A9D-DE114FAF3D78}" type="datetime1">
              <a:rPr lang="en-GB" smtClean="0"/>
              <a:t>09/02/2023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DEF6A30-B78E-4593-A0C3-1854435705EB}" type="datetime1">
              <a:rPr lang="en-GB" noProof="0" smtClean="0"/>
              <a:t>09/02/2023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1- 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A81287F-53B9-43C1-BC5A-AD449D8B5E02}" type="datetime1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D3681-34AE-44C6-87BB-BCA931F292E1}" type="datetime1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6E88892-8563-433B-99F4-AC65AE9C2DD1}" type="datetime1">
              <a:rPr lang="en-GB" smtClean="0"/>
              <a:t>09/02/2023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5EAE776-9B90-488B-A8D3-B0134889CD10}" type="datetime1">
              <a:rPr lang="en-GB" noProof="0" smtClean="0"/>
              <a:t>09/02/2023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1- 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CF731E9-F0A1-41C5-B318-1377C16B87F5}" type="datetime1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F55DC-FD3D-45C6-9ACF-8242C7D9CD70}" type="datetime1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0E78C42-9F54-4077-A6C9-9EA84B346692}" type="datetime1">
              <a:rPr lang="en-GB" smtClean="0"/>
              <a:t>09/02/2023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A35161E-25D5-4574-9CF2-9B8988D672C3}" type="datetime1">
              <a:rPr lang="en-GB" noProof="0" smtClean="0"/>
              <a:t>09/02/2023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1- 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85463EF-51D9-4020-8726-4572E45C440C}" type="datetime1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402C6-3165-4574-A64D-6757E01FDC7C}" type="datetime1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810CCFA-AE6C-4C76-B7FB-B1C3C6EF0BC1}" type="datetime1">
              <a:rPr lang="en-GB" smtClean="0"/>
              <a:t>09/02/2023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7" Type="http://schemas.openxmlformats.org/officeDocument/2006/relationships/image" Target="../media/image13.png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theme" Target="../theme/theme12.xml"/><Relationship Id="rId5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9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2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3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7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8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2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1.xml"/><Relationship Id="rId1" Type="http://schemas.openxmlformats.org/officeDocument/2006/relationships/slideLayout" Target="../slideLayouts/slideLayout50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4.xml"/><Relationship Id="rId4" Type="http://schemas.openxmlformats.org/officeDocument/2006/relationships/slideLayout" Target="../slideLayouts/slideLayout53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2.xml"/><Relationship Id="rId13" Type="http://schemas.openxmlformats.org/officeDocument/2006/relationships/slideLayout" Target="../slideLayouts/slideLayout67.xml"/><Relationship Id="rId3" Type="http://schemas.openxmlformats.org/officeDocument/2006/relationships/slideLayout" Target="../slideLayouts/slideLayout57.xml"/><Relationship Id="rId7" Type="http://schemas.openxmlformats.org/officeDocument/2006/relationships/slideLayout" Target="../slideLayouts/slideLayout61.xml"/><Relationship Id="rId12" Type="http://schemas.openxmlformats.org/officeDocument/2006/relationships/slideLayout" Target="../slideLayouts/slideLayout66.xml"/><Relationship Id="rId2" Type="http://schemas.openxmlformats.org/officeDocument/2006/relationships/slideLayout" Target="../slideLayouts/slideLayout56.xml"/><Relationship Id="rId1" Type="http://schemas.openxmlformats.org/officeDocument/2006/relationships/slideLayout" Target="../slideLayouts/slideLayout55.xml"/><Relationship Id="rId6" Type="http://schemas.openxmlformats.org/officeDocument/2006/relationships/slideLayout" Target="../slideLayouts/slideLayout60.xml"/><Relationship Id="rId11" Type="http://schemas.openxmlformats.org/officeDocument/2006/relationships/slideLayout" Target="../slideLayouts/slideLayout65.xml"/><Relationship Id="rId5" Type="http://schemas.openxmlformats.org/officeDocument/2006/relationships/slideLayout" Target="../slideLayouts/slideLayout59.xml"/><Relationship Id="rId10" Type="http://schemas.openxmlformats.org/officeDocument/2006/relationships/slideLayout" Target="../slideLayouts/slideLayout64.xml"/><Relationship Id="rId4" Type="http://schemas.openxmlformats.org/officeDocument/2006/relationships/slideLayout" Target="../slideLayouts/slideLayout58.xml"/><Relationship Id="rId9" Type="http://schemas.openxmlformats.org/officeDocument/2006/relationships/slideLayout" Target="../slideLayouts/slideLayout63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70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9.xml"/><Relationship Id="rId1" Type="http://schemas.openxmlformats.org/officeDocument/2006/relationships/slideLayout" Target="../slideLayouts/slideLayout68.xml"/><Relationship Id="rId6" Type="http://schemas.openxmlformats.org/officeDocument/2006/relationships/slideLayout" Target="../slideLayouts/slideLayout73.xml"/><Relationship Id="rId5" Type="http://schemas.openxmlformats.org/officeDocument/2006/relationships/slideLayout" Target="../slideLayouts/slideLayout72.xml"/><Relationship Id="rId4" Type="http://schemas.openxmlformats.org/officeDocument/2006/relationships/slideLayout" Target="../slideLayouts/slideLayout71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6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5.xml"/><Relationship Id="rId1" Type="http://schemas.openxmlformats.org/officeDocument/2006/relationships/slideLayout" Target="../slideLayouts/slideLayout74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8.xml"/><Relationship Id="rId4" Type="http://schemas.openxmlformats.org/officeDocument/2006/relationships/slideLayout" Target="../slideLayouts/slideLayout77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2" r:id="rId4"/>
    <p:sldLayoutId id="2147483793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37.xml"/><Relationship Id="rId5" Type="http://schemas.openxmlformats.org/officeDocument/2006/relationships/image" Target="../media/image30.png"/><Relationship Id="rId4" Type="http://schemas.openxmlformats.org/officeDocument/2006/relationships/oleObject" Target="../embeddings/oleObject2.bin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3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Introduction to </a:t>
            </a:r>
          </a:p>
          <a:p>
            <a:r>
              <a:rPr lang="en-GB" sz="4800" dirty="0"/>
              <a:t>Digital Electronics</a:t>
            </a:r>
          </a:p>
          <a:p>
            <a:r>
              <a:rPr lang="en-GB" sz="4800" dirty="0"/>
              <a:t>(ACDA4016)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pPr marL="446088" indent="-357188"/>
            <a:r>
              <a:rPr lang="en-IN" sz="3600" dirty="0"/>
              <a:t>Introduction</a:t>
            </a:r>
          </a:p>
          <a:p>
            <a:pPr marL="446088" indent="-357188"/>
            <a:r>
              <a:rPr lang="en-IN" sz="3600" dirty="0"/>
              <a:t>Number system</a:t>
            </a:r>
          </a:p>
          <a:p>
            <a:pPr marL="898525" lvl="1" indent="-358775"/>
            <a:r>
              <a:rPr lang="en-IN" sz="3600" dirty="0"/>
              <a:t>Decimal</a:t>
            </a:r>
          </a:p>
          <a:p>
            <a:pPr marL="898525" lvl="1" indent="-358775"/>
            <a:r>
              <a:rPr lang="en-IN" sz="3600" dirty="0"/>
              <a:t>Binary</a:t>
            </a:r>
          </a:p>
          <a:p>
            <a:pPr marL="898525" lvl="1" indent="-358775"/>
            <a:r>
              <a:rPr lang="en-IN" sz="3600" dirty="0"/>
              <a:t>Hexadecimal</a:t>
            </a:r>
          </a:p>
          <a:p>
            <a:pPr marL="898525" lvl="1" indent="-358775"/>
            <a:r>
              <a:rPr lang="en-IN" sz="3600" dirty="0"/>
              <a:t>Octal</a:t>
            </a:r>
          </a:p>
          <a:p>
            <a:pPr marL="88900" indent="0">
              <a:buNone/>
            </a:pPr>
            <a:endParaRPr lang="en-GB" sz="40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1- Introduction to Digital Electronics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 dirty="0"/>
              <a:t>Define digital and Analog signals</a:t>
            </a:r>
          </a:p>
          <a:p>
            <a:r>
              <a:rPr lang="en-IN" sz="3200" dirty="0"/>
              <a:t>Define the types of Number system.</a:t>
            </a:r>
          </a:p>
          <a:p>
            <a:r>
              <a:rPr lang="en-IN" sz="3200" dirty="0"/>
              <a:t>Describe the uses of Numbers.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Lecture 1- Introduction to Digital Electronics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66655" y="244187"/>
            <a:ext cx="6229402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b="1" dirty="0">
                <a:solidFill>
                  <a:schemeClr val="bg1"/>
                </a:solidFill>
              </a:rPr>
              <a:t>Digital - Introduction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5964" y="1079660"/>
            <a:ext cx="10718735" cy="5591595"/>
          </a:xfrm>
        </p:spPr>
        <p:txBody>
          <a:bodyPr>
            <a:normAutofit/>
          </a:bodyPr>
          <a:lstStyle/>
          <a:p>
            <a:pPr>
              <a:buNone/>
            </a:pPr>
            <a:endParaRPr lang="en-IN" b="1" dirty="0"/>
          </a:p>
          <a:p>
            <a:r>
              <a:rPr lang="en-IN" sz="4000" dirty="0"/>
              <a:t>The term digital is associated with </a:t>
            </a:r>
            <a:r>
              <a:rPr lang="en-IN" sz="4000" b="1" dirty="0"/>
              <a:t>computer</a:t>
            </a:r>
            <a:r>
              <a:rPr lang="en-IN" sz="4000" dirty="0"/>
              <a:t>,  as the </a:t>
            </a:r>
            <a:r>
              <a:rPr lang="en-IN" sz="4000" b="1" dirty="0"/>
              <a:t>computer performs</a:t>
            </a:r>
            <a:r>
              <a:rPr lang="en-IN" sz="4000" dirty="0"/>
              <a:t> operations by </a:t>
            </a:r>
            <a:r>
              <a:rPr lang="en-IN" sz="4000" b="1" dirty="0"/>
              <a:t>counting digits.</a:t>
            </a:r>
          </a:p>
          <a:p>
            <a:r>
              <a:rPr lang="en-US" altLang="en-US" sz="4000" dirty="0"/>
              <a:t>Computers </a:t>
            </a:r>
            <a:r>
              <a:rPr lang="en-US" altLang="en-US" sz="4000" b="1" dirty="0"/>
              <a:t>translate software code into binary form</a:t>
            </a:r>
            <a:r>
              <a:rPr lang="en-US" altLang="en-US" sz="4000" dirty="0"/>
              <a:t> and then </a:t>
            </a:r>
            <a:r>
              <a:rPr lang="en-US" altLang="en-US" sz="4000" b="1" dirty="0"/>
              <a:t>translate it from binary form into a language</a:t>
            </a:r>
            <a:r>
              <a:rPr lang="en-US" altLang="en-US" sz="4000" dirty="0"/>
              <a:t> you can understand.</a:t>
            </a:r>
          </a:p>
          <a:p>
            <a:r>
              <a:rPr lang="en-US" altLang="en-US" sz="4000" dirty="0"/>
              <a:t>Computers operate with electronic switches that are either </a:t>
            </a:r>
            <a:r>
              <a:rPr lang="en-US" altLang="en-US" sz="4000" b="1" dirty="0"/>
              <a:t>"on" or "off", </a:t>
            </a:r>
            <a:r>
              <a:rPr lang="en-US" altLang="en-US" sz="4000" dirty="0"/>
              <a:t>corresponding to </a:t>
            </a:r>
            <a:r>
              <a:rPr lang="en-US" altLang="en-US" sz="4000" b="1" dirty="0"/>
              <a:t>1 or 0</a:t>
            </a:r>
            <a:r>
              <a:rPr lang="en-US" altLang="en-US" sz="4000" dirty="0"/>
              <a:t>. 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408218" y="6461781"/>
            <a:ext cx="4628369" cy="365125"/>
          </a:xfrm>
        </p:spPr>
        <p:txBody>
          <a:bodyPr/>
          <a:lstStyle/>
          <a:p>
            <a:r>
              <a:rPr lang="en-GB" dirty="0"/>
              <a:t>Lecture 1-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5908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8C9CD2AC-536B-D1DA-111C-D8DB9DC822D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47480" y="298708"/>
            <a:ext cx="6519975" cy="560275"/>
          </a:xfrm>
        </p:spPr>
        <p:txBody>
          <a:bodyPr>
            <a:normAutofit fontScale="90000"/>
          </a:bodyPr>
          <a:lstStyle/>
          <a:p>
            <a:r>
              <a:rPr lang="en-US" altLang="en-US" sz="2800" b="1" dirty="0">
                <a:solidFill>
                  <a:schemeClr val="bg1"/>
                </a:solidFill>
              </a:rPr>
              <a:t>Binary numbers represent alphanumeric data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AD6ADBC6-4A8F-4E70-29E0-8D082E83D00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68926" y="1289407"/>
            <a:ext cx="10645487" cy="45875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Computers </a:t>
            </a:r>
            <a:r>
              <a:rPr lang="en-US" altLang="en-US" sz="3200" b="1" dirty="0"/>
              <a:t>don't</a:t>
            </a:r>
            <a:r>
              <a:rPr lang="en-US" altLang="en-US" sz="3200" dirty="0"/>
              <a:t> think in the </a:t>
            </a:r>
            <a:r>
              <a:rPr lang="en-US" altLang="en-US" sz="3200" b="1" i="1" dirty="0"/>
              <a:t>decimal</a:t>
            </a:r>
            <a:r>
              <a:rPr lang="en-US" altLang="en-US" sz="3200" b="1" dirty="0"/>
              <a:t> number system </a:t>
            </a:r>
            <a:r>
              <a:rPr lang="en-US" altLang="en-US" sz="3200" dirty="0"/>
              <a:t>as </a:t>
            </a:r>
            <a:r>
              <a:rPr lang="en-US" altLang="en-US" sz="3200" b="1" dirty="0"/>
              <a:t>humans</a:t>
            </a:r>
            <a:r>
              <a:rPr lang="en-US" altLang="en-US" sz="3200" dirty="0"/>
              <a:t> do, because electronic devices are structured in such a way that </a:t>
            </a:r>
            <a:r>
              <a:rPr lang="en-US" altLang="en-US" sz="3200" b="1" dirty="0"/>
              <a:t>binary numbering is natural </a:t>
            </a:r>
            <a:r>
              <a:rPr lang="en-US" altLang="en-US" sz="3200" dirty="0"/>
              <a:t>– computers have to </a:t>
            </a:r>
            <a:r>
              <a:rPr lang="en-US" altLang="en-US" sz="3200" i="1" dirty="0"/>
              <a:t>translate </a:t>
            </a:r>
            <a:r>
              <a:rPr lang="en-US" altLang="en-US" sz="3200" dirty="0"/>
              <a:t>in order to use decimal numbering.</a:t>
            </a:r>
          </a:p>
          <a:p>
            <a:pPr>
              <a:lnSpc>
                <a:spcPct val="90000"/>
              </a:lnSpc>
            </a:pPr>
            <a:r>
              <a:rPr lang="en-US" altLang="en-US" sz="3200" b="1" dirty="0"/>
              <a:t>Computers</a:t>
            </a:r>
            <a:r>
              <a:rPr lang="en-US" altLang="en-US" sz="3200" dirty="0"/>
              <a:t> can only </a:t>
            </a:r>
            <a:r>
              <a:rPr lang="en-US" altLang="en-US" sz="3200" b="1" dirty="0"/>
              <a:t>understand</a:t>
            </a:r>
            <a:r>
              <a:rPr lang="en-US" altLang="en-US" sz="3200" dirty="0"/>
              <a:t> and process data that is in a </a:t>
            </a:r>
            <a:r>
              <a:rPr lang="en-US" altLang="en-US" sz="3200" b="1" dirty="0"/>
              <a:t>binary format</a:t>
            </a:r>
            <a:r>
              <a:rPr lang="en-US" altLang="en-US" sz="3200" dirty="0"/>
              <a:t>, which is represented by </a:t>
            </a:r>
            <a:r>
              <a:rPr lang="en-US" altLang="en-US" sz="3200" b="1" dirty="0"/>
              <a:t>0s and 1s</a:t>
            </a:r>
            <a:r>
              <a:rPr lang="en-US" altLang="en-US" sz="3200" dirty="0"/>
              <a:t>.</a:t>
            </a:r>
          </a:p>
          <a:p>
            <a:pPr>
              <a:lnSpc>
                <a:spcPct val="90000"/>
              </a:lnSpc>
            </a:pPr>
            <a:r>
              <a:rPr lang="en-US" altLang="en-US" sz="3200" dirty="0"/>
              <a:t>These </a:t>
            </a:r>
            <a:r>
              <a:rPr lang="en-US" altLang="en-US" sz="3200" b="1" dirty="0"/>
              <a:t>0s and 1s </a:t>
            </a:r>
            <a:r>
              <a:rPr lang="en-US" altLang="en-US" sz="3200" dirty="0"/>
              <a:t>represent the two possible states of an electronic component and are referred to as binary digits (bits).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A7C2A34-D788-E5CE-4FF4-A6E3AC548D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31623" y="6461781"/>
            <a:ext cx="4404964" cy="365125"/>
          </a:xfrm>
        </p:spPr>
        <p:txBody>
          <a:bodyPr/>
          <a:lstStyle/>
          <a:p>
            <a:r>
              <a:rPr lang="en-GB" dirty="0"/>
              <a:t>Lecture 1- Introduction to Digital Electronics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CAD4C3D-DE02-1993-990F-6626AF4F03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74423" y="270165"/>
            <a:ext cx="6442416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b="1" dirty="0">
                <a:solidFill>
                  <a:schemeClr val="bg1"/>
                </a:solidFill>
              </a:rPr>
              <a:t>Digital - Introduction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4514" y="1545465"/>
            <a:ext cx="9673097" cy="4580700"/>
          </a:xfrm>
        </p:spPr>
        <p:txBody>
          <a:bodyPr>
            <a:normAutofit/>
          </a:bodyPr>
          <a:lstStyle/>
          <a:p>
            <a:r>
              <a:rPr lang="en-IN" sz="4400" dirty="0"/>
              <a:t>The signals can be broadly  classified into two categories:</a:t>
            </a:r>
          </a:p>
          <a:p>
            <a:pPr lvl="1"/>
            <a:r>
              <a:rPr lang="en-IN" sz="4000" dirty="0"/>
              <a:t>Analog Signals</a:t>
            </a:r>
          </a:p>
          <a:p>
            <a:pPr lvl="1"/>
            <a:r>
              <a:rPr lang="en-IN" sz="4000" dirty="0"/>
              <a:t>Digital Signals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548495" y="6461781"/>
            <a:ext cx="4488092" cy="365125"/>
          </a:xfrm>
        </p:spPr>
        <p:txBody>
          <a:bodyPr/>
          <a:lstStyle/>
          <a:p>
            <a:r>
              <a:rPr lang="en-GB" dirty="0"/>
              <a:t>Lecture 1-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84682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74423" y="270165"/>
            <a:ext cx="6442416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b="1" dirty="0">
                <a:solidFill>
                  <a:schemeClr val="bg1"/>
                </a:solidFill>
              </a:rPr>
              <a:t>Digital - Introduction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4514" y="1545465"/>
            <a:ext cx="10787154" cy="4580700"/>
          </a:xfrm>
        </p:spPr>
        <p:txBody>
          <a:bodyPr>
            <a:normAutofit/>
          </a:bodyPr>
          <a:lstStyle/>
          <a:p>
            <a:r>
              <a:rPr lang="en-IN" sz="3600" b="1" dirty="0"/>
              <a:t>Analog signal: </a:t>
            </a:r>
            <a:r>
              <a:rPr lang="en-IN" sz="3600" dirty="0"/>
              <a:t>Analog signals are which have </a:t>
            </a:r>
            <a:r>
              <a:rPr lang="en-IN" sz="3600" b="1" dirty="0"/>
              <a:t>infinite number of different magnitudes or values</a:t>
            </a:r>
            <a:r>
              <a:rPr lang="en-IN" sz="3600" dirty="0"/>
              <a:t>. They </a:t>
            </a:r>
            <a:r>
              <a:rPr lang="en-IN" sz="3600" b="1" dirty="0"/>
              <a:t>vary</a:t>
            </a:r>
            <a:r>
              <a:rPr lang="en-IN" sz="3600" dirty="0"/>
              <a:t> continuously with time.  </a:t>
            </a:r>
            <a:r>
              <a:rPr lang="en-IN" sz="3600" dirty="0" err="1"/>
              <a:t>Eg</a:t>
            </a:r>
            <a:r>
              <a:rPr lang="en-IN" sz="3600" dirty="0"/>
              <a:t>: Sine wave, triangular waves.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24686E-8600-D5B8-C775-CB23361B78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235" y="4161969"/>
            <a:ext cx="5705475" cy="1666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24691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28340" y="83203"/>
            <a:ext cx="7887644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dirty="0">
                <a:solidFill>
                  <a:schemeClr val="bg1"/>
                </a:solidFill>
              </a:rPr>
              <a:t>Digital -Introduction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504650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6E2FC8-CB25-57A5-C3B0-CEE7EE536882}"/>
              </a:ext>
            </a:extLst>
          </p:cNvPr>
          <p:cNvSpPr txBox="1"/>
          <p:nvPr/>
        </p:nvSpPr>
        <p:spPr>
          <a:xfrm>
            <a:off x="657970" y="1474980"/>
            <a:ext cx="10227365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3600" b="1" dirty="0"/>
              <a:t>Digital signal: </a:t>
            </a:r>
            <a:r>
              <a:rPr lang="en-IN" sz="3600" dirty="0"/>
              <a:t>A digital signal has only a </a:t>
            </a:r>
            <a:r>
              <a:rPr lang="en-IN" sz="3600" b="1" dirty="0"/>
              <a:t>finite number </a:t>
            </a:r>
            <a:r>
              <a:rPr lang="en-IN" sz="3600" dirty="0"/>
              <a:t>of values. </a:t>
            </a:r>
            <a:r>
              <a:rPr lang="en-US" sz="3600" dirty="0"/>
              <a:t>A digital signal refers to an </a:t>
            </a:r>
            <a:r>
              <a:rPr lang="en-US" sz="3600" b="1" dirty="0"/>
              <a:t>electrical signal </a:t>
            </a:r>
            <a:r>
              <a:rPr lang="en-US" sz="3600" dirty="0"/>
              <a:t>that is in a pattern of bits. </a:t>
            </a:r>
            <a:r>
              <a:rPr lang="en-US" sz="3600" dirty="0" err="1"/>
              <a:t>Eg</a:t>
            </a:r>
            <a:r>
              <a:rPr lang="en-US" sz="3600" dirty="0"/>
              <a:t>: Binary numbers </a:t>
            </a:r>
            <a:endParaRPr lang="en-IN" sz="36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7300121-3071-5CD1-914D-1E5851191A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3654" y="3982410"/>
            <a:ext cx="5943600" cy="139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552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70856" y="206061"/>
            <a:ext cx="6151178" cy="669702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b="1" dirty="0">
                <a:solidFill>
                  <a:schemeClr val="bg1"/>
                </a:solidFill>
              </a:rPr>
              <a:t>Digital logic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2204" y="1648495"/>
            <a:ext cx="9575408" cy="4477669"/>
          </a:xfrm>
        </p:spPr>
        <p:txBody>
          <a:bodyPr>
            <a:normAutofit/>
          </a:bodyPr>
          <a:lstStyle/>
          <a:p>
            <a:r>
              <a:rPr lang="en-IN" sz="3200" dirty="0"/>
              <a:t>The digital circuits will have only </a:t>
            </a:r>
            <a:r>
              <a:rPr lang="en-IN" sz="3200" b="1" dirty="0"/>
              <a:t>two distinct output voltage levels.</a:t>
            </a:r>
          </a:p>
          <a:p>
            <a:r>
              <a:rPr lang="en-IN" sz="3200" dirty="0"/>
              <a:t>These two voltage levels will be used to represent the </a:t>
            </a:r>
            <a:r>
              <a:rPr lang="en-IN" sz="3200" b="1" dirty="0"/>
              <a:t>logic 0 and logic 1 outputs </a:t>
            </a:r>
            <a:r>
              <a:rPr lang="en-IN" sz="3200" dirty="0"/>
              <a:t>of the circuit.</a:t>
            </a:r>
          </a:p>
          <a:p>
            <a:r>
              <a:rPr lang="en-US" altLang="en-US" sz="3200" dirty="0"/>
              <a:t>In a computer they are represented by the </a:t>
            </a:r>
            <a:r>
              <a:rPr lang="en-US" altLang="en-US" sz="3200" b="1" dirty="0"/>
              <a:t>presence or absence of electrical charges. </a:t>
            </a:r>
          </a:p>
          <a:p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611464-5E98-2658-2C1F-2A678163BC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22034" y="4238821"/>
            <a:ext cx="1533525" cy="1695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80726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Footer Placeholder 5">
            <a:extLst>
              <a:ext uri="{FF2B5EF4-FFF2-40B4-BE49-F238E27FC236}">
                <a16:creationId xmlns:a16="http://schemas.microsoft.com/office/drawing/2014/main" id="{80133108-2071-DDB6-6E7E-B9E2313AAF5E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 bwMode="auto">
          <a:xfrm>
            <a:off x="2286000" y="6248400"/>
            <a:ext cx="2895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/>
              <a:t>Lecture 1- Introduction to Digital Electronics</a:t>
            </a:r>
            <a:endParaRPr lang="en-US" altLang="en-US"/>
          </a:p>
        </p:txBody>
      </p:sp>
      <p:sp>
        <p:nvSpPr>
          <p:cNvPr id="1029" name="Slide Number Placeholder 6">
            <a:extLst>
              <a:ext uri="{FF2B5EF4-FFF2-40B4-BE49-F238E27FC236}">
                <a16:creationId xmlns:a16="http://schemas.microsoft.com/office/drawing/2014/main" id="{0AACAF35-3CE0-CB7B-478D-3F54D7BAFF2D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 bwMode="auto">
          <a:xfrm>
            <a:off x="8077200" y="6245225"/>
            <a:ext cx="2133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/>
              <a:t>2-</a:t>
            </a:r>
            <a:fld id="{DBFC0A61-8B86-4E31-8553-69C14B643172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1030" name="Rectangle 2">
            <a:extLst>
              <a:ext uri="{FF2B5EF4-FFF2-40B4-BE49-F238E27FC236}">
                <a16:creationId xmlns:a16="http://schemas.microsoft.com/office/drawing/2014/main" id="{B9D86B7F-28DC-DFBA-C4CA-5F3BD5216B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45652" y="0"/>
            <a:ext cx="4159405" cy="1143000"/>
          </a:xfrm>
        </p:spPr>
        <p:txBody>
          <a:bodyPr/>
          <a:lstStyle/>
          <a:p>
            <a:pPr eaLnBrk="1" hangingPunct="1"/>
            <a:r>
              <a:rPr lang="en-US" altLang="en-US" b="1" dirty="0">
                <a:solidFill>
                  <a:schemeClr val="bg1"/>
                </a:solidFill>
              </a:rPr>
              <a:t>Why Binary?</a:t>
            </a:r>
          </a:p>
        </p:txBody>
      </p:sp>
      <p:sp>
        <p:nvSpPr>
          <p:cNvPr id="1031" name="Rectangle 3">
            <a:extLst>
              <a:ext uri="{FF2B5EF4-FFF2-40B4-BE49-F238E27FC236}">
                <a16:creationId xmlns:a16="http://schemas.microsoft.com/office/drawing/2014/main" id="{55DA09B1-87F6-7164-1247-D8CCFF12853E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78780" y="1524001"/>
            <a:ext cx="10418626" cy="4525963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Early computer design was decimal</a:t>
            </a:r>
          </a:p>
          <a:p>
            <a:pPr lvl="1" eaLnBrk="1" hangingPunct="1"/>
            <a:r>
              <a:rPr lang="en-US" altLang="en-US" sz="2800" b="1" dirty="0"/>
              <a:t>Mark I and ENIAC</a:t>
            </a:r>
          </a:p>
          <a:p>
            <a:pPr eaLnBrk="1" hangingPunct="1"/>
            <a:r>
              <a:rPr lang="en-US" altLang="en-US" sz="3200" b="1" dirty="0"/>
              <a:t>John von Neumann</a:t>
            </a:r>
            <a:r>
              <a:rPr lang="en-US" altLang="en-US" sz="3200" dirty="0"/>
              <a:t> proposed binary data processing (1945)</a:t>
            </a:r>
          </a:p>
          <a:p>
            <a:pPr lvl="1" eaLnBrk="1" hangingPunct="1"/>
            <a:r>
              <a:rPr lang="en-US" altLang="en-US" sz="2800" dirty="0"/>
              <a:t>Simplified computer design</a:t>
            </a:r>
          </a:p>
          <a:p>
            <a:pPr lvl="1" eaLnBrk="1" hangingPunct="1"/>
            <a:r>
              <a:rPr lang="en-US" altLang="en-US" sz="2800" dirty="0"/>
              <a:t>Used for both instructions and data</a:t>
            </a:r>
          </a:p>
          <a:p>
            <a:pPr eaLnBrk="1" hangingPunct="1"/>
            <a:r>
              <a:rPr lang="en-US" altLang="en-US" sz="3200" dirty="0"/>
              <a:t>Natural relationship between on/off switches and </a:t>
            </a:r>
            <a:br>
              <a:rPr lang="en-US" altLang="en-US" sz="3200" dirty="0"/>
            </a:br>
            <a:r>
              <a:rPr lang="en-US" altLang="en-US" sz="3200" dirty="0"/>
              <a:t>calculation using Boolean logic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en-US" dirty="0"/>
          </a:p>
        </p:txBody>
      </p:sp>
      <p:graphicFrame>
        <p:nvGraphicFramePr>
          <p:cNvPr id="1026" name="Object 4">
            <a:extLst>
              <a:ext uri="{FF2B5EF4-FFF2-40B4-BE49-F238E27FC236}">
                <a16:creationId xmlns:a16="http://schemas.microsoft.com/office/drawing/2014/main" id="{96787D85-F28F-EDB8-044B-255FAE9CADD8}"/>
              </a:ext>
            </a:extLst>
          </p:cNvPr>
          <p:cNvGraphicFramePr>
            <a:graphicFrameLocks noGrp="1" noChangeAspect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2131641232"/>
              </p:ext>
            </p:extLst>
          </p:nvPr>
        </p:nvGraphicFramePr>
        <p:xfrm>
          <a:off x="9866866" y="3598127"/>
          <a:ext cx="646113" cy="828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2" imgW="1914286" imgH="2409524" progId="Paint.Picture">
                  <p:embed/>
                </p:oleObj>
              </mc:Choice>
              <mc:Fallback>
                <p:oleObj name="Bitmap Image" r:id="rId2" imgW="1914286" imgH="2409524" progId="Paint.Picture">
                  <p:embed/>
                  <p:pic>
                    <p:nvPicPr>
                      <p:cNvPr id="1026" name="Object 4">
                        <a:extLst>
                          <a:ext uri="{FF2B5EF4-FFF2-40B4-BE49-F238E27FC236}">
                            <a16:creationId xmlns:a16="http://schemas.microsoft.com/office/drawing/2014/main" id="{96787D85-F28F-EDB8-044B-255FAE9CADD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866866" y="3598127"/>
                        <a:ext cx="646113" cy="8286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7" name="Object 5">
            <a:extLst>
              <a:ext uri="{FF2B5EF4-FFF2-40B4-BE49-F238E27FC236}">
                <a16:creationId xmlns:a16="http://schemas.microsoft.com/office/drawing/2014/main" id="{0B5A5110-F60C-345F-996C-4046B1559E7A}"/>
              </a:ext>
            </a:extLst>
          </p:cNvPr>
          <p:cNvGraphicFramePr>
            <a:graphicFrameLocks noGrp="1" noChangeAspect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1247060918"/>
              </p:ext>
            </p:extLst>
          </p:nvPr>
        </p:nvGraphicFramePr>
        <p:xfrm>
          <a:off x="10902175" y="3598127"/>
          <a:ext cx="646113" cy="828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4" imgW="1914286" imgH="2409524" progId="Paint.Picture">
                  <p:embed/>
                </p:oleObj>
              </mc:Choice>
              <mc:Fallback>
                <p:oleObj name="Bitmap Image" r:id="rId4" imgW="1914286" imgH="2409524" progId="Paint.Picture">
                  <p:embed/>
                  <p:pic>
                    <p:nvPicPr>
                      <p:cNvPr id="1027" name="Object 5">
                        <a:extLst>
                          <a:ext uri="{FF2B5EF4-FFF2-40B4-BE49-F238E27FC236}">
                            <a16:creationId xmlns:a16="http://schemas.microsoft.com/office/drawing/2014/main" id="{0B5A5110-F60C-345F-996C-4046B1559E7A}"/>
                          </a:ext>
                        </a:extLst>
                      </p:cNvPr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902175" y="3598127"/>
                        <a:ext cx="646113" cy="8286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2812" name="Group 44">
            <a:extLst>
              <a:ext uri="{FF2B5EF4-FFF2-40B4-BE49-F238E27FC236}">
                <a16:creationId xmlns:a16="http://schemas.microsoft.com/office/drawing/2014/main" id="{DFF4361B-C7B1-0E21-ED49-7322ABFEA146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236964224"/>
              </p:ext>
            </p:extLst>
          </p:nvPr>
        </p:nvGraphicFramePr>
        <p:xfrm>
          <a:off x="9619457" y="3492191"/>
          <a:ext cx="2133600" cy="2487682"/>
        </p:xfrm>
        <a:graphic>
          <a:graphicData uri="http://schemas.openxmlformats.org/drawingml/2006/table">
            <a:tbl>
              <a:tblPr/>
              <a:tblGrid>
                <a:gridCol w="11049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287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205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661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On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Off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820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True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False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66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Yes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No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661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Footer Placeholder 5">
            <a:extLst>
              <a:ext uri="{FF2B5EF4-FFF2-40B4-BE49-F238E27FC236}">
                <a16:creationId xmlns:a16="http://schemas.microsoft.com/office/drawing/2014/main" id="{80133108-2071-DDB6-6E7E-B9E2313AAF5E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 bwMode="auto">
          <a:xfrm>
            <a:off x="2286000" y="6248400"/>
            <a:ext cx="2895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/>
              <a:t>Lecture 1- Introduction to Digital Electronics</a:t>
            </a:r>
            <a:endParaRPr lang="en-US" altLang="en-US"/>
          </a:p>
        </p:txBody>
      </p:sp>
      <p:sp>
        <p:nvSpPr>
          <p:cNvPr id="1029" name="Slide Number Placeholder 6">
            <a:extLst>
              <a:ext uri="{FF2B5EF4-FFF2-40B4-BE49-F238E27FC236}">
                <a16:creationId xmlns:a16="http://schemas.microsoft.com/office/drawing/2014/main" id="{0AACAF35-3CE0-CB7B-478D-3F54D7BAFF2D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 bwMode="auto">
          <a:xfrm>
            <a:off x="8077200" y="6245225"/>
            <a:ext cx="2133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/>
              <a:t>2-</a:t>
            </a:r>
            <a:fld id="{DBFC0A61-8B86-4E31-8553-69C14B643172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1030" name="Rectangle 2">
            <a:extLst>
              <a:ext uri="{FF2B5EF4-FFF2-40B4-BE49-F238E27FC236}">
                <a16:creationId xmlns:a16="http://schemas.microsoft.com/office/drawing/2014/main" id="{B9D86B7F-28DC-DFBA-C4CA-5F3BD5216B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45652" y="0"/>
            <a:ext cx="4159405" cy="1143000"/>
          </a:xfrm>
        </p:spPr>
        <p:txBody>
          <a:bodyPr/>
          <a:lstStyle/>
          <a:p>
            <a:pPr eaLnBrk="1" hangingPunct="1"/>
            <a:endParaRPr lang="en-US" altLang="en-US" b="1" dirty="0">
              <a:solidFill>
                <a:schemeClr val="bg1"/>
              </a:solidFill>
            </a:endParaRPr>
          </a:p>
        </p:txBody>
      </p:sp>
      <p:sp>
        <p:nvSpPr>
          <p:cNvPr id="1031" name="Rectangle 3">
            <a:extLst>
              <a:ext uri="{FF2B5EF4-FFF2-40B4-BE49-F238E27FC236}">
                <a16:creationId xmlns:a16="http://schemas.microsoft.com/office/drawing/2014/main" id="{55DA09B1-87F6-7164-1247-D8CCFF12853E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78780" y="1524001"/>
            <a:ext cx="9857408" cy="4525963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endParaRPr lang="en-US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B000F-445D-61A8-7667-0542297DCA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33541" y="3786982"/>
            <a:ext cx="5080000" cy="411480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4" name="Picture 10" descr="Units of Information">
            <a:extLst>
              <a:ext uri="{FF2B5EF4-FFF2-40B4-BE49-F238E27FC236}">
                <a16:creationId xmlns:a16="http://schemas.microsoft.com/office/drawing/2014/main" id="{E1C55062-177E-9DDF-4782-E8A83B9C66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86000" y="963662"/>
            <a:ext cx="6865170" cy="589433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669901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4363" y="129888"/>
            <a:ext cx="5154782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Number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571" y="1595005"/>
            <a:ext cx="11222511" cy="4531160"/>
          </a:xfrm>
        </p:spPr>
        <p:txBody>
          <a:bodyPr>
            <a:normAutofit/>
          </a:bodyPr>
          <a:lstStyle/>
          <a:p>
            <a:r>
              <a:rPr lang="en-IN" sz="4000" dirty="0"/>
              <a:t>Number system is basic for </a:t>
            </a:r>
            <a:r>
              <a:rPr lang="en-IN" sz="4000" b="1" dirty="0"/>
              <a:t>counting various items.</a:t>
            </a:r>
          </a:p>
          <a:p>
            <a:r>
              <a:rPr lang="en-IN" sz="4000" dirty="0"/>
              <a:t>The decimal number system has 10 digits: </a:t>
            </a:r>
            <a:r>
              <a:rPr lang="en-IN" sz="4000" b="1" dirty="0"/>
              <a:t>0, 1, 2, 3, 4, 5, 6, 7, 8, 9.</a:t>
            </a:r>
          </a:p>
          <a:p>
            <a:r>
              <a:rPr lang="en-IN" sz="4000" dirty="0"/>
              <a:t>Modern computers </a:t>
            </a:r>
            <a:r>
              <a:rPr lang="en-IN" sz="4000" b="1" dirty="0"/>
              <a:t>communicate and operate </a:t>
            </a:r>
            <a:r>
              <a:rPr lang="en-IN" sz="4000" dirty="0"/>
              <a:t>with </a:t>
            </a:r>
            <a:r>
              <a:rPr lang="en-IN" sz="4000" b="1" dirty="0"/>
              <a:t>binary numbers </a:t>
            </a:r>
            <a:r>
              <a:rPr lang="en-IN" sz="4000" dirty="0"/>
              <a:t>which use only the digits </a:t>
            </a:r>
            <a:r>
              <a:rPr lang="en-IN" sz="4000" b="1" dirty="0"/>
              <a:t>0 and 1</a:t>
            </a:r>
            <a:r>
              <a:rPr lang="en-IN" sz="4000" dirty="0"/>
              <a:t>.</a:t>
            </a:r>
            <a:endParaRPr lang="en-IN" sz="3200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03034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4363" y="129888"/>
            <a:ext cx="5154782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Number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2560" y="1595005"/>
            <a:ext cx="9725052" cy="48667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4000" dirty="0"/>
              <a:t>The number system have: </a:t>
            </a:r>
          </a:p>
          <a:p>
            <a:pPr lvl="1"/>
            <a:r>
              <a:rPr lang="en-IN" sz="3600" dirty="0"/>
              <a:t>Decimal</a:t>
            </a:r>
          </a:p>
          <a:p>
            <a:pPr lvl="1"/>
            <a:r>
              <a:rPr lang="en-IN" sz="3600" dirty="0"/>
              <a:t>Binary </a:t>
            </a:r>
          </a:p>
          <a:p>
            <a:pPr lvl="1"/>
            <a:r>
              <a:rPr lang="en-IN" sz="3600" dirty="0"/>
              <a:t>Hexadecimal </a:t>
            </a:r>
          </a:p>
          <a:p>
            <a:pPr lvl="1"/>
            <a:r>
              <a:rPr lang="en-IN" sz="3600" dirty="0"/>
              <a:t>Octal </a:t>
            </a:r>
          </a:p>
          <a:p>
            <a:pPr marL="0" indent="0"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39089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3054" y="140276"/>
            <a:ext cx="6118980" cy="789709"/>
          </a:xfrm>
        </p:spPr>
        <p:txBody>
          <a:bodyPr>
            <a:normAutofit/>
          </a:bodyPr>
          <a:lstStyle/>
          <a:p>
            <a:pPr algn="l"/>
            <a:r>
              <a:rPr lang="en-IN" sz="3600" b="1" dirty="0">
                <a:solidFill>
                  <a:schemeClr val="bg1"/>
                </a:solidFill>
              </a:rPr>
              <a:t>Decimal Number system</a:t>
            </a:r>
            <a:endParaRPr lang="en-IN" sz="54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706" y="1335604"/>
            <a:ext cx="10234206" cy="538212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US" altLang="en-US" sz="3600" dirty="0"/>
              <a:t>The most frequently used number system is the </a:t>
            </a:r>
            <a:r>
              <a:rPr lang="en-US" altLang="en-US" sz="3600" b="1" dirty="0"/>
              <a:t>decimal, or Base 10</a:t>
            </a:r>
            <a:r>
              <a:rPr lang="en-US" altLang="en-US" sz="3600" dirty="0"/>
              <a:t>.</a:t>
            </a:r>
          </a:p>
          <a:p>
            <a:pPr>
              <a:lnSpc>
                <a:spcPct val="80000"/>
              </a:lnSpc>
            </a:pPr>
            <a:r>
              <a:rPr lang="en-US" altLang="en-US" sz="3600" dirty="0"/>
              <a:t>It is called </a:t>
            </a:r>
            <a:r>
              <a:rPr lang="en-US" altLang="en-US" sz="3600" b="1" dirty="0"/>
              <a:t>Base 10 </a:t>
            </a:r>
            <a:r>
              <a:rPr lang="en-US" altLang="en-US" sz="3600" dirty="0"/>
              <a:t>because it uses </a:t>
            </a:r>
            <a:r>
              <a:rPr lang="en-US" altLang="en-US" sz="3600" b="1" dirty="0"/>
              <a:t>ten symbols</a:t>
            </a:r>
            <a:r>
              <a:rPr lang="en-US" altLang="en-US" sz="3600" dirty="0"/>
              <a:t>, and </a:t>
            </a:r>
            <a:r>
              <a:rPr lang="en-US" altLang="en-US" sz="3600" b="1" dirty="0"/>
              <a:t>combinations of them</a:t>
            </a:r>
            <a:r>
              <a:rPr lang="en-US" altLang="en-US" sz="3600" dirty="0"/>
              <a:t>, to represent all possible numbers.</a:t>
            </a:r>
          </a:p>
          <a:p>
            <a:pPr>
              <a:lnSpc>
                <a:spcPct val="80000"/>
              </a:lnSpc>
            </a:pPr>
            <a:r>
              <a:rPr lang="en-US" altLang="en-US" sz="3600" dirty="0"/>
              <a:t>The digits </a:t>
            </a:r>
            <a:r>
              <a:rPr lang="en-US" altLang="en-US" sz="3600" b="1" dirty="0"/>
              <a:t>0,1,2,3,4,5,6,7,8, and 9</a:t>
            </a:r>
            <a:r>
              <a:rPr lang="en-US" altLang="en-US" sz="3600" dirty="0"/>
              <a:t>, make up the Base 10 system. </a:t>
            </a:r>
          </a:p>
          <a:p>
            <a:r>
              <a:rPr lang="en-IN" sz="3600" dirty="0"/>
              <a:t>In decimal number system we can express any decimal number in </a:t>
            </a:r>
            <a:r>
              <a:rPr lang="en-IN" sz="3600" b="1" dirty="0"/>
              <a:t>units, tens, hundreds, thousands and so on.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79808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3054" y="140276"/>
            <a:ext cx="6118980" cy="789709"/>
          </a:xfrm>
        </p:spPr>
        <p:txBody>
          <a:bodyPr>
            <a:normAutofit/>
          </a:bodyPr>
          <a:lstStyle/>
          <a:p>
            <a:pPr algn="l"/>
            <a:r>
              <a:rPr lang="en-IN" sz="3600" b="1" dirty="0">
                <a:solidFill>
                  <a:schemeClr val="bg1"/>
                </a:solidFill>
              </a:rPr>
              <a:t>Decimal Number system</a:t>
            </a:r>
            <a:endParaRPr lang="en-IN" sz="54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705" y="1335604"/>
            <a:ext cx="11277229" cy="552239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The decimal number system is based on </a:t>
            </a:r>
            <a:r>
              <a:rPr lang="en-US" altLang="en-US" sz="3200" b="1" dirty="0"/>
              <a:t>powers of 10</a:t>
            </a:r>
            <a:r>
              <a:rPr lang="en-US" altLang="en-US" sz="3200" dirty="0"/>
              <a:t>.</a:t>
            </a:r>
          </a:p>
          <a:p>
            <a:pPr>
              <a:lnSpc>
                <a:spcPct val="90000"/>
              </a:lnSpc>
            </a:pPr>
            <a:r>
              <a:rPr lang="en-US" altLang="en-US" sz="3200" dirty="0"/>
              <a:t>Each </a:t>
            </a:r>
            <a:r>
              <a:rPr lang="en-US" altLang="en-US" sz="3200" b="1" dirty="0"/>
              <a:t>symbol, or digit, represents the number 10 </a:t>
            </a:r>
            <a:r>
              <a:rPr lang="en-US" altLang="en-US" sz="3200" dirty="0"/>
              <a:t>(base number) </a:t>
            </a:r>
            <a:r>
              <a:rPr lang="en-US" altLang="en-US" sz="3200" b="1" dirty="0"/>
              <a:t>raised to a power (exponent), </a:t>
            </a:r>
            <a:r>
              <a:rPr lang="en-US" altLang="en-US" sz="3200" dirty="0"/>
              <a:t>according to its position, </a:t>
            </a:r>
            <a:r>
              <a:rPr lang="en-US" altLang="en-US" sz="3200" b="1" dirty="0"/>
              <a:t>and is multiplied by the number that holds that position.</a:t>
            </a:r>
            <a:endParaRPr lang="en-IN" sz="3200" b="1" dirty="0"/>
          </a:p>
          <a:p>
            <a:r>
              <a:rPr lang="en-IN" sz="3200" dirty="0"/>
              <a:t>The </a:t>
            </a:r>
            <a:r>
              <a:rPr lang="en-IN" sz="3200" b="1" dirty="0"/>
              <a:t>left most digit</a:t>
            </a:r>
            <a:r>
              <a:rPr lang="en-IN" sz="3200" dirty="0"/>
              <a:t>, which has the </a:t>
            </a:r>
            <a:r>
              <a:rPr lang="en-IN" sz="3200" b="1" dirty="0"/>
              <a:t>greatest weight is called the most significant bit (MSB)</a:t>
            </a:r>
            <a:r>
              <a:rPr lang="en-IN" sz="3200" dirty="0"/>
              <a:t> and the </a:t>
            </a:r>
            <a:r>
              <a:rPr lang="en-IN" sz="3200" b="1" dirty="0"/>
              <a:t>rightmost digit</a:t>
            </a:r>
            <a:r>
              <a:rPr lang="en-IN" sz="3200" dirty="0"/>
              <a:t>, which has the </a:t>
            </a:r>
            <a:r>
              <a:rPr lang="en-IN" sz="3200" b="1" dirty="0"/>
              <a:t>least weight</a:t>
            </a:r>
            <a:r>
              <a:rPr lang="en-IN" sz="3200" dirty="0"/>
              <a:t>, is called the </a:t>
            </a:r>
            <a:r>
              <a:rPr lang="en-IN" sz="3200" b="1" dirty="0"/>
              <a:t>least significant  bit (LSB).</a:t>
            </a:r>
          </a:p>
          <a:p>
            <a:r>
              <a:rPr lang="en-IN" sz="3200" dirty="0"/>
              <a:t>The decimal number can be written as </a:t>
            </a:r>
            <a:r>
              <a:rPr lang="en-IN" sz="3200" b="1" dirty="0"/>
              <a:t>5678.9</a:t>
            </a:r>
            <a:r>
              <a:rPr lang="en-IN" sz="1600" b="1" dirty="0"/>
              <a:t>10, </a:t>
            </a:r>
            <a:r>
              <a:rPr lang="en-IN" sz="3200" dirty="0"/>
              <a:t>where the </a:t>
            </a:r>
            <a:r>
              <a:rPr lang="en-IN" sz="3200" b="1" dirty="0"/>
              <a:t>10 subscript indicates the radix or base.</a:t>
            </a:r>
          </a:p>
          <a:p>
            <a:endParaRPr lang="en-IN" sz="320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87778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3054" y="140276"/>
            <a:ext cx="6118980" cy="789709"/>
          </a:xfrm>
        </p:spPr>
        <p:txBody>
          <a:bodyPr>
            <a:normAutofit/>
          </a:bodyPr>
          <a:lstStyle/>
          <a:p>
            <a:pPr algn="l"/>
            <a:r>
              <a:rPr lang="en-IN" sz="3600" b="1" dirty="0">
                <a:solidFill>
                  <a:schemeClr val="bg1"/>
                </a:solidFill>
              </a:rPr>
              <a:t>Decimal Number system</a:t>
            </a:r>
            <a:endParaRPr lang="en-IN" sz="5400" b="1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4" name="Picture 8" descr="Decimal Number System">
            <a:extLst>
              <a:ext uri="{FF2B5EF4-FFF2-40B4-BE49-F238E27FC236}">
                <a16:creationId xmlns:a16="http://schemas.microsoft.com/office/drawing/2014/main" id="{0539FC09-355A-0410-009A-CD68C07B21E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43936" y="1724401"/>
            <a:ext cx="6621428" cy="4744286"/>
          </a:xfrm>
          <a:noFill/>
        </p:spPr>
      </p:pic>
    </p:spTree>
    <p:extLst>
      <p:ext uri="{BB962C8B-B14F-4D97-AF65-F5344CB8AC3E}">
        <p14:creationId xmlns:p14="http://schemas.microsoft.com/office/powerpoint/2010/main" val="26481688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Footer Placeholder 4">
            <a:extLst>
              <a:ext uri="{FF2B5EF4-FFF2-40B4-BE49-F238E27FC236}">
                <a16:creationId xmlns:a16="http://schemas.microsoft.com/office/drawing/2014/main" id="{5A17A8C6-CAEA-5430-7855-B8E55EA8E132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 bwMode="auto">
          <a:xfrm>
            <a:off x="2285999" y="6354040"/>
            <a:ext cx="5320145" cy="370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600" i="1" dirty="0">
                <a:latin typeface="+mn-lt"/>
              </a:rPr>
              <a:t>Lecture 1- Introduction to Digital Electronics</a:t>
            </a:r>
            <a:endParaRPr lang="en-US" altLang="en-US" sz="1600" i="1" dirty="0">
              <a:latin typeface="+mn-lt"/>
            </a:endParaRPr>
          </a:p>
        </p:txBody>
      </p:sp>
      <p:sp>
        <p:nvSpPr>
          <p:cNvPr id="19459" name="Slide Number Placeholder 5">
            <a:extLst>
              <a:ext uri="{FF2B5EF4-FFF2-40B4-BE49-F238E27FC236}">
                <a16:creationId xmlns:a16="http://schemas.microsoft.com/office/drawing/2014/main" id="{8137B86D-EF14-514B-066E-09159199B1EB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 bwMode="auto">
          <a:xfrm>
            <a:off x="8077200" y="6245225"/>
            <a:ext cx="2133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/>
              <a:t>2-</a:t>
            </a:r>
            <a:fld id="{78C1EF15-656B-44B1-9F4D-21B0D844719A}" type="slidenum">
              <a:rPr lang="en-US" altLang="en-US"/>
              <a:pPr/>
              <a:t>17</a:t>
            </a:fld>
            <a:endParaRPr lang="en-US" altLang="en-US"/>
          </a:p>
        </p:txBody>
      </p:sp>
      <p:sp>
        <p:nvSpPr>
          <p:cNvPr id="19460" name="Rectangle 2">
            <a:extLst>
              <a:ext uri="{FF2B5EF4-FFF2-40B4-BE49-F238E27FC236}">
                <a16:creationId xmlns:a16="http://schemas.microsoft.com/office/drawing/2014/main" id="{C242B18B-6D95-2975-2769-4B53FCEB8F0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878603" y="-113506"/>
            <a:ext cx="6556343" cy="1325563"/>
          </a:xfrm>
        </p:spPr>
        <p:txBody>
          <a:bodyPr/>
          <a:lstStyle/>
          <a:p>
            <a:pPr eaLnBrk="1" hangingPunct="1"/>
            <a:r>
              <a:rPr lang="en-US" altLang="en-US" b="1" dirty="0">
                <a:solidFill>
                  <a:schemeClr val="bg1"/>
                </a:solidFill>
              </a:rPr>
              <a:t>Positional Notation: Base 10</a:t>
            </a:r>
          </a:p>
        </p:txBody>
      </p:sp>
      <p:graphicFrame>
        <p:nvGraphicFramePr>
          <p:cNvPr id="37987" name="Group 99">
            <a:extLst>
              <a:ext uri="{FF2B5EF4-FFF2-40B4-BE49-F238E27FC236}">
                <a16:creationId xmlns:a16="http://schemas.microsoft.com/office/drawing/2014/main" id="{C969E4CD-40C0-03D0-7505-920B792E518A}"/>
              </a:ext>
            </a:extLst>
          </p:cNvPr>
          <p:cNvGraphicFramePr>
            <a:graphicFrameLocks noGrp="1"/>
          </p:cNvGraphicFramePr>
          <p:nvPr>
            <p:ph type="body" idx="1"/>
          </p:nvPr>
        </p:nvGraphicFramePr>
        <p:xfrm>
          <a:off x="3783014" y="3352800"/>
          <a:ext cx="5045075" cy="2011364"/>
        </p:xfrm>
        <a:graphic>
          <a:graphicData uri="http://schemas.openxmlformats.org/drawingml/2006/table">
            <a:tbl>
              <a:tblPr/>
              <a:tblGrid>
                <a:gridCol w="12334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05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0658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Place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  <a:r>
                        <a:rPr kumimoji="0" lang="en-US" sz="2000" b="1" i="0" u="none" strike="noStrike" cap="none" normalizeH="0" baseline="3000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  <a:r>
                        <a:rPr kumimoji="0" lang="en-US" sz="20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Value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Evaluate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 x 10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 x1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Sum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40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pSp>
        <p:nvGrpSpPr>
          <p:cNvPr id="19483" name="Group 25">
            <a:extLst>
              <a:ext uri="{FF2B5EF4-FFF2-40B4-BE49-F238E27FC236}">
                <a16:creationId xmlns:a16="http://schemas.microsoft.com/office/drawing/2014/main" id="{9CF388B6-CF90-8F8C-6C32-02A0FC0F7548}"/>
              </a:ext>
            </a:extLst>
          </p:cNvPr>
          <p:cNvGrpSpPr>
            <a:grpSpLocks/>
          </p:cNvGrpSpPr>
          <p:nvPr/>
        </p:nvGrpSpPr>
        <p:grpSpPr bwMode="auto">
          <a:xfrm>
            <a:off x="7696200" y="2209801"/>
            <a:ext cx="1676400" cy="1281113"/>
            <a:chOff x="3888" y="1392"/>
            <a:chExt cx="1056" cy="807"/>
          </a:xfrm>
        </p:grpSpPr>
        <p:sp>
          <p:nvSpPr>
            <p:cNvPr id="19488" name="AutoShape 26">
              <a:extLst>
                <a:ext uri="{FF2B5EF4-FFF2-40B4-BE49-F238E27FC236}">
                  <a16:creationId xmlns:a16="http://schemas.microsoft.com/office/drawing/2014/main" id="{DBDA853C-3CEF-CC39-3832-CC6BE436C8AC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3888" y="1584"/>
              <a:ext cx="768" cy="615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3150 w 21600"/>
                <a:gd name="T19" fmla="*/ 3161 h 21600"/>
                <a:gd name="T20" fmla="*/ 18450 w 21600"/>
                <a:gd name="T21" fmla="*/ 18439 h 2160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8919" y="5399"/>
                    <a:pt x="7175" y="6377"/>
                    <a:pt x="6193" y="7981"/>
                  </a:cubicBezTo>
                  <a:lnTo>
                    <a:pt x="1587" y="5163"/>
                  </a:lnTo>
                  <a:cubicBezTo>
                    <a:pt x="3550" y="1955"/>
                    <a:pt x="7039" y="-1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FF9F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89" name="Text Box 27">
              <a:extLst>
                <a:ext uri="{FF2B5EF4-FFF2-40B4-BE49-F238E27FC236}">
                  <a16:creationId xmlns:a16="http://schemas.microsoft.com/office/drawing/2014/main" id="{3BA79B95-9CFA-0D4A-16E3-0B9B3BE4330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128" y="1392"/>
              <a:ext cx="81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 b="1">
                  <a:solidFill>
                    <a:srgbClr val="FF9F11"/>
                  </a:solidFill>
                </a:rPr>
                <a:t>1’s place</a:t>
              </a:r>
            </a:p>
          </p:txBody>
        </p:sp>
      </p:grpSp>
      <p:grpSp>
        <p:nvGrpSpPr>
          <p:cNvPr id="19484" name="Group 28">
            <a:extLst>
              <a:ext uri="{FF2B5EF4-FFF2-40B4-BE49-F238E27FC236}">
                <a16:creationId xmlns:a16="http://schemas.microsoft.com/office/drawing/2014/main" id="{8C16788A-0C17-7442-177F-7344470E4B11}"/>
              </a:ext>
            </a:extLst>
          </p:cNvPr>
          <p:cNvGrpSpPr>
            <a:grpSpLocks/>
          </p:cNvGrpSpPr>
          <p:nvPr/>
        </p:nvGrpSpPr>
        <p:grpSpPr bwMode="auto">
          <a:xfrm>
            <a:off x="4343400" y="2209801"/>
            <a:ext cx="1752600" cy="1281113"/>
            <a:chOff x="1776" y="1392"/>
            <a:chExt cx="1104" cy="807"/>
          </a:xfrm>
        </p:grpSpPr>
        <p:sp>
          <p:nvSpPr>
            <p:cNvPr id="19486" name="AutoShape 29">
              <a:extLst>
                <a:ext uri="{FF2B5EF4-FFF2-40B4-BE49-F238E27FC236}">
                  <a16:creationId xmlns:a16="http://schemas.microsoft.com/office/drawing/2014/main" id="{C61D4BB8-215D-E115-8681-36937470BB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4" y="1584"/>
              <a:ext cx="816" cy="615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3150 w 21600"/>
                <a:gd name="T19" fmla="*/ 3161 h 21600"/>
                <a:gd name="T20" fmla="*/ 18450 w 21600"/>
                <a:gd name="T21" fmla="*/ 18439 h 2160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8919" y="5399"/>
                    <a:pt x="7175" y="6377"/>
                    <a:pt x="6193" y="7981"/>
                  </a:cubicBezTo>
                  <a:lnTo>
                    <a:pt x="1587" y="5163"/>
                  </a:lnTo>
                  <a:cubicBezTo>
                    <a:pt x="3550" y="1955"/>
                    <a:pt x="7039" y="-1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FF9F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87" name="Text Box 30">
              <a:extLst>
                <a:ext uri="{FF2B5EF4-FFF2-40B4-BE49-F238E27FC236}">
                  <a16:creationId xmlns:a16="http://schemas.microsoft.com/office/drawing/2014/main" id="{5408D46E-87FC-DC1B-693D-A164387D012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76" y="1392"/>
              <a:ext cx="81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 b="1">
                  <a:solidFill>
                    <a:srgbClr val="FF9F11"/>
                  </a:solidFill>
                </a:rPr>
                <a:t>10’s place</a:t>
              </a:r>
            </a:p>
          </p:txBody>
        </p:sp>
      </p:grpSp>
      <p:sp>
        <p:nvSpPr>
          <p:cNvPr id="19485" name="Text Box 31">
            <a:extLst>
              <a:ext uri="{FF2B5EF4-FFF2-40B4-BE49-F238E27FC236}">
                <a16:creationId xmlns:a16="http://schemas.microsoft.com/office/drawing/2014/main" id="{DAD75382-C565-DF11-5025-D56A2A973B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1600200"/>
            <a:ext cx="4267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400" b="1">
                <a:solidFill>
                  <a:srgbClr val="FF9F11"/>
                </a:solidFill>
              </a:rPr>
              <a:t>43 </a:t>
            </a:r>
            <a:r>
              <a:rPr lang="en-US" altLang="en-US" sz="2400">
                <a:solidFill>
                  <a:srgbClr val="FF9F11"/>
                </a:solidFill>
              </a:rPr>
              <a:t>= 4 x 10</a:t>
            </a:r>
            <a:r>
              <a:rPr lang="en-US" altLang="en-US" sz="2400" baseline="30000">
                <a:solidFill>
                  <a:srgbClr val="FF9F11"/>
                </a:solidFill>
              </a:rPr>
              <a:t>1</a:t>
            </a:r>
            <a:r>
              <a:rPr lang="en-US" altLang="en-US" sz="2400">
                <a:solidFill>
                  <a:srgbClr val="FF9F11"/>
                </a:solidFill>
              </a:rPr>
              <a:t> + 3 x 10</a:t>
            </a:r>
            <a:r>
              <a:rPr lang="en-US" altLang="en-US" sz="2400" baseline="30000">
                <a:solidFill>
                  <a:srgbClr val="FF9F11"/>
                </a:solidFill>
              </a:rPr>
              <a:t>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Footer Placeholder 4">
            <a:extLst>
              <a:ext uri="{FF2B5EF4-FFF2-40B4-BE49-F238E27FC236}">
                <a16:creationId xmlns:a16="http://schemas.microsoft.com/office/drawing/2014/main" id="{B82FE406-0AA5-F9CD-D2F8-EEFAFCB71590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 bwMode="auto">
          <a:xfrm>
            <a:off x="2285999" y="6405994"/>
            <a:ext cx="5553941" cy="318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400" i="1" dirty="0">
                <a:latin typeface="+mn-lt"/>
              </a:rPr>
              <a:t>Lecture 1- Introduction to Digital Electronics</a:t>
            </a:r>
            <a:endParaRPr lang="en-US" altLang="en-US" sz="1400" i="1" dirty="0">
              <a:latin typeface="+mn-lt"/>
            </a:endParaRPr>
          </a:p>
        </p:txBody>
      </p:sp>
      <p:sp>
        <p:nvSpPr>
          <p:cNvPr id="20483" name="Slide Number Placeholder 5">
            <a:extLst>
              <a:ext uri="{FF2B5EF4-FFF2-40B4-BE49-F238E27FC236}">
                <a16:creationId xmlns:a16="http://schemas.microsoft.com/office/drawing/2014/main" id="{ED4C7CB9-6017-EFCA-F6AF-777D42039C89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 bwMode="auto">
          <a:xfrm>
            <a:off x="8077200" y="6245225"/>
            <a:ext cx="2133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/>
              <a:t>2-</a:t>
            </a:r>
            <a:fld id="{E3FBE486-4C32-4541-9A6C-9F648AAE47E3}" type="slidenum">
              <a:rPr lang="en-US" altLang="en-US"/>
              <a:pPr/>
              <a:t>18</a:t>
            </a:fld>
            <a:endParaRPr lang="en-US" altLang="en-US"/>
          </a:p>
        </p:txBody>
      </p:sp>
      <p:sp>
        <p:nvSpPr>
          <p:cNvPr id="20484" name="Rectangle 2">
            <a:extLst>
              <a:ext uri="{FF2B5EF4-FFF2-40B4-BE49-F238E27FC236}">
                <a16:creationId xmlns:a16="http://schemas.microsoft.com/office/drawing/2014/main" id="{B778CC9F-7F6C-F5CE-554E-AB244EE39D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102730" y="-83344"/>
            <a:ext cx="6509584" cy="1325563"/>
          </a:xfrm>
        </p:spPr>
        <p:txBody>
          <a:bodyPr/>
          <a:lstStyle/>
          <a:p>
            <a:pPr eaLnBrk="1" hangingPunct="1"/>
            <a:r>
              <a:rPr lang="en-US" altLang="en-US" b="1" dirty="0">
                <a:solidFill>
                  <a:schemeClr val="bg1"/>
                </a:solidFill>
              </a:rPr>
              <a:t>Positional Notation: Base 10</a:t>
            </a:r>
          </a:p>
        </p:txBody>
      </p:sp>
      <p:graphicFrame>
        <p:nvGraphicFramePr>
          <p:cNvPr id="39013" name="Group 101">
            <a:extLst>
              <a:ext uri="{FF2B5EF4-FFF2-40B4-BE49-F238E27FC236}">
                <a16:creationId xmlns:a16="http://schemas.microsoft.com/office/drawing/2014/main" id="{770B55C3-940D-A3E6-8071-1DD05A2830A5}"/>
              </a:ext>
            </a:extLst>
          </p:cNvPr>
          <p:cNvGraphicFramePr>
            <a:graphicFrameLocks noGrp="1"/>
          </p:cNvGraphicFramePr>
          <p:nvPr>
            <p:ph type="body" idx="1"/>
          </p:nvPr>
        </p:nvGraphicFramePr>
        <p:xfrm>
          <a:off x="2736851" y="3276600"/>
          <a:ext cx="6875463" cy="2468170"/>
        </p:xfrm>
        <a:graphic>
          <a:graphicData uri="http://schemas.openxmlformats.org/drawingml/2006/table">
            <a:tbl>
              <a:tblPr/>
              <a:tblGrid>
                <a:gridCol w="11588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05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0658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05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Place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  <a:r>
                        <a:rPr kumimoji="0" lang="en-US" sz="20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  <a:endParaRPr kumimoji="0" lang="en-US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  <a:r>
                        <a:rPr kumimoji="0" lang="en-US" sz="20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  <a:r>
                        <a:rPr kumimoji="0" lang="en-US" sz="20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Value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Evaluate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 x 100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 x 10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 x1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Sum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500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20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7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pSp>
        <p:nvGrpSpPr>
          <p:cNvPr id="20512" name="Group 30">
            <a:extLst>
              <a:ext uri="{FF2B5EF4-FFF2-40B4-BE49-F238E27FC236}">
                <a16:creationId xmlns:a16="http://schemas.microsoft.com/office/drawing/2014/main" id="{4DC604A9-04FE-E946-7AAF-8E1D19D28EA8}"/>
              </a:ext>
            </a:extLst>
          </p:cNvPr>
          <p:cNvGrpSpPr>
            <a:grpSpLocks/>
          </p:cNvGrpSpPr>
          <p:nvPr/>
        </p:nvGrpSpPr>
        <p:grpSpPr bwMode="auto">
          <a:xfrm>
            <a:off x="8382000" y="2133601"/>
            <a:ext cx="1676400" cy="1281113"/>
            <a:chOff x="3888" y="1392"/>
            <a:chExt cx="1056" cy="807"/>
          </a:xfrm>
        </p:grpSpPr>
        <p:sp>
          <p:nvSpPr>
            <p:cNvPr id="20520" name="AutoShape 31">
              <a:extLst>
                <a:ext uri="{FF2B5EF4-FFF2-40B4-BE49-F238E27FC236}">
                  <a16:creationId xmlns:a16="http://schemas.microsoft.com/office/drawing/2014/main" id="{A3D910C0-8504-0AF3-74B2-42F4893FB577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3888" y="1584"/>
              <a:ext cx="768" cy="615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3150 w 21600"/>
                <a:gd name="T19" fmla="*/ 3161 h 21600"/>
                <a:gd name="T20" fmla="*/ 18450 w 21600"/>
                <a:gd name="T21" fmla="*/ 18439 h 2160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8919" y="5399"/>
                    <a:pt x="7175" y="6377"/>
                    <a:pt x="6193" y="7981"/>
                  </a:cubicBezTo>
                  <a:lnTo>
                    <a:pt x="1587" y="5163"/>
                  </a:lnTo>
                  <a:cubicBezTo>
                    <a:pt x="3550" y="1955"/>
                    <a:pt x="7039" y="-1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FF9F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521" name="Text Box 32">
              <a:extLst>
                <a:ext uri="{FF2B5EF4-FFF2-40B4-BE49-F238E27FC236}">
                  <a16:creationId xmlns:a16="http://schemas.microsoft.com/office/drawing/2014/main" id="{4C7368F4-D754-269D-73A5-6650232DC75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128" y="1392"/>
              <a:ext cx="81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 b="1">
                  <a:solidFill>
                    <a:srgbClr val="FF9F11"/>
                  </a:solidFill>
                </a:rPr>
                <a:t>1’s place</a:t>
              </a:r>
            </a:p>
          </p:txBody>
        </p:sp>
      </p:grpSp>
      <p:grpSp>
        <p:nvGrpSpPr>
          <p:cNvPr id="20513" name="Group 33">
            <a:extLst>
              <a:ext uri="{FF2B5EF4-FFF2-40B4-BE49-F238E27FC236}">
                <a16:creationId xmlns:a16="http://schemas.microsoft.com/office/drawing/2014/main" id="{E87838B3-778A-2364-8ED6-8508E8F0A179}"/>
              </a:ext>
            </a:extLst>
          </p:cNvPr>
          <p:cNvGrpSpPr>
            <a:grpSpLocks/>
          </p:cNvGrpSpPr>
          <p:nvPr/>
        </p:nvGrpSpPr>
        <p:grpSpPr bwMode="auto">
          <a:xfrm>
            <a:off x="5105400" y="2209801"/>
            <a:ext cx="1752600" cy="1281113"/>
            <a:chOff x="1776" y="1392"/>
            <a:chExt cx="1104" cy="807"/>
          </a:xfrm>
        </p:grpSpPr>
        <p:sp>
          <p:nvSpPr>
            <p:cNvPr id="20518" name="AutoShape 34">
              <a:extLst>
                <a:ext uri="{FF2B5EF4-FFF2-40B4-BE49-F238E27FC236}">
                  <a16:creationId xmlns:a16="http://schemas.microsoft.com/office/drawing/2014/main" id="{9DE3920E-B76E-BA95-84CB-85E2B610E47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4" y="1584"/>
              <a:ext cx="816" cy="615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3150 w 21600"/>
                <a:gd name="T19" fmla="*/ 3161 h 21600"/>
                <a:gd name="T20" fmla="*/ 18450 w 21600"/>
                <a:gd name="T21" fmla="*/ 18439 h 2160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8919" y="5399"/>
                    <a:pt x="7175" y="6377"/>
                    <a:pt x="6193" y="7981"/>
                  </a:cubicBezTo>
                  <a:lnTo>
                    <a:pt x="1587" y="5163"/>
                  </a:lnTo>
                  <a:cubicBezTo>
                    <a:pt x="3550" y="1955"/>
                    <a:pt x="7039" y="-1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FF9F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519" name="Text Box 35">
              <a:extLst>
                <a:ext uri="{FF2B5EF4-FFF2-40B4-BE49-F238E27FC236}">
                  <a16:creationId xmlns:a16="http://schemas.microsoft.com/office/drawing/2014/main" id="{67F627FE-2BC8-6D93-CC4B-4D4112DB2AB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76" y="1392"/>
              <a:ext cx="81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 b="1">
                  <a:solidFill>
                    <a:srgbClr val="FF9F11"/>
                  </a:solidFill>
                </a:rPr>
                <a:t>10’s place</a:t>
              </a:r>
            </a:p>
          </p:txBody>
        </p:sp>
      </p:grpSp>
      <p:sp>
        <p:nvSpPr>
          <p:cNvPr id="20514" name="Text Box 36">
            <a:extLst>
              <a:ext uri="{FF2B5EF4-FFF2-40B4-BE49-F238E27FC236}">
                <a16:creationId xmlns:a16="http://schemas.microsoft.com/office/drawing/2014/main" id="{3856738B-37D2-4C9F-EBE1-E8804BC9E1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67000" y="1600200"/>
            <a:ext cx="5105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400" b="1">
                <a:solidFill>
                  <a:srgbClr val="FF9F11"/>
                </a:solidFill>
              </a:rPr>
              <a:t>527 = 5 x 10</a:t>
            </a:r>
            <a:r>
              <a:rPr lang="en-US" altLang="en-US" sz="2400" b="1" baseline="30000">
                <a:solidFill>
                  <a:srgbClr val="FF9F11"/>
                </a:solidFill>
              </a:rPr>
              <a:t>2</a:t>
            </a:r>
            <a:r>
              <a:rPr lang="en-US" altLang="en-US" sz="2400" b="1">
                <a:solidFill>
                  <a:srgbClr val="FF9F11"/>
                </a:solidFill>
              </a:rPr>
              <a:t> + 2 x 10</a:t>
            </a:r>
            <a:r>
              <a:rPr lang="en-US" altLang="en-US" sz="2400" b="1" baseline="30000">
                <a:solidFill>
                  <a:srgbClr val="FF9F11"/>
                </a:solidFill>
              </a:rPr>
              <a:t>1 </a:t>
            </a:r>
            <a:r>
              <a:rPr lang="en-US" altLang="en-US" sz="2400" b="1">
                <a:solidFill>
                  <a:srgbClr val="FF9F11"/>
                </a:solidFill>
              </a:rPr>
              <a:t>+ 7 x 10</a:t>
            </a:r>
            <a:r>
              <a:rPr lang="en-US" altLang="en-US" sz="2400" b="1" baseline="30000">
                <a:solidFill>
                  <a:srgbClr val="FF9F11"/>
                </a:solidFill>
              </a:rPr>
              <a:t>0</a:t>
            </a:r>
          </a:p>
        </p:txBody>
      </p:sp>
      <p:grpSp>
        <p:nvGrpSpPr>
          <p:cNvPr id="20515" name="Group 37">
            <a:extLst>
              <a:ext uri="{FF2B5EF4-FFF2-40B4-BE49-F238E27FC236}">
                <a16:creationId xmlns:a16="http://schemas.microsoft.com/office/drawing/2014/main" id="{75459132-90C8-379E-826C-37B7DB82AB94}"/>
              </a:ext>
            </a:extLst>
          </p:cNvPr>
          <p:cNvGrpSpPr>
            <a:grpSpLocks/>
          </p:cNvGrpSpPr>
          <p:nvPr/>
        </p:nvGrpSpPr>
        <p:grpSpPr bwMode="auto">
          <a:xfrm>
            <a:off x="2895600" y="2209801"/>
            <a:ext cx="1981200" cy="1281113"/>
            <a:chOff x="720" y="1392"/>
            <a:chExt cx="1248" cy="807"/>
          </a:xfrm>
        </p:grpSpPr>
        <p:sp>
          <p:nvSpPr>
            <p:cNvPr id="20516" name="AutoShape 38">
              <a:extLst>
                <a:ext uri="{FF2B5EF4-FFF2-40B4-BE49-F238E27FC236}">
                  <a16:creationId xmlns:a16="http://schemas.microsoft.com/office/drawing/2014/main" id="{741B45EB-073B-42E5-A0F6-F902E0F8AC7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52" y="1584"/>
              <a:ext cx="816" cy="615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3150 w 21600"/>
                <a:gd name="T19" fmla="*/ 3161 h 21600"/>
                <a:gd name="T20" fmla="*/ 18450 w 21600"/>
                <a:gd name="T21" fmla="*/ 18439 h 2160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8919" y="5399"/>
                    <a:pt x="7175" y="6377"/>
                    <a:pt x="6193" y="7981"/>
                  </a:cubicBezTo>
                  <a:lnTo>
                    <a:pt x="1587" y="5163"/>
                  </a:lnTo>
                  <a:cubicBezTo>
                    <a:pt x="3550" y="1955"/>
                    <a:pt x="7039" y="-1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FF9F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517" name="Text Box 39">
              <a:extLst>
                <a:ext uri="{FF2B5EF4-FFF2-40B4-BE49-F238E27FC236}">
                  <a16:creationId xmlns:a16="http://schemas.microsoft.com/office/drawing/2014/main" id="{F07896EE-047E-661A-A1D3-5D004B7DA31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20" y="1392"/>
              <a:ext cx="960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 b="1">
                  <a:solidFill>
                    <a:srgbClr val="FF9F11"/>
                  </a:solidFill>
                </a:rPr>
                <a:t>100’s place</a:t>
              </a:r>
            </a:p>
          </p:txBody>
        </p:sp>
      </p:grp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28158" y="173360"/>
            <a:ext cx="4702778" cy="734168"/>
          </a:xfrm>
        </p:spPr>
        <p:txBody>
          <a:bodyPr>
            <a:normAutofit/>
          </a:bodyPr>
          <a:lstStyle/>
          <a:p>
            <a:pPr algn="l"/>
            <a:r>
              <a:rPr lang="en-IN" sz="3600" b="1" dirty="0">
                <a:solidFill>
                  <a:schemeClr val="bg1"/>
                </a:solidFill>
              </a:rPr>
              <a:t>Decimal Number system</a:t>
            </a:r>
            <a:endParaRPr lang="en-IN" sz="5400" b="1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075709" y="6461781"/>
            <a:ext cx="4960878" cy="365125"/>
          </a:xfrm>
        </p:spPr>
        <p:txBody>
          <a:bodyPr/>
          <a:lstStyle/>
          <a:p>
            <a:r>
              <a:rPr lang="en-GB" dirty="0"/>
              <a:t>Lecture 1-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1138031" y="1356168"/>
            <a:ext cx="932619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IN" sz="2000" dirty="0"/>
              <a:t>     </a:t>
            </a:r>
            <a:r>
              <a:rPr lang="en-IN" sz="2800" dirty="0"/>
              <a:t>Decimal digit and its weights are expressed as a power of 10.</a:t>
            </a:r>
            <a:endParaRPr lang="en-IN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229EE-3D39-018B-F5FE-E22E24B1B2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BAA062C-6AEF-B26D-785F-4583150A03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0541" y="2426277"/>
            <a:ext cx="8648700" cy="217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6024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02298" y="1"/>
            <a:ext cx="5409127" cy="1017430"/>
          </a:xfrm>
        </p:spPr>
        <p:txBody>
          <a:bodyPr>
            <a:normAutofit/>
          </a:bodyPr>
          <a:lstStyle/>
          <a:p>
            <a:pPr algn="l"/>
            <a:r>
              <a:rPr lang="en-IN" sz="3600" b="1" dirty="0">
                <a:solidFill>
                  <a:schemeClr val="bg1"/>
                </a:solidFill>
              </a:rPr>
              <a:t>Binary Number </a:t>
            </a:r>
            <a:endParaRPr lang="en-IN" sz="54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5763" y="1684967"/>
            <a:ext cx="9858743" cy="4056009"/>
          </a:xfrm>
        </p:spPr>
        <p:txBody>
          <a:bodyPr>
            <a:normAutofit/>
          </a:bodyPr>
          <a:lstStyle/>
          <a:p>
            <a:r>
              <a:rPr lang="en-IN" sz="3200" dirty="0"/>
              <a:t>Binary number with its two digits is </a:t>
            </a:r>
            <a:r>
              <a:rPr lang="en-IN" sz="3200" b="1" dirty="0"/>
              <a:t>base-two.</a:t>
            </a:r>
          </a:p>
          <a:p>
            <a:r>
              <a:rPr lang="en-IN" sz="3200" dirty="0"/>
              <a:t>The two binary digits are </a:t>
            </a:r>
            <a:r>
              <a:rPr lang="en-IN" sz="3200" b="1" dirty="0"/>
              <a:t>0 and 1</a:t>
            </a:r>
            <a:r>
              <a:rPr lang="en-IN" sz="3200" dirty="0"/>
              <a:t>.</a:t>
            </a:r>
          </a:p>
          <a:p>
            <a:r>
              <a:rPr lang="en-IN" sz="3200" dirty="0"/>
              <a:t>In binary number system, weights are expressed as the power of </a:t>
            </a:r>
            <a:r>
              <a:rPr lang="en-IN" sz="3200" b="1" dirty="0"/>
              <a:t>2. </a:t>
            </a:r>
            <a:r>
              <a:rPr lang="en-US" altLang="en-US" sz="3200" b="1" dirty="0"/>
              <a:t>(2</a:t>
            </a:r>
            <a:r>
              <a:rPr lang="en-US" altLang="en-US" sz="3200" b="1" baseline="30000" dirty="0"/>
              <a:t>0</a:t>
            </a:r>
            <a:r>
              <a:rPr lang="en-US" altLang="en-US" sz="3200" b="1" dirty="0"/>
              <a:t>, 2</a:t>
            </a:r>
            <a:r>
              <a:rPr lang="en-US" altLang="en-US" sz="3200" b="1" baseline="30000" dirty="0"/>
              <a:t>1</a:t>
            </a:r>
            <a:r>
              <a:rPr lang="en-US" altLang="en-US" sz="3200" b="1" dirty="0"/>
              <a:t>, 2</a:t>
            </a:r>
            <a:r>
              <a:rPr lang="en-US" altLang="en-US" sz="3200" b="1" baseline="30000" dirty="0"/>
              <a:t>2</a:t>
            </a:r>
            <a:r>
              <a:rPr lang="en-US" altLang="en-US" sz="3200" b="1" dirty="0"/>
              <a:t>, 2</a:t>
            </a:r>
            <a:r>
              <a:rPr lang="en-US" altLang="en-US" sz="3200" b="1" baseline="30000" dirty="0"/>
              <a:t>3</a:t>
            </a:r>
            <a:r>
              <a:rPr lang="en-US" altLang="en-US" sz="3200" b="1" dirty="0"/>
              <a:t>, 2</a:t>
            </a:r>
            <a:r>
              <a:rPr lang="en-US" altLang="en-US" sz="3200" b="1" baseline="30000" dirty="0"/>
              <a:t>4</a:t>
            </a:r>
            <a:r>
              <a:rPr lang="en-US" altLang="en-US" sz="3200" b="1" dirty="0"/>
              <a:t>, etc.) </a:t>
            </a:r>
            <a:endParaRPr lang="en-IN" sz="3200" b="1" dirty="0"/>
          </a:p>
          <a:p>
            <a:r>
              <a:rPr lang="en-IN" sz="3200" dirty="0"/>
              <a:t>In binary number system each of the </a:t>
            </a:r>
            <a:r>
              <a:rPr lang="en-IN" sz="3200" b="1" dirty="0"/>
              <a:t>binary bit is called Bits.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2951018" y="6461781"/>
            <a:ext cx="5085569" cy="365125"/>
          </a:xfrm>
        </p:spPr>
        <p:txBody>
          <a:bodyPr/>
          <a:lstStyle/>
          <a:p>
            <a:r>
              <a:rPr lang="en-GB" dirty="0"/>
              <a:t>Lecture 1-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12648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02298" y="1"/>
            <a:ext cx="5409127" cy="1017430"/>
          </a:xfrm>
        </p:spPr>
        <p:txBody>
          <a:bodyPr>
            <a:normAutofit/>
          </a:bodyPr>
          <a:lstStyle/>
          <a:p>
            <a:pPr algn="l"/>
            <a:r>
              <a:rPr lang="en-IN" sz="3600" b="1" dirty="0">
                <a:solidFill>
                  <a:schemeClr val="bg1"/>
                </a:solidFill>
              </a:rPr>
              <a:t>Binary Number system</a:t>
            </a:r>
            <a:endParaRPr lang="en-IN" sz="54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5763" y="1684968"/>
            <a:ext cx="9858743" cy="2763929"/>
          </a:xfrm>
        </p:spPr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429000" y="6461781"/>
            <a:ext cx="4607587" cy="365125"/>
          </a:xfrm>
        </p:spPr>
        <p:txBody>
          <a:bodyPr/>
          <a:lstStyle/>
          <a:p>
            <a:r>
              <a:rPr lang="en-GB" i="1" dirty="0"/>
              <a:t>Lecture 1- Introduction to Digital Electronics</a:t>
            </a:r>
            <a:endParaRPr lang="en-US" i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4" name="Picture 5" descr="Binary Number System">
            <a:extLst>
              <a:ext uri="{FF2B5EF4-FFF2-40B4-BE49-F238E27FC236}">
                <a16:creationId xmlns:a16="http://schemas.microsoft.com/office/drawing/2014/main" id="{7268106D-6FB6-719C-22DC-C9C8DDBE83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020096" y="1576872"/>
            <a:ext cx="5903913" cy="42465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824208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02298" y="1"/>
            <a:ext cx="5409127" cy="1017430"/>
          </a:xfrm>
        </p:spPr>
        <p:txBody>
          <a:bodyPr>
            <a:normAutofit/>
          </a:bodyPr>
          <a:lstStyle/>
          <a:p>
            <a:pPr algn="l"/>
            <a:r>
              <a:rPr lang="en-IN" sz="3600" b="1" dirty="0">
                <a:solidFill>
                  <a:schemeClr val="bg1"/>
                </a:solidFill>
              </a:rPr>
              <a:t>Binary Number system</a:t>
            </a:r>
            <a:endParaRPr lang="en-IN" sz="54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5763" y="1684968"/>
            <a:ext cx="9858743" cy="2763929"/>
          </a:xfrm>
        </p:spPr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2951018" y="6461781"/>
            <a:ext cx="5085569" cy="365125"/>
          </a:xfrm>
        </p:spPr>
        <p:txBody>
          <a:bodyPr/>
          <a:lstStyle/>
          <a:p>
            <a:r>
              <a:rPr lang="en-GB" i="1" dirty="0"/>
              <a:t>Lecture 1- Introduction to Digital Electronics</a:t>
            </a:r>
            <a:endParaRPr lang="en-US" i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pic>
        <p:nvPicPr>
          <p:cNvPr id="6" name="Picture 5" descr="binary number 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6747" y="2421396"/>
            <a:ext cx="9693428" cy="2729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79715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B2C8128D-8BAA-612C-0871-A7CCED6E00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103255" y="62733"/>
            <a:ext cx="4117109" cy="1143000"/>
          </a:xfrm>
        </p:spPr>
        <p:txBody>
          <a:bodyPr/>
          <a:lstStyle/>
          <a:p>
            <a:pPr eaLnBrk="1" hangingPunct="1"/>
            <a:r>
              <a:rPr lang="en-US" altLang="en-US" b="1" dirty="0">
                <a:solidFill>
                  <a:schemeClr val="bg1"/>
                </a:solidFill>
              </a:rPr>
              <a:t>Binary Number</a:t>
            </a:r>
          </a:p>
        </p:txBody>
      </p:sp>
      <p:graphicFrame>
        <p:nvGraphicFramePr>
          <p:cNvPr id="42110" name="Group 126">
            <a:extLst>
              <a:ext uri="{FF2B5EF4-FFF2-40B4-BE49-F238E27FC236}">
                <a16:creationId xmlns:a16="http://schemas.microsoft.com/office/drawing/2014/main" id="{015601C9-75D3-103A-CD3C-254F55765647}"/>
              </a:ext>
            </a:extLst>
          </p:cNvPr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830027088"/>
              </p:ext>
            </p:extLst>
          </p:nvPr>
        </p:nvGraphicFramePr>
        <p:xfrm>
          <a:off x="2275610" y="2767445"/>
          <a:ext cx="7772400" cy="2743200"/>
        </p:xfrm>
        <a:graphic>
          <a:graphicData uri="http://schemas.openxmlformats.org/drawingml/2006/table">
            <a:tbl>
              <a:tblPr/>
              <a:tblGrid>
                <a:gridCol w="1155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715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223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969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2073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2232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4771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2232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12787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685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Place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7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Value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128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64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32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16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8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Evaluate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Sum for Base 10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128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64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16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5655" name="Rectangle 55">
            <a:extLst>
              <a:ext uri="{FF2B5EF4-FFF2-40B4-BE49-F238E27FC236}">
                <a16:creationId xmlns:a16="http://schemas.microsoft.com/office/drawing/2014/main" id="{CC6C510E-6AFE-BFFF-DD0A-135D7A483A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62200" y="1600200"/>
            <a:ext cx="7772400" cy="649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en-US" altLang="en-US" sz="3200" b="1">
                <a:solidFill>
                  <a:srgbClr val="000080"/>
                </a:solidFill>
                <a:latin typeface="Tahoma" panose="020B0604030504040204" pitchFamily="34" charset="0"/>
              </a:rPr>
              <a:t>1101 0110</a:t>
            </a:r>
            <a:r>
              <a:rPr lang="en-US" altLang="en-US" sz="3200" b="1" baseline="-25000">
                <a:solidFill>
                  <a:srgbClr val="000080"/>
                </a:solidFill>
                <a:latin typeface="Tahoma" panose="020B0604030504040204" pitchFamily="34" charset="0"/>
              </a:rPr>
              <a:t>2</a:t>
            </a:r>
            <a:r>
              <a:rPr lang="en-US" altLang="en-US" sz="3200" baseline="-25000">
                <a:latin typeface="Tahoma" panose="020B0604030504040204" pitchFamily="34" charset="0"/>
              </a:rPr>
              <a:t> </a:t>
            </a:r>
            <a:r>
              <a:rPr lang="en-US" altLang="en-US" sz="3200">
                <a:latin typeface="Tahoma" panose="020B0604030504040204" pitchFamily="34" charset="0"/>
              </a:rPr>
              <a:t>= </a:t>
            </a:r>
            <a:r>
              <a:rPr lang="en-US" altLang="en-US" sz="3200">
                <a:solidFill>
                  <a:srgbClr val="FF9F11"/>
                </a:solidFill>
                <a:latin typeface="Tahoma" panose="020B0604030504040204" pitchFamily="34" charset="0"/>
              </a:rPr>
              <a:t>214</a:t>
            </a:r>
            <a:r>
              <a:rPr lang="en-US" altLang="en-US" sz="3200" baseline="-25000">
                <a:solidFill>
                  <a:srgbClr val="FF9F11"/>
                </a:solidFill>
                <a:latin typeface="Tahoma" panose="020B0604030504040204" pitchFamily="34" charset="0"/>
              </a:rPr>
              <a:t>10</a:t>
            </a:r>
            <a:r>
              <a:rPr lang="en-US" altLang="en-US" sz="3200">
                <a:solidFill>
                  <a:srgbClr val="FF9F11"/>
                </a:solidFill>
                <a:latin typeface="Tahoma" panose="020B0604030504040204" pitchFamily="34" charset="0"/>
              </a:rPr>
              <a:t> </a:t>
            </a:r>
          </a:p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</a:pPr>
            <a:endParaRPr lang="en-US" altLang="en-US" sz="3200">
              <a:solidFill>
                <a:srgbClr val="FF9F11"/>
              </a:solidFill>
              <a:latin typeface="Tahoma" panose="020B0604030504040204" pitchFamily="34" charset="0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CF1B70E-A9CE-4DAF-352A-D25FDACBF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Lecture 1- Introduction to Digital Electronics</a:t>
            </a:r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652D504-C436-EB89-F6CF-CA03DD1397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/>
              <a:t>2-</a:t>
            </a:r>
            <a:fld id="{5B4A1A88-4192-4D44-83FB-24F5E3E66971}" type="slidenum">
              <a:rPr lang="en-US" altLang="en-US" smtClean="0"/>
              <a:pPr/>
              <a:t>23</a:t>
            </a:fld>
            <a:endParaRPr lang="en-US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98">
            <a:extLst>
              <a:ext uri="{FF2B5EF4-FFF2-40B4-BE49-F238E27FC236}">
                <a16:creationId xmlns:a16="http://schemas.microsoft.com/office/drawing/2014/main" id="{168D0B5B-DD89-0FDA-CAF1-86F651BBE0A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055672" y="38101"/>
            <a:ext cx="3878118" cy="1143000"/>
          </a:xfrm>
        </p:spPr>
        <p:txBody>
          <a:bodyPr/>
          <a:lstStyle/>
          <a:p>
            <a:pPr eaLnBrk="1" hangingPunct="1"/>
            <a:r>
              <a:rPr lang="en-US" altLang="en-US" b="1" dirty="0">
                <a:solidFill>
                  <a:schemeClr val="bg1"/>
                </a:solidFill>
              </a:rPr>
              <a:t>Binary Number</a:t>
            </a:r>
          </a:p>
        </p:txBody>
      </p:sp>
      <p:graphicFrame>
        <p:nvGraphicFramePr>
          <p:cNvPr id="123183" name="Group 303">
            <a:extLst>
              <a:ext uri="{FF2B5EF4-FFF2-40B4-BE49-F238E27FC236}">
                <a16:creationId xmlns:a16="http://schemas.microsoft.com/office/drawing/2014/main" id="{FF9A0F56-989B-6E57-231F-5D217D0713E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362200" y="2514601"/>
          <a:ext cx="8153400" cy="3084513"/>
        </p:xfrm>
        <a:graphic>
          <a:graphicData uri="http://schemas.openxmlformats.org/drawingml/2006/table">
            <a:tbl>
              <a:tblPr/>
              <a:tblGrid>
                <a:gridCol w="12223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6518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3186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6677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6201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810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62012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46125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5334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Place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83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Location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8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3400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Value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128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64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32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16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4988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Evaluate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 x 128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 x 64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0 x 32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 x16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0 x 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 x 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 x 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0 x 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00100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Sum for Base 10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128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64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0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16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0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4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2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  <a:ea typeface="SimSun" pitchFamily="2" charset="-122"/>
                          <a:cs typeface="Times New Roman" pitchFamily="18" charset="0"/>
                        </a:rPr>
                        <a:t>0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6689" name="Rectangle 302">
            <a:extLst>
              <a:ext uri="{FF2B5EF4-FFF2-40B4-BE49-F238E27FC236}">
                <a16:creationId xmlns:a16="http://schemas.microsoft.com/office/drawing/2014/main" id="{53C96754-C0DB-347E-C49D-04D6E28940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62200" y="1600200"/>
            <a:ext cx="7772400" cy="649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en-US" altLang="en-US" sz="3200" b="1">
                <a:solidFill>
                  <a:srgbClr val="000080"/>
                </a:solidFill>
                <a:latin typeface="Tahoma" panose="020B0604030504040204" pitchFamily="34" charset="0"/>
              </a:rPr>
              <a:t>1101 0110</a:t>
            </a:r>
            <a:r>
              <a:rPr lang="en-US" altLang="en-US" sz="3200" b="1" baseline="-25000">
                <a:solidFill>
                  <a:srgbClr val="000080"/>
                </a:solidFill>
                <a:latin typeface="Tahoma" panose="020B0604030504040204" pitchFamily="34" charset="0"/>
              </a:rPr>
              <a:t>2</a:t>
            </a:r>
            <a:r>
              <a:rPr lang="en-US" altLang="en-US" sz="3200" baseline="-25000">
                <a:latin typeface="Tahoma" panose="020B0604030504040204" pitchFamily="34" charset="0"/>
              </a:rPr>
              <a:t> </a:t>
            </a:r>
            <a:r>
              <a:rPr lang="en-US" altLang="en-US" sz="3200">
                <a:latin typeface="Tahoma" panose="020B0604030504040204" pitchFamily="34" charset="0"/>
              </a:rPr>
              <a:t>= </a:t>
            </a:r>
            <a:r>
              <a:rPr lang="en-US" altLang="en-US" sz="3200">
                <a:solidFill>
                  <a:srgbClr val="FF9F11"/>
                </a:solidFill>
                <a:latin typeface="Tahoma" panose="020B0604030504040204" pitchFamily="34" charset="0"/>
              </a:rPr>
              <a:t>214</a:t>
            </a:r>
            <a:r>
              <a:rPr lang="en-US" altLang="en-US" sz="3200" baseline="-25000">
                <a:solidFill>
                  <a:srgbClr val="FF9F11"/>
                </a:solidFill>
                <a:latin typeface="Tahoma" panose="020B0604030504040204" pitchFamily="34" charset="0"/>
              </a:rPr>
              <a:t>10</a:t>
            </a:r>
            <a:r>
              <a:rPr lang="en-US" altLang="en-US" sz="3200">
                <a:solidFill>
                  <a:srgbClr val="FF9F11"/>
                </a:solidFill>
                <a:latin typeface="Tahoma" panose="020B0604030504040204" pitchFamily="34" charset="0"/>
              </a:rPr>
              <a:t> </a:t>
            </a:r>
          </a:p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</a:pPr>
            <a:endParaRPr lang="en-US" altLang="en-US" sz="3200">
              <a:solidFill>
                <a:srgbClr val="FF9F11"/>
              </a:solidFill>
              <a:latin typeface="Tahoma" panose="020B0604030504040204" pitchFamily="34" charset="0"/>
            </a:endParaRPr>
          </a:p>
        </p:txBody>
      </p:sp>
      <p:sp>
        <p:nvSpPr>
          <p:cNvPr id="26690" name="Text Box 304">
            <a:extLst>
              <a:ext uri="{FF2B5EF4-FFF2-40B4-BE49-F238E27FC236}">
                <a16:creationId xmlns:a16="http://schemas.microsoft.com/office/drawing/2014/main" id="{2B0CA231-3A93-FB78-819C-CCD374460C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5715001"/>
            <a:ext cx="32766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/>
              <a:t>128+64= </a:t>
            </a:r>
            <a:r>
              <a:rPr lang="en-GB" altLang="en-US" b="1"/>
              <a:t>192</a:t>
            </a:r>
          </a:p>
        </p:txBody>
      </p:sp>
      <p:sp>
        <p:nvSpPr>
          <p:cNvPr id="26691" name="Text Box 305">
            <a:extLst>
              <a:ext uri="{FF2B5EF4-FFF2-40B4-BE49-F238E27FC236}">
                <a16:creationId xmlns:a16="http://schemas.microsoft.com/office/drawing/2014/main" id="{28F7092A-4217-B399-E3CC-2CEEDBB6B8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67200" y="5715001"/>
            <a:ext cx="2209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/>
              <a:t>192+16= </a:t>
            </a:r>
            <a:r>
              <a:rPr lang="en-GB" altLang="en-US" b="1"/>
              <a:t>208</a:t>
            </a:r>
          </a:p>
        </p:txBody>
      </p:sp>
      <p:sp>
        <p:nvSpPr>
          <p:cNvPr id="26692" name="Text Box 306">
            <a:extLst>
              <a:ext uri="{FF2B5EF4-FFF2-40B4-BE49-F238E27FC236}">
                <a16:creationId xmlns:a16="http://schemas.microsoft.com/office/drawing/2014/main" id="{7C4034F5-B236-F8CD-4117-B880A1E1FA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72200" y="5699126"/>
            <a:ext cx="2209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/>
              <a:t>208+4= </a:t>
            </a:r>
            <a:r>
              <a:rPr lang="en-GB" altLang="en-US" b="1"/>
              <a:t>212</a:t>
            </a:r>
          </a:p>
        </p:txBody>
      </p:sp>
      <p:sp>
        <p:nvSpPr>
          <p:cNvPr id="26693" name="Text Box 307">
            <a:extLst>
              <a:ext uri="{FF2B5EF4-FFF2-40B4-BE49-F238E27FC236}">
                <a16:creationId xmlns:a16="http://schemas.microsoft.com/office/drawing/2014/main" id="{02F70CB5-A05A-5B52-A7F7-C642E4770E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53400" y="5699126"/>
            <a:ext cx="2209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/>
              <a:t>212+2= </a:t>
            </a:r>
            <a:r>
              <a:rPr lang="en-GB" altLang="en-US" b="1">
                <a:solidFill>
                  <a:srgbClr val="E80000"/>
                </a:solidFill>
              </a:rPr>
              <a:t>214</a:t>
            </a:r>
          </a:p>
        </p:txBody>
      </p:sp>
      <p:sp>
        <p:nvSpPr>
          <p:cNvPr id="26694" name="Line 308">
            <a:extLst>
              <a:ext uri="{FF2B5EF4-FFF2-40B4-BE49-F238E27FC236}">
                <a16:creationId xmlns:a16="http://schemas.microsoft.com/office/drawing/2014/main" id="{7D70E600-1FE1-E4E1-AF02-6E223A8AF6F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743200" y="4495800"/>
            <a:ext cx="1524000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95" name="Line 309">
            <a:extLst>
              <a:ext uri="{FF2B5EF4-FFF2-40B4-BE49-F238E27FC236}">
                <a16:creationId xmlns:a16="http://schemas.microsoft.com/office/drawing/2014/main" id="{844E1B45-DF06-1F14-F813-10CC19E3012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200401" y="4419600"/>
            <a:ext cx="2057400" cy="1371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96" name="Line 310">
            <a:extLst>
              <a:ext uri="{FF2B5EF4-FFF2-40B4-BE49-F238E27FC236}">
                <a16:creationId xmlns:a16="http://schemas.microsoft.com/office/drawing/2014/main" id="{9003976C-8A11-E726-17F1-8C2D69AD99C7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181600" y="4495800"/>
            <a:ext cx="1752600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97" name="Line 311">
            <a:extLst>
              <a:ext uri="{FF2B5EF4-FFF2-40B4-BE49-F238E27FC236}">
                <a16:creationId xmlns:a16="http://schemas.microsoft.com/office/drawing/2014/main" id="{AB9528D5-9327-D1A5-BAB2-23AC48F3A024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934200" y="4419600"/>
            <a:ext cx="1752600" cy="1371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98" name="Line 312">
            <a:extLst>
              <a:ext uri="{FF2B5EF4-FFF2-40B4-BE49-F238E27FC236}">
                <a16:creationId xmlns:a16="http://schemas.microsoft.com/office/drawing/2014/main" id="{39F866A4-8DE2-7093-471D-A4171B763BD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8915400" y="4495800"/>
            <a:ext cx="609600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1E18971-DD9B-8AB0-AE4C-4F84A537E4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15999" y="6248400"/>
            <a:ext cx="5509491" cy="476250"/>
          </a:xfrm>
        </p:spPr>
        <p:txBody>
          <a:bodyPr/>
          <a:lstStyle/>
          <a:p>
            <a:pPr>
              <a:defRPr/>
            </a:pPr>
            <a:r>
              <a:rPr lang="en-GB" i="1" dirty="0">
                <a:latin typeface="+mn-lt"/>
              </a:rPr>
              <a:t>Lecture 1- Introduction to Digital Electronics</a:t>
            </a:r>
            <a:endParaRPr lang="en-US" i="1" dirty="0">
              <a:latin typeface="+mn-lt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38F47D9-0840-EC64-08D6-F4BACA76A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/>
              <a:t>2-</a:t>
            </a:r>
            <a:fld id="{5B4A1A88-4192-4D44-83FB-24F5E3E66971}" type="slidenum">
              <a:rPr lang="en-US" altLang="en-US" smtClean="0"/>
              <a:pPr/>
              <a:t>24</a:t>
            </a:fld>
            <a:endParaRPr lang="en-US" altLang="en-US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9872" y="197245"/>
            <a:ext cx="5446247" cy="734168"/>
          </a:xfrm>
        </p:spPr>
        <p:txBody>
          <a:bodyPr>
            <a:normAutofit/>
          </a:bodyPr>
          <a:lstStyle/>
          <a:p>
            <a:pPr algn="l"/>
            <a:r>
              <a:rPr lang="en-IN" sz="3600" b="1" dirty="0">
                <a:solidFill>
                  <a:schemeClr val="bg1"/>
                </a:solidFill>
              </a:rPr>
              <a:t>Hexadecimal Number system</a:t>
            </a:r>
            <a:endParaRPr lang="en-IN" sz="54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0100" y="1334239"/>
            <a:ext cx="11009167" cy="2349339"/>
          </a:xfrm>
        </p:spPr>
        <p:txBody>
          <a:bodyPr>
            <a:normAutofit/>
          </a:bodyPr>
          <a:lstStyle/>
          <a:p>
            <a:r>
              <a:rPr lang="en-IN" dirty="0"/>
              <a:t>The hexadecimal number system has 16 characters: 0, 1, 2, 3, 4, 5, 6, 7, 8, 9, A, B, C, D, E and F. </a:t>
            </a:r>
          </a:p>
          <a:p>
            <a:r>
              <a:rPr lang="en-IN" dirty="0"/>
              <a:t>The base for hexadecimal is 16 or H.</a:t>
            </a:r>
          </a:p>
          <a:p>
            <a:r>
              <a:rPr lang="en-IN" dirty="0" err="1"/>
              <a:t>Eg</a:t>
            </a:r>
            <a:r>
              <a:rPr lang="en-IN" dirty="0"/>
              <a:t>: 3FD.84 can be represented in power of 16.</a:t>
            </a:r>
          </a:p>
          <a:p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2176895" y="6461781"/>
            <a:ext cx="5859692" cy="365125"/>
          </a:xfrm>
        </p:spPr>
        <p:txBody>
          <a:bodyPr/>
          <a:lstStyle/>
          <a:p>
            <a:r>
              <a:rPr lang="en-GB" i="1" dirty="0"/>
              <a:t>Lecture 1- Introduction to Digital Electronics</a:t>
            </a:r>
            <a:endParaRPr lang="en-US" i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pic>
        <p:nvPicPr>
          <p:cNvPr id="6" name="Picture 5" descr="Hexa 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681" y="3885676"/>
            <a:ext cx="8646637" cy="1794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435808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17717" y="220619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3600" b="1" dirty="0">
                <a:solidFill>
                  <a:schemeClr val="bg1"/>
                </a:solidFill>
              </a:rPr>
              <a:t>Hexadecimal Number system</a:t>
            </a:r>
            <a:endParaRPr lang="en-IN" sz="5400" b="1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028950" y="6461781"/>
            <a:ext cx="5007637" cy="365125"/>
          </a:xfrm>
        </p:spPr>
        <p:txBody>
          <a:bodyPr/>
          <a:lstStyle/>
          <a:p>
            <a:r>
              <a:rPr lang="en-GB" i="1" dirty="0"/>
              <a:t>Lecture 1- Introduction to Digital Electronics</a:t>
            </a:r>
            <a:endParaRPr lang="en-US" i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p:graphicFrame>
        <p:nvGraphicFramePr>
          <p:cNvPr id="3" name="Group 2140">
            <a:extLst>
              <a:ext uri="{FF2B5EF4-FFF2-40B4-BE49-F238E27FC236}">
                <a16:creationId xmlns:a16="http://schemas.microsoft.com/office/drawing/2014/main" id="{D0511376-A5ED-C09A-6C66-26AFD7CC27B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0479010"/>
              </p:ext>
            </p:extLst>
          </p:nvPr>
        </p:nvGraphicFramePr>
        <p:xfrm>
          <a:off x="367664" y="1183990"/>
          <a:ext cx="10527204" cy="5486184"/>
        </p:xfrm>
        <a:graphic>
          <a:graphicData uri="http://schemas.openxmlformats.org/drawingml/2006/table">
            <a:tbl>
              <a:tblPr/>
              <a:tblGrid>
                <a:gridCol w="14700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21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89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889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905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63372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693718">
                  <a:extLst>
                    <a:ext uri="{9D8B030D-6E8A-4147-A177-3AD203B41FA5}">
                      <a16:colId xmlns:a16="http://schemas.microsoft.com/office/drawing/2014/main" val="3644055483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4206844745"/>
                    </a:ext>
                  </a:extLst>
                </a:gridCol>
                <a:gridCol w="159454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1158124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274285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Weighting Value</a:t>
                      </a:r>
                      <a:endParaRPr kumimoji="0" lang="en-US" sz="1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Calculation </a:t>
                      </a: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Calculation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Decimal Value</a:t>
                      </a: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Hex</a:t>
                      </a: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4285">
                <a:tc rowSpan="17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Binary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Values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(0×8)+(0×4)+(0×2)+(0×1)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(0×8)+(0×4)+(0×2)+(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(0×8)+(0×4)+(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×2)+(0×1)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(0×8)+(0×4)+(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×4)+(0×2)+(0×1)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×4)+(0×2)+(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×2)+(0×1)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4+2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4+2+1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×8)+(0×4)+(0×2)+(0×1)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×8)+(0×4)+(0×2)+(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×8)+(0×4)+(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×2)+(0×1)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8+2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×8)+(0×4)+(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8+2+1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×4)+(0×2)+(0×1)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8+4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×4)+(0×2)+(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8+4+1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13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×2)+(0×1)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8+4+2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14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8+4+2+1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15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</a:tbl>
          </a:graphicData>
        </a:graphic>
      </p:graphicFrame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CEF541B-7CB6-FC75-8BAD-170C1B9FF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8422" y="1968566"/>
            <a:ext cx="1096242" cy="3917032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541277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3941" y="222387"/>
            <a:ext cx="5596221" cy="734168"/>
          </a:xfrm>
        </p:spPr>
        <p:txBody>
          <a:bodyPr>
            <a:normAutofit/>
          </a:bodyPr>
          <a:lstStyle/>
          <a:p>
            <a:pPr algn="ctr"/>
            <a:r>
              <a:rPr lang="en-IN" sz="3600" b="1" dirty="0">
                <a:solidFill>
                  <a:schemeClr val="bg1"/>
                </a:solidFill>
              </a:rPr>
              <a:t>Octal Number system</a:t>
            </a:r>
            <a:endParaRPr lang="en-IN" sz="54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6772" y="1310830"/>
            <a:ext cx="10830904" cy="2487536"/>
          </a:xfrm>
        </p:spPr>
        <p:txBody>
          <a:bodyPr>
            <a:normAutofit/>
          </a:bodyPr>
          <a:lstStyle/>
          <a:p>
            <a:r>
              <a:rPr lang="en-IN" dirty="0"/>
              <a:t>The octal Number system uses the </a:t>
            </a:r>
            <a:r>
              <a:rPr lang="en-IN" b="1" dirty="0"/>
              <a:t>first eight digits of decimal number </a:t>
            </a:r>
            <a:r>
              <a:rPr lang="en-IN" dirty="0"/>
              <a:t>system: </a:t>
            </a:r>
            <a:r>
              <a:rPr lang="en-IN" b="1" dirty="0"/>
              <a:t>0, 1, 2, 3, 4, 5, 6, and 7</a:t>
            </a:r>
          </a:p>
          <a:p>
            <a:r>
              <a:rPr lang="en-IN" dirty="0"/>
              <a:t>As it use 8 digits, its </a:t>
            </a:r>
            <a:r>
              <a:rPr lang="en-IN" b="1" dirty="0"/>
              <a:t>base is 8</a:t>
            </a:r>
            <a:r>
              <a:rPr lang="en-IN" dirty="0"/>
              <a:t>.</a:t>
            </a:r>
          </a:p>
          <a:p>
            <a:r>
              <a:rPr lang="en-IN" dirty="0" err="1"/>
              <a:t>Eg</a:t>
            </a:r>
            <a:r>
              <a:rPr lang="en-IN" dirty="0"/>
              <a:t>:  5632.471 can be represented in </a:t>
            </a:r>
            <a:r>
              <a:rPr lang="en-IN" b="1" dirty="0"/>
              <a:t>power of 8</a:t>
            </a:r>
            <a:r>
              <a:rPr lang="en-IN" dirty="0"/>
              <a:t>. </a:t>
            </a:r>
          </a:p>
          <a:p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2909455" y="6461781"/>
            <a:ext cx="5127132" cy="365125"/>
          </a:xfrm>
        </p:spPr>
        <p:txBody>
          <a:bodyPr/>
          <a:lstStyle/>
          <a:p>
            <a:r>
              <a:rPr lang="en-GB" i="1" dirty="0"/>
              <a:t>Lecture 1- Introduction to Digital Electronics</a:t>
            </a:r>
            <a:endParaRPr lang="en-US" i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p:pic>
        <p:nvPicPr>
          <p:cNvPr id="6" name="Picture 5" descr="Octal 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1741" y="3976650"/>
            <a:ext cx="8640620" cy="1520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55272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39208" y="138702"/>
            <a:ext cx="6038010" cy="734168"/>
          </a:xfrm>
        </p:spPr>
        <p:txBody>
          <a:bodyPr>
            <a:normAutofit/>
          </a:bodyPr>
          <a:lstStyle/>
          <a:p>
            <a:pPr algn="ctr"/>
            <a:r>
              <a:rPr lang="en-IN" sz="3600" b="1" dirty="0">
                <a:solidFill>
                  <a:schemeClr val="bg1"/>
                </a:solidFill>
              </a:rPr>
              <a:t>Octal Number system</a:t>
            </a:r>
            <a:endParaRPr lang="en-IN" sz="54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2694830"/>
          </a:xfrm>
        </p:spPr>
        <p:txBody>
          <a:bodyPr>
            <a:normAutofit/>
          </a:bodyPr>
          <a:lstStyle/>
          <a:p>
            <a:endParaRPr lang="en-IN" dirty="0"/>
          </a:p>
          <a:p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2956214" y="6461781"/>
            <a:ext cx="5080373" cy="365125"/>
          </a:xfrm>
        </p:spPr>
        <p:txBody>
          <a:bodyPr/>
          <a:lstStyle/>
          <a:p>
            <a:r>
              <a:rPr lang="en-GB" i="1" dirty="0"/>
              <a:t>Lecture 1- Introduction to Digital Electronics</a:t>
            </a:r>
            <a:endParaRPr lang="en-US" i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9743494"/>
              </p:ext>
            </p:extLst>
          </p:nvPr>
        </p:nvGraphicFramePr>
        <p:xfrm>
          <a:off x="3666562" y="1777679"/>
          <a:ext cx="3946590" cy="40006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0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0639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00066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Octal Number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Binary Number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0066"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4   2   1 (Place Value)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0066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0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0</a:t>
                      </a:r>
                      <a:r>
                        <a:rPr lang="en-US" sz="1600" baseline="0" dirty="0"/>
                        <a:t>   0   0</a:t>
                      </a:r>
                      <a:endParaRPr lang="en-US" sz="16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0066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0   0</a:t>
                      </a:r>
                      <a:r>
                        <a:rPr lang="en-US" sz="1600" baseline="0" dirty="0"/>
                        <a:t>   1</a:t>
                      </a:r>
                      <a:endParaRPr lang="en-US" sz="16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00066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2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0</a:t>
                      </a:r>
                      <a:r>
                        <a:rPr lang="en-US" sz="1600" baseline="0" dirty="0"/>
                        <a:t>   1   0</a:t>
                      </a:r>
                      <a:endParaRPr lang="en-US" sz="16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00066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3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0   1   1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00066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4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1   0   0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00066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5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1   0</a:t>
                      </a:r>
                      <a:r>
                        <a:rPr lang="en-US" sz="1600" baseline="0" dirty="0"/>
                        <a:t>   1</a:t>
                      </a:r>
                      <a:endParaRPr lang="en-US" sz="16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00066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6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1   1   0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00066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7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  <a:r>
                        <a:rPr lang="en-US" sz="1600" baseline="0" dirty="0"/>
                        <a:t>   1   1</a:t>
                      </a:r>
                      <a:endParaRPr lang="en-US" sz="16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9917841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156">
            <a:extLst>
              <a:ext uri="{FF2B5EF4-FFF2-40B4-BE49-F238E27FC236}">
                <a16:creationId xmlns:a16="http://schemas.microsoft.com/office/drawing/2014/main" id="{8F38F82F-B6EC-9E4C-5EF9-AB7A9A86CD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153640" y="68407"/>
            <a:ext cx="6292129" cy="1143000"/>
          </a:xfrm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chemeClr val="bg1"/>
                </a:solidFill>
              </a:rPr>
              <a:t>Decimal to Binary Conversion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944101ED-B25E-6D11-401D-CDFE4323DC6F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83351" y="1476521"/>
            <a:ext cx="11019559" cy="4953000"/>
          </a:xfrm>
        </p:spPr>
        <p:txBody>
          <a:bodyPr>
            <a:normAutofit/>
          </a:bodyPr>
          <a:lstStyle/>
          <a:p>
            <a:pPr marL="717550" lvl="2"/>
            <a:r>
              <a:rPr lang="en-IN" sz="2800" dirty="0"/>
              <a:t>Divide the integer part of the </a:t>
            </a:r>
            <a:r>
              <a:rPr lang="en-IN" sz="2800" b="1" dirty="0"/>
              <a:t>decimal number by desired base number, store quotient (Q) and reminder (R)</a:t>
            </a:r>
          </a:p>
          <a:p>
            <a:pPr marL="717550" lvl="2"/>
            <a:r>
              <a:rPr lang="en-IN" sz="2800" dirty="0"/>
              <a:t>Consider </a:t>
            </a:r>
            <a:r>
              <a:rPr lang="en-IN" sz="2800" b="1" dirty="0"/>
              <a:t>Quotient as a new decimal number and repeat step 1 until quotient becomes 0.</a:t>
            </a:r>
          </a:p>
          <a:p>
            <a:pPr marL="717550" lvl="2"/>
            <a:r>
              <a:rPr lang="en-IN" sz="2800" dirty="0"/>
              <a:t>List  the </a:t>
            </a:r>
            <a:r>
              <a:rPr lang="en-IN" sz="2800" b="1" dirty="0"/>
              <a:t>reminders in reverse order.</a:t>
            </a:r>
          </a:p>
          <a:p>
            <a:pPr eaLnBrk="1" hangingPunct="1">
              <a:lnSpc>
                <a:spcPct val="90000"/>
              </a:lnSpc>
            </a:pPr>
            <a:endParaRPr lang="en-GB" altLang="en-US" sz="2100" dirty="0"/>
          </a:p>
          <a:p>
            <a:pPr eaLnBrk="1" hangingPunct="1">
              <a:lnSpc>
                <a:spcPct val="90000"/>
              </a:lnSpc>
            </a:pPr>
            <a:endParaRPr lang="en-GB" altLang="en-US" sz="2100" dirty="0"/>
          </a:p>
          <a:p>
            <a:pPr eaLnBrk="1" hangingPunct="1">
              <a:lnSpc>
                <a:spcPct val="90000"/>
              </a:lnSpc>
            </a:pPr>
            <a:endParaRPr lang="en-GB" altLang="en-US" sz="2100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156">
            <a:extLst>
              <a:ext uri="{FF2B5EF4-FFF2-40B4-BE49-F238E27FC236}">
                <a16:creationId xmlns:a16="http://schemas.microsoft.com/office/drawing/2014/main" id="{8F38F82F-B6EC-9E4C-5EF9-AB7A9A86CD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153640" y="68407"/>
            <a:ext cx="6292129" cy="1143000"/>
          </a:xfrm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chemeClr val="bg1"/>
                </a:solidFill>
              </a:rPr>
              <a:t>Decimal to Binary Conversion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944101ED-B25E-6D11-401D-CDFE4323DC6F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98762" y="1260764"/>
            <a:ext cx="11019559" cy="4953000"/>
          </a:xfrm>
        </p:spPr>
        <p:txBody>
          <a:bodyPr>
            <a:normAutofit/>
          </a:bodyPr>
          <a:lstStyle/>
          <a:p>
            <a:pPr marL="488950" lvl="2" indent="0">
              <a:buNone/>
            </a:pPr>
            <a:r>
              <a:rPr lang="en-IN" dirty="0"/>
              <a:t>Convert (578)</a:t>
            </a:r>
            <a:r>
              <a:rPr lang="en-IN" sz="1600" dirty="0"/>
              <a:t>10</a:t>
            </a:r>
            <a:r>
              <a:rPr lang="en-IN" dirty="0"/>
              <a:t> to Binary Number</a:t>
            </a:r>
          </a:p>
          <a:p>
            <a:pPr marL="717550" lvl="2"/>
            <a:endParaRPr lang="en-IN" sz="2000" dirty="0"/>
          </a:p>
          <a:p>
            <a:pPr marL="717550" lvl="2"/>
            <a:endParaRPr lang="en-IN" dirty="0"/>
          </a:p>
          <a:p>
            <a:pPr marL="717550" lvl="2"/>
            <a:endParaRPr lang="en-IN" sz="2000" dirty="0"/>
          </a:p>
          <a:p>
            <a:pPr marL="717550" lvl="2"/>
            <a:endParaRPr lang="en-IN" dirty="0"/>
          </a:p>
          <a:p>
            <a:pPr marL="717550" lvl="2"/>
            <a:endParaRPr lang="en-IN" sz="2000" dirty="0"/>
          </a:p>
          <a:p>
            <a:pPr marL="717550" lvl="2"/>
            <a:endParaRPr lang="en-IN" dirty="0"/>
          </a:p>
          <a:p>
            <a:pPr marL="717550" lvl="2"/>
            <a:endParaRPr lang="en-IN" sz="2000" dirty="0"/>
          </a:p>
          <a:p>
            <a:pPr marL="717550" lvl="2"/>
            <a:endParaRPr lang="en-IN" dirty="0"/>
          </a:p>
          <a:p>
            <a:pPr marL="488950" lvl="2" indent="0">
              <a:buNone/>
            </a:pPr>
            <a:endParaRPr lang="en-IN" dirty="0"/>
          </a:p>
          <a:p>
            <a:pPr marL="488950" lvl="2" indent="0">
              <a:buNone/>
            </a:pPr>
            <a:endParaRPr lang="en-IN" dirty="0"/>
          </a:p>
          <a:p>
            <a:pPr marL="488950" lvl="2" indent="0">
              <a:buNone/>
            </a:pPr>
            <a:r>
              <a:rPr lang="en-IN" dirty="0"/>
              <a:t>						Answer : (1001000010)</a:t>
            </a:r>
            <a:r>
              <a:rPr lang="en-IN" sz="1600" dirty="0"/>
              <a:t>2</a:t>
            </a:r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100" dirty="0"/>
          </a:p>
          <a:p>
            <a:pPr eaLnBrk="1" hangingPunct="1">
              <a:lnSpc>
                <a:spcPct val="90000"/>
              </a:lnSpc>
            </a:pPr>
            <a:endParaRPr lang="en-GB" altLang="en-US" sz="2100" dirty="0"/>
          </a:p>
          <a:p>
            <a:pPr eaLnBrk="1" hangingPunct="1">
              <a:lnSpc>
                <a:spcPct val="90000"/>
              </a:lnSpc>
            </a:pPr>
            <a:endParaRPr lang="en-GB" altLang="en-US" sz="2100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B9A146DC-0529-766E-E09E-EB88EC2B08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8111181"/>
              </p:ext>
            </p:extLst>
          </p:nvPr>
        </p:nvGraphicFramePr>
        <p:xfrm>
          <a:off x="1231900" y="1797974"/>
          <a:ext cx="3179041" cy="40792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76462">
                  <a:extLst>
                    <a:ext uri="{9D8B030D-6E8A-4147-A177-3AD203B41FA5}">
                      <a16:colId xmlns:a16="http://schemas.microsoft.com/office/drawing/2014/main" val="715421305"/>
                    </a:ext>
                  </a:extLst>
                </a:gridCol>
                <a:gridCol w="1102579">
                  <a:extLst>
                    <a:ext uri="{9D8B030D-6E8A-4147-A177-3AD203B41FA5}">
                      <a16:colId xmlns:a16="http://schemas.microsoft.com/office/drawing/2014/main" val="95039002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Calculation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Reminder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015200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578 ÷ 2 = 289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9621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289 ÷ 2 = 144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139061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144 ÷ 2 = 72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085819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72 ÷ 2 = 36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286337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36 ÷ 2 = 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780764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18 ÷ 2 = 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441684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9 ÷ 2 = 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90020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4 ÷ 2 = 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98225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 ÷ 2 = 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180707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 ÷ 2 = 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79042711"/>
                  </a:ext>
                </a:extLst>
              </a:tr>
            </a:tbl>
          </a:graphicData>
        </a:graphic>
      </p:graphicFrame>
      <p:sp>
        <p:nvSpPr>
          <p:cNvPr id="2" name="Arrow: Up 1">
            <a:extLst>
              <a:ext uri="{FF2B5EF4-FFF2-40B4-BE49-F238E27FC236}">
                <a16:creationId xmlns:a16="http://schemas.microsoft.com/office/drawing/2014/main" id="{323D691D-689D-6729-EB00-533563AA379C}"/>
              </a:ext>
            </a:extLst>
          </p:cNvPr>
          <p:cNvSpPr/>
          <p:nvPr/>
        </p:nvSpPr>
        <p:spPr>
          <a:xfrm>
            <a:off x="4551219" y="4946073"/>
            <a:ext cx="223404" cy="883227"/>
          </a:xfrm>
          <a:prstGeom prst="up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1750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156">
            <a:extLst>
              <a:ext uri="{FF2B5EF4-FFF2-40B4-BE49-F238E27FC236}">
                <a16:creationId xmlns:a16="http://schemas.microsoft.com/office/drawing/2014/main" id="{8F38F82F-B6EC-9E4C-5EF9-AB7A9A86CD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153640" y="68407"/>
            <a:ext cx="6292129" cy="1143000"/>
          </a:xfrm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chemeClr val="bg1"/>
                </a:solidFill>
              </a:rPr>
              <a:t>Decimal to Binary Conversion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944101ED-B25E-6D11-401D-CDFE4323DC6F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98762" y="1260764"/>
            <a:ext cx="11019559" cy="4953000"/>
          </a:xfrm>
        </p:spPr>
        <p:txBody>
          <a:bodyPr>
            <a:normAutofit/>
          </a:bodyPr>
          <a:lstStyle/>
          <a:p>
            <a:pPr marL="488950" lvl="2" indent="0">
              <a:buNone/>
            </a:pPr>
            <a:r>
              <a:rPr lang="en-IN" dirty="0"/>
              <a:t>Convert (237)</a:t>
            </a:r>
            <a:r>
              <a:rPr lang="en-IN" sz="1600" dirty="0"/>
              <a:t>10</a:t>
            </a:r>
            <a:r>
              <a:rPr lang="en-IN" dirty="0"/>
              <a:t> to Binary Number</a:t>
            </a:r>
          </a:p>
          <a:p>
            <a:pPr marL="717550" lvl="2"/>
            <a:endParaRPr lang="en-IN" sz="2000" dirty="0"/>
          </a:p>
          <a:p>
            <a:pPr marL="717550" lvl="2"/>
            <a:endParaRPr lang="en-IN" dirty="0"/>
          </a:p>
          <a:p>
            <a:pPr marL="717550" lvl="2"/>
            <a:endParaRPr lang="en-IN" sz="2000" dirty="0"/>
          </a:p>
          <a:p>
            <a:pPr marL="717550" lvl="2"/>
            <a:endParaRPr lang="en-IN" dirty="0"/>
          </a:p>
          <a:p>
            <a:pPr marL="717550" lvl="2"/>
            <a:endParaRPr lang="en-IN" sz="2000" dirty="0"/>
          </a:p>
          <a:p>
            <a:pPr marL="717550" lvl="2"/>
            <a:endParaRPr lang="en-IN" dirty="0"/>
          </a:p>
          <a:p>
            <a:pPr marL="717550" lvl="2"/>
            <a:endParaRPr lang="en-IN" sz="2000" dirty="0"/>
          </a:p>
          <a:p>
            <a:pPr marL="717550" lvl="2"/>
            <a:endParaRPr lang="en-IN" dirty="0"/>
          </a:p>
          <a:p>
            <a:pPr marL="717550" lvl="2"/>
            <a:endParaRPr lang="en-IN" sz="2000" dirty="0"/>
          </a:p>
          <a:p>
            <a:pPr marL="488950" lvl="2" indent="0">
              <a:buNone/>
            </a:pPr>
            <a:r>
              <a:rPr lang="en-IN" dirty="0"/>
              <a:t>					Answer : (11101101)</a:t>
            </a:r>
            <a:r>
              <a:rPr lang="en-IN" sz="1600" dirty="0"/>
              <a:t>2</a:t>
            </a:r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endParaRPr lang="en-GB" altLang="en-US" sz="2100" dirty="0"/>
          </a:p>
          <a:p>
            <a:pPr eaLnBrk="1" hangingPunct="1">
              <a:lnSpc>
                <a:spcPct val="90000"/>
              </a:lnSpc>
            </a:pPr>
            <a:endParaRPr lang="en-GB" altLang="en-US" sz="2100" dirty="0"/>
          </a:p>
          <a:p>
            <a:pPr eaLnBrk="1" hangingPunct="1">
              <a:lnSpc>
                <a:spcPct val="90000"/>
              </a:lnSpc>
            </a:pPr>
            <a:endParaRPr lang="en-GB" altLang="en-US" sz="2100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B9A146DC-0529-766E-E09E-EB88EC2B08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6916805"/>
              </p:ext>
            </p:extLst>
          </p:nvPr>
        </p:nvGraphicFramePr>
        <p:xfrm>
          <a:off x="1231900" y="1797974"/>
          <a:ext cx="3319319" cy="33375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168088">
                  <a:extLst>
                    <a:ext uri="{9D8B030D-6E8A-4147-A177-3AD203B41FA5}">
                      <a16:colId xmlns:a16="http://schemas.microsoft.com/office/drawing/2014/main" val="715421305"/>
                    </a:ext>
                  </a:extLst>
                </a:gridCol>
                <a:gridCol w="1151231">
                  <a:extLst>
                    <a:ext uri="{9D8B030D-6E8A-4147-A177-3AD203B41FA5}">
                      <a16:colId xmlns:a16="http://schemas.microsoft.com/office/drawing/2014/main" val="95039002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Calculation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Reminder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015200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237 ÷ 2 = 118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9621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118 ÷ 2 = 59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139061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59 ÷ 2 = 29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085819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29 ÷ 2 = 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286337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14 ÷ 2 = 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780764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7 ÷ 2 = 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441684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3 ÷ 2 = 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90020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 ÷ 2 = 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9822511"/>
                  </a:ext>
                </a:extLst>
              </a:tr>
            </a:tbl>
          </a:graphicData>
        </a:graphic>
      </p:graphicFrame>
      <p:sp>
        <p:nvSpPr>
          <p:cNvPr id="2" name="Arrow: Up 1">
            <a:extLst>
              <a:ext uri="{FF2B5EF4-FFF2-40B4-BE49-F238E27FC236}">
                <a16:creationId xmlns:a16="http://schemas.microsoft.com/office/drawing/2014/main" id="{323D691D-689D-6729-EB00-533563AA379C}"/>
              </a:ext>
            </a:extLst>
          </p:cNvPr>
          <p:cNvSpPr/>
          <p:nvPr/>
        </p:nvSpPr>
        <p:spPr>
          <a:xfrm>
            <a:off x="4551219" y="4312227"/>
            <a:ext cx="223404" cy="883227"/>
          </a:xfrm>
          <a:prstGeom prst="up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95793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41604" y="210621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Binary to Octal Conversion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619" y="1459805"/>
            <a:ext cx="10245278" cy="5046504"/>
          </a:xfrm>
        </p:spPr>
        <p:txBody>
          <a:bodyPr>
            <a:normAutofit/>
          </a:bodyPr>
          <a:lstStyle/>
          <a:p>
            <a:r>
              <a:rPr lang="en-IN" dirty="0"/>
              <a:t>The </a:t>
            </a:r>
            <a:r>
              <a:rPr lang="en-IN" b="1" dirty="0"/>
              <a:t>base for octal number is 8 </a:t>
            </a:r>
            <a:r>
              <a:rPr lang="en-IN" dirty="0"/>
              <a:t>and the </a:t>
            </a:r>
            <a:r>
              <a:rPr lang="en-IN" b="1" dirty="0"/>
              <a:t>base for binary is 2.</a:t>
            </a:r>
          </a:p>
          <a:p>
            <a:r>
              <a:rPr lang="en-IN" dirty="0"/>
              <a:t>The </a:t>
            </a:r>
            <a:r>
              <a:rPr lang="en-IN" b="1" dirty="0"/>
              <a:t>base for octal number </a:t>
            </a:r>
            <a:r>
              <a:rPr lang="en-IN" dirty="0"/>
              <a:t>is the </a:t>
            </a:r>
            <a:r>
              <a:rPr lang="en-IN" b="1" dirty="0"/>
              <a:t>third power</a:t>
            </a:r>
            <a:r>
              <a:rPr lang="en-IN" dirty="0"/>
              <a:t> of the </a:t>
            </a:r>
            <a:r>
              <a:rPr lang="en-IN" b="1" dirty="0"/>
              <a:t>base for binary </a:t>
            </a:r>
            <a:r>
              <a:rPr lang="en-IN" dirty="0"/>
              <a:t>numbers. </a:t>
            </a:r>
          </a:p>
          <a:p>
            <a:r>
              <a:rPr lang="en-IN" dirty="0"/>
              <a:t>Therefore by </a:t>
            </a:r>
            <a:r>
              <a:rPr lang="en-IN" b="1" dirty="0"/>
              <a:t>grouping 3 digits of binary numbers </a:t>
            </a:r>
            <a:r>
              <a:rPr lang="en-IN" dirty="0"/>
              <a:t>(starting from LSB for integer part and MSB for fractional part) and </a:t>
            </a:r>
            <a:r>
              <a:rPr lang="en-IN" b="1" dirty="0"/>
              <a:t>then converting each group digit to its octal equivalent</a:t>
            </a:r>
            <a:r>
              <a:rPr lang="en-IN" dirty="0"/>
              <a:t> we can convert binary number to its octal equivalent.</a:t>
            </a:r>
          </a:p>
          <a:p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759136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2152" y="179799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Binary to Octal Conversion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89" y="1415277"/>
            <a:ext cx="8723221" cy="50465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IN" b="1" dirty="0"/>
              <a:t>Convert (10101101.0111)</a:t>
            </a:r>
            <a:r>
              <a:rPr lang="en-IN" sz="1814" b="1" dirty="0"/>
              <a:t>2</a:t>
            </a:r>
            <a:r>
              <a:rPr lang="en-IN" b="1" dirty="0"/>
              <a:t> to Octal equivalent.</a:t>
            </a:r>
          </a:p>
          <a:p>
            <a:pPr>
              <a:buNone/>
            </a:pPr>
            <a:endParaRPr lang="en-IN" b="1" dirty="0"/>
          </a:p>
          <a:p>
            <a:pPr>
              <a:buNone/>
            </a:pPr>
            <a:endParaRPr lang="en-IN" dirty="0"/>
          </a:p>
          <a:p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33</a:t>
            </a:fld>
            <a:endParaRPr lang="en-US" dirty="0"/>
          </a:p>
        </p:txBody>
      </p:sp>
      <p:pic>
        <p:nvPicPr>
          <p:cNvPr id="6" name="Picture 5" descr="Binary to octal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5000615" y="-410564"/>
            <a:ext cx="2211144" cy="8527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79083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1400" y="143838"/>
            <a:ext cx="6279454" cy="7341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IN" b="1" dirty="0">
                <a:solidFill>
                  <a:schemeClr val="bg1"/>
                </a:solidFill>
              </a:rPr>
              <a:t>Octal to Binary Conversion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633" y="1273636"/>
            <a:ext cx="10700996" cy="2625732"/>
          </a:xfrm>
        </p:spPr>
        <p:txBody>
          <a:bodyPr>
            <a:normAutofit lnSpcReduction="10000"/>
          </a:bodyPr>
          <a:lstStyle/>
          <a:p>
            <a:r>
              <a:rPr lang="en-IN" dirty="0"/>
              <a:t>Conversion from </a:t>
            </a:r>
            <a:r>
              <a:rPr lang="en-IN" b="1" dirty="0"/>
              <a:t>octal to binary </a:t>
            </a:r>
            <a:r>
              <a:rPr lang="en-IN" dirty="0"/>
              <a:t>is the reversal of the process of </a:t>
            </a:r>
            <a:r>
              <a:rPr lang="en-IN" b="1" dirty="0"/>
              <a:t>Binary to octal conversion</a:t>
            </a:r>
            <a:r>
              <a:rPr lang="en-IN" dirty="0"/>
              <a:t>. </a:t>
            </a:r>
          </a:p>
          <a:p>
            <a:r>
              <a:rPr lang="en-IN" dirty="0"/>
              <a:t>Each digit of the </a:t>
            </a:r>
            <a:r>
              <a:rPr lang="en-IN" b="1" dirty="0"/>
              <a:t>octal number is individually converted to its binary equivalent.</a:t>
            </a:r>
          </a:p>
          <a:p>
            <a:r>
              <a:rPr lang="en-IN" dirty="0"/>
              <a:t>Remove any leading or trailing zeros</a:t>
            </a:r>
          </a:p>
          <a:p>
            <a:r>
              <a:rPr lang="en-IN" dirty="0"/>
              <a:t>Convert (125.62)</a:t>
            </a:r>
            <a:r>
              <a:rPr lang="en-IN" sz="2176" dirty="0"/>
              <a:t>8</a:t>
            </a:r>
            <a:r>
              <a:rPr lang="en-IN" dirty="0"/>
              <a:t> to binary.</a:t>
            </a:r>
          </a:p>
          <a:p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34</a:t>
            </a:fld>
            <a:endParaRPr lang="en-US" dirty="0"/>
          </a:p>
        </p:txBody>
      </p:sp>
      <p:pic>
        <p:nvPicPr>
          <p:cNvPr id="6" name="Picture 5" descr="Octal to binary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5011044" y="568361"/>
            <a:ext cx="2190284" cy="8723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92617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15918" y="200347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3600" b="1" dirty="0">
                <a:solidFill>
                  <a:schemeClr val="bg1"/>
                </a:solidFill>
              </a:rPr>
              <a:t>Binary to Hexadecimal Conversion</a:t>
            </a:r>
            <a:endParaRPr lang="en-IN" sz="36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5055" y="1506039"/>
            <a:ext cx="11154541" cy="4905974"/>
          </a:xfrm>
        </p:spPr>
        <p:txBody>
          <a:bodyPr>
            <a:normAutofit/>
          </a:bodyPr>
          <a:lstStyle/>
          <a:p>
            <a:r>
              <a:rPr lang="en-IN" dirty="0"/>
              <a:t>The base for </a:t>
            </a:r>
            <a:r>
              <a:rPr lang="en-IN" b="1" dirty="0"/>
              <a:t>hexadecimal number is 16 </a:t>
            </a:r>
            <a:r>
              <a:rPr lang="en-IN" dirty="0"/>
              <a:t>and the </a:t>
            </a:r>
            <a:r>
              <a:rPr lang="en-IN" b="1" dirty="0"/>
              <a:t>base for binary number is 2.</a:t>
            </a:r>
          </a:p>
          <a:p>
            <a:r>
              <a:rPr lang="en-IN" dirty="0"/>
              <a:t>The </a:t>
            </a:r>
            <a:r>
              <a:rPr lang="en-IN" b="1" dirty="0"/>
              <a:t>base for Hexadecimal number is the fourth power </a:t>
            </a:r>
            <a:r>
              <a:rPr lang="en-IN" dirty="0"/>
              <a:t>of the </a:t>
            </a:r>
            <a:r>
              <a:rPr lang="en-IN" b="1" dirty="0"/>
              <a:t>base for binary numbers. </a:t>
            </a:r>
          </a:p>
          <a:p>
            <a:r>
              <a:rPr lang="en-IN" dirty="0"/>
              <a:t>Therefore by </a:t>
            </a:r>
            <a:r>
              <a:rPr lang="en-IN" b="1" dirty="0"/>
              <a:t>grouping 4 digits of binary numbers </a:t>
            </a:r>
            <a:r>
              <a:rPr lang="en-IN" dirty="0"/>
              <a:t>(starting from LSB for integer part and MSB for fractional part) and then </a:t>
            </a:r>
            <a:r>
              <a:rPr lang="en-IN" b="1" dirty="0"/>
              <a:t>converting each group digit to its hexadecimal equivalent</a:t>
            </a:r>
            <a:r>
              <a:rPr lang="en-IN" dirty="0"/>
              <a:t>, we can convert binary number to its Hexadecimal equivalent.</a:t>
            </a:r>
          </a:p>
          <a:p>
            <a:r>
              <a:rPr lang="en-IN" dirty="0"/>
              <a:t>Write equivalent </a:t>
            </a:r>
            <a:r>
              <a:rPr lang="en-IN" b="1" dirty="0"/>
              <a:t>hexadecimal number for each group of 4 – bits</a:t>
            </a:r>
            <a:r>
              <a:rPr lang="en-IN" dirty="0"/>
              <a:t>.</a:t>
            </a:r>
          </a:p>
          <a:p>
            <a:endParaRPr lang="en-IN" dirty="0"/>
          </a:p>
          <a:p>
            <a:pPr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02315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3523" y="190073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3600" b="1" dirty="0">
                <a:solidFill>
                  <a:schemeClr val="bg1"/>
                </a:solidFill>
              </a:rPr>
              <a:t>Binary to Hexadecimal Conversion</a:t>
            </a:r>
            <a:endParaRPr lang="en-IN" sz="36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66915" y="1382749"/>
            <a:ext cx="8922094" cy="490597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IN" b="1" dirty="0"/>
              <a:t>Convert (1101101110.1001101)</a:t>
            </a:r>
            <a:r>
              <a:rPr lang="en-IN" sz="2176" b="1" dirty="0"/>
              <a:t>2</a:t>
            </a:r>
            <a:r>
              <a:rPr lang="en-IN" b="1" dirty="0"/>
              <a:t> to hexadecimal equivalent.</a:t>
            </a:r>
          </a:p>
          <a:p>
            <a:pPr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36</a:t>
            </a:fld>
            <a:endParaRPr lang="en-US" dirty="0"/>
          </a:p>
        </p:txBody>
      </p:sp>
      <p:pic>
        <p:nvPicPr>
          <p:cNvPr id="6" name="Picture 5" descr="Binary to Hex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4806139" y="-309138"/>
            <a:ext cx="2600095" cy="8706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54417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6467" y="195210"/>
            <a:ext cx="7887644" cy="7341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IN" sz="3600" b="1" dirty="0">
                <a:solidFill>
                  <a:schemeClr val="bg1"/>
                </a:solidFill>
              </a:rPr>
              <a:t>Hexadecimal  to Binary Conversion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475" y="1321104"/>
            <a:ext cx="11291298" cy="2694830"/>
          </a:xfrm>
        </p:spPr>
        <p:txBody>
          <a:bodyPr>
            <a:normAutofit lnSpcReduction="10000"/>
          </a:bodyPr>
          <a:lstStyle/>
          <a:p>
            <a:r>
              <a:rPr lang="en-IN" dirty="0"/>
              <a:t>Conversion from hexadecimal to binary is the </a:t>
            </a:r>
            <a:r>
              <a:rPr lang="en-IN" b="1" dirty="0"/>
              <a:t>reversal of the process of Binary to hexadecimal conversion</a:t>
            </a:r>
            <a:r>
              <a:rPr lang="en-IN" dirty="0"/>
              <a:t>. </a:t>
            </a:r>
          </a:p>
          <a:p>
            <a:r>
              <a:rPr lang="en-IN" dirty="0"/>
              <a:t>Each digit of the </a:t>
            </a:r>
            <a:r>
              <a:rPr lang="en-IN" b="1" dirty="0"/>
              <a:t>hexadecimal number is individually converted to its binary equivalent.</a:t>
            </a:r>
          </a:p>
          <a:p>
            <a:r>
              <a:rPr lang="en-IN" b="1" dirty="0"/>
              <a:t>Remove any leading or trailing zeros</a:t>
            </a:r>
          </a:p>
          <a:p>
            <a:r>
              <a:rPr lang="en-IN" dirty="0"/>
              <a:t>Convert (8A9.B4)</a:t>
            </a:r>
            <a:r>
              <a:rPr lang="en-IN" sz="2358" dirty="0"/>
              <a:t>H</a:t>
            </a:r>
            <a:r>
              <a:rPr lang="en-IN" dirty="0"/>
              <a:t> to Binary</a:t>
            </a:r>
          </a:p>
          <a:p>
            <a:endParaRPr lang="en-IN" dirty="0"/>
          </a:p>
          <a:p>
            <a:pPr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37</a:t>
            </a:fld>
            <a:endParaRPr lang="en-US" dirty="0"/>
          </a:p>
        </p:txBody>
      </p:sp>
      <p:pic>
        <p:nvPicPr>
          <p:cNvPr id="6" name="Picture 5" descr="Hexa to Binary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4990427" y="812153"/>
            <a:ext cx="2211145" cy="8300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670111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40439" cy="365125"/>
          </a:xfrm>
        </p:spPr>
        <p:txBody>
          <a:bodyPr/>
          <a:lstStyle/>
          <a:p>
            <a:r>
              <a:rPr lang="en-GB"/>
              <a:t>Lecture 1- Introduction to Digital Electronics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2200</Words>
  <Application>Microsoft Office PowerPoint</Application>
  <PresentationFormat>Widescreen</PresentationFormat>
  <Paragraphs>650</Paragraphs>
  <Slides>38</Slides>
  <Notes>26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65" baseType="lpstr">
      <vt:lpstr>Arial</vt:lpstr>
      <vt:lpstr>Calibri</vt:lpstr>
      <vt:lpstr>Calibri Light</vt:lpstr>
      <vt:lpstr>Tahoma</vt:lpstr>
      <vt:lpstr>Times New Roman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Bitmap Image</vt:lpstr>
      <vt:lpstr>PowerPoint Presentation</vt:lpstr>
      <vt:lpstr>Content</vt:lpstr>
      <vt:lpstr>Learning Outcome</vt:lpstr>
      <vt:lpstr>Digital - Introduction</vt:lpstr>
      <vt:lpstr>Binary numbers represent alphanumeric data</vt:lpstr>
      <vt:lpstr>Digital - Introduction</vt:lpstr>
      <vt:lpstr>Digital - Introduction</vt:lpstr>
      <vt:lpstr>Digital -Introduction</vt:lpstr>
      <vt:lpstr>Digital logic</vt:lpstr>
      <vt:lpstr>Why Binary?</vt:lpstr>
      <vt:lpstr>PowerPoint Presentation</vt:lpstr>
      <vt:lpstr>Number system</vt:lpstr>
      <vt:lpstr>Number system</vt:lpstr>
      <vt:lpstr>Decimal Number system</vt:lpstr>
      <vt:lpstr>Decimal Number system</vt:lpstr>
      <vt:lpstr>Decimal Number system</vt:lpstr>
      <vt:lpstr>Positional Notation: Base 10</vt:lpstr>
      <vt:lpstr>Positional Notation: Base 10</vt:lpstr>
      <vt:lpstr>Decimal Number system</vt:lpstr>
      <vt:lpstr>Binary Number </vt:lpstr>
      <vt:lpstr>Binary Number system</vt:lpstr>
      <vt:lpstr>Binary Number system</vt:lpstr>
      <vt:lpstr>Binary Number</vt:lpstr>
      <vt:lpstr>Binary Number</vt:lpstr>
      <vt:lpstr>Hexadecimal Number system</vt:lpstr>
      <vt:lpstr>Hexadecimal Number system</vt:lpstr>
      <vt:lpstr>Octal Number system</vt:lpstr>
      <vt:lpstr>Octal Number system</vt:lpstr>
      <vt:lpstr>Decimal to Binary Conversion</vt:lpstr>
      <vt:lpstr>Decimal to Binary Conversion</vt:lpstr>
      <vt:lpstr>Decimal to Binary Conversion</vt:lpstr>
      <vt:lpstr>Binary to Octal Conversion</vt:lpstr>
      <vt:lpstr>Binary to Octal Conversion</vt:lpstr>
      <vt:lpstr>Octal to Binary Conversion</vt:lpstr>
      <vt:lpstr>Binary to Hexadecimal Conversion</vt:lpstr>
      <vt:lpstr>Binary to Hexadecimal Conversion</vt:lpstr>
      <vt:lpstr>Hexadecimal  to Binary Conversion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125</cp:revision>
  <dcterms:created xsi:type="dcterms:W3CDTF">2021-03-09T15:35:42Z</dcterms:created>
  <dcterms:modified xsi:type="dcterms:W3CDTF">2023-02-09T07:33:34Z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