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6"/>
  </p:notesMasterIdLst>
  <p:sldIdLst>
    <p:sldId id="257" r:id="rId2"/>
    <p:sldId id="258" r:id="rId3"/>
    <p:sldId id="271" r:id="rId4"/>
    <p:sldId id="261" r:id="rId5"/>
    <p:sldId id="259" r:id="rId6"/>
    <p:sldId id="265" r:id="rId7"/>
    <p:sldId id="260" r:id="rId8"/>
    <p:sldId id="266" r:id="rId9"/>
    <p:sldId id="263" r:id="rId10"/>
    <p:sldId id="264" r:id="rId11"/>
    <p:sldId id="270" r:id="rId12"/>
    <p:sldId id="269" r:id="rId13"/>
    <p:sldId id="262" r:id="rId14"/>
    <p:sldId id="268" r:id="rId15"/>
  </p:sldIdLst>
  <p:sldSz cx="12192000" cy="6858000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016" autoAdjust="0"/>
    <p:restoredTop sz="94660"/>
  </p:normalViewPr>
  <p:slideViewPr>
    <p:cSldViewPr snapToGrid="0">
      <p:cViewPr varScale="1">
        <p:scale>
          <a:sx n="57" d="100"/>
          <a:sy n="57" d="100"/>
        </p:scale>
        <p:origin x="72" y="3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F1B2352-74FB-42D8-92A4-6B7883A4F3AD}" type="datetimeFigureOut">
              <a:rPr lang="en-GB" smtClean="0"/>
              <a:t>21/02/2019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07988" y="1219200"/>
            <a:ext cx="5853112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93920"/>
            <a:ext cx="5335270" cy="384048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3A6EC93-D8DA-4B98-8105-8422CB9720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021228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3A6EC93-D8DA-4B98-8105-8422CB972016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518618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3A6EC93-D8DA-4B98-8105-8422CB972016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780258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3A6EC93-D8DA-4B98-8105-8422CB972016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952196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3A6EC93-D8DA-4B98-8105-8422CB972016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647708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3A6EC93-D8DA-4B98-8105-8422CB972016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24972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3A6EC93-D8DA-4B98-8105-8422CB972016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152198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3A6EC93-D8DA-4B98-8105-8422CB972016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844472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3A6EC93-D8DA-4B98-8105-8422CB972016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101491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3A6EC93-D8DA-4B98-8105-8422CB972016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851866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3A6EC93-D8DA-4B98-8105-8422CB972016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645406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3A6EC93-D8DA-4B98-8105-8422CB972016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304941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3A6EC93-D8DA-4B98-8105-8422CB972016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505718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3A6EC93-D8DA-4B98-8105-8422CB972016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2885899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3A6EC93-D8DA-4B98-8105-8422CB972016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182583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58EB68-37D4-49DC-B71F-25E5B84342C1}" type="datetimeFigureOut">
              <a:rPr lang="en-GB" smtClean="0"/>
              <a:t>21/02/2019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B8F0A7-81B8-44BA-A2F2-0F30E1ABA6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908674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58EB68-37D4-49DC-B71F-25E5B84342C1}" type="datetimeFigureOut">
              <a:rPr lang="en-GB" smtClean="0"/>
              <a:t>21/02/2019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B8F0A7-81B8-44BA-A2F2-0F30E1ABA6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04007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58EB68-37D4-49DC-B71F-25E5B84342C1}" type="datetimeFigureOut">
              <a:rPr lang="en-GB" smtClean="0"/>
              <a:t>21/02/2019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B8F0A7-81B8-44BA-A2F2-0F30E1ABA6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63509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58EB68-37D4-49DC-B71F-25E5B84342C1}" type="datetimeFigureOut">
              <a:rPr lang="en-GB" smtClean="0"/>
              <a:t>21/02/2019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B8F0A7-81B8-44BA-A2F2-0F30E1ABA6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32775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58EB68-37D4-49DC-B71F-25E5B84342C1}" type="datetimeFigureOut">
              <a:rPr lang="en-GB" smtClean="0"/>
              <a:t>21/02/2019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B8F0A7-81B8-44BA-A2F2-0F30E1ABA6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536095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58EB68-37D4-49DC-B71F-25E5B84342C1}" type="datetimeFigureOut">
              <a:rPr lang="en-GB" smtClean="0"/>
              <a:t>21/02/2019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B8F0A7-81B8-44BA-A2F2-0F30E1ABA6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002758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58EB68-37D4-49DC-B71F-25E5B84342C1}" type="datetimeFigureOut">
              <a:rPr lang="en-GB" smtClean="0"/>
              <a:t>21/02/2019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B8F0A7-81B8-44BA-A2F2-0F30E1ABA6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42215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58EB68-37D4-49DC-B71F-25E5B84342C1}" type="datetimeFigureOut">
              <a:rPr lang="en-GB" smtClean="0"/>
              <a:t>21/02/2019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B8F0A7-81B8-44BA-A2F2-0F30E1ABA6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35754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58EB68-37D4-49DC-B71F-25E5B84342C1}" type="datetimeFigureOut">
              <a:rPr lang="en-GB" smtClean="0"/>
              <a:t>21/02/2019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B8F0A7-81B8-44BA-A2F2-0F30E1ABA6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05216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58EB68-37D4-49DC-B71F-25E5B84342C1}" type="datetimeFigureOut">
              <a:rPr lang="en-GB" smtClean="0"/>
              <a:t>21/02/2019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B8F0A7-81B8-44BA-A2F2-0F30E1ABA6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634892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58EB68-37D4-49DC-B71F-25E5B84342C1}" type="datetimeFigureOut">
              <a:rPr lang="en-GB" smtClean="0"/>
              <a:t>21/02/2019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B8F0A7-81B8-44BA-A2F2-0F30E1ABA6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795614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microsoft.com/office/2007/relationships/hdphoto" Target="../media/hdphoto1.wdp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alphaModFix amt="21000"/>
            <a:lum/>
            <a:extLst>
              <a:ext uri="{BEBA8EAE-BF5A-486C-A8C5-ECC9F3942E4B}">
                <a14:imgProps xmlns:a14="http://schemas.microsoft.com/office/drawing/2010/main">
                  <a14:imgLayer r:embed="rId14">
                    <a14:imgEffect>
                      <a14:saturation sat="0"/>
                    </a14:imgEffect>
                  </a14:imgLayer>
                </a14:imgProps>
              </a:ext>
            </a:extLst>
          </a:blip>
          <a:srcRect/>
          <a:stretch>
            <a:fillRect t="-10000" b="-10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C58EB68-37D4-49DC-B71F-25E5B84342C1}" type="datetimeFigureOut">
              <a:rPr lang="en-GB" smtClean="0"/>
              <a:t>21/02/2019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7B8F0A7-81B8-44BA-A2F2-0F30E1ABA6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300530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microsoft.com/office/2007/relationships/hdphoto" Target="../media/hdphoto1.wdp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youtube.com/watch?v=7ZHpcYD_cU0" TargetMode="External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5.xml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UEQJubPhHvI" TargetMode="External"/><Relationship Id="rId4" Type="http://schemas.openxmlformats.org/officeDocument/2006/relationships/image" Target="../media/image10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argaretthatcher.org/document/105244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W8KLSNFmAss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youtube.com/watch?v=135hbzbI5tk" TargetMode="External"/><Relationship Id="rId4" Type="http://schemas.openxmlformats.org/officeDocument/2006/relationships/hyperlink" Target="https://www.youtube.com/watch?v=GNLwHWFpPsI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9.xml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jINZBOxdja8" TargetMode="External"/><Relationship Id="rId4" Type="http://schemas.openxmlformats.org/officeDocument/2006/relationships/image" Target="../media/image12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0.xml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3TFx9u1t1LY" TargetMode="External"/><Relationship Id="rId4" Type="http://schemas.openxmlformats.org/officeDocument/2006/relationships/image" Target="../media/image13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png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2.xml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LVltOSC0JMQ" TargetMode="External"/><Relationship Id="rId4" Type="http://schemas.openxmlformats.org/officeDocument/2006/relationships/image" Target="../media/image18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92000"/>
            <a:lum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aturation sat="0"/>
                    </a14:imgEffect>
                  </a14:imgLayer>
                </a14:imgProps>
              </a:ext>
            </a:extLst>
          </a:blip>
          <a:srcRect/>
          <a:stretch>
            <a:fillRect t="-10000" b="-10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190498" y="452891"/>
            <a:ext cx="2832102" cy="42473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36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anose="020B0A04020102020204" pitchFamily="34" charset="0"/>
                <a:ea typeface="+mj-ea"/>
                <a:cs typeface="+mj-cs"/>
              </a:rPr>
              <a:t>Week 2 </a:t>
            </a:r>
            <a:r>
              <a:rPr lang="en-GB" sz="36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anose="020B0A04020102020204" pitchFamily="34" charset="0"/>
                <a:ea typeface="+mj-ea"/>
                <a:cs typeface="+mj-cs"/>
              </a:rPr>
              <a:t>Thursday</a:t>
            </a:r>
            <a:r>
              <a:rPr lang="en-GB" sz="36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anose="020B0A04020102020204" pitchFamily="34" charset="0"/>
                <a:ea typeface="+mj-ea"/>
                <a:cs typeface="+mj-cs"/>
              </a:rPr>
              <a:t>: </a:t>
            </a:r>
            <a:br>
              <a:rPr lang="en-GB" sz="36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anose="020B0A04020102020204" pitchFamily="34" charset="0"/>
                <a:ea typeface="+mj-ea"/>
                <a:cs typeface="+mj-cs"/>
              </a:rPr>
            </a:br>
            <a:r>
              <a:rPr lang="en-GB" sz="36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anose="020B0A04020102020204" pitchFamily="34" charset="0"/>
                <a:ea typeface="+mj-ea"/>
                <a:cs typeface="+mj-cs"/>
              </a:rPr>
              <a:t>British Pop Culture in the 1980s</a:t>
            </a:r>
            <a:r>
              <a:rPr lang="en-GB" sz="36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anose="020B0A04020102020204" pitchFamily="34" charset="0"/>
                <a:ea typeface="+mj-ea"/>
                <a:cs typeface="+mj-cs"/>
              </a:rPr>
              <a:t/>
            </a:r>
            <a:br>
              <a:rPr lang="en-GB" sz="36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anose="020B0A04020102020204" pitchFamily="34" charset="0"/>
                <a:ea typeface="+mj-ea"/>
                <a:cs typeface="+mj-cs"/>
              </a:rPr>
            </a:br>
            <a:r>
              <a:rPr lang="en-GB" sz="36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anose="020B0A04020102020204" pitchFamily="34" charset="0"/>
                <a:ea typeface="+mj-ea"/>
                <a:cs typeface="+mj-cs"/>
              </a:rPr>
              <a:t/>
            </a:r>
            <a:br>
              <a:rPr lang="en-GB" sz="36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anose="020B0A04020102020204" pitchFamily="34" charset="0"/>
                <a:ea typeface="+mj-ea"/>
                <a:cs typeface="+mj-cs"/>
              </a:rPr>
            </a:br>
            <a:endParaRPr lang="en-GB" dirty="0"/>
          </a:p>
        </p:txBody>
      </p:sp>
      <p:sp>
        <p:nvSpPr>
          <p:cNvPr id="5" name="Rectangle 4"/>
          <p:cNvSpPr/>
          <p:nvPr/>
        </p:nvSpPr>
        <p:spPr>
          <a:xfrm>
            <a:off x="8490857" y="452891"/>
            <a:ext cx="3347359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r"/>
            <a:r>
              <a:rPr lang="en-GB" sz="36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anose="020B0A04020102020204" pitchFamily="34" charset="0"/>
                <a:ea typeface="+mj-ea"/>
                <a:cs typeface="+mj-cs"/>
              </a:rPr>
              <a:t>Hours </a:t>
            </a:r>
            <a:r>
              <a:rPr lang="en-GB" sz="36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anose="020B0A04020102020204" pitchFamily="34" charset="0"/>
                <a:ea typeface="+mj-ea"/>
                <a:cs typeface="+mj-cs"/>
              </a:rPr>
              <a:t>2–3 – </a:t>
            </a:r>
            <a:endParaRPr lang="en-GB" sz="3600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anose="020B0A04020102020204" pitchFamily="34" charset="0"/>
              <a:ea typeface="+mj-ea"/>
              <a:cs typeface="+mj-cs"/>
            </a:endParaRPr>
          </a:p>
          <a:p>
            <a:pPr algn="r"/>
            <a:r>
              <a:rPr lang="en-GB" sz="36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anose="020B0A04020102020204" pitchFamily="34" charset="0"/>
                <a:ea typeface="+mj-ea"/>
                <a:cs typeface="+mj-cs"/>
              </a:rPr>
              <a:t>Stand-Up</a:t>
            </a:r>
            <a:r>
              <a:rPr lang="en-GB" sz="3600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anose="020B0A04020102020204" pitchFamily="34" charset="0"/>
                <a:ea typeface="+mj-ea"/>
                <a:cs typeface="+mj-cs"/>
              </a:rPr>
              <a:t>, Margaret: Thatcherism and Comedy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74089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omedy Store, Soho, London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40795" y="0"/>
            <a:ext cx="7751205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5954840" cy="3967843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2263076" y="6002006"/>
            <a:ext cx="3731353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hlinkClick r:id="rId5"/>
              </a:rPr>
              <a:t>https://</a:t>
            </a:r>
            <a:r>
              <a:rPr lang="en-GB" dirty="0" smtClean="0">
                <a:hlinkClick r:id="rId5"/>
              </a:rPr>
              <a:t>www.youtube.com/watch?v=7ZHpcYD_cU0</a:t>
            </a:r>
            <a:endParaRPr lang="en-GB" dirty="0" smtClean="0"/>
          </a:p>
          <a:p>
            <a:endParaRPr lang="en-GB" dirty="0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220162" y="4467905"/>
            <a:ext cx="3801533" cy="1325563"/>
          </a:xfrm>
        </p:spPr>
        <p:txBody>
          <a:bodyPr>
            <a:normAutofit fontScale="90000"/>
          </a:bodyPr>
          <a:lstStyle/>
          <a:p>
            <a:r>
              <a:rPr lang="en-GB" dirty="0" smtClean="0">
                <a:latin typeface="Arial Black" panose="020B0A04020102020204" pitchFamily="34" charset="0"/>
              </a:rPr>
              <a:t>Alternative Comedy and the Comedy Store</a:t>
            </a:r>
            <a:endParaRPr lang="en-GB" dirty="0">
              <a:latin typeface="Arial Black" panose="020B0A04020102020204" pitchFamily="34" charset="0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830008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40400" y="182771"/>
            <a:ext cx="6273799" cy="6273799"/>
          </a:xfrm>
          <a:prstGeom prst="rect">
            <a:avLst/>
          </a:prstGeom>
        </p:spPr>
      </p:pic>
      <p:sp>
        <p:nvSpPr>
          <p:cNvPr id="4" name="Rectangle 3"/>
          <p:cNvSpPr/>
          <p:nvPr/>
        </p:nvSpPr>
        <p:spPr>
          <a:xfrm>
            <a:off x="203200" y="182771"/>
            <a:ext cx="6096000" cy="4832092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sz="4400" dirty="0">
                <a:solidFill>
                  <a:prstClr val="black"/>
                </a:solidFill>
                <a:latin typeface="Arial Black" panose="020B0A04020102020204" pitchFamily="34" charset="0"/>
                <a:ea typeface="+mj-ea"/>
                <a:cs typeface="+mj-cs"/>
              </a:rPr>
              <a:t>Alternative Comedy and the Comedy </a:t>
            </a:r>
            <a:r>
              <a:rPr lang="en-GB" sz="4400" dirty="0" smtClean="0">
                <a:solidFill>
                  <a:prstClr val="black"/>
                </a:solidFill>
                <a:latin typeface="Arial Black" panose="020B0A04020102020204" pitchFamily="34" charset="0"/>
                <a:ea typeface="+mj-ea"/>
                <a:cs typeface="+mj-cs"/>
              </a:rPr>
              <a:t>Store</a:t>
            </a:r>
          </a:p>
          <a:p>
            <a:endParaRPr lang="en-GB" sz="4400" dirty="0">
              <a:solidFill>
                <a:prstClr val="black"/>
              </a:solidFill>
              <a:latin typeface="Arial Black" panose="020B0A04020102020204" pitchFamily="34" charset="0"/>
              <a:ea typeface="+mj-ea"/>
              <a:cs typeface="+mj-cs"/>
            </a:endParaRPr>
          </a:p>
          <a:p>
            <a:r>
              <a:rPr lang="en-GB" sz="4400" dirty="0" smtClean="0">
                <a:solidFill>
                  <a:prstClr val="black"/>
                </a:solidFill>
                <a:latin typeface="Arial Black" panose="020B0A04020102020204" pitchFamily="34" charset="0"/>
                <a:ea typeface="+mj-ea"/>
                <a:cs typeface="+mj-cs"/>
              </a:rPr>
              <a:t>Vs.</a:t>
            </a:r>
          </a:p>
          <a:p>
            <a:endParaRPr lang="en-GB" sz="4400" dirty="0">
              <a:solidFill>
                <a:prstClr val="black"/>
              </a:solidFill>
              <a:latin typeface="Arial Black" panose="020B0A04020102020204" pitchFamily="34" charset="0"/>
              <a:ea typeface="+mj-ea"/>
              <a:cs typeface="+mj-cs"/>
            </a:endParaRPr>
          </a:p>
          <a:p>
            <a:r>
              <a:rPr lang="en-GB" sz="4400" dirty="0" smtClean="0">
                <a:solidFill>
                  <a:prstClr val="black"/>
                </a:solidFill>
                <a:latin typeface="Arial Black" panose="020B0A04020102020204" pitchFamily="34" charset="0"/>
                <a:ea typeface="+mj-ea"/>
                <a:cs typeface="+mj-cs"/>
              </a:rPr>
              <a:t>1970s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750598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4572000" cy="3429000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83388" y="0"/>
            <a:ext cx="5408612" cy="3175021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281361" y="3175020"/>
            <a:ext cx="4910639" cy="3682979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4114800"/>
            <a:ext cx="4381500" cy="2743200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020148" y="2802488"/>
            <a:ext cx="3790352" cy="29125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2873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UEQJubPhHvI"/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09168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“The </a:t>
            </a:r>
            <a:r>
              <a:rPr lang="en-GB" dirty="0"/>
              <a:t>other day I appeared on a certain television programme. And I was asked whether I was trying to restore “Victorian values” . I said straight out, yes I was. And I am. And if you ask me whether I believe in the puritan work ethic, I'll give you an equally straight answer to that too.</a:t>
            </a:r>
          </a:p>
          <a:p>
            <a:pPr marL="0" indent="0">
              <a:buNone/>
            </a:pPr>
            <a:r>
              <a:rPr lang="en-GB" dirty="0" smtClean="0"/>
              <a:t>	“I </a:t>
            </a:r>
            <a:r>
              <a:rPr lang="en-GB" dirty="0"/>
              <a:t>believe that honesty and thrift and reliability and hard work and a sense of responsibility for your fellow men are not simply Victorian values. They do not get out of date</a:t>
            </a:r>
            <a:r>
              <a:rPr lang="en-GB" dirty="0" smtClean="0"/>
              <a:t>.”</a:t>
            </a:r>
          </a:p>
          <a:p>
            <a:pPr algn="r">
              <a:buFontTx/>
              <a:buChar char="-"/>
            </a:pPr>
            <a:r>
              <a:rPr lang="en-GB" dirty="0" smtClean="0"/>
              <a:t>Thatcher, Speech </a:t>
            </a:r>
            <a:r>
              <a:rPr lang="en-GB" dirty="0"/>
              <a:t>to Glasgow Chamber of </a:t>
            </a:r>
            <a:r>
              <a:rPr lang="en-GB" dirty="0" smtClean="0"/>
              <a:t>Commerce, </a:t>
            </a:r>
            <a:r>
              <a:rPr lang="en-GB" dirty="0"/>
              <a:t>28 January 1983 (</a:t>
            </a:r>
            <a:r>
              <a:rPr lang="en-GB" dirty="0">
                <a:hlinkClick r:id="rId3"/>
              </a:rPr>
              <a:t>https://</a:t>
            </a:r>
            <a:r>
              <a:rPr lang="en-GB" dirty="0" smtClean="0">
                <a:hlinkClick r:id="rId3"/>
              </a:rPr>
              <a:t>www.margaretthatcher.org/document/105244</a:t>
            </a:r>
            <a:r>
              <a:rPr lang="en-GB" dirty="0" smtClean="0"/>
              <a:t>)</a:t>
            </a:r>
          </a:p>
          <a:p>
            <a:pPr>
              <a:buFontTx/>
              <a:buChar char="-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511822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i="1" dirty="0" smtClean="0">
                <a:latin typeface="Arial Black" panose="020B0A04020102020204" pitchFamily="34" charset="0"/>
              </a:rPr>
              <a:t>The Young Ones</a:t>
            </a:r>
            <a:endParaRPr lang="en-GB" b="1" i="1" dirty="0">
              <a:latin typeface="Arial Black" panose="020B0A040201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>
                <a:hlinkClick r:id="rId3"/>
              </a:rPr>
              <a:t>https://</a:t>
            </a:r>
            <a:r>
              <a:rPr lang="en-GB" dirty="0" smtClean="0">
                <a:hlinkClick r:id="rId3"/>
              </a:rPr>
              <a:t>www.youtube.com/watch?v=W8KLSNFmAss</a:t>
            </a:r>
            <a:endParaRPr lang="en-GB" dirty="0" smtClean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>
                <a:hlinkClick r:id="rId4"/>
              </a:rPr>
              <a:t>https</a:t>
            </a:r>
            <a:r>
              <a:rPr lang="en-GB" dirty="0">
                <a:hlinkClick r:id="rId4"/>
              </a:rPr>
              <a:t>://</a:t>
            </a:r>
            <a:r>
              <a:rPr lang="en-GB" dirty="0" smtClean="0">
                <a:hlinkClick r:id="rId4"/>
              </a:rPr>
              <a:t>www.youtube.com/watch?v=GNLwHWFpPsI</a:t>
            </a:r>
            <a:endParaRPr lang="en-GB" dirty="0" smtClean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>
                <a:hlinkClick r:id="rId5"/>
              </a:rPr>
              <a:t>https://</a:t>
            </a:r>
            <a:r>
              <a:rPr lang="en-GB" dirty="0" smtClean="0">
                <a:hlinkClick r:id="rId5"/>
              </a:rPr>
              <a:t>www.youtube.com/watch?v=135hbzbI5tk</a:t>
            </a:r>
            <a:r>
              <a:rPr lang="en-GB" dirty="0" smtClean="0"/>
              <a:t> (c. 17:00)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698703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>
                <a:latin typeface="Arial Black" panose="020B0A04020102020204" pitchFamily="34" charset="0"/>
              </a:rPr>
              <a:t>Adrian Mole</a:t>
            </a:r>
            <a:endParaRPr lang="en-GB" dirty="0">
              <a:latin typeface="Arial Black" panose="020B0A040201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83028" y="1804988"/>
            <a:ext cx="10515600" cy="4486275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i="1" dirty="0"/>
              <a:t>Mrs Thatcher</a:t>
            </a:r>
            <a:r>
              <a:rPr lang="en-GB" dirty="0"/>
              <a:t> (</a:t>
            </a:r>
            <a:r>
              <a:rPr lang="en-GB" dirty="0" smtClean="0"/>
              <a:t>Saturday </a:t>
            </a:r>
            <a:r>
              <a:rPr lang="en-GB" dirty="0"/>
              <a:t>6 </a:t>
            </a:r>
            <a:r>
              <a:rPr lang="en-GB" dirty="0" smtClean="0"/>
              <a:t>November 1982)</a:t>
            </a:r>
            <a:r>
              <a:rPr lang="en-GB" dirty="0"/>
              <a:t/>
            </a:r>
            <a:br>
              <a:rPr lang="en-GB" dirty="0"/>
            </a:br>
            <a:r>
              <a:rPr lang="en-GB" dirty="0"/>
              <a:t/>
            </a:r>
            <a:br>
              <a:rPr lang="en-GB" dirty="0"/>
            </a:br>
            <a:r>
              <a:rPr lang="en-GB" dirty="0"/>
              <a:t>Do you weep, Mrs Thatcher, do you weep?</a:t>
            </a:r>
            <a:br>
              <a:rPr lang="en-GB" dirty="0"/>
            </a:br>
            <a:r>
              <a:rPr lang="en-GB" dirty="0"/>
              <a:t>Do you wake, Mrs Thatcher, in your sleep?</a:t>
            </a:r>
            <a:br>
              <a:rPr lang="en-GB" dirty="0"/>
            </a:br>
            <a:r>
              <a:rPr lang="en-GB" dirty="0"/>
              <a:t>Do you weep like a sad willow?</a:t>
            </a:r>
            <a:br>
              <a:rPr lang="en-GB" dirty="0"/>
            </a:br>
            <a:r>
              <a:rPr lang="en-GB" dirty="0"/>
              <a:t>On your Marks and Spencer's pillow?</a:t>
            </a:r>
            <a:br>
              <a:rPr lang="en-GB" dirty="0"/>
            </a:br>
            <a:r>
              <a:rPr lang="en-GB" dirty="0"/>
              <a:t>Are your tears molten steel?</a:t>
            </a:r>
            <a:br>
              <a:rPr lang="en-GB" dirty="0"/>
            </a:br>
            <a:r>
              <a:rPr lang="en-GB" dirty="0"/>
              <a:t>Do you weep?</a:t>
            </a:r>
            <a:br>
              <a:rPr lang="en-GB" dirty="0"/>
            </a:br>
            <a:r>
              <a:rPr lang="en-GB" dirty="0"/>
              <a:t>Do you wake with '</a:t>
            </a:r>
            <a:r>
              <a:rPr lang="en-GB" i="1" dirty="0"/>
              <a:t>Three Million</a:t>
            </a:r>
            <a:r>
              <a:rPr lang="en-GB" dirty="0"/>
              <a:t>' on your brain?</a:t>
            </a:r>
            <a:br>
              <a:rPr lang="en-GB" dirty="0"/>
            </a:br>
            <a:r>
              <a:rPr lang="en-GB" dirty="0"/>
              <a:t>Are you sorry that they'll never work again?</a:t>
            </a:r>
            <a:br>
              <a:rPr lang="en-GB" dirty="0"/>
            </a:br>
            <a:r>
              <a:rPr lang="en-GB" dirty="0"/>
              <a:t>When you're dressing in your blue, do you see the waiting queue?</a:t>
            </a:r>
            <a:br>
              <a:rPr lang="en-GB" dirty="0"/>
            </a:br>
            <a:r>
              <a:rPr lang="en-GB" dirty="0"/>
              <a:t>Do you weep, Mrs Thatcher, do you weep?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206593" y="873579"/>
            <a:ext cx="2400300" cy="3771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546602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jINZBOxdja8"/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394305" y="365125"/>
            <a:ext cx="11155439" cy="6274934"/>
          </a:xfrm>
          <a:prstGeom prst="rect">
            <a:avLst/>
          </a:prstGeom>
        </p:spPr>
      </p:pic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Title 1"/>
          <p:cNvSpPr txBox="1">
            <a:spLocks/>
          </p:cNvSpPr>
          <p:nvPr/>
        </p:nvSpPr>
        <p:spPr>
          <a:xfrm>
            <a:off x="990600" y="5175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mtClean="0">
                <a:latin typeface="Arial Black" panose="020B0A04020102020204" pitchFamily="34" charset="0"/>
              </a:rPr>
              <a:t>Spitting Image</a:t>
            </a:r>
            <a:endParaRPr lang="en-GB" dirty="0">
              <a:latin typeface="Arial Black" panose="020B0A040201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235678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3TFx9u1t1LY"/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551543" y="163286"/>
            <a:ext cx="11263085" cy="63354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035333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12192000" cy="1325563"/>
          </a:xfrm>
        </p:spPr>
        <p:txBody>
          <a:bodyPr/>
          <a:lstStyle/>
          <a:p>
            <a:pPr algn="ctr"/>
            <a:r>
              <a:rPr lang="en-GB" i="1" dirty="0" smtClean="0">
                <a:latin typeface="Arial Black" panose="020B0A04020102020204" pitchFamily="34" charset="0"/>
              </a:rPr>
              <a:t>The New Statesman</a:t>
            </a:r>
            <a:endParaRPr lang="en-GB" i="1" dirty="0">
              <a:latin typeface="Arial Black" panose="020B0A04020102020204" pitchFamily="34" charset="0"/>
            </a:endParaRP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6939643" y="1085241"/>
            <a:ext cx="5252357" cy="582108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1085243"/>
            <a:ext cx="4812983" cy="2709831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3795075"/>
            <a:ext cx="4209736" cy="3007924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031290" y="1085241"/>
            <a:ext cx="3511600" cy="49930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949078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LVltOSC0JMQ"/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181428" y="0"/>
            <a:ext cx="11836400" cy="66579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094560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055914" y="2011820"/>
            <a:ext cx="2079171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/>
              <a:t>https://www.youtube.com/watch?v=gXuRvthgn4U&amp;list=RDgXuRvthgn4U&amp;start_radio=1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>
                <a:latin typeface="Arial Black" panose="020B0A04020102020204" pitchFamily="34" charset="0"/>
              </a:rPr>
              <a:t>‘</a:t>
            </a:r>
            <a:r>
              <a:rPr lang="en-GB" dirty="0" err="1" smtClean="0">
                <a:latin typeface="Arial Black" panose="020B0A04020102020204" pitchFamily="34" charset="0"/>
              </a:rPr>
              <a:t>Loadsamoney</a:t>
            </a:r>
            <a:r>
              <a:rPr lang="en-GB" dirty="0" smtClean="0">
                <a:latin typeface="Arial Black" panose="020B0A04020102020204" pitchFamily="34" charset="0"/>
              </a:rPr>
              <a:t>’</a:t>
            </a:r>
            <a:endParaRPr lang="en-GB" dirty="0">
              <a:latin typeface="Arial Black" panose="020B0A04020102020204" pitchFamily="34" charset="0"/>
            </a:endParaRP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3938312" y="1691514"/>
            <a:ext cx="4315376" cy="4351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410312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1499" y="365125"/>
            <a:ext cx="10956471" cy="5811838"/>
          </a:xfrm>
        </p:spPr>
        <p:txBody>
          <a:bodyPr>
            <a:normAutofit lnSpcReduction="10000"/>
          </a:bodyPr>
          <a:lstStyle/>
          <a:p>
            <a:pPr marL="0" indent="0" algn="just">
              <a:buNone/>
            </a:pPr>
            <a:r>
              <a:rPr lang="en-GB" dirty="0" smtClean="0">
                <a:latin typeface="Arial Black" panose="020B0A04020102020204" pitchFamily="34" charset="0"/>
              </a:rPr>
              <a:t>“Harry </a:t>
            </a:r>
            <a:r>
              <a:rPr lang="en-GB" dirty="0">
                <a:latin typeface="Arial Black" panose="020B0A04020102020204" pitchFamily="34" charset="0"/>
              </a:rPr>
              <a:t>Enfield’s nouveau-riche plumber, </a:t>
            </a:r>
            <a:r>
              <a:rPr lang="en-GB" i="1" dirty="0" err="1">
                <a:latin typeface="Arial Black" panose="020B0A04020102020204" pitchFamily="34" charset="0"/>
              </a:rPr>
              <a:t>Loadsamoney</a:t>
            </a:r>
            <a:r>
              <a:rPr lang="en-GB" dirty="0">
                <a:latin typeface="Arial Black" panose="020B0A04020102020204" pitchFamily="34" charset="0"/>
              </a:rPr>
              <a:t>, was introduced </a:t>
            </a:r>
            <a:r>
              <a:rPr lang="en-GB" dirty="0" smtClean="0">
                <a:latin typeface="Arial Black" panose="020B0A04020102020204" pitchFamily="34" charset="0"/>
              </a:rPr>
              <a:t>nation </a:t>
            </a:r>
            <a:r>
              <a:rPr lang="en-GB" dirty="0">
                <a:latin typeface="Arial Black" panose="020B0A04020102020204" pitchFamily="34" charset="0"/>
              </a:rPr>
              <a:t>on the alternative comedy showcase Saturday Live as an unsubtle assault </a:t>
            </a:r>
            <a:r>
              <a:rPr lang="en-GB" dirty="0" smtClean="0">
                <a:latin typeface="Arial Black" panose="020B0A04020102020204" pitchFamily="34" charset="0"/>
              </a:rPr>
              <a:t>on Thatcherite </a:t>
            </a:r>
            <a:r>
              <a:rPr lang="en-GB" dirty="0">
                <a:latin typeface="Arial Black" panose="020B0A04020102020204" pitchFamily="34" charset="0"/>
              </a:rPr>
              <a:t>values. The character, however, was appropriated as an affectionate </a:t>
            </a:r>
            <a:r>
              <a:rPr lang="en-GB" dirty="0" smtClean="0">
                <a:latin typeface="Arial Black" panose="020B0A04020102020204" pitchFamily="34" charset="0"/>
              </a:rPr>
              <a:t>pastiche by </a:t>
            </a:r>
            <a:r>
              <a:rPr lang="en-GB" dirty="0">
                <a:latin typeface="Arial Black" panose="020B0A04020102020204" pitchFamily="34" charset="0"/>
              </a:rPr>
              <a:t>the right—to the extent that Enfield later killed him off in </a:t>
            </a:r>
            <a:r>
              <a:rPr lang="en-GB" dirty="0" smtClean="0">
                <a:latin typeface="Arial Black" panose="020B0A04020102020204" pitchFamily="34" charset="0"/>
              </a:rPr>
              <a:t>dismay.”</a:t>
            </a:r>
          </a:p>
          <a:p>
            <a:pPr algn="r">
              <a:buFontTx/>
              <a:buChar char="-"/>
            </a:pPr>
            <a:r>
              <a:rPr lang="en-GB" sz="2200" dirty="0" smtClean="0"/>
              <a:t>Gavin </a:t>
            </a:r>
            <a:r>
              <a:rPr lang="en-GB" sz="2200" dirty="0"/>
              <a:t>Schaffer, ‘Fighting Thatcher with Comedy: What to Do When There Is No Alternative,’ </a:t>
            </a:r>
            <a:r>
              <a:rPr lang="en-GB" sz="2200" i="1" dirty="0"/>
              <a:t>Journal of British Studies</a:t>
            </a:r>
            <a:r>
              <a:rPr lang="en-GB" sz="2200" dirty="0"/>
              <a:t>, 55:2 (2016), p. </a:t>
            </a:r>
            <a:r>
              <a:rPr lang="en-GB" sz="2200" dirty="0" smtClean="0"/>
              <a:t>385</a:t>
            </a:r>
          </a:p>
          <a:p>
            <a:pPr marL="0" indent="0">
              <a:buNone/>
            </a:pPr>
            <a:endParaRPr lang="en-GB" dirty="0" smtClean="0">
              <a:latin typeface="Arial Black" panose="020B0A04020102020204" pitchFamily="34" charset="0"/>
            </a:endParaRPr>
          </a:p>
          <a:p>
            <a:pPr marL="0" indent="0" algn="just">
              <a:buNone/>
            </a:pPr>
            <a:r>
              <a:rPr lang="en-GB" dirty="0" smtClean="0">
                <a:latin typeface="Arial Black" panose="020B0A04020102020204" pitchFamily="34" charset="0"/>
              </a:rPr>
              <a:t>“What could </a:t>
            </a:r>
            <a:r>
              <a:rPr lang="en-GB" dirty="0">
                <a:latin typeface="Arial Black" panose="020B0A04020102020204" pitchFamily="34" charset="0"/>
              </a:rPr>
              <a:t>be more Thatcherite than a stand-up comedian? Self-employed, </a:t>
            </a:r>
            <a:r>
              <a:rPr lang="en-GB" dirty="0" smtClean="0">
                <a:latin typeface="Arial Black" panose="020B0A04020102020204" pitchFamily="34" charset="0"/>
              </a:rPr>
              <a:t>un-unionised, unsupported </a:t>
            </a:r>
            <a:r>
              <a:rPr lang="en-GB" dirty="0">
                <a:latin typeface="Arial Black" panose="020B0A04020102020204" pitchFamily="34" charset="0"/>
              </a:rPr>
              <a:t>by any namby-pamby arts grant, he has got on his </a:t>
            </a:r>
            <a:r>
              <a:rPr lang="en-GB" dirty="0" smtClean="0">
                <a:latin typeface="Arial Black" panose="020B0A04020102020204" pitchFamily="34" charset="0"/>
              </a:rPr>
              <a:t>bike and </a:t>
            </a:r>
            <a:r>
              <a:rPr lang="en-GB" dirty="0">
                <a:latin typeface="Arial Black" panose="020B0A04020102020204" pitchFamily="34" charset="0"/>
              </a:rPr>
              <a:t>got a gig</a:t>
            </a:r>
            <a:r>
              <a:rPr lang="en-GB" dirty="0" smtClean="0">
                <a:latin typeface="Arial Black" panose="020B0A04020102020204" pitchFamily="34" charset="0"/>
              </a:rPr>
              <a:t>.”</a:t>
            </a:r>
          </a:p>
          <a:p>
            <a:pPr algn="r">
              <a:buFontTx/>
              <a:buChar char="-"/>
            </a:pPr>
            <a:r>
              <a:rPr lang="en-GB" sz="2200" dirty="0" smtClean="0"/>
              <a:t>Arthur </a:t>
            </a:r>
            <a:r>
              <a:rPr lang="en-GB" sz="2200" dirty="0"/>
              <a:t>Smith cited by </a:t>
            </a:r>
            <a:r>
              <a:rPr lang="en-GB" sz="2200" dirty="0" smtClean="0"/>
              <a:t>Schaffer</a:t>
            </a:r>
            <a:r>
              <a:rPr lang="en-GB" sz="2200" dirty="0"/>
              <a:t>, ‘Fighting Thatcher with </a:t>
            </a:r>
            <a:r>
              <a:rPr lang="en-GB" sz="2200" dirty="0" smtClean="0"/>
              <a:t>Comedy,’ p. 391.</a:t>
            </a:r>
          </a:p>
          <a:p>
            <a:pPr>
              <a:buFontTx/>
              <a:buChar char="-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567396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176</TotalTime>
  <Words>273</Words>
  <Application>Microsoft Office PowerPoint</Application>
  <PresentationFormat>Widescreen</PresentationFormat>
  <Paragraphs>44</Paragraphs>
  <Slides>14</Slides>
  <Notes>14</Notes>
  <HiddenSlides>0</HiddenSlides>
  <MMClips>4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9" baseType="lpstr">
      <vt:lpstr>Arial</vt:lpstr>
      <vt:lpstr>Arial Black</vt:lpstr>
      <vt:lpstr>Calibri</vt:lpstr>
      <vt:lpstr>Calibri Light</vt:lpstr>
      <vt:lpstr>1_Office Theme</vt:lpstr>
      <vt:lpstr>PowerPoint Presentation</vt:lpstr>
      <vt:lpstr>Alternative Comedy and the Comedy Store</vt:lpstr>
      <vt:lpstr>PowerPoint Presentation</vt:lpstr>
      <vt:lpstr>PowerPoint Presentation</vt:lpstr>
      <vt:lpstr>PowerPoint Presentation</vt:lpstr>
      <vt:lpstr>PowerPoint Presentation</vt:lpstr>
      <vt:lpstr>The Young Ones</vt:lpstr>
      <vt:lpstr>Adrian Mole</vt:lpstr>
      <vt:lpstr>PowerPoint Presentation</vt:lpstr>
      <vt:lpstr>PowerPoint Presentation</vt:lpstr>
      <vt:lpstr>The New Statesman</vt:lpstr>
      <vt:lpstr>PowerPoint Presentation</vt:lpstr>
      <vt:lpstr>‘Loadsamoney’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Alexander Scott</dc:creator>
  <cp:lastModifiedBy>Alexander Scott</cp:lastModifiedBy>
  <cp:revision>15</cp:revision>
  <cp:lastPrinted>2019-02-21T08:34:03Z</cp:lastPrinted>
  <dcterms:created xsi:type="dcterms:W3CDTF">2019-01-30T13:00:10Z</dcterms:created>
  <dcterms:modified xsi:type="dcterms:W3CDTF">2019-02-21T09:37:29Z</dcterms:modified>
</cp:coreProperties>
</file>