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rawing1.xml" ContentType="application/vnd.ms-office.drawingml.diagramDrawing+xml"/>
  <Override PartName="/ppt/revisionInfo.xml" ContentType="application/vnd.ms-powerpoint.revisioninfo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1" d="100"/>
          <a:sy n="91" d="100"/>
        </p:scale>
        <p:origin x="-528" y="-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9E53EE-6DE8-42FB-A39C-2CB1E657EB74}" type="doc">
      <dgm:prSet loTypeId="urn:microsoft.com/office/officeart/2005/8/layout/vList2" loCatId="Inbox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53EF5FDE-3F1D-4C30-A15C-2B02264AE9A4}">
      <dgm:prSet custT="1"/>
      <dgm:spPr/>
      <dgm:t>
        <a:bodyPr/>
        <a:lstStyle/>
        <a:p>
          <a:r>
            <a:rPr lang="en-GB" sz="2000" dirty="0"/>
            <a:t>You have 30 minutes to consolidate your argument and compare evidence that you have gained from your pre lesson activity.</a:t>
          </a:r>
          <a:endParaRPr lang="en-US" sz="2000" dirty="0"/>
        </a:p>
      </dgm:t>
    </dgm:pt>
    <dgm:pt modelId="{1A47BBCE-F099-4D71-A7D7-23D5A02D29F1}" type="parTrans" cxnId="{3E23779B-CF4E-4488-9D96-C44EF4A3EF52}">
      <dgm:prSet/>
      <dgm:spPr/>
      <dgm:t>
        <a:bodyPr/>
        <a:lstStyle/>
        <a:p>
          <a:endParaRPr lang="en-US"/>
        </a:p>
      </dgm:t>
    </dgm:pt>
    <dgm:pt modelId="{4749376A-E72F-4CC5-9453-528CAD3F99D6}" type="sibTrans" cxnId="{3E23779B-CF4E-4488-9D96-C44EF4A3EF52}">
      <dgm:prSet/>
      <dgm:spPr/>
      <dgm:t>
        <a:bodyPr/>
        <a:lstStyle/>
        <a:p>
          <a:endParaRPr lang="en-US"/>
        </a:p>
      </dgm:t>
    </dgm:pt>
    <dgm:pt modelId="{8654AF4B-A27F-40C8-B68C-635FC5B53519}">
      <dgm:prSet custT="1"/>
      <dgm:spPr/>
      <dgm:t>
        <a:bodyPr/>
        <a:lstStyle/>
        <a:p>
          <a:r>
            <a:rPr lang="en-GB" sz="2000" dirty="0"/>
            <a:t>Timing for the debate will go as follows;</a:t>
          </a:r>
          <a:endParaRPr lang="en-US" sz="2000" dirty="0"/>
        </a:p>
      </dgm:t>
    </dgm:pt>
    <dgm:pt modelId="{4C136C74-3167-4F84-BAF9-F2D6B995EB88}" type="parTrans" cxnId="{A37AFD9A-19D4-4C32-865D-9ED7464206F9}">
      <dgm:prSet/>
      <dgm:spPr/>
      <dgm:t>
        <a:bodyPr/>
        <a:lstStyle/>
        <a:p>
          <a:endParaRPr lang="en-US"/>
        </a:p>
      </dgm:t>
    </dgm:pt>
    <dgm:pt modelId="{07238BF2-1A96-4E0D-8519-6262C7BB2B15}" type="sibTrans" cxnId="{A37AFD9A-19D4-4C32-865D-9ED7464206F9}">
      <dgm:prSet/>
      <dgm:spPr/>
      <dgm:t>
        <a:bodyPr/>
        <a:lstStyle/>
        <a:p>
          <a:endParaRPr lang="en-US"/>
        </a:p>
      </dgm:t>
    </dgm:pt>
    <dgm:pt modelId="{74AADB72-2827-4542-8213-3688B273F647}">
      <dgm:prSet custT="1"/>
      <dgm:spPr/>
      <dgm:t>
        <a:bodyPr/>
        <a:lstStyle/>
        <a:p>
          <a:r>
            <a:rPr lang="en-GB" sz="2000" dirty="0"/>
            <a:t>15 minutes: Group 1; We SHOULD fear </a:t>
          </a:r>
          <a:r>
            <a:rPr lang="en-GB" sz="2000" dirty="0" smtClean="0"/>
            <a:t>Russia; </a:t>
          </a:r>
          <a:r>
            <a:rPr lang="en-GB" sz="2000" dirty="0"/>
            <a:t>Statement of facts and argument.</a:t>
          </a:r>
          <a:endParaRPr lang="en-US" sz="2000" dirty="0"/>
        </a:p>
      </dgm:t>
    </dgm:pt>
    <dgm:pt modelId="{85B51B16-DC0F-4A4D-9DA3-2D3B3725C816}" type="parTrans" cxnId="{A506FDE8-2B25-4538-94D0-2EBD54C3C702}">
      <dgm:prSet/>
      <dgm:spPr/>
      <dgm:t>
        <a:bodyPr/>
        <a:lstStyle/>
        <a:p>
          <a:endParaRPr lang="en-US"/>
        </a:p>
      </dgm:t>
    </dgm:pt>
    <dgm:pt modelId="{56B953F8-FEED-44D1-B833-7EEB69C30BF2}" type="sibTrans" cxnId="{A506FDE8-2B25-4538-94D0-2EBD54C3C702}">
      <dgm:prSet/>
      <dgm:spPr/>
      <dgm:t>
        <a:bodyPr/>
        <a:lstStyle/>
        <a:p>
          <a:endParaRPr lang="en-US"/>
        </a:p>
      </dgm:t>
    </dgm:pt>
    <dgm:pt modelId="{3D228273-7BCF-4E00-8449-2BDD96C4F00C}">
      <dgm:prSet custT="1"/>
      <dgm:spPr/>
      <dgm:t>
        <a:bodyPr/>
        <a:lstStyle/>
        <a:p>
          <a:r>
            <a:rPr lang="en-GB" sz="2000" dirty="0"/>
            <a:t>15 minutes: Group 2; We SHOULDNT fear </a:t>
          </a:r>
          <a:r>
            <a:rPr lang="en-GB" sz="2000" dirty="0" smtClean="0"/>
            <a:t>Russia; </a:t>
          </a:r>
          <a:r>
            <a:rPr lang="en-GB" sz="2000" dirty="0"/>
            <a:t>Statement of facts and argument.</a:t>
          </a:r>
          <a:endParaRPr lang="en-US" sz="2000" dirty="0"/>
        </a:p>
      </dgm:t>
    </dgm:pt>
    <dgm:pt modelId="{697045CC-9D54-4BDE-B714-6BDC7B5433EA}" type="parTrans" cxnId="{B268D2D7-1947-45F9-95AE-641BDFB66479}">
      <dgm:prSet/>
      <dgm:spPr/>
      <dgm:t>
        <a:bodyPr/>
        <a:lstStyle/>
        <a:p>
          <a:endParaRPr lang="en-US"/>
        </a:p>
      </dgm:t>
    </dgm:pt>
    <dgm:pt modelId="{5D09DF29-7EB5-4B46-95F4-0029C1A582F1}" type="sibTrans" cxnId="{B268D2D7-1947-45F9-95AE-641BDFB66479}">
      <dgm:prSet/>
      <dgm:spPr/>
      <dgm:t>
        <a:bodyPr/>
        <a:lstStyle/>
        <a:p>
          <a:endParaRPr lang="en-US"/>
        </a:p>
      </dgm:t>
    </dgm:pt>
    <dgm:pt modelId="{9CB55CA6-FF58-418B-B39A-94C7CBEF1600}">
      <dgm:prSet custT="1"/>
      <dgm:spPr/>
      <dgm:t>
        <a:bodyPr/>
        <a:lstStyle/>
        <a:p>
          <a:r>
            <a:rPr lang="en-GB" sz="2000" dirty="0"/>
            <a:t>30 Minutes active debate between both groups.</a:t>
          </a:r>
          <a:endParaRPr lang="en-US" sz="2000" dirty="0"/>
        </a:p>
      </dgm:t>
    </dgm:pt>
    <dgm:pt modelId="{F988E844-F4EA-43B1-871A-8636BAD3D824}" type="parTrans" cxnId="{5F7E6198-5582-48B7-96AE-FFF62FFF0317}">
      <dgm:prSet/>
      <dgm:spPr/>
      <dgm:t>
        <a:bodyPr/>
        <a:lstStyle/>
        <a:p>
          <a:endParaRPr lang="en-US"/>
        </a:p>
      </dgm:t>
    </dgm:pt>
    <dgm:pt modelId="{332EAECB-3A28-4142-8CFD-587C92A61CED}" type="sibTrans" cxnId="{5F7E6198-5582-48B7-96AE-FFF62FFF0317}">
      <dgm:prSet/>
      <dgm:spPr/>
      <dgm:t>
        <a:bodyPr/>
        <a:lstStyle/>
        <a:p>
          <a:endParaRPr lang="en-US"/>
        </a:p>
      </dgm:t>
    </dgm:pt>
    <dgm:pt modelId="{657ED1B6-3864-4353-9DD2-82EA6C5D1E5F}">
      <dgm:prSet custT="1"/>
      <dgm:spPr/>
      <dgm:t>
        <a:bodyPr/>
        <a:lstStyle/>
        <a:p>
          <a:r>
            <a:rPr lang="en-GB" sz="2000" dirty="0"/>
            <a:t>5 Mins: Group 1: Final statement </a:t>
          </a:r>
          <a:endParaRPr lang="en-US" sz="2000" dirty="0"/>
        </a:p>
      </dgm:t>
    </dgm:pt>
    <dgm:pt modelId="{C7633E8C-BC63-4335-86DF-CB6478F9C1AB}" type="parTrans" cxnId="{51DEA75E-8C5B-4A66-A0A7-051FCF87358F}">
      <dgm:prSet/>
      <dgm:spPr/>
      <dgm:t>
        <a:bodyPr/>
        <a:lstStyle/>
        <a:p>
          <a:endParaRPr lang="en-US"/>
        </a:p>
      </dgm:t>
    </dgm:pt>
    <dgm:pt modelId="{0F048236-DAC4-45C4-B6DF-9F246AF14330}" type="sibTrans" cxnId="{51DEA75E-8C5B-4A66-A0A7-051FCF87358F}">
      <dgm:prSet/>
      <dgm:spPr/>
      <dgm:t>
        <a:bodyPr/>
        <a:lstStyle/>
        <a:p>
          <a:endParaRPr lang="en-US"/>
        </a:p>
      </dgm:t>
    </dgm:pt>
    <dgm:pt modelId="{9A95486B-71A5-4EEF-8AA6-E235F9393805}">
      <dgm:prSet custT="1"/>
      <dgm:spPr/>
      <dgm:t>
        <a:bodyPr/>
        <a:lstStyle/>
        <a:p>
          <a:r>
            <a:rPr lang="en-GB" sz="2000" dirty="0"/>
            <a:t>5 Mins: Group 2: Final Statement</a:t>
          </a:r>
          <a:endParaRPr lang="en-US" sz="2000" dirty="0"/>
        </a:p>
      </dgm:t>
    </dgm:pt>
    <dgm:pt modelId="{1FFFF5BB-1732-47C4-A74D-16685D6D8BBE}" type="parTrans" cxnId="{F3677B31-B88F-4235-A73E-DBD76917B9A8}">
      <dgm:prSet/>
      <dgm:spPr/>
      <dgm:t>
        <a:bodyPr/>
        <a:lstStyle/>
        <a:p>
          <a:endParaRPr lang="en-US"/>
        </a:p>
      </dgm:t>
    </dgm:pt>
    <dgm:pt modelId="{48B13866-3FAA-48F3-99E9-AA14CE43EBE4}" type="sibTrans" cxnId="{F3677B31-B88F-4235-A73E-DBD76917B9A8}">
      <dgm:prSet/>
      <dgm:spPr/>
      <dgm:t>
        <a:bodyPr/>
        <a:lstStyle/>
        <a:p>
          <a:endParaRPr lang="en-US"/>
        </a:p>
      </dgm:t>
    </dgm:pt>
    <dgm:pt modelId="{FC5A128E-4CE9-495B-9EE4-B42F057A6E58}" type="pres">
      <dgm:prSet presAssocID="{7A9E53EE-6DE8-42FB-A39C-2CB1E657EB7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0CA36CC-9152-4206-B186-C0493C853A79}" type="pres">
      <dgm:prSet presAssocID="{53EF5FDE-3F1D-4C30-A15C-2B02264AE9A4}" presName="parentText" presStyleLbl="node1" presStyleIdx="0" presStyleCnt="7" custScaleY="126588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10C4980-3EEC-41CE-AEBE-621C410AC210}" type="pres">
      <dgm:prSet presAssocID="{4749376A-E72F-4CC5-9453-528CAD3F99D6}" presName="spacer" presStyleCnt="0"/>
      <dgm:spPr/>
    </dgm:pt>
    <dgm:pt modelId="{A9E128F4-D302-4243-87E5-808DF197B106}" type="pres">
      <dgm:prSet presAssocID="{8654AF4B-A27F-40C8-B68C-635FC5B53519}" presName="parentText" presStyleLbl="node1" presStyleIdx="1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81F8591-AB37-47C1-9113-55AC565E6AC0}" type="pres">
      <dgm:prSet presAssocID="{07238BF2-1A96-4E0D-8519-6262C7BB2B15}" presName="spacer" presStyleCnt="0"/>
      <dgm:spPr/>
    </dgm:pt>
    <dgm:pt modelId="{A8A22E5F-CB38-4A2A-90A1-AACCDD5AA908}" type="pres">
      <dgm:prSet presAssocID="{74AADB72-2827-4542-8213-3688B273F647}" presName="parentText" presStyleLbl="node1" presStyleIdx="2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E7F66F5-73D9-4C7B-B731-5568C88269C2}" type="pres">
      <dgm:prSet presAssocID="{56B953F8-FEED-44D1-B833-7EEB69C30BF2}" presName="spacer" presStyleCnt="0"/>
      <dgm:spPr/>
    </dgm:pt>
    <dgm:pt modelId="{ACDE361F-9611-45CE-B638-A0B6A0007EBA}" type="pres">
      <dgm:prSet presAssocID="{3D228273-7BCF-4E00-8449-2BDD96C4F00C}" presName="parentText" presStyleLbl="node1" presStyleIdx="3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91C83C3-8C2E-4040-A63B-E2B4F769ADC8}" type="pres">
      <dgm:prSet presAssocID="{5D09DF29-7EB5-4B46-95F4-0029C1A582F1}" presName="spacer" presStyleCnt="0"/>
      <dgm:spPr/>
    </dgm:pt>
    <dgm:pt modelId="{659DF5B2-BBE3-47E0-B2A7-F007E09C413A}" type="pres">
      <dgm:prSet presAssocID="{9CB55CA6-FF58-418B-B39A-94C7CBEF1600}" presName="parentText" presStyleLbl="node1" presStyleIdx="4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22A0005-3662-4F44-BDDF-343DE61CD0AE}" type="pres">
      <dgm:prSet presAssocID="{332EAECB-3A28-4142-8CFD-587C92A61CED}" presName="spacer" presStyleCnt="0"/>
      <dgm:spPr/>
    </dgm:pt>
    <dgm:pt modelId="{81991E96-E853-45DA-9D08-E5AF7F442ACD}" type="pres">
      <dgm:prSet presAssocID="{657ED1B6-3864-4353-9DD2-82EA6C5D1E5F}" presName="parentText" presStyleLbl="node1" presStyleIdx="5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28DF6E8-FD8B-4E29-9031-942F2CDEEF90}" type="pres">
      <dgm:prSet presAssocID="{0F048236-DAC4-45C4-B6DF-9F246AF14330}" presName="spacer" presStyleCnt="0"/>
      <dgm:spPr/>
    </dgm:pt>
    <dgm:pt modelId="{2CD89E30-B2C3-48D2-91A0-FA05D9A3A6C7}" type="pres">
      <dgm:prSet presAssocID="{9A95486B-71A5-4EEF-8AA6-E235F9393805}" presName="parentText" presStyleLbl="node1" presStyleIdx="6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5FF67CE-161C-494F-ABC5-998E19C45A52}" type="presOf" srcId="{9CB55CA6-FF58-418B-B39A-94C7CBEF1600}" destId="{659DF5B2-BBE3-47E0-B2A7-F007E09C413A}" srcOrd="0" destOrd="0" presId="urn:microsoft.com/office/officeart/2005/8/layout/vList2"/>
    <dgm:cxn modelId="{51DEA75E-8C5B-4A66-A0A7-051FCF87358F}" srcId="{7A9E53EE-6DE8-42FB-A39C-2CB1E657EB74}" destId="{657ED1B6-3864-4353-9DD2-82EA6C5D1E5F}" srcOrd="5" destOrd="0" parTransId="{C7633E8C-BC63-4335-86DF-CB6478F9C1AB}" sibTransId="{0F048236-DAC4-45C4-B6DF-9F246AF14330}"/>
    <dgm:cxn modelId="{B37AFF3E-3946-4729-8E2C-41DAD28B78D9}" type="presOf" srcId="{74AADB72-2827-4542-8213-3688B273F647}" destId="{A8A22E5F-CB38-4A2A-90A1-AACCDD5AA908}" srcOrd="0" destOrd="0" presId="urn:microsoft.com/office/officeart/2005/8/layout/vList2"/>
    <dgm:cxn modelId="{1D3FD349-8FC1-4AFF-BF71-3388E6D00216}" type="presOf" srcId="{3D228273-7BCF-4E00-8449-2BDD96C4F00C}" destId="{ACDE361F-9611-45CE-B638-A0B6A0007EBA}" srcOrd="0" destOrd="0" presId="urn:microsoft.com/office/officeart/2005/8/layout/vList2"/>
    <dgm:cxn modelId="{F3677B31-B88F-4235-A73E-DBD76917B9A8}" srcId="{7A9E53EE-6DE8-42FB-A39C-2CB1E657EB74}" destId="{9A95486B-71A5-4EEF-8AA6-E235F9393805}" srcOrd="6" destOrd="0" parTransId="{1FFFF5BB-1732-47C4-A74D-16685D6D8BBE}" sibTransId="{48B13866-3FAA-48F3-99E9-AA14CE43EBE4}"/>
    <dgm:cxn modelId="{C9379C6E-120D-4F3B-A59A-B2A36F761189}" type="presOf" srcId="{9A95486B-71A5-4EEF-8AA6-E235F9393805}" destId="{2CD89E30-B2C3-48D2-91A0-FA05D9A3A6C7}" srcOrd="0" destOrd="0" presId="urn:microsoft.com/office/officeart/2005/8/layout/vList2"/>
    <dgm:cxn modelId="{DAF13B2C-D7F7-49F8-980A-CCF858B5B390}" type="presOf" srcId="{53EF5FDE-3F1D-4C30-A15C-2B02264AE9A4}" destId="{E0CA36CC-9152-4206-B186-C0493C853A79}" srcOrd="0" destOrd="0" presId="urn:microsoft.com/office/officeart/2005/8/layout/vList2"/>
    <dgm:cxn modelId="{3E23779B-CF4E-4488-9D96-C44EF4A3EF52}" srcId="{7A9E53EE-6DE8-42FB-A39C-2CB1E657EB74}" destId="{53EF5FDE-3F1D-4C30-A15C-2B02264AE9A4}" srcOrd="0" destOrd="0" parTransId="{1A47BBCE-F099-4D71-A7D7-23D5A02D29F1}" sibTransId="{4749376A-E72F-4CC5-9453-528CAD3F99D6}"/>
    <dgm:cxn modelId="{A506FDE8-2B25-4538-94D0-2EBD54C3C702}" srcId="{7A9E53EE-6DE8-42FB-A39C-2CB1E657EB74}" destId="{74AADB72-2827-4542-8213-3688B273F647}" srcOrd="2" destOrd="0" parTransId="{85B51B16-DC0F-4A4D-9DA3-2D3B3725C816}" sibTransId="{56B953F8-FEED-44D1-B833-7EEB69C30BF2}"/>
    <dgm:cxn modelId="{4B77023B-D2BD-48FC-BE97-B7785A480B1B}" type="presOf" srcId="{8654AF4B-A27F-40C8-B68C-635FC5B53519}" destId="{A9E128F4-D302-4243-87E5-808DF197B106}" srcOrd="0" destOrd="0" presId="urn:microsoft.com/office/officeart/2005/8/layout/vList2"/>
    <dgm:cxn modelId="{B268D2D7-1947-45F9-95AE-641BDFB66479}" srcId="{7A9E53EE-6DE8-42FB-A39C-2CB1E657EB74}" destId="{3D228273-7BCF-4E00-8449-2BDD96C4F00C}" srcOrd="3" destOrd="0" parTransId="{697045CC-9D54-4BDE-B714-6BDC7B5433EA}" sibTransId="{5D09DF29-7EB5-4B46-95F4-0029C1A582F1}"/>
    <dgm:cxn modelId="{A37AFD9A-19D4-4C32-865D-9ED7464206F9}" srcId="{7A9E53EE-6DE8-42FB-A39C-2CB1E657EB74}" destId="{8654AF4B-A27F-40C8-B68C-635FC5B53519}" srcOrd="1" destOrd="0" parTransId="{4C136C74-3167-4F84-BAF9-F2D6B995EB88}" sibTransId="{07238BF2-1A96-4E0D-8519-6262C7BB2B15}"/>
    <dgm:cxn modelId="{BCD79941-066E-49A9-B19E-7185D3B4E1AB}" type="presOf" srcId="{7A9E53EE-6DE8-42FB-A39C-2CB1E657EB74}" destId="{FC5A128E-4CE9-495B-9EE4-B42F057A6E58}" srcOrd="0" destOrd="0" presId="urn:microsoft.com/office/officeart/2005/8/layout/vList2"/>
    <dgm:cxn modelId="{5F7E6198-5582-48B7-96AE-FFF62FFF0317}" srcId="{7A9E53EE-6DE8-42FB-A39C-2CB1E657EB74}" destId="{9CB55CA6-FF58-418B-B39A-94C7CBEF1600}" srcOrd="4" destOrd="0" parTransId="{F988E844-F4EA-43B1-871A-8636BAD3D824}" sibTransId="{332EAECB-3A28-4142-8CFD-587C92A61CED}"/>
    <dgm:cxn modelId="{A63F6C2B-0968-4D87-9A48-4066A54024DD}" type="presOf" srcId="{657ED1B6-3864-4353-9DD2-82EA6C5D1E5F}" destId="{81991E96-E853-45DA-9D08-E5AF7F442ACD}" srcOrd="0" destOrd="0" presId="urn:microsoft.com/office/officeart/2005/8/layout/vList2"/>
    <dgm:cxn modelId="{4ADDE3BD-2A22-4826-9130-7A1A18E92717}" type="presParOf" srcId="{FC5A128E-4CE9-495B-9EE4-B42F057A6E58}" destId="{E0CA36CC-9152-4206-B186-C0493C853A79}" srcOrd="0" destOrd="0" presId="urn:microsoft.com/office/officeart/2005/8/layout/vList2"/>
    <dgm:cxn modelId="{0AA7DE6F-59F5-4BD6-9BCB-4F4475D7A91C}" type="presParOf" srcId="{FC5A128E-4CE9-495B-9EE4-B42F057A6E58}" destId="{C10C4980-3EEC-41CE-AEBE-621C410AC210}" srcOrd="1" destOrd="0" presId="urn:microsoft.com/office/officeart/2005/8/layout/vList2"/>
    <dgm:cxn modelId="{4B05259E-B4D3-4998-B549-B721F98F571F}" type="presParOf" srcId="{FC5A128E-4CE9-495B-9EE4-B42F057A6E58}" destId="{A9E128F4-D302-4243-87E5-808DF197B106}" srcOrd="2" destOrd="0" presId="urn:microsoft.com/office/officeart/2005/8/layout/vList2"/>
    <dgm:cxn modelId="{73A8F7BA-BD6A-42A2-A912-C0B70F1BB00C}" type="presParOf" srcId="{FC5A128E-4CE9-495B-9EE4-B42F057A6E58}" destId="{081F8591-AB37-47C1-9113-55AC565E6AC0}" srcOrd="3" destOrd="0" presId="urn:microsoft.com/office/officeart/2005/8/layout/vList2"/>
    <dgm:cxn modelId="{089403B3-8A73-48C3-8469-34094EF31A0A}" type="presParOf" srcId="{FC5A128E-4CE9-495B-9EE4-B42F057A6E58}" destId="{A8A22E5F-CB38-4A2A-90A1-AACCDD5AA908}" srcOrd="4" destOrd="0" presId="urn:microsoft.com/office/officeart/2005/8/layout/vList2"/>
    <dgm:cxn modelId="{5B93EFD3-EFBB-4BCD-A7D5-65AE66F8FF62}" type="presParOf" srcId="{FC5A128E-4CE9-495B-9EE4-B42F057A6E58}" destId="{7E7F66F5-73D9-4C7B-B731-5568C88269C2}" srcOrd="5" destOrd="0" presId="urn:microsoft.com/office/officeart/2005/8/layout/vList2"/>
    <dgm:cxn modelId="{735070EA-3202-4297-B6C3-5B2DAED08107}" type="presParOf" srcId="{FC5A128E-4CE9-495B-9EE4-B42F057A6E58}" destId="{ACDE361F-9611-45CE-B638-A0B6A0007EBA}" srcOrd="6" destOrd="0" presId="urn:microsoft.com/office/officeart/2005/8/layout/vList2"/>
    <dgm:cxn modelId="{9C45A689-142C-47FB-BC73-E0A23631DFCA}" type="presParOf" srcId="{FC5A128E-4CE9-495B-9EE4-B42F057A6E58}" destId="{191C83C3-8C2E-4040-A63B-E2B4F769ADC8}" srcOrd="7" destOrd="0" presId="urn:microsoft.com/office/officeart/2005/8/layout/vList2"/>
    <dgm:cxn modelId="{238F5037-7910-43C7-84F6-246C3F69C587}" type="presParOf" srcId="{FC5A128E-4CE9-495B-9EE4-B42F057A6E58}" destId="{659DF5B2-BBE3-47E0-B2A7-F007E09C413A}" srcOrd="8" destOrd="0" presId="urn:microsoft.com/office/officeart/2005/8/layout/vList2"/>
    <dgm:cxn modelId="{6254EF42-DEDD-4E62-B31C-8CB58B0CAD59}" type="presParOf" srcId="{FC5A128E-4CE9-495B-9EE4-B42F057A6E58}" destId="{C22A0005-3662-4F44-BDDF-343DE61CD0AE}" srcOrd="9" destOrd="0" presId="urn:microsoft.com/office/officeart/2005/8/layout/vList2"/>
    <dgm:cxn modelId="{9CC1B228-D44B-49AD-8069-417A035BA9E3}" type="presParOf" srcId="{FC5A128E-4CE9-495B-9EE4-B42F057A6E58}" destId="{81991E96-E853-45DA-9D08-E5AF7F442ACD}" srcOrd="10" destOrd="0" presId="urn:microsoft.com/office/officeart/2005/8/layout/vList2"/>
    <dgm:cxn modelId="{F7B8DF0A-8101-4E8A-82DF-B9F9EFD76DDF}" type="presParOf" srcId="{FC5A128E-4CE9-495B-9EE4-B42F057A6E58}" destId="{828DF6E8-FD8B-4E29-9031-942F2CDEEF90}" srcOrd="11" destOrd="0" presId="urn:microsoft.com/office/officeart/2005/8/layout/vList2"/>
    <dgm:cxn modelId="{CE38C891-626F-4798-BEC6-F44372A3CD92}" type="presParOf" srcId="{FC5A128E-4CE9-495B-9EE4-B42F057A6E58}" destId="{2CD89E30-B2C3-48D2-91A0-FA05D9A3A6C7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0CA36CC-9152-4206-B186-C0493C853A79}">
      <dsp:nvSpPr>
        <dsp:cNvPr id="0" name=""/>
        <dsp:cNvSpPr/>
      </dsp:nvSpPr>
      <dsp:spPr>
        <a:xfrm>
          <a:off x="0" y="1086"/>
          <a:ext cx="10131425" cy="55679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/>
            <a:t>You have 30 minutes to consolidate your argument and compare evidence that you have gained from your pre lesson activity.</a:t>
          </a:r>
          <a:endParaRPr lang="en-US" sz="2000" kern="1200" dirty="0"/>
        </a:p>
      </dsp:txBody>
      <dsp:txXfrm>
        <a:off x="0" y="1086"/>
        <a:ext cx="10131425" cy="556793"/>
      </dsp:txXfrm>
    </dsp:sp>
    <dsp:sp modelId="{A9E128F4-D302-4243-87E5-808DF197B106}">
      <dsp:nvSpPr>
        <dsp:cNvPr id="0" name=""/>
        <dsp:cNvSpPr/>
      </dsp:nvSpPr>
      <dsp:spPr>
        <a:xfrm>
          <a:off x="0" y="569157"/>
          <a:ext cx="10131425" cy="43984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/>
            <a:t>Timing for the debate will go as follows;</a:t>
          </a:r>
          <a:endParaRPr lang="en-US" sz="2000" kern="1200" dirty="0"/>
        </a:p>
      </dsp:txBody>
      <dsp:txXfrm>
        <a:off x="0" y="569157"/>
        <a:ext cx="10131425" cy="439846"/>
      </dsp:txXfrm>
    </dsp:sp>
    <dsp:sp modelId="{A8A22E5F-CB38-4A2A-90A1-AACCDD5AA908}">
      <dsp:nvSpPr>
        <dsp:cNvPr id="0" name=""/>
        <dsp:cNvSpPr/>
      </dsp:nvSpPr>
      <dsp:spPr>
        <a:xfrm>
          <a:off x="0" y="1020282"/>
          <a:ext cx="10131425" cy="43984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/>
            <a:t>15 minutes: Group 1; We SHOULD fear </a:t>
          </a:r>
          <a:r>
            <a:rPr lang="en-GB" sz="2000" kern="1200" dirty="0" smtClean="0"/>
            <a:t>Russia; </a:t>
          </a:r>
          <a:r>
            <a:rPr lang="en-GB" sz="2000" kern="1200" dirty="0"/>
            <a:t>Statement of facts and argument.</a:t>
          </a:r>
          <a:endParaRPr lang="en-US" sz="2000" kern="1200" dirty="0"/>
        </a:p>
      </dsp:txBody>
      <dsp:txXfrm>
        <a:off x="0" y="1020282"/>
        <a:ext cx="10131425" cy="439846"/>
      </dsp:txXfrm>
    </dsp:sp>
    <dsp:sp modelId="{ACDE361F-9611-45CE-B638-A0B6A0007EBA}">
      <dsp:nvSpPr>
        <dsp:cNvPr id="0" name=""/>
        <dsp:cNvSpPr/>
      </dsp:nvSpPr>
      <dsp:spPr>
        <a:xfrm>
          <a:off x="0" y="1471407"/>
          <a:ext cx="10131425" cy="43984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/>
            <a:t>15 minutes: Group 2; We SHOULDNT fear </a:t>
          </a:r>
          <a:r>
            <a:rPr lang="en-GB" sz="2000" kern="1200" dirty="0" smtClean="0"/>
            <a:t>Russia; </a:t>
          </a:r>
          <a:r>
            <a:rPr lang="en-GB" sz="2000" kern="1200" dirty="0"/>
            <a:t>Statement of facts and argument.</a:t>
          </a:r>
          <a:endParaRPr lang="en-US" sz="2000" kern="1200" dirty="0"/>
        </a:p>
      </dsp:txBody>
      <dsp:txXfrm>
        <a:off x="0" y="1471407"/>
        <a:ext cx="10131425" cy="439846"/>
      </dsp:txXfrm>
    </dsp:sp>
    <dsp:sp modelId="{659DF5B2-BBE3-47E0-B2A7-F007E09C413A}">
      <dsp:nvSpPr>
        <dsp:cNvPr id="0" name=""/>
        <dsp:cNvSpPr/>
      </dsp:nvSpPr>
      <dsp:spPr>
        <a:xfrm>
          <a:off x="0" y="1922532"/>
          <a:ext cx="10131425" cy="43984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/>
            <a:t>30 Minutes active debate between both groups.</a:t>
          </a:r>
          <a:endParaRPr lang="en-US" sz="2000" kern="1200" dirty="0"/>
        </a:p>
      </dsp:txBody>
      <dsp:txXfrm>
        <a:off x="0" y="1922532"/>
        <a:ext cx="10131425" cy="439846"/>
      </dsp:txXfrm>
    </dsp:sp>
    <dsp:sp modelId="{81991E96-E853-45DA-9D08-E5AF7F442ACD}">
      <dsp:nvSpPr>
        <dsp:cNvPr id="0" name=""/>
        <dsp:cNvSpPr/>
      </dsp:nvSpPr>
      <dsp:spPr>
        <a:xfrm>
          <a:off x="0" y="2373657"/>
          <a:ext cx="10131425" cy="43984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/>
            <a:t>5 Mins: Group 1: Final statement </a:t>
          </a:r>
          <a:endParaRPr lang="en-US" sz="2000" kern="1200" dirty="0"/>
        </a:p>
      </dsp:txBody>
      <dsp:txXfrm>
        <a:off x="0" y="2373657"/>
        <a:ext cx="10131425" cy="439846"/>
      </dsp:txXfrm>
    </dsp:sp>
    <dsp:sp modelId="{2CD89E30-B2C3-48D2-91A0-FA05D9A3A6C7}">
      <dsp:nvSpPr>
        <dsp:cNvPr id="0" name=""/>
        <dsp:cNvSpPr/>
      </dsp:nvSpPr>
      <dsp:spPr>
        <a:xfrm>
          <a:off x="0" y="2824782"/>
          <a:ext cx="10131425" cy="43984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/>
            <a:t>5 Mins: Group 2: Final Statement</a:t>
          </a:r>
          <a:endParaRPr lang="en-US" sz="2000" kern="1200" dirty="0"/>
        </a:p>
      </dsp:txBody>
      <dsp:txXfrm>
        <a:off x="0" y="2824782"/>
        <a:ext cx="10131425" cy="4398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9/19/2018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9/19/2018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9/19/2018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62E45E3-B6AA-440A-8C9A-EABA11BEE12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Global Business challenges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33FD2348-6411-4C17-860C-07FD362C4D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Security, terrorism and risk</a:t>
            </a:r>
          </a:p>
        </p:txBody>
      </p:sp>
    </p:spTree>
    <p:extLst>
      <p:ext uri="{BB962C8B-B14F-4D97-AF65-F5344CB8AC3E}">
        <p14:creationId xmlns:p14="http://schemas.microsoft.com/office/powerpoint/2010/main" xmlns="" val="19140195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xmlns="" id="{164FDE28-3AD1-4233-BE63-0FAA0AB55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objectives: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xmlns="" id="{84B8C451-A9A1-49A7-A40E-13FB01587E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Evaluate </a:t>
            </a:r>
            <a:r>
              <a:rPr lang="en-GB" dirty="0" smtClean="0"/>
              <a:t>Russian acts of aggression globally</a:t>
            </a:r>
            <a:r>
              <a:rPr lang="en-GB" dirty="0" smtClean="0"/>
              <a:t> </a:t>
            </a:r>
            <a:r>
              <a:rPr lang="en-GB" dirty="0"/>
              <a:t>through a critical viewpoint</a:t>
            </a:r>
          </a:p>
          <a:p>
            <a:r>
              <a:rPr lang="en-GB" dirty="0"/>
              <a:t> Apply critical analysis in the form of a debate </a:t>
            </a:r>
          </a:p>
          <a:p>
            <a:r>
              <a:rPr lang="en-GB" dirty="0"/>
              <a:t>Reflect on research and develop debating skills</a:t>
            </a:r>
          </a:p>
          <a:p>
            <a:r>
              <a:rPr lang="en-GB" dirty="0"/>
              <a:t>Understand the need for security within organisations and assess the risks involved in current global climate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0961705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3">
            <a:extLst>
              <a:ext uri="{FF2B5EF4-FFF2-40B4-BE49-F238E27FC236}">
                <a16:creationId xmlns:a16="http://schemas.microsoft.com/office/drawing/2014/main" xmlns="" id="{42476583-CC33-45CE-B51B-215B5673CD2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xmlns="" id="{CFF5BED3-4EE4-425F-A016-C272586B88E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xmlns="" id="{D856B4CA-4519-432C-ABFD-F2AE5D70E09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825" cy="2284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xmlns="" id="{61D03B64-A2F8-4473-8457-9A6A36B67B8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2284214"/>
          </a:xfrm>
          <a:prstGeom prst="rect">
            <a:avLst/>
          </a:prstGeom>
          <a:blipFill dpi="0" rotWithShape="1">
            <a:blip r:embed="rId3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xmlns="" id="{01C3CE7E-C09F-4DAB-A9B8-00CB40334B3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66684"/>
          <a:stretch/>
        </p:blipFill>
        <p:spPr>
          <a:xfrm>
            <a:off x="-3175" y="0"/>
            <a:ext cx="12188825" cy="2284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BE7ABF6E-7B03-444E-BB0A-D9D62504D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653142"/>
            <a:ext cx="10131425" cy="121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400">
                <a:solidFill>
                  <a:srgbClr val="FFFFFF"/>
                </a:solidFill>
              </a:rPr>
              <a:t>Prepare your arguments!</a:t>
            </a:r>
          </a:p>
        </p:txBody>
      </p:sp>
      <p:graphicFrame>
        <p:nvGraphicFramePr>
          <p:cNvPr id="6" name="Text Placeholder 3"/>
          <p:cNvGraphicFramePr/>
          <p:nvPr>
            <p:extLst>
              <p:ext uri="{D42A27DB-BD31-4B8C-83A1-F6EECF244321}">
                <p14:modId xmlns:p14="http://schemas.microsoft.com/office/powerpoint/2010/main" xmlns="" val="797001178"/>
              </p:ext>
            </p:extLst>
          </p:nvPr>
        </p:nvGraphicFramePr>
        <p:xfrm>
          <a:off x="1028700" y="2525484"/>
          <a:ext cx="10131425" cy="32657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xmlns="" val="40810635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bg2">
                <a:shade val="96000"/>
                <a:satMod val="160000"/>
                <a:lumMod val="100000"/>
              </a:schemeClr>
            </a:gs>
          </a:gsLst>
          <a:lin ang="474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18BD78ED-75E1-4879-B369-BC61F7C45E22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D5FE3208-9FD8-4883-AB1F-FF214491BBD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72E5EC71-6645-4F98-85CD-71B3EA38936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2391" b="24173"/>
          <a:stretch>
            <a:fillRect/>
          </a:stretch>
        </p:blipFill>
        <p:spPr>
          <a:xfrm>
            <a:off x="0" y="0"/>
            <a:ext cx="9579429" cy="5264678"/>
          </a:xfrm>
          <a:custGeom>
            <a:avLst/>
            <a:gdLst>
              <a:gd name="connsiteX0" fmla="*/ 1067284 w 9459686"/>
              <a:gd name="connsiteY0" fmla="*/ 4740916 h 5198870"/>
              <a:gd name="connsiteX1" fmla="*/ 936171 w 9459686"/>
              <a:gd name="connsiteY1" fmla="*/ 4800600 h 5198870"/>
              <a:gd name="connsiteX2" fmla="*/ 925286 w 9459686"/>
              <a:gd name="connsiteY2" fmla="*/ 4855029 h 5198870"/>
              <a:gd name="connsiteX3" fmla="*/ 914400 w 9459686"/>
              <a:gd name="connsiteY3" fmla="*/ 4898571 h 5198870"/>
              <a:gd name="connsiteX4" fmla="*/ 925286 w 9459686"/>
              <a:gd name="connsiteY4" fmla="*/ 4985657 h 5198870"/>
              <a:gd name="connsiteX5" fmla="*/ 914400 w 9459686"/>
              <a:gd name="connsiteY5" fmla="*/ 5029200 h 5198870"/>
              <a:gd name="connsiteX6" fmla="*/ 881743 w 9459686"/>
              <a:gd name="connsiteY6" fmla="*/ 5018314 h 5198870"/>
              <a:gd name="connsiteX7" fmla="*/ 827314 w 9459686"/>
              <a:gd name="connsiteY7" fmla="*/ 4985657 h 5198870"/>
              <a:gd name="connsiteX8" fmla="*/ 794657 w 9459686"/>
              <a:gd name="connsiteY8" fmla="*/ 4963886 h 5198870"/>
              <a:gd name="connsiteX9" fmla="*/ 718457 w 9459686"/>
              <a:gd name="connsiteY9" fmla="*/ 4942114 h 5198870"/>
              <a:gd name="connsiteX10" fmla="*/ 664029 w 9459686"/>
              <a:gd name="connsiteY10" fmla="*/ 4898571 h 5198870"/>
              <a:gd name="connsiteX11" fmla="*/ 653143 w 9459686"/>
              <a:gd name="connsiteY11" fmla="*/ 4865914 h 5198870"/>
              <a:gd name="connsiteX12" fmla="*/ 609600 w 9459686"/>
              <a:gd name="connsiteY12" fmla="*/ 4822371 h 5198870"/>
              <a:gd name="connsiteX13" fmla="*/ 576943 w 9459686"/>
              <a:gd name="connsiteY13" fmla="*/ 4789714 h 5198870"/>
              <a:gd name="connsiteX14" fmla="*/ 337457 w 9459686"/>
              <a:gd name="connsiteY14" fmla="*/ 4800600 h 5198870"/>
              <a:gd name="connsiteX15" fmla="*/ 304800 w 9459686"/>
              <a:gd name="connsiteY15" fmla="*/ 4811486 h 5198870"/>
              <a:gd name="connsiteX16" fmla="*/ 272143 w 9459686"/>
              <a:gd name="connsiteY16" fmla="*/ 4833257 h 5198870"/>
              <a:gd name="connsiteX17" fmla="*/ 261257 w 9459686"/>
              <a:gd name="connsiteY17" fmla="*/ 5040086 h 5198870"/>
              <a:gd name="connsiteX18" fmla="*/ 337457 w 9459686"/>
              <a:gd name="connsiteY18" fmla="*/ 5105400 h 5198870"/>
              <a:gd name="connsiteX19" fmla="*/ 402771 w 9459686"/>
              <a:gd name="connsiteY19" fmla="*/ 5127171 h 5198870"/>
              <a:gd name="connsiteX20" fmla="*/ 1088571 w 9459686"/>
              <a:gd name="connsiteY20" fmla="*/ 5116286 h 5198870"/>
              <a:gd name="connsiteX21" fmla="*/ 1153886 w 9459686"/>
              <a:gd name="connsiteY21" fmla="*/ 5094514 h 5198870"/>
              <a:gd name="connsiteX22" fmla="*/ 1219200 w 9459686"/>
              <a:gd name="connsiteY22" fmla="*/ 5072743 h 5198870"/>
              <a:gd name="connsiteX23" fmla="*/ 1251857 w 9459686"/>
              <a:gd name="connsiteY23" fmla="*/ 5061857 h 5198870"/>
              <a:gd name="connsiteX24" fmla="*/ 1404257 w 9459686"/>
              <a:gd name="connsiteY24" fmla="*/ 5040086 h 5198870"/>
              <a:gd name="connsiteX25" fmla="*/ 1432274 w 9459686"/>
              <a:gd name="connsiteY25" fmla="*/ 5021520 h 5198870"/>
              <a:gd name="connsiteX26" fmla="*/ 1440075 w 9459686"/>
              <a:gd name="connsiteY26" fmla="*/ 5016455 h 5198870"/>
              <a:gd name="connsiteX27" fmla="*/ 1440081 w 9459686"/>
              <a:gd name="connsiteY27" fmla="*/ 5016452 h 5198870"/>
              <a:gd name="connsiteX28" fmla="*/ 1444260 w 9459686"/>
              <a:gd name="connsiteY28" fmla="*/ 5013737 h 5198870"/>
              <a:gd name="connsiteX29" fmla="*/ 1440075 w 9459686"/>
              <a:gd name="connsiteY29" fmla="*/ 5016455 h 5198870"/>
              <a:gd name="connsiteX30" fmla="*/ 1431597 w 9459686"/>
              <a:gd name="connsiteY30" fmla="*/ 5020098 h 5198870"/>
              <a:gd name="connsiteX31" fmla="*/ 1458686 w 9459686"/>
              <a:gd name="connsiteY31" fmla="*/ 4996543 h 5198870"/>
              <a:gd name="connsiteX32" fmla="*/ 1502229 w 9459686"/>
              <a:gd name="connsiteY32" fmla="*/ 4953000 h 5198870"/>
              <a:gd name="connsiteX33" fmla="*/ 1447800 w 9459686"/>
              <a:gd name="connsiteY33" fmla="*/ 4931229 h 5198870"/>
              <a:gd name="connsiteX34" fmla="*/ 1382486 w 9459686"/>
              <a:gd name="connsiteY34" fmla="*/ 4855029 h 5198870"/>
              <a:gd name="connsiteX35" fmla="*/ 1338943 w 9459686"/>
              <a:gd name="connsiteY35" fmla="*/ 4789714 h 5198870"/>
              <a:gd name="connsiteX36" fmla="*/ 1219200 w 9459686"/>
              <a:gd name="connsiteY36" fmla="*/ 4757057 h 5198870"/>
              <a:gd name="connsiteX37" fmla="*/ 1067284 w 9459686"/>
              <a:gd name="connsiteY37" fmla="*/ 4740916 h 5198870"/>
              <a:gd name="connsiteX38" fmla="*/ 1948543 w 9459686"/>
              <a:gd name="connsiteY38" fmla="*/ 4669971 h 5198870"/>
              <a:gd name="connsiteX39" fmla="*/ 1763486 w 9459686"/>
              <a:gd name="connsiteY39" fmla="*/ 4680857 h 5198870"/>
              <a:gd name="connsiteX40" fmla="*/ 1698171 w 9459686"/>
              <a:gd name="connsiteY40" fmla="*/ 4702629 h 5198870"/>
              <a:gd name="connsiteX41" fmla="*/ 1654629 w 9459686"/>
              <a:gd name="connsiteY41" fmla="*/ 4713514 h 5198870"/>
              <a:gd name="connsiteX42" fmla="*/ 1589314 w 9459686"/>
              <a:gd name="connsiteY42" fmla="*/ 4735286 h 5198870"/>
              <a:gd name="connsiteX43" fmla="*/ 1469571 w 9459686"/>
              <a:gd name="connsiteY43" fmla="*/ 4767943 h 5198870"/>
              <a:gd name="connsiteX44" fmla="*/ 1447800 w 9459686"/>
              <a:gd name="connsiteY44" fmla="*/ 4833257 h 5198870"/>
              <a:gd name="connsiteX45" fmla="*/ 1458686 w 9459686"/>
              <a:gd name="connsiteY45" fmla="*/ 4898571 h 5198870"/>
              <a:gd name="connsiteX46" fmla="*/ 1502229 w 9459686"/>
              <a:gd name="connsiteY46" fmla="*/ 4942114 h 5198870"/>
              <a:gd name="connsiteX47" fmla="*/ 1524000 w 9459686"/>
              <a:gd name="connsiteY47" fmla="*/ 4963886 h 5198870"/>
              <a:gd name="connsiteX48" fmla="*/ 1926771 w 9459686"/>
              <a:gd name="connsiteY48" fmla="*/ 5018314 h 5198870"/>
              <a:gd name="connsiteX49" fmla="*/ 2013857 w 9459686"/>
              <a:gd name="connsiteY49" fmla="*/ 5040086 h 5198870"/>
              <a:gd name="connsiteX50" fmla="*/ 2035629 w 9459686"/>
              <a:gd name="connsiteY50" fmla="*/ 5061857 h 5198870"/>
              <a:gd name="connsiteX51" fmla="*/ 2024743 w 9459686"/>
              <a:gd name="connsiteY51" fmla="*/ 4887686 h 5198870"/>
              <a:gd name="connsiteX52" fmla="*/ 2002971 w 9459686"/>
              <a:gd name="connsiteY52" fmla="*/ 4822371 h 5198870"/>
              <a:gd name="connsiteX53" fmla="*/ 1992086 w 9459686"/>
              <a:gd name="connsiteY53" fmla="*/ 4789714 h 5198870"/>
              <a:gd name="connsiteX54" fmla="*/ 1981200 w 9459686"/>
              <a:gd name="connsiteY54" fmla="*/ 4735286 h 5198870"/>
              <a:gd name="connsiteX55" fmla="*/ 1959429 w 9459686"/>
              <a:gd name="connsiteY55" fmla="*/ 4702629 h 5198870"/>
              <a:gd name="connsiteX56" fmla="*/ 1948543 w 9459686"/>
              <a:gd name="connsiteY56" fmla="*/ 4669971 h 5198870"/>
              <a:gd name="connsiteX57" fmla="*/ 0 w 9459686"/>
              <a:gd name="connsiteY57" fmla="*/ 0 h 5198870"/>
              <a:gd name="connsiteX58" fmla="*/ 9459686 w 9459686"/>
              <a:gd name="connsiteY58" fmla="*/ 0 h 5198870"/>
              <a:gd name="connsiteX59" fmla="*/ 9459686 w 9459686"/>
              <a:gd name="connsiteY59" fmla="*/ 5198870 h 5198870"/>
              <a:gd name="connsiteX60" fmla="*/ 4221370 w 9459686"/>
              <a:gd name="connsiteY60" fmla="*/ 5198870 h 5198870"/>
              <a:gd name="connsiteX61" fmla="*/ 4223659 w 9459686"/>
              <a:gd name="connsiteY61" fmla="*/ 5176158 h 5198870"/>
              <a:gd name="connsiteX62" fmla="*/ 3369129 w 9459686"/>
              <a:gd name="connsiteY62" fmla="*/ 4321629 h 5198870"/>
              <a:gd name="connsiteX63" fmla="*/ 2514600 w 9459686"/>
              <a:gd name="connsiteY63" fmla="*/ 5176158 h 5198870"/>
              <a:gd name="connsiteX64" fmla="*/ 2516890 w 9459686"/>
              <a:gd name="connsiteY64" fmla="*/ 5198870 h 5198870"/>
              <a:gd name="connsiteX65" fmla="*/ 0 w 9459686"/>
              <a:gd name="connsiteY65" fmla="*/ 5198870 h 5198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9459686" h="5198870">
                <a:moveTo>
                  <a:pt x="1067284" y="4740916"/>
                </a:moveTo>
                <a:cubicBezTo>
                  <a:pt x="1009733" y="4738469"/>
                  <a:pt x="955649" y="4748660"/>
                  <a:pt x="936171" y="4800600"/>
                </a:cubicBezTo>
                <a:cubicBezTo>
                  <a:pt x="929674" y="4817924"/>
                  <a:pt x="929300" y="4836967"/>
                  <a:pt x="925286" y="4855029"/>
                </a:cubicBezTo>
                <a:cubicBezTo>
                  <a:pt x="922041" y="4869633"/>
                  <a:pt x="918029" y="4884057"/>
                  <a:pt x="914400" y="4898571"/>
                </a:cubicBezTo>
                <a:cubicBezTo>
                  <a:pt x="918029" y="4927600"/>
                  <a:pt x="925286" y="4956402"/>
                  <a:pt x="925286" y="4985657"/>
                </a:cubicBezTo>
                <a:cubicBezTo>
                  <a:pt x="925286" y="5000618"/>
                  <a:pt x="926369" y="5020223"/>
                  <a:pt x="914400" y="5029200"/>
                </a:cubicBezTo>
                <a:cubicBezTo>
                  <a:pt x="905220" y="5036085"/>
                  <a:pt x="892629" y="5021943"/>
                  <a:pt x="881743" y="5018314"/>
                </a:cubicBezTo>
                <a:cubicBezTo>
                  <a:pt x="839217" y="4975790"/>
                  <a:pt x="883839" y="5013920"/>
                  <a:pt x="827314" y="4985657"/>
                </a:cubicBezTo>
                <a:cubicBezTo>
                  <a:pt x="815612" y="4979806"/>
                  <a:pt x="806359" y="4969737"/>
                  <a:pt x="794657" y="4963886"/>
                </a:cubicBezTo>
                <a:cubicBezTo>
                  <a:pt x="779039" y="4956077"/>
                  <a:pt x="732410" y="4945602"/>
                  <a:pt x="718457" y="4942114"/>
                </a:cubicBezTo>
                <a:cubicBezTo>
                  <a:pt x="703622" y="4932224"/>
                  <a:pt x="674371" y="4915808"/>
                  <a:pt x="664029" y="4898571"/>
                </a:cubicBezTo>
                <a:cubicBezTo>
                  <a:pt x="658125" y="4888732"/>
                  <a:pt x="659812" y="4875251"/>
                  <a:pt x="653143" y="4865914"/>
                </a:cubicBezTo>
                <a:cubicBezTo>
                  <a:pt x="641212" y="4849211"/>
                  <a:pt x="624114" y="4836885"/>
                  <a:pt x="609600" y="4822371"/>
                </a:cubicBezTo>
                <a:lnTo>
                  <a:pt x="576943" y="4789714"/>
                </a:lnTo>
                <a:cubicBezTo>
                  <a:pt x="497114" y="4793343"/>
                  <a:pt x="417114" y="4794227"/>
                  <a:pt x="337457" y="4800600"/>
                </a:cubicBezTo>
                <a:cubicBezTo>
                  <a:pt x="326019" y="4801515"/>
                  <a:pt x="315063" y="4806354"/>
                  <a:pt x="304800" y="4811486"/>
                </a:cubicBezTo>
                <a:cubicBezTo>
                  <a:pt x="293098" y="4817337"/>
                  <a:pt x="283029" y="4826000"/>
                  <a:pt x="272143" y="4833257"/>
                </a:cubicBezTo>
                <a:cubicBezTo>
                  <a:pt x="244611" y="4915851"/>
                  <a:pt x="229642" y="4932595"/>
                  <a:pt x="261257" y="5040086"/>
                </a:cubicBezTo>
                <a:cubicBezTo>
                  <a:pt x="265314" y="5053879"/>
                  <a:pt x="318785" y="5097101"/>
                  <a:pt x="337457" y="5105400"/>
                </a:cubicBezTo>
                <a:cubicBezTo>
                  <a:pt x="358428" y="5114720"/>
                  <a:pt x="402771" y="5127171"/>
                  <a:pt x="402771" y="5127171"/>
                </a:cubicBezTo>
                <a:cubicBezTo>
                  <a:pt x="631371" y="5123543"/>
                  <a:pt x="860158" y="5126217"/>
                  <a:pt x="1088571" y="5116286"/>
                </a:cubicBezTo>
                <a:cubicBezTo>
                  <a:pt x="1111499" y="5115289"/>
                  <a:pt x="1132114" y="5101771"/>
                  <a:pt x="1153886" y="5094514"/>
                </a:cubicBezTo>
                <a:lnTo>
                  <a:pt x="1219200" y="5072743"/>
                </a:lnTo>
                <a:cubicBezTo>
                  <a:pt x="1230086" y="5069114"/>
                  <a:pt x="1240605" y="5064107"/>
                  <a:pt x="1251857" y="5061857"/>
                </a:cubicBezTo>
                <a:cubicBezTo>
                  <a:pt x="1338506" y="5044527"/>
                  <a:pt x="1287897" y="5053014"/>
                  <a:pt x="1404257" y="5040086"/>
                </a:cubicBezTo>
                <a:cubicBezTo>
                  <a:pt x="1416822" y="5031710"/>
                  <a:pt x="1425884" y="5025716"/>
                  <a:pt x="1432274" y="5021520"/>
                </a:cubicBezTo>
                <a:lnTo>
                  <a:pt x="1440075" y="5016455"/>
                </a:lnTo>
                <a:lnTo>
                  <a:pt x="1440081" y="5016452"/>
                </a:lnTo>
                <a:cubicBezTo>
                  <a:pt x="1444407" y="5013829"/>
                  <a:pt x="1448015" y="5011361"/>
                  <a:pt x="1444260" y="5013737"/>
                </a:cubicBezTo>
                <a:lnTo>
                  <a:pt x="1440075" y="5016455"/>
                </a:lnTo>
                <a:lnTo>
                  <a:pt x="1431597" y="5020098"/>
                </a:lnTo>
                <a:cubicBezTo>
                  <a:pt x="1432483" y="5018343"/>
                  <a:pt x="1439297" y="5012055"/>
                  <a:pt x="1458686" y="4996543"/>
                </a:cubicBezTo>
                <a:cubicBezTo>
                  <a:pt x="1502472" y="4961514"/>
                  <a:pt x="1482777" y="4991903"/>
                  <a:pt x="1502229" y="4953000"/>
                </a:cubicBezTo>
                <a:lnTo>
                  <a:pt x="1447800" y="4931229"/>
                </a:lnTo>
                <a:cubicBezTo>
                  <a:pt x="1426029" y="4905829"/>
                  <a:pt x="1402883" y="4881545"/>
                  <a:pt x="1382486" y="4855029"/>
                </a:cubicBezTo>
                <a:cubicBezTo>
                  <a:pt x="1366532" y="4834289"/>
                  <a:pt x="1363766" y="4797988"/>
                  <a:pt x="1338943" y="4789714"/>
                </a:cubicBezTo>
                <a:cubicBezTo>
                  <a:pt x="1256076" y="4762092"/>
                  <a:pt x="1296132" y="4772444"/>
                  <a:pt x="1219200" y="4757057"/>
                </a:cubicBezTo>
                <a:cubicBezTo>
                  <a:pt x="1185854" y="4758447"/>
                  <a:pt x="1124836" y="4743362"/>
                  <a:pt x="1067284" y="4740916"/>
                </a:cubicBezTo>
                <a:close/>
                <a:moveTo>
                  <a:pt x="1948543" y="4669971"/>
                </a:moveTo>
                <a:cubicBezTo>
                  <a:pt x="1886857" y="4673600"/>
                  <a:pt x="1824759" y="4672865"/>
                  <a:pt x="1763486" y="4680857"/>
                </a:cubicBezTo>
                <a:cubicBezTo>
                  <a:pt x="1740729" y="4683825"/>
                  <a:pt x="1720435" y="4697063"/>
                  <a:pt x="1698171" y="4702629"/>
                </a:cubicBezTo>
                <a:cubicBezTo>
                  <a:pt x="1683657" y="4706257"/>
                  <a:pt x="1668959" y="4709215"/>
                  <a:pt x="1654629" y="4713514"/>
                </a:cubicBezTo>
                <a:cubicBezTo>
                  <a:pt x="1632647" y="4720108"/>
                  <a:pt x="1611578" y="4729720"/>
                  <a:pt x="1589314" y="4735286"/>
                </a:cubicBezTo>
                <a:cubicBezTo>
                  <a:pt x="1491097" y="4759840"/>
                  <a:pt x="1530615" y="4747595"/>
                  <a:pt x="1469571" y="4767943"/>
                </a:cubicBezTo>
                <a:cubicBezTo>
                  <a:pt x="1462314" y="4789714"/>
                  <a:pt x="1444027" y="4810620"/>
                  <a:pt x="1447800" y="4833257"/>
                </a:cubicBezTo>
                <a:cubicBezTo>
                  <a:pt x="1451429" y="4855028"/>
                  <a:pt x="1448815" y="4878830"/>
                  <a:pt x="1458686" y="4898571"/>
                </a:cubicBezTo>
                <a:cubicBezTo>
                  <a:pt x="1467866" y="4916930"/>
                  <a:pt x="1487715" y="4927600"/>
                  <a:pt x="1502229" y="4942114"/>
                </a:cubicBezTo>
                <a:cubicBezTo>
                  <a:pt x="1509486" y="4949371"/>
                  <a:pt x="1515461" y="4958193"/>
                  <a:pt x="1524000" y="4963886"/>
                </a:cubicBezTo>
                <a:cubicBezTo>
                  <a:pt x="1682956" y="5069858"/>
                  <a:pt x="1563162" y="5006585"/>
                  <a:pt x="1926771" y="5018314"/>
                </a:cubicBezTo>
                <a:cubicBezTo>
                  <a:pt x="1934624" y="5019885"/>
                  <a:pt x="1999510" y="5030522"/>
                  <a:pt x="2013857" y="5040086"/>
                </a:cubicBezTo>
                <a:cubicBezTo>
                  <a:pt x="2016876" y="5042099"/>
                  <a:pt x="2032000" y="5058229"/>
                  <a:pt x="2035629" y="5061857"/>
                </a:cubicBezTo>
                <a:cubicBezTo>
                  <a:pt x="2032000" y="5003800"/>
                  <a:pt x="2032603" y="4945323"/>
                  <a:pt x="2024743" y="4887686"/>
                </a:cubicBezTo>
                <a:cubicBezTo>
                  <a:pt x="2021642" y="4864947"/>
                  <a:pt x="2010228" y="4844143"/>
                  <a:pt x="2002971" y="4822371"/>
                </a:cubicBezTo>
                <a:cubicBezTo>
                  <a:pt x="1999342" y="4811485"/>
                  <a:pt x="1994336" y="4800966"/>
                  <a:pt x="1992086" y="4789714"/>
                </a:cubicBezTo>
                <a:cubicBezTo>
                  <a:pt x="1988457" y="4771571"/>
                  <a:pt x="1987697" y="4752610"/>
                  <a:pt x="1981200" y="4735286"/>
                </a:cubicBezTo>
                <a:cubicBezTo>
                  <a:pt x="1976606" y="4723036"/>
                  <a:pt x="1965280" y="4714331"/>
                  <a:pt x="1959429" y="4702629"/>
                </a:cubicBezTo>
                <a:cubicBezTo>
                  <a:pt x="1954297" y="4692366"/>
                  <a:pt x="1952172" y="4680857"/>
                  <a:pt x="1948543" y="4669971"/>
                </a:cubicBezTo>
                <a:close/>
                <a:moveTo>
                  <a:pt x="0" y="0"/>
                </a:moveTo>
                <a:lnTo>
                  <a:pt x="9459686" y="0"/>
                </a:lnTo>
                <a:lnTo>
                  <a:pt x="9459686" y="5198870"/>
                </a:lnTo>
                <a:lnTo>
                  <a:pt x="4221370" y="5198870"/>
                </a:lnTo>
                <a:lnTo>
                  <a:pt x="4223659" y="5176158"/>
                </a:lnTo>
                <a:cubicBezTo>
                  <a:pt x="4223659" y="4704215"/>
                  <a:pt x="3841072" y="4321629"/>
                  <a:pt x="3369129" y="4321629"/>
                </a:cubicBezTo>
                <a:cubicBezTo>
                  <a:pt x="2897186" y="4321629"/>
                  <a:pt x="2514600" y="4704215"/>
                  <a:pt x="2514600" y="5176158"/>
                </a:cubicBezTo>
                <a:lnTo>
                  <a:pt x="2516890" y="5198870"/>
                </a:lnTo>
                <a:lnTo>
                  <a:pt x="0" y="5198870"/>
                </a:lnTo>
                <a:close/>
              </a:path>
            </a:pathLst>
          </a:cu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1E6E1A7C-A9E7-4BB0-AD38-5060AA3E193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4877138"/>
            <a:ext cx="12192000" cy="198086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78D7A473-351A-4758-B12F-2196076796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6086" y="643467"/>
            <a:ext cx="7644039" cy="391193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600"/>
              <a:t>The Troubles</a:t>
            </a:r>
            <a:br>
              <a:rPr lang="en-US" sz="6600"/>
            </a:br>
            <a:r>
              <a:rPr lang="en-US" sz="6600"/>
              <a:t/>
            </a:r>
            <a:br>
              <a:rPr lang="en-US" sz="6600"/>
            </a:br>
            <a:r>
              <a:rPr lang="en-US" sz="6600"/>
              <a:t>Watch the video</a:t>
            </a:r>
          </a:p>
        </p:txBody>
      </p:sp>
    </p:spTree>
    <p:extLst>
      <p:ext uri="{BB962C8B-B14F-4D97-AF65-F5344CB8AC3E}">
        <p14:creationId xmlns:p14="http://schemas.microsoft.com/office/powerpoint/2010/main" xmlns="" val="1219626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7D735D0-7A6B-4DE8-8163-8E83D5E8E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Activity: brainstorming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8357583-E004-4E44-A97F-5753E6BDD9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Using the Troubles/IRA as a case study, brainstorm what affect the Troubles may have had on Northern Ireland.</a:t>
            </a:r>
          </a:p>
          <a:p>
            <a:endParaRPr lang="en-GB" dirty="0"/>
          </a:p>
          <a:p>
            <a:r>
              <a:rPr lang="en-GB" dirty="0"/>
              <a:t>Here are some areas of thought to get you going;</a:t>
            </a:r>
          </a:p>
          <a:p>
            <a:endParaRPr lang="en-GB" dirty="0"/>
          </a:p>
          <a:p>
            <a:r>
              <a:rPr lang="en-GB" dirty="0"/>
              <a:t>Economy</a:t>
            </a:r>
          </a:p>
          <a:p>
            <a:endParaRPr lang="en-GB" dirty="0"/>
          </a:p>
          <a:p>
            <a:r>
              <a:rPr lang="en-GB" dirty="0"/>
              <a:t>Tourism</a:t>
            </a:r>
          </a:p>
          <a:p>
            <a:endParaRPr lang="en-GB" dirty="0"/>
          </a:p>
          <a:p>
            <a:r>
              <a:rPr lang="en-GB" dirty="0"/>
              <a:t>Business</a:t>
            </a:r>
          </a:p>
          <a:p>
            <a:endParaRPr lang="en-GB" dirty="0"/>
          </a:p>
          <a:p>
            <a:r>
              <a:rPr lang="en-GB" dirty="0"/>
              <a:t>What affect did it have and why?</a:t>
            </a:r>
          </a:p>
        </p:txBody>
      </p:sp>
    </p:spTree>
    <p:extLst>
      <p:ext uri="{BB962C8B-B14F-4D97-AF65-F5344CB8AC3E}">
        <p14:creationId xmlns:p14="http://schemas.microsoft.com/office/powerpoint/2010/main" xmlns="" val="10063275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xmlns="" id="{164FDE28-3AD1-4233-BE63-0FAA0AB55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objectives: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xmlns="" id="{84B8C451-A9A1-49A7-A40E-13FB01587E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Evaluate </a:t>
            </a:r>
            <a:r>
              <a:rPr lang="en-GB" smtClean="0"/>
              <a:t>Russian acts of aggression globally through a critical viewpoint</a:t>
            </a:r>
            <a:endParaRPr lang="en-GB" dirty="0"/>
          </a:p>
          <a:p>
            <a:r>
              <a:rPr lang="en-GB" dirty="0"/>
              <a:t> Apply critical analysis in the form of a debate </a:t>
            </a:r>
          </a:p>
          <a:p>
            <a:r>
              <a:rPr lang="en-GB" dirty="0"/>
              <a:t>Reflect on research and develop debating skills</a:t>
            </a:r>
          </a:p>
          <a:p>
            <a:r>
              <a:rPr lang="en-GB" dirty="0"/>
              <a:t>Understand the need for security within organisations and assess the risks involved in current global climate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9739950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15</TotalTime>
  <Words>240</Words>
  <Application>Microsoft Office PowerPoint</Application>
  <PresentationFormat>Custom</PresentationFormat>
  <Paragraphs>33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Celestial</vt:lpstr>
      <vt:lpstr>Global Business challenges</vt:lpstr>
      <vt:lpstr>Learning objectives:</vt:lpstr>
      <vt:lpstr>Prepare your arguments!</vt:lpstr>
      <vt:lpstr>The Troubles  Watch the video</vt:lpstr>
      <vt:lpstr>Activity: brainstorming session</vt:lpstr>
      <vt:lpstr>Learning objectives: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Business challenges</dc:title>
  <dc:creator>Laura Jayne James</dc:creator>
  <cp:lastModifiedBy>se046</cp:lastModifiedBy>
  <cp:revision>3</cp:revision>
  <dcterms:created xsi:type="dcterms:W3CDTF">2017-11-11T14:02:59Z</dcterms:created>
  <dcterms:modified xsi:type="dcterms:W3CDTF">2018-09-19T14:51:58Z</dcterms:modified>
</cp:coreProperties>
</file>