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7" r:id="rId2"/>
    <p:sldId id="268" r:id="rId3"/>
    <p:sldId id="270" r:id="rId4"/>
    <p:sldId id="279" r:id="rId5"/>
    <p:sldId id="272" r:id="rId6"/>
    <p:sldId id="273" r:id="rId7"/>
    <p:sldId id="274" r:id="rId8"/>
    <p:sldId id="27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2E5B26-826B-4A3C-B9F8-7E5F61FCC5B6}" v="6" dt="2023-05-22T11:02:08.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varScale="1">
        <p:scale>
          <a:sx n="94" d="100"/>
          <a:sy n="94" d="100"/>
        </p:scale>
        <p:origin x="114" y="3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272E5B26-826B-4A3C-B9F8-7E5F61FCC5B6}"/>
    <pc:docChg chg="undo custSel addSld delSld modSld sldOrd">
      <pc:chgData name="David Charles Williams (International Centre)" userId="ba7ba280-601e-4d8a-9293-8398117798c9" providerId="ADAL" clId="{272E5B26-826B-4A3C-B9F8-7E5F61FCC5B6}" dt="2023-05-22T11:00:44.950" v="1206" actId="6549"/>
      <pc:docMkLst>
        <pc:docMk/>
      </pc:docMkLst>
      <pc:sldChg chg="modSp mod">
        <pc:chgData name="David Charles Williams (International Centre)" userId="ba7ba280-601e-4d8a-9293-8398117798c9" providerId="ADAL" clId="{272E5B26-826B-4A3C-B9F8-7E5F61FCC5B6}" dt="2023-05-22T10:59:28.446" v="1123" actId="6549"/>
        <pc:sldMkLst>
          <pc:docMk/>
          <pc:sldMk cId="4091967704" sldId="268"/>
        </pc:sldMkLst>
        <pc:spChg chg="mod">
          <ac:chgData name="David Charles Williams (International Centre)" userId="ba7ba280-601e-4d8a-9293-8398117798c9" providerId="ADAL" clId="{272E5B26-826B-4A3C-B9F8-7E5F61FCC5B6}" dt="2023-05-22T10:59:28.446" v="1123" actId="6549"/>
          <ac:spMkLst>
            <pc:docMk/>
            <pc:sldMk cId="4091967704" sldId="268"/>
            <ac:spMk id="3" creationId="{E018EE92-F7ED-FF86-1AFE-6B1E65904D43}"/>
          </ac:spMkLst>
        </pc:spChg>
      </pc:sldChg>
      <pc:sldChg chg="modSp del mod">
        <pc:chgData name="David Charles Williams (International Centre)" userId="ba7ba280-601e-4d8a-9293-8398117798c9" providerId="ADAL" clId="{272E5B26-826B-4A3C-B9F8-7E5F61FCC5B6}" dt="2023-05-22T10:35:17.066" v="815" actId="47"/>
        <pc:sldMkLst>
          <pc:docMk/>
          <pc:sldMk cId="4266789266" sldId="269"/>
        </pc:sldMkLst>
        <pc:spChg chg="mod">
          <ac:chgData name="David Charles Williams (International Centre)" userId="ba7ba280-601e-4d8a-9293-8398117798c9" providerId="ADAL" clId="{272E5B26-826B-4A3C-B9F8-7E5F61FCC5B6}" dt="2023-05-22T10:17:03.640" v="89" actId="20577"/>
          <ac:spMkLst>
            <pc:docMk/>
            <pc:sldMk cId="4266789266" sldId="269"/>
            <ac:spMk id="2" creationId="{C1D71DF0-E4D5-80BC-4A6B-A7B0BBF78729}"/>
          </ac:spMkLst>
        </pc:spChg>
        <pc:spChg chg="mod">
          <ac:chgData name="David Charles Williams (International Centre)" userId="ba7ba280-601e-4d8a-9293-8398117798c9" providerId="ADAL" clId="{272E5B26-826B-4A3C-B9F8-7E5F61FCC5B6}" dt="2023-05-22T10:35:06.156" v="812" actId="27636"/>
          <ac:spMkLst>
            <pc:docMk/>
            <pc:sldMk cId="4266789266" sldId="269"/>
            <ac:spMk id="3" creationId="{ECD6A22A-F91E-0C1C-9253-26A82524590F}"/>
          </ac:spMkLst>
        </pc:spChg>
      </pc:sldChg>
      <pc:sldChg chg="modSp mod ord">
        <pc:chgData name="David Charles Williams (International Centre)" userId="ba7ba280-601e-4d8a-9293-8398117798c9" providerId="ADAL" clId="{272E5B26-826B-4A3C-B9F8-7E5F61FCC5B6}" dt="2023-05-22T11:00:44.950" v="1206" actId="6549"/>
        <pc:sldMkLst>
          <pc:docMk/>
          <pc:sldMk cId="1197948331" sldId="270"/>
        </pc:sldMkLst>
        <pc:spChg chg="mod">
          <ac:chgData name="David Charles Williams (International Centre)" userId="ba7ba280-601e-4d8a-9293-8398117798c9" providerId="ADAL" clId="{272E5B26-826B-4A3C-B9F8-7E5F61FCC5B6}" dt="2023-05-22T10:50:56.562" v="1035" actId="20577"/>
          <ac:spMkLst>
            <pc:docMk/>
            <pc:sldMk cId="1197948331" sldId="270"/>
            <ac:spMk id="2" creationId="{5226EB8E-1B2B-D6E8-0F85-06A4C7E79A2D}"/>
          </ac:spMkLst>
        </pc:spChg>
        <pc:spChg chg="mod">
          <ac:chgData name="David Charles Williams (International Centre)" userId="ba7ba280-601e-4d8a-9293-8398117798c9" providerId="ADAL" clId="{272E5B26-826B-4A3C-B9F8-7E5F61FCC5B6}" dt="2023-05-22T11:00:44.950" v="1206" actId="6549"/>
          <ac:spMkLst>
            <pc:docMk/>
            <pc:sldMk cId="1197948331" sldId="270"/>
            <ac:spMk id="3" creationId="{ACEB9916-3D52-1BE9-56C9-B20933C13846}"/>
          </ac:spMkLst>
        </pc:spChg>
      </pc:sldChg>
      <pc:sldChg chg="modSp del mod ord">
        <pc:chgData name="David Charles Williams (International Centre)" userId="ba7ba280-601e-4d8a-9293-8398117798c9" providerId="ADAL" clId="{272E5B26-826B-4A3C-B9F8-7E5F61FCC5B6}" dt="2023-05-22T10:50:16.956" v="1019" actId="47"/>
        <pc:sldMkLst>
          <pc:docMk/>
          <pc:sldMk cId="890557709" sldId="271"/>
        </pc:sldMkLst>
        <pc:spChg chg="mod">
          <ac:chgData name="David Charles Williams (International Centre)" userId="ba7ba280-601e-4d8a-9293-8398117798c9" providerId="ADAL" clId="{272E5B26-826B-4A3C-B9F8-7E5F61FCC5B6}" dt="2023-05-22T10:39:41.406" v="839" actId="6549"/>
          <ac:spMkLst>
            <pc:docMk/>
            <pc:sldMk cId="890557709" sldId="271"/>
            <ac:spMk id="2" creationId="{66213778-3B58-5553-9DA3-181F2A42BA4B}"/>
          </ac:spMkLst>
        </pc:spChg>
        <pc:spChg chg="mod">
          <ac:chgData name="David Charles Williams (International Centre)" userId="ba7ba280-601e-4d8a-9293-8398117798c9" providerId="ADAL" clId="{272E5B26-826B-4A3C-B9F8-7E5F61FCC5B6}" dt="2023-05-22T10:39:30.788" v="820"/>
          <ac:spMkLst>
            <pc:docMk/>
            <pc:sldMk cId="890557709" sldId="271"/>
            <ac:spMk id="3" creationId="{82EBB16C-2D91-607C-5BD5-DB830FBFE0E2}"/>
          </ac:spMkLst>
        </pc:spChg>
      </pc:sldChg>
      <pc:sldChg chg="modSp mod">
        <pc:chgData name="David Charles Williams (International Centre)" userId="ba7ba280-601e-4d8a-9293-8398117798c9" providerId="ADAL" clId="{272E5B26-826B-4A3C-B9F8-7E5F61FCC5B6}" dt="2023-05-22T10:53:42.680" v="1113" actId="20577"/>
        <pc:sldMkLst>
          <pc:docMk/>
          <pc:sldMk cId="2208852963" sldId="272"/>
        </pc:sldMkLst>
        <pc:spChg chg="mod">
          <ac:chgData name="David Charles Williams (International Centre)" userId="ba7ba280-601e-4d8a-9293-8398117798c9" providerId="ADAL" clId="{272E5B26-826B-4A3C-B9F8-7E5F61FCC5B6}" dt="2023-05-22T10:53:42.680" v="1113" actId="20577"/>
          <ac:spMkLst>
            <pc:docMk/>
            <pc:sldMk cId="2208852963" sldId="272"/>
            <ac:spMk id="2" creationId="{13D20ADA-0F3D-79B6-031D-C708EB71F12A}"/>
          </ac:spMkLst>
        </pc:spChg>
        <pc:spChg chg="mod">
          <ac:chgData name="David Charles Williams (International Centre)" userId="ba7ba280-601e-4d8a-9293-8398117798c9" providerId="ADAL" clId="{272E5B26-826B-4A3C-B9F8-7E5F61FCC5B6}" dt="2023-05-22T10:35:10.773" v="814" actId="27636"/>
          <ac:spMkLst>
            <pc:docMk/>
            <pc:sldMk cId="2208852963" sldId="272"/>
            <ac:spMk id="3" creationId="{A0AC1C0C-9BE6-D06C-738B-3BB4DD8310C9}"/>
          </ac:spMkLst>
        </pc:spChg>
      </pc:sldChg>
      <pc:sldChg chg="modSp mod">
        <pc:chgData name="David Charles Williams (International Centre)" userId="ba7ba280-601e-4d8a-9293-8398117798c9" providerId="ADAL" clId="{272E5B26-826B-4A3C-B9F8-7E5F61FCC5B6}" dt="2023-05-22T10:52:37.342" v="1092" actId="255"/>
        <pc:sldMkLst>
          <pc:docMk/>
          <pc:sldMk cId="1357355293" sldId="273"/>
        </pc:sldMkLst>
        <pc:spChg chg="mod">
          <ac:chgData name="David Charles Williams (International Centre)" userId="ba7ba280-601e-4d8a-9293-8398117798c9" providerId="ADAL" clId="{272E5B26-826B-4A3C-B9F8-7E5F61FCC5B6}" dt="2023-05-22T10:52:37.342" v="1092" actId="255"/>
          <ac:spMkLst>
            <pc:docMk/>
            <pc:sldMk cId="1357355293" sldId="273"/>
            <ac:spMk id="2" creationId="{CF32A495-598E-5F13-222E-258B6F5D72D7}"/>
          </ac:spMkLst>
        </pc:spChg>
        <pc:spChg chg="mod">
          <ac:chgData name="David Charles Williams (International Centre)" userId="ba7ba280-601e-4d8a-9293-8398117798c9" providerId="ADAL" clId="{272E5B26-826B-4A3C-B9F8-7E5F61FCC5B6}" dt="2023-05-22T10:36:15.821" v="816"/>
          <ac:spMkLst>
            <pc:docMk/>
            <pc:sldMk cId="1357355293" sldId="273"/>
            <ac:spMk id="3" creationId="{A91DD6AD-AAA1-1CBA-AC44-731FD8BA0058}"/>
          </ac:spMkLst>
        </pc:spChg>
      </pc:sldChg>
      <pc:sldChg chg="modSp mod">
        <pc:chgData name="David Charles Williams (International Centre)" userId="ba7ba280-601e-4d8a-9293-8398117798c9" providerId="ADAL" clId="{272E5B26-826B-4A3C-B9F8-7E5F61FCC5B6}" dt="2023-05-22T10:52:59.937" v="1094" actId="20577"/>
        <pc:sldMkLst>
          <pc:docMk/>
          <pc:sldMk cId="3774674375" sldId="274"/>
        </pc:sldMkLst>
        <pc:spChg chg="mod">
          <ac:chgData name="David Charles Williams (International Centre)" userId="ba7ba280-601e-4d8a-9293-8398117798c9" providerId="ADAL" clId="{272E5B26-826B-4A3C-B9F8-7E5F61FCC5B6}" dt="2023-05-22T10:52:59.937" v="1094" actId="20577"/>
          <ac:spMkLst>
            <pc:docMk/>
            <pc:sldMk cId="3774674375" sldId="274"/>
            <ac:spMk id="2" creationId="{877F4FB0-B9EB-D1CF-BB55-35DBC86E67B0}"/>
          </ac:spMkLst>
        </pc:spChg>
        <pc:spChg chg="mod">
          <ac:chgData name="David Charles Williams (International Centre)" userId="ba7ba280-601e-4d8a-9293-8398117798c9" providerId="ADAL" clId="{272E5B26-826B-4A3C-B9F8-7E5F61FCC5B6}" dt="2023-05-22T10:30:43.756" v="769" actId="27636"/>
          <ac:spMkLst>
            <pc:docMk/>
            <pc:sldMk cId="3774674375" sldId="274"/>
            <ac:spMk id="3" creationId="{AC0B42F7-27FE-8EC3-CB83-8EC33C08C922}"/>
          </ac:spMkLst>
        </pc:spChg>
      </pc:sldChg>
      <pc:sldChg chg="modSp new mod">
        <pc:chgData name="David Charles Williams (International Centre)" userId="ba7ba280-601e-4d8a-9293-8398117798c9" providerId="ADAL" clId="{272E5B26-826B-4A3C-B9F8-7E5F61FCC5B6}" dt="2023-05-22T10:53:27.651" v="1112" actId="6549"/>
        <pc:sldMkLst>
          <pc:docMk/>
          <pc:sldMk cId="1978571575" sldId="275"/>
        </pc:sldMkLst>
        <pc:spChg chg="mod">
          <ac:chgData name="David Charles Williams (International Centre)" userId="ba7ba280-601e-4d8a-9293-8398117798c9" providerId="ADAL" clId="{272E5B26-826B-4A3C-B9F8-7E5F61FCC5B6}" dt="2023-05-22T10:53:27.651" v="1112" actId="6549"/>
          <ac:spMkLst>
            <pc:docMk/>
            <pc:sldMk cId="1978571575" sldId="275"/>
            <ac:spMk id="2" creationId="{9C5695B8-A411-1B8C-352E-80B812B204B7}"/>
          </ac:spMkLst>
        </pc:spChg>
        <pc:spChg chg="mod">
          <ac:chgData name="David Charles Williams (International Centre)" userId="ba7ba280-601e-4d8a-9293-8398117798c9" providerId="ADAL" clId="{272E5B26-826B-4A3C-B9F8-7E5F61FCC5B6}" dt="2023-05-22T10:33:00.862" v="787"/>
          <ac:spMkLst>
            <pc:docMk/>
            <pc:sldMk cId="1978571575" sldId="275"/>
            <ac:spMk id="3" creationId="{FBA45B52-4723-75C3-EE7E-3EB1378C4483}"/>
          </ac:spMkLst>
        </pc:spChg>
      </pc:sldChg>
      <pc:sldChg chg="new del">
        <pc:chgData name="David Charles Williams (International Centre)" userId="ba7ba280-601e-4d8a-9293-8398117798c9" providerId="ADAL" clId="{272E5B26-826B-4A3C-B9F8-7E5F61FCC5B6}" dt="2023-05-22T10:47:46.793" v="973" actId="47"/>
        <pc:sldMkLst>
          <pc:docMk/>
          <pc:sldMk cId="211206006" sldId="276"/>
        </pc:sldMkLst>
      </pc:sldChg>
      <pc:sldChg chg="new del">
        <pc:chgData name="David Charles Williams (International Centre)" userId="ba7ba280-601e-4d8a-9293-8398117798c9" providerId="ADAL" clId="{272E5B26-826B-4A3C-B9F8-7E5F61FCC5B6}" dt="2023-05-22T10:47:49.052" v="974" actId="47"/>
        <pc:sldMkLst>
          <pc:docMk/>
          <pc:sldMk cId="889654105" sldId="277"/>
        </pc:sldMkLst>
      </pc:sldChg>
      <pc:sldChg chg="new del">
        <pc:chgData name="David Charles Williams (International Centre)" userId="ba7ba280-601e-4d8a-9293-8398117798c9" providerId="ADAL" clId="{272E5B26-826B-4A3C-B9F8-7E5F61FCC5B6}" dt="2023-05-22T10:47:51.287" v="975" actId="47"/>
        <pc:sldMkLst>
          <pc:docMk/>
          <pc:sldMk cId="933208053" sldId="278"/>
        </pc:sldMkLst>
      </pc:sldChg>
      <pc:sldChg chg="modSp new mod">
        <pc:chgData name="David Charles Williams (International Centre)" userId="ba7ba280-601e-4d8a-9293-8398117798c9" providerId="ADAL" clId="{272E5B26-826B-4A3C-B9F8-7E5F61FCC5B6}" dt="2023-05-22T10:44:04.674" v="972" actId="6549"/>
        <pc:sldMkLst>
          <pc:docMk/>
          <pc:sldMk cId="3486785365" sldId="279"/>
        </pc:sldMkLst>
        <pc:spChg chg="mod">
          <ac:chgData name="David Charles Williams (International Centre)" userId="ba7ba280-601e-4d8a-9293-8398117798c9" providerId="ADAL" clId="{272E5B26-826B-4A3C-B9F8-7E5F61FCC5B6}" dt="2023-05-22T10:42:25.560" v="866" actId="20577"/>
          <ac:spMkLst>
            <pc:docMk/>
            <pc:sldMk cId="3486785365" sldId="279"/>
            <ac:spMk id="2" creationId="{2033BAD3-5CE0-F533-32EB-02298501F8E4}"/>
          </ac:spMkLst>
        </pc:spChg>
        <pc:spChg chg="mod">
          <ac:chgData name="David Charles Williams (International Centre)" userId="ba7ba280-601e-4d8a-9293-8398117798c9" providerId="ADAL" clId="{272E5B26-826B-4A3C-B9F8-7E5F61FCC5B6}" dt="2023-05-22T10:44:04.674" v="972" actId="6549"/>
          <ac:spMkLst>
            <pc:docMk/>
            <pc:sldMk cId="3486785365" sldId="279"/>
            <ac:spMk id="3" creationId="{DBF9BB56-10A8-3137-0075-168FBAEB89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5AC82-72B2-4652-8313-45C5F50EC167}" type="datetimeFigureOut">
              <a:rPr lang="en-GB" smtClean="0"/>
              <a:t>22/05/2023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0747EE-22B4-4DF9-9EF5-40CE6AEFE17D}" type="slidenum">
              <a:rPr lang="en-GB" smtClean="0"/>
              <a:t>‹#›</a:t>
            </a:fld>
            <a:endParaRPr lang="en-GB"/>
          </a:p>
        </p:txBody>
      </p:sp>
    </p:spTree>
    <p:extLst>
      <p:ext uri="{BB962C8B-B14F-4D97-AF65-F5344CB8AC3E}">
        <p14:creationId xmlns:p14="http://schemas.microsoft.com/office/powerpoint/2010/main" val="1488440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1514977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3C342-7C31-F316-D09F-505AA50B06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287D39-390A-82CC-FDB7-AAEF308F04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D3CAAB-2DBE-F1E3-7EDC-82D311778C63}"/>
              </a:ext>
            </a:extLst>
          </p:cNvPr>
          <p:cNvSpPr>
            <a:spLocks noGrp="1"/>
          </p:cNvSpPr>
          <p:nvPr>
            <p:ph type="dt" sz="half" idx="10"/>
          </p:nvPr>
        </p:nvSpPr>
        <p:spPr/>
        <p:txBody>
          <a:bodyPr/>
          <a:lstStyle/>
          <a:p>
            <a:fld id="{F49A248D-AF83-4CBA-9E06-76F8D199FB8E}" type="datetime1">
              <a:rPr lang="en-GB" smtClean="0"/>
              <a:t>22/05/2023</a:t>
            </a:fld>
            <a:endParaRPr lang="en-GB"/>
          </a:p>
        </p:txBody>
      </p:sp>
      <p:sp>
        <p:nvSpPr>
          <p:cNvPr id="5" name="Footer Placeholder 4">
            <a:extLst>
              <a:ext uri="{FF2B5EF4-FFF2-40B4-BE49-F238E27FC236}">
                <a16:creationId xmlns:a16="http://schemas.microsoft.com/office/drawing/2014/main" id="{C148C0E9-50E9-E1F1-BB81-097A92A933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5F3766-7ACE-2FC5-6DB5-544143AA8989}"/>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613090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B31BC-587C-DE69-93B6-11367EE954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91E82D-9B34-9A99-AF1B-33C559A480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FA99F-964A-77BB-1E05-F24CE960966E}"/>
              </a:ext>
            </a:extLst>
          </p:cNvPr>
          <p:cNvSpPr>
            <a:spLocks noGrp="1"/>
          </p:cNvSpPr>
          <p:nvPr>
            <p:ph type="dt" sz="half" idx="10"/>
          </p:nvPr>
        </p:nvSpPr>
        <p:spPr/>
        <p:txBody>
          <a:bodyPr/>
          <a:lstStyle/>
          <a:p>
            <a:fld id="{BF2AB047-0710-42FE-8E94-5E44752C697B}" type="datetime1">
              <a:rPr lang="en-GB" smtClean="0"/>
              <a:t>22/05/2023</a:t>
            </a:fld>
            <a:endParaRPr lang="en-GB"/>
          </a:p>
        </p:txBody>
      </p:sp>
      <p:sp>
        <p:nvSpPr>
          <p:cNvPr id="5" name="Footer Placeholder 4">
            <a:extLst>
              <a:ext uri="{FF2B5EF4-FFF2-40B4-BE49-F238E27FC236}">
                <a16:creationId xmlns:a16="http://schemas.microsoft.com/office/drawing/2014/main" id="{27B26E39-FB1D-8FF5-D6AA-E1BA529CD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9F722-5720-B8F2-EA53-BF4369809A1C}"/>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3751113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C8249-BBD1-B6C7-AE06-3F9883D9C1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3F4115-551E-5CD6-43F1-08D24AEA89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456775-4E7D-C55B-81FB-159DB4D5EB7E}"/>
              </a:ext>
            </a:extLst>
          </p:cNvPr>
          <p:cNvSpPr>
            <a:spLocks noGrp="1"/>
          </p:cNvSpPr>
          <p:nvPr>
            <p:ph type="dt" sz="half" idx="10"/>
          </p:nvPr>
        </p:nvSpPr>
        <p:spPr/>
        <p:txBody>
          <a:bodyPr/>
          <a:lstStyle/>
          <a:p>
            <a:fld id="{D870F5F0-427A-46F7-A5A3-8178A5E19056}" type="datetime1">
              <a:rPr lang="en-GB" smtClean="0"/>
              <a:t>22/05/2023</a:t>
            </a:fld>
            <a:endParaRPr lang="en-GB"/>
          </a:p>
        </p:txBody>
      </p:sp>
      <p:sp>
        <p:nvSpPr>
          <p:cNvPr id="5" name="Footer Placeholder 4">
            <a:extLst>
              <a:ext uri="{FF2B5EF4-FFF2-40B4-BE49-F238E27FC236}">
                <a16:creationId xmlns:a16="http://schemas.microsoft.com/office/drawing/2014/main" id="{513A6393-024A-BE31-6278-CDB3DE9061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D819B-5110-D23B-5EB0-141A033E9DA1}"/>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4044500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44CC-E05B-2C0F-873A-63198D8E37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94326A-55B0-F15B-DCA5-A79206B438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B0D39B-BC9A-BDB4-3D87-B19466DF0A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FDF2C9-069B-D0BF-9E83-E05058F0B85A}"/>
              </a:ext>
            </a:extLst>
          </p:cNvPr>
          <p:cNvSpPr>
            <a:spLocks noGrp="1"/>
          </p:cNvSpPr>
          <p:nvPr>
            <p:ph type="dt" sz="half" idx="10"/>
          </p:nvPr>
        </p:nvSpPr>
        <p:spPr/>
        <p:txBody>
          <a:bodyPr/>
          <a:lstStyle/>
          <a:p>
            <a:fld id="{7EB4F574-271A-4C2B-BB76-911D73843DC0}" type="datetime1">
              <a:rPr lang="en-GB" smtClean="0"/>
              <a:t>22/05/2023</a:t>
            </a:fld>
            <a:endParaRPr lang="en-GB"/>
          </a:p>
        </p:txBody>
      </p:sp>
      <p:sp>
        <p:nvSpPr>
          <p:cNvPr id="6" name="Footer Placeholder 5">
            <a:extLst>
              <a:ext uri="{FF2B5EF4-FFF2-40B4-BE49-F238E27FC236}">
                <a16:creationId xmlns:a16="http://schemas.microsoft.com/office/drawing/2014/main" id="{E115F741-B5A0-8F03-50DF-EA22B74E05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ECEC56-CBB9-363B-5363-9EA3FE7DCAD9}"/>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1250310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53177-B1C8-5C5B-A44D-674A1897B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5B6DEA-49B6-4B45-BC7E-73C722A424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C7D419-774B-4D8C-D89A-23F090D3B8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F60197-3417-0AD7-5762-6D05945A79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7358FF-1938-CA66-3A28-D188D3E936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32388E-A8DB-7D17-C59A-0AB6AABA0366}"/>
              </a:ext>
            </a:extLst>
          </p:cNvPr>
          <p:cNvSpPr>
            <a:spLocks noGrp="1"/>
          </p:cNvSpPr>
          <p:nvPr>
            <p:ph type="dt" sz="half" idx="10"/>
          </p:nvPr>
        </p:nvSpPr>
        <p:spPr/>
        <p:txBody>
          <a:bodyPr/>
          <a:lstStyle/>
          <a:p>
            <a:fld id="{1D4EB3F7-430E-4E0A-952B-C712E589628A}" type="datetime1">
              <a:rPr lang="en-GB" smtClean="0"/>
              <a:t>22/05/2023</a:t>
            </a:fld>
            <a:endParaRPr lang="en-GB"/>
          </a:p>
        </p:txBody>
      </p:sp>
      <p:sp>
        <p:nvSpPr>
          <p:cNvPr id="8" name="Footer Placeholder 7">
            <a:extLst>
              <a:ext uri="{FF2B5EF4-FFF2-40B4-BE49-F238E27FC236}">
                <a16:creationId xmlns:a16="http://schemas.microsoft.com/office/drawing/2014/main" id="{FAC5D03C-4654-5C17-FAC0-4FB2B8C6A0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2F4CFE-8482-9EF8-0447-1EF7BD13D061}"/>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2130745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94B89-CEF7-B11C-E435-B621A84142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CB61F3-106E-D998-5F14-57BD0CE9D876}"/>
              </a:ext>
            </a:extLst>
          </p:cNvPr>
          <p:cNvSpPr>
            <a:spLocks noGrp="1"/>
          </p:cNvSpPr>
          <p:nvPr>
            <p:ph type="dt" sz="half" idx="10"/>
          </p:nvPr>
        </p:nvSpPr>
        <p:spPr/>
        <p:txBody>
          <a:bodyPr/>
          <a:lstStyle/>
          <a:p>
            <a:fld id="{AA1DBDD2-0081-44F9-BA24-E67D481150CB}" type="datetime1">
              <a:rPr lang="en-GB" smtClean="0"/>
              <a:t>22/05/2023</a:t>
            </a:fld>
            <a:endParaRPr lang="en-GB"/>
          </a:p>
        </p:txBody>
      </p:sp>
      <p:sp>
        <p:nvSpPr>
          <p:cNvPr id="4" name="Footer Placeholder 3">
            <a:extLst>
              <a:ext uri="{FF2B5EF4-FFF2-40B4-BE49-F238E27FC236}">
                <a16:creationId xmlns:a16="http://schemas.microsoft.com/office/drawing/2014/main" id="{AE768D7E-D982-0453-D276-7C556561AF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21B27E-52B3-877C-1592-7978B1FE628D}"/>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1935125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11BB26-8203-C03B-54BB-D4FC3B952569}"/>
              </a:ext>
            </a:extLst>
          </p:cNvPr>
          <p:cNvSpPr>
            <a:spLocks noGrp="1"/>
          </p:cNvSpPr>
          <p:nvPr>
            <p:ph type="dt" sz="half" idx="10"/>
          </p:nvPr>
        </p:nvSpPr>
        <p:spPr/>
        <p:txBody>
          <a:bodyPr/>
          <a:lstStyle/>
          <a:p>
            <a:fld id="{8BDADE55-2855-4612-BF1B-75883EE73775}" type="datetime1">
              <a:rPr lang="en-GB" smtClean="0"/>
              <a:t>22/05/2023</a:t>
            </a:fld>
            <a:endParaRPr lang="en-GB"/>
          </a:p>
        </p:txBody>
      </p:sp>
      <p:sp>
        <p:nvSpPr>
          <p:cNvPr id="3" name="Footer Placeholder 2">
            <a:extLst>
              <a:ext uri="{FF2B5EF4-FFF2-40B4-BE49-F238E27FC236}">
                <a16:creationId xmlns:a16="http://schemas.microsoft.com/office/drawing/2014/main" id="{8373B116-21BE-B8B0-B4F2-FE654666D1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4FDB2E-B36B-2D90-F134-653BFDA1E9D1}"/>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370279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6C88-DDD2-0207-F393-6D0D33A0C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33B0AD-48B0-0AF3-66B6-1FE9C9A2A3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C4FC2C-118B-4604-209B-CA4FD6488C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759095-1D2A-D37C-12C5-6D61C0F5E601}"/>
              </a:ext>
            </a:extLst>
          </p:cNvPr>
          <p:cNvSpPr>
            <a:spLocks noGrp="1"/>
          </p:cNvSpPr>
          <p:nvPr>
            <p:ph type="dt" sz="half" idx="10"/>
          </p:nvPr>
        </p:nvSpPr>
        <p:spPr/>
        <p:txBody>
          <a:bodyPr/>
          <a:lstStyle/>
          <a:p>
            <a:fld id="{BF4296E3-F262-475F-A298-AD2579B1D0CB}" type="datetime1">
              <a:rPr lang="en-GB" smtClean="0"/>
              <a:t>22/05/2023</a:t>
            </a:fld>
            <a:endParaRPr lang="en-GB"/>
          </a:p>
        </p:txBody>
      </p:sp>
      <p:sp>
        <p:nvSpPr>
          <p:cNvPr id="6" name="Footer Placeholder 5">
            <a:extLst>
              <a:ext uri="{FF2B5EF4-FFF2-40B4-BE49-F238E27FC236}">
                <a16:creationId xmlns:a16="http://schemas.microsoft.com/office/drawing/2014/main" id="{EB29ECC4-01AE-D44D-93EF-24797B14D0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5B3D6C-0002-05F9-000E-DF4F615FD914}"/>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1423860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4A6E2-A167-704E-8646-EA6DC939CA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5A7755-4CA7-9CD9-08D5-D523FE3FD0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4BC230-7549-8203-F32E-33181D050E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1864C-93D0-DA45-EFCB-FEEA11CF2441}"/>
              </a:ext>
            </a:extLst>
          </p:cNvPr>
          <p:cNvSpPr>
            <a:spLocks noGrp="1"/>
          </p:cNvSpPr>
          <p:nvPr>
            <p:ph type="dt" sz="half" idx="10"/>
          </p:nvPr>
        </p:nvSpPr>
        <p:spPr/>
        <p:txBody>
          <a:bodyPr/>
          <a:lstStyle/>
          <a:p>
            <a:fld id="{B4D4E59F-D7FF-434A-AD9D-2CAA362AFD5E}" type="datetime1">
              <a:rPr lang="en-GB" smtClean="0"/>
              <a:t>22/05/2023</a:t>
            </a:fld>
            <a:endParaRPr lang="en-GB"/>
          </a:p>
        </p:txBody>
      </p:sp>
      <p:sp>
        <p:nvSpPr>
          <p:cNvPr id="6" name="Footer Placeholder 5">
            <a:extLst>
              <a:ext uri="{FF2B5EF4-FFF2-40B4-BE49-F238E27FC236}">
                <a16:creationId xmlns:a16="http://schemas.microsoft.com/office/drawing/2014/main" id="{D0D59228-F76C-4886-D957-D54BD6C568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881CC7-4DE1-06C6-0FF1-2ABD3E99BC2F}"/>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3380349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F74B1-8893-7622-53F9-0CF8AB6C5D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8F3B3E-0F34-A8C3-4167-FAB24BF418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823BEF-970F-2D2C-AC49-14EECD82394D}"/>
              </a:ext>
            </a:extLst>
          </p:cNvPr>
          <p:cNvSpPr>
            <a:spLocks noGrp="1"/>
          </p:cNvSpPr>
          <p:nvPr>
            <p:ph type="dt" sz="half" idx="10"/>
          </p:nvPr>
        </p:nvSpPr>
        <p:spPr/>
        <p:txBody>
          <a:bodyPr/>
          <a:lstStyle/>
          <a:p>
            <a:fld id="{7EDCBBD0-38B5-4155-B3CA-07D10FEE2F20}" type="datetime1">
              <a:rPr lang="en-GB" smtClean="0"/>
              <a:t>22/05/2023</a:t>
            </a:fld>
            <a:endParaRPr lang="en-GB"/>
          </a:p>
        </p:txBody>
      </p:sp>
      <p:sp>
        <p:nvSpPr>
          <p:cNvPr id="5" name="Footer Placeholder 4">
            <a:extLst>
              <a:ext uri="{FF2B5EF4-FFF2-40B4-BE49-F238E27FC236}">
                <a16:creationId xmlns:a16="http://schemas.microsoft.com/office/drawing/2014/main" id="{F934A8D0-510A-A0B7-1ADD-2B5F323A2F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A414F6-2DC7-52BB-F561-D88119438900}"/>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4185255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2022CB-C5CC-50BF-58BD-1C132C7933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E6A102-D688-9161-F5DC-BB9516A22C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416E24-0821-8055-4D8C-DEF63783000B}"/>
              </a:ext>
            </a:extLst>
          </p:cNvPr>
          <p:cNvSpPr>
            <a:spLocks noGrp="1"/>
          </p:cNvSpPr>
          <p:nvPr>
            <p:ph type="dt" sz="half" idx="10"/>
          </p:nvPr>
        </p:nvSpPr>
        <p:spPr/>
        <p:txBody>
          <a:bodyPr/>
          <a:lstStyle/>
          <a:p>
            <a:fld id="{CECA1494-44B4-4FB7-AC14-4A37A89C94D0}" type="datetime1">
              <a:rPr lang="en-GB" smtClean="0"/>
              <a:t>22/05/2023</a:t>
            </a:fld>
            <a:endParaRPr lang="en-GB"/>
          </a:p>
        </p:txBody>
      </p:sp>
      <p:sp>
        <p:nvSpPr>
          <p:cNvPr id="5" name="Footer Placeholder 4">
            <a:extLst>
              <a:ext uri="{FF2B5EF4-FFF2-40B4-BE49-F238E27FC236}">
                <a16:creationId xmlns:a16="http://schemas.microsoft.com/office/drawing/2014/main" id="{C016D128-4E14-57A9-A778-158054FFD2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33FD08-065F-F326-11D1-F274A98016BF}"/>
              </a:ext>
            </a:extLst>
          </p:cNvPr>
          <p:cNvSpPr>
            <a:spLocks noGrp="1"/>
          </p:cNvSpPr>
          <p:nvPr>
            <p:ph type="sldNum" sz="quarter" idx="12"/>
          </p:nvPr>
        </p:nvSpPr>
        <p:spPr/>
        <p:txBody>
          <a:bodyPr/>
          <a:lstStyle/>
          <a:p>
            <a:fld id="{2DE8C0EB-3E22-4414-A9F1-FF536076075A}" type="slidenum">
              <a:rPr lang="en-GB" smtClean="0"/>
              <a:t>‹#›</a:t>
            </a:fld>
            <a:endParaRPr lang="en-GB"/>
          </a:p>
        </p:txBody>
      </p:sp>
    </p:spTree>
    <p:extLst>
      <p:ext uri="{BB962C8B-B14F-4D97-AF65-F5344CB8AC3E}">
        <p14:creationId xmlns:p14="http://schemas.microsoft.com/office/powerpoint/2010/main" val="3773404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3EE597-A614-55FF-8C43-A809F45FCF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7A0E73-6C28-63D1-9A88-05681380E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F7D260-9039-E69A-6C7C-C24AC00426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20E807-05FC-4831-8DA8-615166D480C1}" type="datetime1">
              <a:rPr lang="en-GB" smtClean="0"/>
              <a:t>22/05/2023</a:t>
            </a:fld>
            <a:endParaRPr lang="en-GB"/>
          </a:p>
        </p:txBody>
      </p:sp>
      <p:sp>
        <p:nvSpPr>
          <p:cNvPr id="5" name="Footer Placeholder 4">
            <a:extLst>
              <a:ext uri="{FF2B5EF4-FFF2-40B4-BE49-F238E27FC236}">
                <a16:creationId xmlns:a16="http://schemas.microsoft.com/office/drawing/2014/main" id="{15ECE53F-C9EB-6F7C-498C-52A27FFEEC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96A057-207F-6A1F-1D8D-CF4130896A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E8C0EB-3E22-4414-A9F1-FF536076075A}" type="slidenum">
              <a:rPr lang="en-GB" smtClean="0"/>
              <a:t>‹#›</a:t>
            </a:fld>
            <a:endParaRPr lang="en-GB"/>
          </a:p>
        </p:txBody>
      </p:sp>
    </p:spTree>
    <p:extLst>
      <p:ext uri="{BB962C8B-B14F-4D97-AF65-F5344CB8AC3E}">
        <p14:creationId xmlns:p14="http://schemas.microsoft.com/office/powerpoint/2010/main" val="3347339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go.sagepub.com/content/5/1/2158244015573169?utm_content=buffer8b6ba&amp;utm_medium=social&amp;utm_source=plus.google.com&amp;utm_campaign=buffe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sciencedirect.com/" TargetMode="External"/><Relationship Id="rId2" Type="http://schemas.openxmlformats.org/officeDocument/2006/relationships/hyperlink" Target="https://ethnomed.org/clinical/traditional-medicine/traditional-vietnamese-medicine-historical-perspective-and-current-usage" TargetMode="External"/><Relationship Id="rId1" Type="http://schemas.openxmlformats.org/officeDocument/2006/relationships/slideLayout" Target="../slideLayouts/slideLayout2.xml"/><Relationship Id="rId4" Type="http://schemas.openxmlformats.org/officeDocument/2006/relationships/hyperlink" Target="http://www.ncbi.nlm.nih.gov/"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The abstract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81456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E091A-CCE1-DB30-0556-BDD91C1BF063}"/>
              </a:ext>
            </a:extLst>
          </p:cNvPr>
          <p:cNvSpPr>
            <a:spLocks noGrp="1"/>
          </p:cNvSpPr>
          <p:nvPr>
            <p:ph type="title"/>
          </p:nvPr>
        </p:nvSpPr>
        <p:spPr/>
        <p:txBody>
          <a:bodyPr/>
          <a:lstStyle/>
          <a:p>
            <a:r>
              <a:rPr lang="en-GB" dirty="0"/>
              <a:t>Structure of presentation</a:t>
            </a:r>
          </a:p>
        </p:txBody>
      </p:sp>
      <p:sp>
        <p:nvSpPr>
          <p:cNvPr id="3" name="Content Placeholder 2">
            <a:extLst>
              <a:ext uri="{FF2B5EF4-FFF2-40B4-BE49-F238E27FC236}">
                <a16:creationId xmlns:a16="http://schemas.microsoft.com/office/drawing/2014/main" id="{E018EE92-F7ED-FF86-1AFE-6B1E65904D43}"/>
              </a:ext>
            </a:extLst>
          </p:cNvPr>
          <p:cNvSpPr>
            <a:spLocks noGrp="1"/>
          </p:cNvSpPr>
          <p:nvPr>
            <p:ph idx="1"/>
          </p:nvPr>
        </p:nvSpPr>
        <p:spPr/>
        <p:txBody>
          <a:bodyPr>
            <a:normAutofit lnSpcReduction="10000"/>
          </a:bodyPr>
          <a:lstStyle/>
          <a:p>
            <a:r>
              <a:rPr lang="en-GB" dirty="0"/>
              <a:t>Definition and function of an abstract</a:t>
            </a:r>
          </a:p>
          <a:p>
            <a:r>
              <a:rPr lang="en-GB" dirty="0"/>
              <a:t>Types of abstracts</a:t>
            </a:r>
          </a:p>
          <a:p>
            <a:r>
              <a:rPr lang="en-GB" dirty="0"/>
              <a:t>3 examples of abstracts (the numbers are from the corpus of 53)</a:t>
            </a:r>
          </a:p>
          <a:p>
            <a:pPr lvl="1"/>
            <a:r>
              <a:rPr lang="en-GB" dirty="0"/>
              <a:t>(1) silent movies and non-English speaking immigrants </a:t>
            </a:r>
          </a:p>
          <a:p>
            <a:pPr lvl="1"/>
            <a:r>
              <a:rPr lang="en-GB" dirty="0"/>
              <a:t>(11) cell phone use and academic performance </a:t>
            </a:r>
          </a:p>
          <a:p>
            <a:pPr lvl="1"/>
            <a:r>
              <a:rPr lang="en-GB" dirty="0"/>
              <a:t>(33) Chinese &amp; Western herbal medicine – runs to 2 slides</a:t>
            </a:r>
          </a:p>
          <a:p>
            <a:r>
              <a:rPr lang="en-GB" dirty="0"/>
              <a:t>The abstract corpus (53 abstracts and 13,500 words)</a:t>
            </a:r>
          </a:p>
          <a:p>
            <a:pPr lvl="1"/>
            <a:r>
              <a:rPr lang="en-GB" dirty="0"/>
              <a:t>32 Key words from the corpus</a:t>
            </a:r>
          </a:p>
          <a:p>
            <a:pPr lvl="1"/>
            <a:r>
              <a:rPr lang="en-GB" dirty="0"/>
              <a:t>10 Collocations from the corpus</a:t>
            </a:r>
          </a:p>
          <a:p>
            <a:r>
              <a:rPr lang="en-GB" dirty="0"/>
              <a:t>Useful links</a:t>
            </a:r>
          </a:p>
          <a:p>
            <a:endParaRPr lang="en-GB" dirty="0"/>
          </a:p>
        </p:txBody>
      </p:sp>
      <p:sp>
        <p:nvSpPr>
          <p:cNvPr id="4" name="Slide Number Placeholder 3">
            <a:extLst>
              <a:ext uri="{FF2B5EF4-FFF2-40B4-BE49-F238E27FC236}">
                <a16:creationId xmlns:a16="http://schemas.microsoft.com/office/drawing/2014/main" id="{BC0B5C92-8FC2-27E2-198F-4C80D1B22CD9}"/>
              </a:ext>
            </a:extLst>
          </p:cNvPr>
          <p:cNvSpPr>
            <a:spLocks noGrp="1"/>
          </p:cNvSpPr>
          <p:nvPr>
            <p:ph type="sldNum" sz="quarter" idx="12"/>
          </p:nvPr>
        </p:nvSpPr>
        <p:spPr/>
        <p:txBody>
          <a:bodyPr/>
          <a:lstStyle/>
          <a:p>
            <a:fld id="{2DE8C0EB-3E22-4414-A9F1-FF536076075A}" type="slidenum">
              <a:rPr lang="en-GB" smtClean="0"/>
              <a:t>2</a:t>
            </a:fld>
            <a:endParaRPr lang="en-GB"/>
          </a:p>
        </p:txBody>
      </p:sp>
    </p:spTree>
    <p:extLst>
      <p:ext uri="{BB962C8B-B14F-4D97-AF65-F5344CB8AC3E}">
        <p14:creationId xmlns:p14="http://schemas.microsoft.com/office/powerpoint/2010/main" val="4091967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6EB8E-1B2B-D6E8-0F85-06A4C7E79A2D}"/>
              </a:ext>
            </a:extLst>
          </p:cNvPr>
          <p:cNvSpPr>
            <a:spLocks noGrp="1"/>
          </p:cNvSpPr>
          <p:nvPr>
            <p:ph type="title"/>
          </p:nvPr>
        </p:nvSpPr>
        <p:spPr/>
        <p:txBody>
          <a:bodyPr/>
          <a:lstStyle/>
          <a:p>
            <a:r>
              <a:rPr lang="en-GB" dirty="0"/>
              <a:t>Definition (and function) of an abstract</a:t>
            </a:r>
          </a:p>
        </p:txBody>
      </p:sp>
      <p:sp>
        <p:nvSpPr>
          <p:cNvPr id="3" name="Content Placeholder 2">
            <a:extLst>
              <a:ext uri="{FF2B5EF4-FFF2-40B4-BE49-F238E27FC236}">
                <a16:creationId xmlns:a16="http://schemas.microsoft.com/office/drawing/2014/main" id="{ACEB9916-3D52-1BE9-56C9-B20933C13846}"/>
              </a:ext>
            </a:extLst>
          </p:cNvPr>
          <p:cNvSpPr>
            <a:spLocks noGrp="1"/>
          </p:cNvSpPr>
          <p:nvPr>
            <p:ph idx="1"/>
          </p:nvPr>
        </p:nvSpPr>
        <p:spPr/>
        <p:txBody>
          <a:bodyPr>
            <a:normAutofit lnSpcReduction="10000"/>
          </a:bodyPr>
          <a:lstStyle/>
          <a:p>
            <a:r>
              <a:rPr lang="en-US" dirty="0">
                <a:solidFill>
                  <a:srgbClr val="202124"/>
                </a:solidFill>
                <a:latin typeface="Google Sans"/>
              </a:rPr>
              <a:t>What is an abstract? An abstract is a concise summary of a research paper or entire thesis. It is an original work and must be fully self-contained and make sense by itself, without further reference to outside sources or to the actual paper. It highlights key content areas, your research purpose, the relevance or importance of your work, and the main outcomes. It is a well-developed single paragraph of approximately 250 words in length.  </a:t>
            </a:r>
          </a:p>
          <a:p>
            <a:r>
              <a:rPr lang="en-US" dirty="0">
                <a:solidFill>
                  <a:srgbClr val="202124"/>
                </a:solidFill>
                <a:latin typeface="Google Sans"/>
              </a:rPr>
              <a:t>The function of the abstract is to outline briefly all parts of the paper.  Although it is placed at the beginning of your paper, immediately following the title page, </a:t>
            </a:r>
            <a:r>
              <a:rPr lang="en-US" b="1" i="1" dirty="0">
                <a:solidFill>
                  <a:srgbClr val="FF0000"/>
                </a:solidFill>
                <a:latin typeface="Google Sans"/>
              </a:rPr>
              <a:t>the abstract should be the last thing that you write, once you are sure of the conclusions you will reach. </a:t>
            </a:r>
          </a:p>
          <a:p>
            <a:endParaRPr lang="en-US" b="0" i="0" dirty="0">
              <a:solidFill>
                <a:srgbClr val="202124"/>
              </a:solidFill>
              <a:effectLst/>
              <a:latin typeface="Google Sans"/>
            </a:endParaRPr>
          </a:p>
          <a:p>
            <a:endParaRPr lang="en-GB" dirty="0"/>
          </a:p>
        </p:txBody>
      </p:sp>
      <p:sp>
        <p:nvSpPr>
          <p:cNvPr id="4" name="Slide Number Placeholder 3">
            <a:extLst>
              <a:ext uri="{FF2B5EF4-FFF2-40B4-BE49-F238E27FC236}">
                <a16:creationId xmlns:a16="http://schemas.microsoft.com/office/drawing/2014/main" id="{1859FC49-2CA4-A3F6-BC5B-4DAF97ACBDB5}"/>
              </a:ext>
            </a:extLst>
          </p:cNvPr>
          <p:cNvSpPr>
            <a:spLocks noGrp="1"/>
          </p:cNvSpPr>
          <p:nvPr>
            <p:ph type="sldNum" sz="quarter" idx="12"/>
          </p:nvPr>
        </p:nvSpPr>
        <p:spPr/>
        <p:txBody>
          <a:bodyPr/>
          <a:lstStyle/>
          <a:p>
            <a:fld id="{2DE8C0EB-3E22-4414-A9F1-FF536076075A}" type="slidenum">
              <a:rPr lang="en-GB" smtClean="0"/>
              <a:t>3</a:t>
            </a:fld>
            <a:endParaRPr lang="en-GB"/>
          </a:p>
        </p:txBody>
      </p:sp>
      <p:sp>
        <p:nvSpPr>
          <p:cNvPr id="5" name="Footer Placeholder 4">
            <a:extLst>
              <a:ext uri="{FF2B5EF4-FFF2-40B4-BE49-F238E27FC236}">
                <a16:creationId xmlns:a16="http://schemas.microsoft.com/office/drawing/2014/main" id="{DC8CE573-749E-9613-2CE7-AB00FEB6F88D}"/>
              </a:ext>
            </a:extLst>
          </p:cNvPr>
          <p:cNvSpPr>
            <a:spLocks noGrp="1"/>
          </p:cNvSpPr>
          <p:nvPr>
            <p:ph type="ftr" sz="quarter" idx="11"/>
          </p:nvPr>
        </p:nvSpPr>
        <p:spPr/>
        <p:txBody>
          <a:bodyPr/>
          <a:lstStyle/>
          <a:p>
            <a:r>
              <a:rPr lang="en-US"/>
              <a:t>- adapted from www.services.unimelb.edu.au/academicskills</a:t>
            </a:r>
            <a:endParaRPr lang="en-GB"/>
          </a:p>
        </p:txBody>
      </p:sp>
    </p:spTree>
    <p:extLst>
      <p:ext uri="{BB962C8B-B14F-4D97-AF65-F5344CB8AC3E}">
        <p14:creationId xmlns:p14="http://schemas.microsoft.com/office/powerpoint/2010/main" val="1197948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3BAD3-5CE0-F533-32EB-02298501F8E4}"/>
              </a:ext>
            </a:extLst>
          </p:cNvPr>
          <p:cNvSpPr>
            <a:spLocks noGrp="1"/>
          </p:cNvSpPr>
          <p:nvPr>
            <p:ph type="title"/>
          </p:nvPr>
        </p:nvSpPr>
        <p:spPr/>
        <p:txBody>
          <a:bodyPr/>
          <a:lstStyle/>
          <a:p>
            <a:r>
              <a:rPr lang="en-GB" dirty="0"/>
              <a:t>Types of abstracts</a:t>
            </a:r>
          </a:p>
        </p:txBody>
      </p:sp>
      <p:sp>
        <p:nvSpPr>
          <p:cNvPr id="3" name="Content Placeholder 2">
            <a:extLst>
              <a:ext uri="{FF2B5EF4-FFF2-40B4-BE49-F238E27FC236}">
                <a16:creationId xmlns:a16="http://schemas.microsoft.com/office/drawing/2014/main" id="{DBF9BB56-10A8-3137-0075-168FBAEB89FA}"/>
              </a:ext>
            </a:extLst>
          </p:cNvPr>
          <p:cNvSpPr>
            <a:spLocks noGrp="1"/>
          </p:cNvSpPr>
          <p:nvPr>
            <p:ph idx="1"/>
          </p:nvPr>
        </p:nvSpPr>
        <p:spPr/>
        <p:txBody>
          <a:bodyPr/>
          <a:lstStyle/>
          <a:p>
            <a:r>
              <a:rPr lang="en-US" dirty="0"/>
              <a:t>Abstracts can be informative and descriptive. </a:t>
            </a:r>
          </a:p>
          <a:p>
            <a:r>
              <a:rPr lang="en-US" dirty="0"/>
              <a:t>Descriptive abstracts describe the work being abstracted. They are more like an outline of the work and are usually very short - 100 words or less.  </a:t>
            </a:r>
          </a:p>
          <a:p>
            <a:r>
              <a:rPr lang="en-US" dirty="0"/>
              <a:t>Informative abstracts act as substitutes for the actual papers as all the key arguments and conclusions are presented; specifically, the context and importance of the research, reasons for methods, principal results and conclusions.</a:t>
            </a:r>
            <a:endParaRPr lang="en-GB" dirty="0"/>
          </a:p>
        </p:txBody>
      </p:sp>
      <p:sp>
        <p:nvSpPr>
          <p:cNvPr id="4" name="Slide Number Placeholder 3">
            <a:extLst>
              <a:ext uri="{FF2B5EF4-FFF2-40B4-BE49-F238E27FC236}">
                <a16:creationId xmlns:a16="http://schemas.microsoft.com/office/drawing/2014/main" id="{EF407784-D561-4BDE-22C1-0EE01F4C7A79}"/>
              </a:ext>
            </a:extLst>
          </p:cNvPr>
          <p:cNvSpPr>
            <a:spLocks noGrp="1"/>
          </p:cNvSpPr>
          <p:nvPr>
            <p:ph type="sldNum" sz="quarter" idx="12"/>
          </p:nvPr>
        </p:nvSpPr>
        <p:spPr/>
        <p:txBody>
          <a:bodyPr/>
          <a:lstStyle/>
          <a:p>
            <a:fld id="{2DE8C0EB-3E22-4414-A9F1-FF536076075A}" type="slidenum">
              <a:rPr lang="en-GB" smtClean="0"/>
              <a:t>4</a:t>
            </a:fld>
            <a:endParaRPr lang="en-GB"/>
          </a:p>
        </p:txBody>
      </p:sp>
      <p:sp>
        <p:nvSpPr>
          <p:cNvPr id="5" name="Footer Placeholder 4">
            <a:extLst>
              <a:ext uri="{FF2B5EF4-FFF2-40B4-BE49-F238E27FC236}">
                <a16:creationId xmlns:a16="http://schemas.microsoft.com/office/drawing/2014/main" id="{3EA0A715-18A6-40FA-A07C-BB277E65B1B9}"/>
              </a:ext>
            </a:extLst>
          </p:cNvPr>
          <p:cNvSpPr>
            <a:spLocks noGrp="1"/>
          </p:cNvSpPr>
          <p:nvPr>
            <p:ph type="ftr" sz="quarter" idx="11"/>
          </p:nvPr>
        </p:nvSpPr>
        <p:spPr/>
        <p:txBody>
          <a:bodyPr/>
          <a:lstStyle/>
          <a:p>
            <a:r>
              <a:rPr lang="en-US"/>
              <a:t>- adapted from www.services.unimelb.edu.au/academicskills</a:t>
            </a:r>
            <a:endParaRPr lang="en-GB"/>
          </a:p>
        </p:txBody>
      </p:sp>
    </p:spTree>
    <p:extLst>
      <p:ext uri="{BB962C8B-B14F-4D97-AF65-F5344CB8AC3E}">
        <p14:creationId xmlns:p14="http://schemas.microsoft.com/office/powerpoint/2010/main" val="3486785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20ADA-0F3D-79B6-031D-C708EB71F12A}"/>
              </a:ext>
            </a:extLst>
          </p:cNvPr>
          <p:cNvSpPr>
            <a:spLocks noGrp="1"/>
          </p:cNvSpPr>
          <p:nvPr>
            <p:ph type="title"/>
          </p:nvPr>
        </p:nvSpPr>
        <p:spPr/>
        <p:txBody>
          <a:bodyPr>
            <a:noAutofit/>
          </a:bodyPr>
          <a:lstStyle/>
          <a:p>
            <a:br>
              <a:rPr lang="en-GB" sz="3200" dirty="0"/>
            </a:br>
            <a:r>
              <a:rPr lang="en-GB" sz="3200" dirty="0"/>
              <a:t>EXAMPLE (1) </a:t>
            </a:r>
            <a:br>
              <a:rPr lang="en-GB" sz="3200" dirty="0"/>
            </a:br>
            <a:r>
              <a:rPr lang="en-GB" sz="3200" dirty="0"/>
              <a:t>- silent movies and non-English speaking immigrants </a:t>
            </a:r>
            <a:br>
              <a:rPr lang="en-GB" sz="3200" dirty="0"/>
            </a:br>
            <a:endParaRPr lang="en-GB" sz="3200" dirty="0"/>
          </a:p>
        </p:txBody>
      </p:sp>
      <p:sp>
        <p:nvSpPr>
          <p:cNvPr id="3" name="Content Placeholder 2">
            <a:extLst>
              <a:ext uri="{FF2B5EF4-FFF2-40B4-BE49-F238E27FC236}">
                <a16:creationId xmlns:a16="http://schemas.microsoft.com/office/drawing/2014/main" id="{A0AC1C0C-9BE6-D06C-738B-3BB4DD8310C9}"/>
              </a:ext>
            </a:extLst>
          </p:cNvPr>
          <p:cNvSpPr>
            <a:spLocks noGrp="1"/>
          </p:cNvSpPr>
          <p:nvPr>
            <p:ph idx="1"/>
          </p:nvPr>
        </p:nvSpPr>
        <p:spPr/>
        <p:txBody>
          <a:bodyPr>
            <a:normAutofit fontScale="70000" lnSpcReduction="20000"/>
          </a:bodyPr>
          <a:lstStyle/>
          <a:p>
            <a:pPr algn="just">
              <a:lnSpc>
                <a:spcPct val="107000"/>
              </a:lnSpc>
              <a:spcAft>
                <a:spcPts val="800"/>
              </a:spcAft>
            </a:pPr>
            <a:r>
              <a:rPr lang="en-US" sz="2800" kern="1200" dirty="0">
                <a:effectLst/>
                <a:latin typeface="Calibri" panose="020F0502020204030204" pitchFamily="34" charset="0"/>
                <a:ea typeface="SimSun" panose="02010600030101010101" pitchFamily="2" charset="-122"/>
                <a:cs typeface="Calibri" panose="020F0502020204030204" pitchFamily="34" charset="0"/>
              </a:rPr>
              <a:t>This paper examines the role of silent movies as a mode of shared experience in the UK during the early twentieth century. At this time, high immigration rates resulted in a significant percentage of non-English-speaking citizens. These immigrants faced numerous economic and social obstacles, including exclusion from public entertainment and modes of discourse (newspapers, theater, radio).</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kern="1200" dirty="0">
                <a:effectLst/>
                <a:latin typeface="Calibri" panose="020F0502020204030204" pitchFamily="34" charset="0"/>
                <a:ea typeface="SimSun" panose="02010600030101010101" pitchFamily="2" charset="-122"/>
                <a:cs typeface="Calibri" panose="020F0502020204030204" pitchFamily="34" charset="0"/>
              </a:rPr>
              <a:t>Incorporating evidence from reviews, personal correspondence, and diaries, this study demonstrates that silent films were an affordable and inclusive source of entertainment. It argues for the accessible economic and representational nature of early cinema. These concerns are particularly evident in the low price of admission and in the democratic nature of the actors’ exaggerated gestures, which allowed the plots and action to be easily grasped by a diverse audience despite language barriers.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US" sz="2800" i="1" kern="1200" dirty="0">
                <a:effectLst/>
                <a:latin typeface="Calibri" panose="020F0502020204030204" pitchFamily="34" charset="0"/>
                <a:ea typeface="SimSun" panose="02010600030101010101" pitchFamily="2" charset="-122"/>
                <a:cs typeface="Calibri" panose="020F0502020204030204" pitchFamily="34" charset="0"/>
              </a:rPr>
              <a:t>Keywords:</a:t>
            </a:r>
            <a:r>
              <a:rPr lang="en-US" sz="2800" kern="1200" dirty="0">
                <a:effectLst/>
                <a:latin typeface="Calibri" panose="020F0502020204030204" pitchFamily="34" charset="0"/>
                <a:ea typeface="SimSun" panose="02010600030101010101" pitchFamily="2" charset="-122"/>
                <a:cs typeface="Calibri" panose="020F0502020204030204" pitchFamily="34" charset="0"/>
              </a:rPr>
              <a:t> silent movies, immigration, public discourse, entertainment, early cinema, language barriers.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AD57FADB-EAD0-283C-C9B5-B086F7C6B87A}"/>
              </a:ext>
            </a:extLst>
          </p:cNvPr>
          <p:cNvSpPr>
            <a:spLocks noGrp="1"/>
          </p:cNvSpPr>
          <p:nvPr>
            <p:ph type="sldNum" sz="quarter" idx="12"/>
          </p:nvPr>
        </p:nvSpPr>
        <p:spPr/>
        <p:txBody>
          <a:bodyPr/>
          <a:lstStyle/>
          <a:p>
            <a:fld id="{2DE8C0EB-3E22-4414-A9F1-FF536076075A}" type="slidenum">
              <a:rPr lang="en-GB" smtClean="0"/>
              <a:t>5</a:t>
            </a:fld>
            <a:endParaRPr lang="en-GB"/>
          </a:p>
        </p:txBody>
      </p:sp>
    </p:spTree>
    <p:extLst>
      <p:ext uri="{BB962C8B-B14F-4D97-AF65-F5344CB8AC3E}">
        <p14:creationId xmlns:p14="http://schemas.microsoft.com/office/powerpoint/2010/main" val="2208852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2A495-598E-5F13-222E-258B6F5D72D7}"/>
              </a:ext>
            </a:extLst>
          </p:cNvPr>
          <p:cNvSpPr>
            <a:spLocks noGrp="1"/>
          </p:cNvSpPr>
          <p:nvPr>
            <p:ph type="title"/>
          </p:nvPr>
        </p:nvSpPr>
        <p:spPr/>
        <p:txBody>
          <a:bodyPr>
            <a:normAutofit/>
          </a:bodyPr>
          <a:lstStyle/>
          <a:p>
            <a:r>
              <a:rPr lang="en-GB" sz="3200" dirty="0"/>
              <a:t>EXAMPLE (11) </a:t>
            </a:r>
            <a:br>
              <a:rPr lang="en-GB" sz="3200" dirty="0"/>
            </a:br>
            <a:r>
              <a:rPr lang="en-GB" sz="3200" dirty="0"/>
              <a:t>- cell phone use and academic performance </a:t>
            </a:r>
          </a:p>
        </p:txBody>
      </p:sp>
      <p:sp>
        <p:nvSpPr>
          <p:cNvPr id="3" name="Content Placeholder 2">
            <a:extLst>
              <a:ext uri="{FF2B5EF4-FFF2-40B4-BE49-F238E27FC236}">
                <a16:creationId xmlns:a16="http://schemas.microsoft.com/office/drawing/2014/main" id="{A91DD6AD-AAA1-1CBA-AC44-731FD8BA0058}"/>
              </a:ext>
            </a:extLst>
          </p:cNvPr>
          <p:cNvSpPr>
            <a:spLocks noGrp="1"/>
          </p:cNvSpPr>
          <p:nvPr>
            <p:ph idx="1"/>
          </p:nvPr>
        </p:nvSpPr>
        <p:spPr/>
        <p:txBody>
          <a:bodyPr/>
          <a:lstStyle/>
          <a:p>
            <a:pPr algn="just">
              <a:lnSpc>
                <a:spcPct val="107000"/>
              </a:lnSpc>
              <a:spcBef>
                <a:spcPts val="1500"/>
              </a:spcBef>
              <a:spcAft>
                <a:spcPts val="750"/>
              </a:spcAft>
            </a:pPr>
            <a:r>
              <a:rPr lang="en-GB" sz="1800" u="none" strike="noStrike"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The Relationship between Cell Phone Use and Academic Performance in a Sample of U.S. College Students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Bef>
                <a:spcPts val="1500"/>
              </a:spcBef>
              <a:spcAft>
                <a:spcPts val="750"/>
              </a:spcAft>
            </a:pPr>
            <a:r>
              <a:rPr lang="en-GB" sz="1800" dirty="0">
                <a:solidFill>
                  <a:srgbClr val="333333"/>
                </a:solidFill>
                <a:effectLst/>
                <a:latin typeface="Calibri" panose="020F0502020204030204" pitchFamily="34" charset="0"/>
                <a:ea typeface="Calibri" panose="020F0502020204030204" pitchFamily="34" charset="0"/>
                <a:cs typeface="Arial" panose="020B0604020202020204" pitchFamily="34" charset="0"/>
              </a:rPr>
              <a:t>“The cell phone is ever-present on college campuses and is frequently used in settings where learning occurs. This study assessed the relationship between cell phone use and actual college grade point average (GPA) after controlling for known predictors. As such, 536 undergraduate students from 82 self-reported majors at a large, public university were sampled. A hierarchical regression (</a:t>
            </a:r>
            <a:r>
              <a:rPr lang="en-GB" sz="1800" i="1" dirty="0">
                <a:solidFill>
                  <a:srgbClr val="333333"/>
                </a:solidFill>
                <a:effectLst/>
                <a:latin typeface="Calibri" panose="020F0502020204030204" pitchFamily="34" charset="0"/>
                <a:ea typeface="Calibri" panose="020F0502020204030204" pitchFamily="34" charset="0"/>
                <a:cs typeface="Arial" panose="020B0604020202020204" pitchFamily="34" charset="0"/>
              </a:rPr>
              <a:t>R</a:t>
            </a:r>
            <a:r>
              <a:rPr lang="en-GB" sz="1800" dirty="0">
                <a:solidFill>
                  <a:srgbClr val="333333"/>
                </a:solidFill>
                <a:effectLst/>
                <a:latin typeface="Calibri" panose="020F0502020204030204" pitchFamily="34" charset="0"/>
                <a:ea typeface="Calibri" panose="020F0502020204030204" pitchFamily="34" charset="0"/>
                <a:cs typeface="Arial" panose="020B0604020202020204" pitchFamily="34" charset="0"/>
              </a:rPr>
              <a:t>2 = .449) demonstrated that cell phone use was significantly (</a:t>
            </a:r>
            <a:r>
              <a:rPr lang="en-GB" sz="1800" i="1" dirty="0">
                <a:solidFill>
                  <a:srgbClr val="333333"/>
                </a:solidFill>
                <a:effectLst/>
                <a:latin typeface="Calibri" panose="020F0502020204030204" pitchFamily="34" charset="0"/>
                <a:ea typeface="Calibri" panose="020F0502020204030204" pitchFamily="34" charset="0"/>
                <a:cs typeface="Arial" panose="020B0604020202020204" pitchFamily="34" charset="0"/>
              </a:rPr>
              <a:t>p</a:t>
            </a:r>
            <a:r>
              <a:rPr lang="en-GB" sz="1800" dirty="0">
                <a:solidFill>
                  <a:srgbClr val="333333"/>
                </a:solidFill>
                <a:effectLst/>
                <a:latin typeface="Calibri" panose="020F0502020204030204" pitchFamily="34" charset="0"/>
                <a:ea typeface="Calibri" panose="020F0502020204030204" pitchFamily="34" charset="0"/>
                <a:cs typeface="Arial" panose="020B0604020202020204" pitchFamily="34" charset="0"/>
              </a:rPr>
              <a:t> &lt; .001) and negatively (β = −.164) related to actual college GPA after controlling for demographic variables, self-efficacy for self-regulated learning, self-efficacy for academic achievement, and actual high school GPA, which were all significant predictors (</a:t>
            </a:r>
            <a:r>
              <a:rPr lang="en-GB" sz="1800" i="1" dirty="0">
                <a:solidFill>
                  <a:srgbClr val="333333"/>
                </a:solidFill>
                <a:effectLst/>
                <a:latin typeface="Calibri" panose="020F0502020204030204" pitchFamily="34" charset="0"/>
                <a:ea typeface="Calibri" panose="020F0502020204030204" pitchFamily="34" charset="0"/>
                <a:cs typeface="Arial" panose="020B0604020202020204" pitchFamily="34" charset="0"/>
              </a:rPr>
              <a:t>p</a:t>
            </a:r>
            <a:r>
              <a:rPr lang="en-GB" sz="1800" dirty="0">
                <a:solidFill>
                  <a:srgbClr val="333333"/>
                </a:solidFill>
                <a:effectLst/>
                <a:latin typeface="Calibri" panose="020F0502020204030204" pitchFamily="34" charset="0"/>
                <a:ea typeface="Calibri" panose="020F0502020204030204" pitchFamily="34" charset="0"/>
                <a:cs typeface="Arial" panose="020B0604020202020204" pitchFamily="34" charset="0"/>
              </a:rPr>
              <a:t> &lt; .05). Thus, after controlling for other established predictors, increased cell phone use was associated with decreased academic performance. Although more research is needed to identify the underlying mechanisms, findings suggest a need to sensitize students and educators about the potential academic risks associated with high-frequency cell phone 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08C51FCF-C839-8458-3FA5-D6E5D4A61FE5}"/>
              </a:ext>
            </a:extLst>
          </p:cNvPr>
          <p:cNvSpPr>
            <a:spLocks noGrp="1"/>
          </p:cNvSpPr>
          <p:nvPr>
            <p:ph type="sldNum" sz="quarter" idx="12"/>
          </p:nvPr>
        </p:nvSpPr>
        <p:spPr/>
        <p:txBody>
          <a:bodyPr/>
          <a:lstStyle/>
          <a:p>
            <a:fld id="{2DE8C0EB-3E22-4414-A9F1-FF536076075A}" type="slidenum">
              <a:rPr lang="en-GB" smtClean="0"/>
              <a:t>6</a:t>
            </a:fld>
            <a:endParaRPr lang="en-GB"/>
          </a:p>
        </p:txBody>
      </p:sp>
    </p:spTree>
    <p:extLst>
      <p:ext uri="{BB962C8B-B14F-4D97-AF65-F5344CB8AC3E}">
        <p14:creationId xmlns:p14="http://schemas.microsoft.com/office/powerpoint/2010/main" val="1357355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F4FB0-B9EB-D1CF-BB55-35DBC86E67B0}"/>
              </a:ext>
            </a:extLst>
          </p:cNvPr>
          <p:cNvSpPr>
            <a:spLocks noGrp="1"/>
          </p:cNvSpPr>
          <p:nvPr>
            <p:ph type="title"/>
          </p:nvPr>
        </p:nvSpPr>
        <p:spPr/>
        <p:txBody>
          <a:bodyPr>
            <a:normAutofit fontScale="90000"/>
          </a:bodyPr>
          <a:lstStyle/>
          <a:p>
            <a:br>
              <a:rPr lang="en-GB" sz="3600" dirty="0"/>
            </a:br>
            <a:r>
              <a:rPr lang="en-GB" sz="3600" dirty="0"/>
              <a:t>EXAMPLE (33)/Page 1 </a:t>
            </a:r>
            <a:br>
              <a:rPr lang="en-GB" sz="3600" dirty="0"/>
            </a:br>
            <a:r>
              <a:rPr lang="en-GB" sz="3600" dirty="0"/>
              <a:t>-  Chinese &amp; Western herbal medicine </a:t>
            </a:r>
            <a:br>
              <a:rPr lang="en-GB" dirty="0"/>
            </a:br>
            <a:endParaRPr lang="en-GB" dirty="0"/>
          </a:p>
        </p:txBody>
      </p:sp>
      <p:sp>
        <p:nvSpPr>
          <p:cNvPr id="3" name="Content Placeholder 2">
            <a:extLst>
              <a:ext uri="{FF2B5EF4-FFF2-40B4-BE49-F238E27FC236}">
                <a16:creationId xmlns:a16="http://schemas.microsoft.com/office/drawing/2014/main" id="{AC0B42F7-27FE-8EC3-CB83-8EC33C08C922}"/>
              </a:ext>
            </a:extLst>
          </p:cNvPr>
          <p:cNvSpPr>
            <a:spLocks noGrp="1"/>
          </p:cNvSpPr>
          <p:nvPr>
            <p:ph idx="1"/>
          </p:nvPr>
        </p:nvSpPr>
        <p:spPr/>
        <p:txBody>
          <a:bodyPr>
            <a:normAutofit lnSpcReduction="10000"/>
          </a:bodyPr>
          <a:lstStyle/>
          <a:p>
            <a:pPr algn="just">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Author(s): Hue C. Thai, ND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Date Authored: September 01, 2004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Herbal medicine has been an essential component of oriental medicine (OM), which has existed for over two thousand years. Guided by principles of Yin Yang, Five Elements, Organs and Meridians, the practice of oriental herbal medicine has not changed significantly (For more information on TCM theories, see article on EthnoMed:  </a:t>
            </a:r>
            <a:r>
              <a:rPr lang="en-GB" sz="1800" u="none" strike="noStrike"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tooltip="Traditional Vietnamese Medicine: Historical Perspective and Current Usage"/>
              </a:rPr>
              <a:t>Traditional Vietnamese Medicine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Herbal prescriptions comprise the vast majority of OM practice in China and Southeast Asia. Many city hospitals in China, Taiwan, and Korea have integrated clinics with dispensing labs that prepare herbal concoction. Scientific verification and applications beyond traditional prescriptions are beginning to be explored in the West. For example, typing Chinese herbal medicine and Chinese herbal medicine AND pharmacology on </a:t>
            </a:r>
            <a:r>
              <a:rPr lang="en-GB" sz="1800" u="none" strike="noStrike"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ScienceDirect.com</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yielded 180 and 80 studies respectively. A similar search on </a:t>
            </a:r>
            <a:r>
              <a:rPr lang="en-GB" sz="1800" u="none" strike="noStrike"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NLM.NIH.gov</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showed a total of 524 studies; narrowing this search to Chinese herbal medicine and cancer resulted in 110 articles. Among this research includes documentations on herb-herb and herb-drug interactions.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01044B66-B573-E3FE-FAF3-530C10D12E0E}"/>
              </a:ext>
            </a:extLst>
          </p:cNvPr>
          <p:cNvSpPr>
            <a:spLocks noGrp="1"/>
          </p:cNvSpPr>
          <p:nvPr>
            <p:ph type="sldNum" sz="quarter" idx="12"/>
          </p:nvPr>
        </p:nvSpPr>
        <p:spPr/>
        <p:txBody>
          <a:bodyPr/>
          <a:lstStyle/>
          <a:p>
            <a:fld id="{2DE8C0EB-3E22-4414-A9F1-FF536076075A}" type="slidenum">
              <a:rPr lang="en-GB" smtClean="0"/>
              <a:t>7</a:t>
            </a:fld>
            <a:endParaRPr lang="en-GB"/>
          </a:p>
        </p:txBody>
      </p:sp>
    </p:spTree>
    <p:extLst>
      <p:ext uri="{BB962C8B-B14F-4D97-AF65-F5344CB8AC3E}">
        <p14:creationId xmlns:p14="http://schemas.microsoft.com/office/powerpoint/2010/main" val="3774674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695B8-A411-1B8C-352E-80B812B204B7}"/>
              </a:ext>
            </a:extLst>
          </p:cNvPr>
          <p:cNvSpPr>
            <a:spLocks noGrp="1"/>
          </p:cNvSpPr>
          <p:nvPr>
            <p:ph type="title"/>
          </p:nvPr>
        </p:nvSpPr>
        <p:spPr/>
        <p:txBody>
          <a:bodyPr>
            <a:normAutofit/>
          </a:bodyPr>
          <a:lstStyle/>
          <a:p>
            <a:r>
              <a:rPr lang="en-GB" sz="3200" dirty="0"/>
              <a:t>EXAMPLE (33)/Page 2</a:t>
            </a:r>
            <a:br>
              <a:rPr lang="en-GB" sz="3200" dirty="0"/>
            </a:br>
            <a:r>
              <a:rPr lang="en-GB" sz="3200" dirty="0"/>
              <a:t>-  Chinese &amp; Western herbal medicine</a:t>
            </a:r>
          </a:p>
        </p:txBody>
      </p:sp>
      <p:sp>
        <p:nvSpPr>
          <p:cNvPr id="3" name="Content Placeholder 2">
            <a:extLst>
              <a:ext uri="{FF2B5EF4-FFF2-40B4-BE49-F238E27FC236}">
                <a16:creationId xmlns:a16="http://schemas.microsoft.com/office/drawing/2014/main" id="{FBA45B52-4723-75C3-EE7E-3EB1378C4483}"/>
              </a:ext>
            </a:extLst>
          </p:cNvPr>
          <p:cNvSpPr>
            <a:spLocks noGrp="1"/>
          </p:cNvSpPr>
          <p:nvPr>
            <p:ph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This paper focuses on commonly recognized Western botanicals as well as Chinese herb-drug interactions. It is hoped that this area of medicine which heavily depends on the cooperation of supplement/pharmaceutical industry, patients, and practitioners across specialties will mature to the point where one can safely go back and forth between traditional and modern medicine. Until then it is hoped that clinical guide such as this will help avert unnecessary interactions.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While literature emphasizes recent development in this area, it is worthy to acknowledge that herbal interactions were documented in ancient traditional TCM texts, by case studies and traditional theories. For example, in all formulae, warm herbs are balanced by cool herbs and vice versa. TCM herbalists have to carefully prescribe formulae based on disease manifestation and the patient’s energy ‘Qi’. Therefore, cold or hot drugs are rarely recommended for extended use-it is believed that they can deplete the body’s energy ‘Qi’. In Western medicine, laxatives and steroids are typical examples of cold and hot drugs. In addition to utilizing the herbs’ energetic property TCM practitioners also rely on the tastes of an herb as part of a therapeutic guide. For example, sweet herbs like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licorice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glyccerhiza</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are thought to be neutral and nourishing so it is often used in TCM herbal formulae to ameliorate side effects of other ingredients.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9660446B-29EF-3241-BF73-F3511B6EA874}"/>
              </a:ext>
            </a:extLst>
          </p:cNvPr>
          <p:cNvSpPr>
            <a:spLocks noGrp="1"/>
          </p:cNvSpPr>
          <p:nvPr>
            <p:ph type="sldNum" sz="quarter" idx="12"/>
          </p:nvPr>
        </p:nvSpPr>
        <p:spPr/>
        <p:txBody>
          <a:bodyPr/>
          <a:lstStyle/>
          <a:p>
            <a:fld id="{2DE8C0EB-3E22-4414-A9F1-FF536076075A}" type="slidenum">
              <a:rPr lang="en-GB" smtClean="0"/>
              <a:t>8</a:t>
            </a:fld>
            <a:endParaRPr lang="en-GB"/>
          </a:p>
        </p:txBody>
      </p:sp>
    </p:spTree>
    <p:extLst>
      <p:ext uri="{BB962C8B-B14F-4D97-AF65-F5344CB8AC3E}">
        <p14:creationId xmlns:p14="http://schemas.microsoft.com/office/powerpoint/2010/main" val="1978571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1237</Words>
  <Application>Microsoft Office PowerPoint</Application>
  <PresentationFormat>Widescreen</PresentationFormat>
  <Paragraphs>49</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Google Sans</vt:lpstr>
      <vt:lpstr>Arial</vt:lpstr>
      <vt:lpstr>Calibri</vt:lpstr>
      <vt:lpstr>Calibri Light</vt:lpstr>
      <vt:lpstr>Office Theme</vt:lpstr>
      <vt:lpstr>           </vt:lpstr>
      <vt:lpstr>Structure of presentation</vt:lpstr>
      <vt:lpstr>Definition (and function) of an abstract</vt:lpstr>
      <vt:lpstr>Types of abstracts</vt:lpstr>
      <vt:lpstr> EXAMPLE (1)  - silent movies and non-English speaking immigrants  </vt:lpstr>
      <vt:lpstr>EXAMPLE (11)  - cell phone use and academic performance </vt:lpstr>
      <vt:lpstr> EXAMPLE (33)/Page 1  -  Chinese &amp; Western herbal medicine  </vt:lpstr>
      <vt:lpstr>EXAMPLE (33)/Page 2 -  Chinese &amp; Western herbal medicine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1</cp:revision>
  <dcterms:created xsi:type="dcterms:W3CDTF">2023-05-22T10:12:21Z</dcterms:created>
  <dcterms:modified xsi:type="dcterms:W3CDTF">2023-05-22T11:02:10Z</dcterms:modified>
</cp:coreProperties>
</file>