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3" roundtripDataSignature="AMtx7mivHcY1eIiV8Iu4xfQ3W+/40muIs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2030974-3A39-44A4-A396-92B0AC64C0B5}">
  <a:tblStyle styleId="{92030974-3A39-44A4-A396-92B0AC64C0B5}" styleName="Table_0">
    <a:wholeTbl>
      <a:tcTxStyle b="off" i="off">
        <a:font>
          <a:latin typeface="Arial"/>
          <a:ea typeface="Arial"/>
          <a:cs typeface="Arial"/>
        </a:font>
        <a:srgbClr val="000000"/>
      </a:tcTxStyle>
      <a:tcStyle>
        <a:tcBdr>
          <a:left>
            <a:ln w="12700" cap="flat" cmpd="sng">
              <a:solidFill>
                <a:srgbClr val="000000"/>
              </a:solidFill>
              <a:prstDash val="solid"/>
              <a:round/>
              <a:headEnd type="none" w="sm" len="sm"/>
              <a:tailEnd type="none" w="sm" len="sm"/>
            </a:ln>
          </a:left>
          <a:right>
            <a:ln w="12700" cap="flat" cmpd="sng">
              <a:solidFill>
                <a:srgbClr val="000000"/>
              </a:solidFill>
              <a:prstDash val="solid"/>
              <a:round/>
              <a:headEnd type="none" w="sm" len="sm"/>
              <a:tailEnd type="none" w="sm" len="sm"/>
            </a:ln>
          </a:right>
          <a:top>
            <a:ln w="12700" cap="flat" cmpd="sng">
              <a:solidFill>
                <a:srgbClr val="000000"/>
              </a:solidFill>
              <a:prstDash val="solid"/>
              <a:round/>
              <a:headEnd type="none" w="sm" len="sm"/>
              <a:tailEnd type="none" w="sm" len="sm"/>
            </a:ln>
          </a:top>
          <a:bottom>
            <a:ln w="12700" cap="flat" cmpd="sng">
              <a:solidFill>
                <a:srgbClr val="000000"/>
              </a:solidFill>
              <a:prstDash val="solid"/>
              <a:round/>
              <a:headEnd type="none" w="sm" len="sm"/>
              <a:tailEnd type="none" w="sm" len="sm"/>
            </a:ln>
          </a:bottom>
          <a:insideH>
            <a:ln w="12700" cap="flat" cmpd="sng">
              <a:solidFill>
                <a:srgbClr val="000000"/>
              </a:solidFill>
              <a:prstDash val="solid"/>
              <a:round/>
              <a:headEnd type="none" w="sm" len="sm"/>
              <a:tailEnd type="none" w="sm" len="sm"/>
            </a:ln>
          </a:insideH>
          <a:insideV>
            <a:ln w="12700" cap="flat" cmpd="sng">
              <a:solidFill>
                <a:srgbClr val="000000"/>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940" y="5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 /><Relationship Id="rId13" Type="http://customschemas.google.com/relationships/presentationmetadata" Target="metadata" /><Relationship Id="rId3" Type="http://schemas.openxmlformats.org/officeDocument/2006/relationships/slide" Target="slides/slide2.xml" /><Relationship Id="rId7" Type="http://schemas.openxmlformats.org/officeDocument/2006/relationships/slide" Target="slides/slide6.xml" /><Relationship Id="rId17" Type="http://schemas.openxmlformats.org/officeDocument/2006/relationships/tableStyles" Target="tableStyles.xml" /><Relationship Id="rId2" Type="http://schemas.openxmlformats.org/officeDocument/2006/relationships/slide" Target="slides/slide1.xml" /><Relationship Id="rId16"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5.xml" /><Relationship Id="rId5" Type="http://schemas.openxmlformats.org/officeDocument/2006/relationships/slide" Target="slides/slide4.xml" /><Relationship Id="rId15" Type="http://schemas.openxmlformats.org/officeDocument/2006/relationships/viewProps" Target="viewProps.xml" /><Relationship Id="rId4" Type="http://schemas.openxmlformats.org/officeDocument/2006/relationships/slide" Target="slides/slide3.xml" /><Relationship Id="rId14" Type="http://schemas.openxmlformats.org/officeDocument/2006/relationships/presProps" Target="presProps.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
        <p:cNvGrpSpPr/>
        <p:nvPr/>
      </p:nvGrpSpPr>
      <p:grpSpPr>
        <a:xfrm>
          <a:off x="0" y="0"/>
          <a:ext cx="0" cy="0"/>
          <a:chOff x="0" y="0"/>
          <a:chExt cx="0" cy="0"/>
        </a:xfrm>
      </p:grpSpPr>
      <p:sp>
        <p:nvSpPr>
          <p:cNvPr id="57" name="Google Shape;57;p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 name="Google Shape;5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p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 name="Google Shape;64;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SzPts val="1100"/>
              <a:buNone/>
            </a:pPr>
            <a:r>
              <a:rPr lang="en-GB" sz="1200">
                <a:solidFill>
                  <a:schemeClr val="dk1"/>
                </a:solidFill>
              </a:rPr>
              <a:t>HSBC Holdings plc is one of the world's leading international financial service groups with a wide variety of financial services to retail, commercial, corporate and wealth management customers. Since their founding in 1865, HSBC has grown to be active in 56 countries with strategic acquisitions, innovation and global knowledge of banking. It has a positive point due to its international links, tech-savvy and sophisticated digital banking systems and sustainable banking capabilities.</a:t>
            </a:r>
            <a:endParaRPr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SzPts val="1100"/>
              <a:buNone/>
            </a:pPr>
            <a:r>
              <a:rPr lang="en-GB" sz="1200">
                <a:solidFill>
                  <a:schemeClr val="dk1"/>
                </a:solidFill>
              </a:rPr>
              <a:t>The business is defined along the programme segments of business, i.e. individuals, professionals, multi-national companies and institutional customers, and financial products and marketing strategies are focused on these segments of business. From the SWOT analysis, positive aspects for HSBC are brand value and technological strength; whereas, pressure on the regulators and high competition points should be taken into consideration. The opportunities for digital transformation, AI and a personalised banking experience, along with the opportunities for sustainable investment, are significant opportunities. As for financial growth, HSBC has proven to have come a long way from where it started, earning US$65.9 billion in revenues and making a profit before tax of US$32.3 billion during 2024. The merchants from across the globe invested their money early, which enabled successful business development and growth of the branches, as well as trade finance services and business development.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p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0" name="Google Shape;8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rPr>
              <a:t>Technology, customer experience and responsible banking investments are done continuously, have yielded better execution and value addition to the shareholders. In conclusion, HSBC's efforts to ensure financial strength, global reach, innovation, and sustainability will continue to be vital as the company strives to remain competitive over time.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 name="Google Shape;8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8"/>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8"/>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
        <p:cNvGrpSpPr/>
        <p:nvPr/>
      </p:nvGrpSpPr>
      <p:grpSpPr>
        <a:xfrm>
          <a:off x="0" y="0"/>
          <a:ext cx="0" cy="0"/>
          <a:chOff x="0" y="0"/>
          <a:chExt cx="0" cy="0"/>
        </a:xfrm>
      </p:grpSpPr>
      <p:sp>
        <p:nvSpPr>
          <p:cNvPr id="14" name="Google Shape;14;p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9"/>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16" name="Google Shape;1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10"/>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9" name="Google Shape;1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1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2" name="Google Shape;22;p11"/>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3" name="Google Shape;23;p11"/>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4" name="Google Shape;24;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1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7" name="Google Shape;27;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13"/>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0" name="Google Shape;30;p13"/>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1" name="Google Shape;31;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14"/>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4" name="Google Shape;34;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15"/>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 name="Google Shape;37;p15"/>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8" name="Google Shape;38;p15"/>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15"/>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40" name="Google Shape;40;p1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6"/>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43" name="Google Shape;43;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7"/>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6" name="Google Shape;46;p17"/>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7" name="Google Shape;47;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3.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hyperlink" Target="https://www.hsbc.com/who-we-are/our-strategy-and-values/our-history" TargetMode="External" /><Relationship Id="rId2" Type="http://schemas.openxmlformats.org/officeDocument/2006/relationships/notesSlide" Target="../notesSlides/notesSlide6.xml" /><Relationship Id="rId1" Type="http://schemas.openxmlformats.org/officeDocument/2006/relationships/slideLayout" Target="../slideLayouts/slideLayout2.xml" /><Relationship Id="rId4" Type="http://schemas.openxmlformats.org/officeDocument/2006/relationships/hyperlink" Target="https://www.statista.com/statistics/224577/hsbcs-profit/?srsltid=AfmBOopyl1DFWKJG4baliNU8U6jlDH_djE1n_fif-D8HIfYyD82IxIBk"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
          <p:cNvSpPr txBox="1">
            <a:spLocks noGrp="1"/>
          </p:cNvSpPr>
          <p:nvPr>
            <p:ph type="subTitle" idx="1"/>
          </p:nvPr>
        </p:nvSpPr>
        <p:spPr>
          <a:xfrm>
            <a:off x="311700" y="1802175"/>
            <a:ext cx="8520600" cy="2523000"/>
          </a:xfrm>
          <a:prstGeom prst="rect">
            <a:avLst/>
          </a:prstGeom>
          <a:noFill/>
          <a:ln>
            <a:noFill/>
          </a:ln>
        </p:spPr>
        <p:txBody>
          <a:bodyPr spcFirstLastPara="1" wrap="square" lIns="91425" tIns="91425" rIns="91425" bIns="91425" anchor="t" anchorCtr="0">
            <a:noAutofit/>
          </a:bodyPr>
          <a:lstStyle/>
          <a:p>
            <a:pPr marL="0" lvl="0" indent="0" algn="ctr" rtl="0">
              <a:lnSpc>
                <a:spcPct val="150000"/>
              </a:lnSpc>
              <a:spcBef>
                <a:spcPts val="0"/>
              </a:spcBef>
              <a:spcAft>
                <a:spcPts val="0"/>
              </a:spcAft>
              <a:buClr>
                <a:schemeClr val="dk1"/>
              </a:buClr>
              <a:buSzPts val="1100"/>
              <a:buFont typeface="Arial"/>
              <a:buNone/>
            </a:pPr>
            <a:r>
              <a:rPr lang="en-GB" sz="1600" b="1" dirty="0">
                <a:solidFill>
                  <a:schemeClr val="dk1"/>
                </a:solidFill>
              </a:rPr>
              <a:t>LCBB5013: Entrepreneurship </a:t>
            </a:r>
            <a:endParaRPr sz="1600" b="1" dirty="0">
              <a:solidFill>
                <a:schemeClr val="dk1"/>
              </a:solidFill>
            </a:endParaRPr>
          </a:p>
          <a:p>
            <a:pPr marL="0" lvl="0" indent="0" algn="ctr" rtl="0">
              <a:lnSpc>
                <a:spcPct val="150000"/>
              </a:lnSpc>
              <a:spcBef>
                <a:spcPts val="0"/>
              </a:spcBef>
              <a:spcAft>
                <a:spcPts val="0"/>
              </a:spcAft>
              <a:buClr>
                <a:schemeClr val="dk1"/>
              </a:buClr>
              <a:buSzPts val="1100"/>
              <a:buFont typeface="Arial"/>
              <a:buNone/>
            </a:pPr>
            <a:r>
              <a:rPr lang="en-GB" sz="1600" b="1" dirty="0">
                <a:solidFill>
                  <a:schemeClr val="dk1"/>
                </a:solidFill>
              </a:rPr>
              <a:t>BA (Hons) Business Management </a:t>
            </a:r>
            <a:endParaRPr sz="1600" b="1" dirty="0">
              <a:solidFill>
                <a:schemeClr val="dk1"/>
              </a:solidFill>
            </a:endParaRPr>
          </a:p>
          <a:p>
            <a:pPr marL="0" lvl="0" indent="0" algn="ctr" rtl="0">
              <a:lnSpc>
                <a:spcPct val="150000"/>
              </a:lnSpc>
              <a:spcBef>
                <a:spcPts val="0"/>
              </a:spcBef>
              <a:spcAft>
                <a:spcPts val="0"/>
              </a:spcAft>
              <a:buClr>
                <a:schemeClr val="dk1"/>
              </a:buClr>
              <a:buSzPts val="1100"/>
              <a:buFont typeface="Arial"/>
              <a:buNone/>
            </a:pPr>
            <a:r>
              <a:rPr lang="en-GB" sz="1600" b="1" dirty="0">
                <a:solidFill>
                  <a:schemeClr val="dk1"/>
                </a:solidFill>
              </a:rPr>
              <a:t>Portfolio - 6 elements </a:t>
            </a:r>
            <a:endParaRPr sz="1600" b="1" dirty="0">
              <a:solidFill>
                <a:schemeClr val="dk1"/>
              </a:solidFill>
            </a:endParaRPr>
          </a:p>
          <a:p>
            <a:pPr marL="0" lvl="0" indent="0" algn="ctr" rtl="0">
              <a:lnSpc>
                <a:spcPct val="150000"/>
              </a:lnSpc>
              <a:spcBef>
                <a:spcPts val="0"/>
              </a:spcBef>
              <a:spcAft>
                <a:spcPts val="0"/>
              </a:spcAft>
              <a:buClr>
                <a:schemeClr val="dk1"/>
              </a:buClr>
              <a:buSzPts val="1100"/>
              <a:buFont typeface="Arial"/>
              <a:buNone/>
            </a:pPr>
            <a:r>
              <a:rPr lang="en-GB" sz="1600" b="1" dirty="0">
                <a:solidFill>
                  <a:schemeClr val="dk1"/>
                </a:solidFill>
              </a:rPr>
              <a:t>TASK 2: Business Plan Presentation </a:t>
            </a:r>
            <a:endParaRPr sz="1600" b="1" dirty="0">
              <a:solidFill>
                <a:schemeClr val="dk1"/>
              </a:solidFill>
            </a:endParaRPr>
          </a:p>
          <a:p>
            <a:pPr marL="0" lvl="0" indent="0" algn="ctr" rtl="0">
              <a:lnSpc>
                <a:spcPct val="150000"/>
              </a:lnSpc>
              <a:spcBef>
                <a:spcPts val="0"/>
              </a:spcBef>
              <a:spcAft>
                <a:spcPts val="0"/>
              </a:spcAft>
              <a:buClr>
                <a:schemeClr val="dk1"/>
              </a:buClr>
              <a:buSzPts val="1100"/>
              <a:buFont typeface="Arial"/>
              <a:buNone/>
            </a:pPr>
            <a:r>
              <a:rPr lang="en-GB" sz="1600" b="1" dirty="0">
                <a:solidFill>
                  <a:schemeClr val="dk1"/>
                </a:solidFill>
              </a:rPr>
              <a:t>Student name: Vasilica Duta</a:t>
            </a:r>
            <a:endParaRPr sz="1600" b="1" dirty="0">
              <a:solidFill>
                <a:schemeClr val="dk1"/>
              </a:solidFill>
            </a:endParaRPr>
          </a:p>
          <a:p>
            <a:pPr marL="0" lvl="0" indent="0" algn="ctr" rtl="0">
              <a:lnSpc>
                <a:spcPct val="150000"/>
              </a:lnSpc>
              <a:spcBef>
                <a:spcPts val="0"/>
              </a:spcBef>
              <a:spcAft>
                <a:spcPts val="0"/>
              </a:spcAft>
              <a:buClr>
                <a:schemeClr val="dk1"/>
              </a:buClr>
              <a:buSzPts val="1100"/>
              <a:buFont typeface="Arial"/>
              <a:buNone/>
            </a:pPr>
            <a:r>
              <a:rPr lang="en-GB" sz="1600" b="1" dirty="0">
                <a:solidFill>
                  <a:schemeClr val="dk1"/>
                </a:solidFill>
              </a:rPr>
              <a:t>Student ID</a:t>
            </a:r>
            <a:r>
              <a:rPr lang="en-GB" sz="1600" b="1">
                <a:solidFill>
                  <a:schemeClr val="dk1"/>
                </a:solidFill>
              </a:rPr>
              <a:t>: 2526525</a:t>
            </a:r>
            <a:endParaRPr sz="1600" dirty="0"/>
          </a:p>
        </p:txBody>
      </p:sp>
      <p:pic>
        <p:nvPicPr>
          <p:cNvPr id="55" name="Google Shape;55;p1"/>
          <p:cNvPicPr preferRelativeResize="0"/>
          <p:nvPr/>
        </p:nvPicPr>
        <p:blipFill rotWithShape="1">
          <a:blip r:embed="rId3">
            <a:alphaModFix/>
          </a:blip>
          <a:srcRect/>
          <a:stretch/>
        </p:blipFill>
        <p:spPr>
          <a:xfrm>
            <a:off x="3077425" y="152400"/>
            <a:ext cx="2838450" cy="11239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9"/>
        <p:cNvGrpSpPr/>
        <p:nvPr/>
      </p:nvGrpSpPr>
      <p:grpSpPr>
        <a:xfrm>
          <a:off x="0" y="0"/>
          <a:ext cx="0" cy="0"/>
          <a:chOff x="0" y="0"/>
          <a:chExt cx="0" cy="0"/>
        </a:xfrm>
      </p:grpSpPr>
      <p:sp>
        <p:nvSpPr>
          <p:cNvPr id="60" name="Google Shape;60;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00000"/>
              </a:lnSpc>
              <a:spcBef>
                <a:spcPts val="0"/>
              </a:spcBef>
              <a:spcAft>
                <a:spcPts val="0"/>
              </a:spcAft>
              <a:buSzPct val="111111"/>
              <a:buNone/>
            </a:pPr>
            <a:r>
              <a:rPr lang="en-GB" b="1"/>
              <a:t>Agenda </a:t>
            </a:r>
            <a:endParaRPr b="1"/>
          </a:p>
        </p:txBody>
      </p:sp>
      <p:graphicFrame>
        <p:nvGraphicFramePr>
          <p:cNvPr id="61" name="Google Shape;61;p2"/>
          <p:cNvGraphicFramePr/>
          <p:nvPr/>
        </p:nvGraphicFramePr>
        <p:xfrm>
          <a:off x="1621975" y="1198065"/>
          <a:ext cx="3000000" cy="3000000"/>
        </p:xfrm>
        <a:graphic>
          <a:graphicData uri="http://schemas.openxmlformats.org/drawingml/2006/table">
            <a:tbl>
              <a:tblPr>
                <a:noFill/>
                <a:tableStyleId>{92030974-3A39-44A4-A396-92B0AC64C0B5}</a:tableStyleId>
              </a:tblPr>
              <a:tblGrid>
                <a:gridCol w="2865600">
                  <a:extLst>
                    <a:ext uri="{9D8B030D-6E8A-4147-A177-3AD203B41FA5}">
                      <a16:colId xmlns:a16="http://schemas.microsoft.com/office/drawing/2014/main" val="20000"/>
                    </a:ext>
                  </a:extLst>
                </a:gridCol>
                <a:gridCol w="2865600">
                  <a:extLst>
                    <a:ext uri="{9D8B030D-6E8A-4147-A177-3AD203B41FA5}">
                      <a16:colId xmlns:a16="http://schemas.microsoft.com/office/drawing/2014/main" val="20001"/>
                    </a:ext>
                  </a:extLst>
                </a:gridCol>
              </a:tblGrid>
              <a:tr h="0">
                <a:tc>
                  <a:txBody>
                    <a:bodyPr/>
                    <a:lstStyle/>
                    <a:p>
                      <a:pPr marL="0" marR="0" lvl="0" indent="0" algn="ctr" rtl="0">
                        <a:lnSpc>
                          <a:spcPct val="150000"/>
                        </a:lnSpc>
                        <a:spcBef>
                          <a:spcPts val="0"/>
                        </a:spcBef>
                        <a:spcAft>
                          <a:spcPts val="0"/>
                        </a:spcAft>
                        <a:buClr>
                          <a:srgbClr val="000000"/>
                        </a:buClr>
                        <a:buSzPts val="1800"/>
                        <a:buFont typeface="Arial"/>
                        <a:buNone/>
                      </a:pPr>
                      <a:r>
                        <a:rPr lang="en-GB" sz="1800" b="1" i="1" u="none" strike="noStrike" cap="none"/>
                        <a:t>Slide number </a:t>
                      </a:r>
                      <a:endParaRPr sz="1800" b="1" i="1" u="none" strike="noStrike" cap="none"/>
                    </a:p>
                  </a:txBody>
                  <a:tcPr marL="63500" marR="63500" marT="63500" marB="63500">
                    <a:solidFill>
                      <a:srgbClr val="D5A6BD"/>
                    </a:solidFill>
                  </a:tcPr>
                </a:tc>
                <a:tc>
                  <a:txBody>
                    <a:bodyPr/>
                    <a:lstStyle/>
                    <a:p>
                      <a:pPr marL="0" marR="0" lvl="0" indent="0" algn="ctr" rtl="0">
                        <a:lnSpc>
                          <a:spcPct val="150000"/>
                        </a:lnSpc>
                        <a:spcBef>
                          <a:spcPts val="0"/>
                        </a:spcBef>
                        <a:spcAft>
                          <a:spcPts val="0"/>
                        </a:spcAft>
                        <a:buClr>
                          <a:srgbClr val="000000"/>
                        </a:buClr>
                        <a:buSzPts val="1800"/>
                        <a:buFont typeface="Arial"/>
                        <a:buNone/>
                      </a:pPr>
                      <a:r>
                        <a:rPr lang="en-GB" sz="1800" b="1" i="1" u="none" strike="noStrike" cap="none"/>
                        <a:t>Contents </a:t>
                      </a:r>
                      <a:endParaRPr sz="1800" b="1" i="1" u="none" strike="noStrike" cap="none"/>
                    </a:p>
                  </a:txBody>
                  <a:tcPr marL="63500" marR="63500" marT="63500" marB="63500">
                    <a:solidFill>
                      <a:srgbClr val="D5A6BD"/>
                    </a:solidFill>
                  </a:tcPr>
                </a:tc>
                <a:extLst>
                  <a:ext uri="{0D108BD9-81ED-4DB2-BD59-A6C34878D82A}">
                    <a16:rowId xmlns:a16="http://schemas.microsoft.com/office/drawing/2014/main" val="10000"/>
                  </a:ext>
                </a:extLst>
              </a:tr>
              <a:tr h="0">
                <a:tc>
                  <a:txBody>
                    <a:bodyPr/>
                    <a:lstStyle/>
                    <a:p>
                      <a:pPr marL="0" marR="0" lvl="0" indent="0" algn="ctr" rtl="0">
                        <a:lnSpc>
                          <a:spcPct val="150000"/>
                        </a:lnSpc>
                        <a:spcBef>
                          <a:spcPts val="0"/>
                        </a:spcBef>
                        <a:spcAft>
                          <a:spcPts val="0"/>
                        </a:spcAft>
                        <a:buClr>
                          <a:srgbClr val="000000"/>
                        </a:buClr>
                        <a:buSzPts val="1800"/>
                        <a:buFont typeface="Arial"/>
                        <a:buNone/>
                      </a:pPr>
                      <a:r>
                        <a:rPr lang="en-GB" sz="1800" u="none" strike="noStrike" cap="none"/>
                        <a:t>1</a:t>
                      </a:r>
                      <a:endParaRPr sz="1800" u="none" strike="noStrike" cap="none"/>
                    </a:p>
                  </a:txBody>
                  <a:tcPr marL="63500" marR="63500" marT="63500" marB="63500">
                    <a:solidFill>
                      <a:srgbClr val="D9D2E9"/>
                    </a:solidFill>
                  </a:tcPr>
                </a:tc>
                <a:tc>
                  <a:txBody>
                    <a:bodyPr/>
                    <a:lstStyle/>
                    <a:p>
                      <a:pPr marL="0" marR="0" lvl="0" indent="0" algn="ctr" rtl="0">
                        <a:lnSpc>
                          <a:spcPct val="150000"/>
                        </a:lnSpc>
                        <a:spcBef>
                          <a:spcPts val="0"/>
                        </a:spcBef>
                        <a:spcAft>
                          <a:spcPts val="0"/>
                        </a:spcAft>
                        <a:buClr>
                          <a:srgbClr val="000000"/>
                        </a:buClr>
                        <a:buSzPts val="1800"/>
                        <a:buFont typeface="Arial"/>
                        <a:buNone/>
                      </a:pPr>
                      <a:r>
                        <a:rPr lang="en-GB" sz="1800" u="none" strike="noStrike" cap="none"/>
                        <a:t>Cover page </a:t>
                      </a:r>
                      <a:endParaRPr sz="1800" u="none" strike="noStrike" cap="none"/>
                    </a:p>
                  </a:txBody>
                  <a:tcPr marL="63500" marR="63500" marT="63500" marB="63500">
                    <a:solidFill>
                      <a:srgbClr val="D9D2E9"/>
                    </a:solidFill>
                  </a:tcPr>
                </a:tc>
                <a:extLst>
                  <a:ext uri="{0D108BD9-81ED-4DB2-BD59-A6C34878D82A}">
                    <a16:rowId xmlns:a16="http://schemas.microsoft.com/office/drawing/2014/main" val="10001"/>
                  </a:ext>
                </a:extLst>
              </a:tr>
              <a:tr h="0">
                <a:tc>
                  <a:txBody>
                    <a:bodyPr/>
                    <a:lstStyle/>
                    <a:p>
                      <a:pPr marL="0" marR="0" lvl="0" indent="0" algn="ctr" rtl="0">
                        <a:lnSpc>
                          <a:spcPct val="150000"/>
                        </a:lnSpc>
                        <a:spcBef>
                          <a:spcPts val="0"/>
                        </a:spcBef>
                        <a:spcAft>
                          <a:spcPts val="0"/>
                        </a:spcAft>
                        <a:buClr>
                          <a:srgbClr val="000000"/>
                        </a:buClr>
                        <a:buSzPts val="1800"/>
                        <a:buFont typeface="Arial"/>
                        <a:buNone/>
                      </a:pPr>
                      <a:r>
                        <a:rPr lang="en-GB" sz="1800" u="none" strike="noStrike" cap="none"/>
                        <a:t>2</a:t>
                      </a:r>
                      <a:endParaRPr sz="1800" u="none" strike="noStrike" cap="none"/>
                    </a:p>
                  </a:txBody>
                  <a:tcPr marL="63500" marR="63500" marT="63500" marB="63500">
                    <a:solidFill>
                      <a:srgbClr val="D9D2E9"/>
                    </a:solidFill>
                  </a:tcPr>
                </a:tc>
                <a:tc>
                  <a:txBody>
                    <a:bodyPr/>
                    <a:lstStyle/>
                    <a:p>
                      <a:pPr marL="0" marR="0" lvl="0" indent="0" algn="ctr" rtl="0">
                        <a:lnSpc>
                          <a:spcPct val="150000"/>
                        </a:lnSpc>
                        <a:spcBef>
                          <a:spcPts val="0"/>
                        </a:spcBef>
                        <a:spcAft>
                          <a:spcPts val="0"/>
                        </a:spcAft>
                        <a:buClr>
                          <a:srgbClr val="000000"/>
                        </a:buClr>
                        <a:buSzPts val="1800"/>
                        <a:buFont typeface="Arial"/>
                        <a:buNone/>
                      </a:pPr>
                      <a:r>
                        <a:rPr lang="en-GB" sz="1800" u="none" strike="noStrike" cap="none"/>
                        <a:t>Agenda </a:t>
                      </a:r>
                      <a:endParaRPr sz="1800" u="none" strike="noStrike" cap="none"/>
                    </a:p>
                  </a:txBody>
                  <a:tcPr marL="63500" marR="63500" marT="63500" marB="63500">
                    <a:solidFill>
                      <a:srgbClr val="D9D2E9"/>
                    </a:solidFill>
                  </a:tcPr>
                </a:tc>
                <a:extLst>
                  <a:ext uri="{0D108BD9-81ED-4DB2-BD59-A6C34878D82A}">
                    <a16:rowId xmlns:a16="http://schemas.microsoft.com/office/drawing/2014/main" val="10002"/>
                  </a:ext>
                </a:extLst>
              </a:tr>
              <a:tr h="0">
                <a:tc>
                  <a:txBody>
                    <a:bodyPr/>
                    <a:lstStyle/>
                    <a:p>
                      <a:pPr marL="0" marR="0" lvl="0" indent="0" algn="ctr" rtl="0">
                        <a:lnSpc>
                          <a:spcPct val="150000"/>
                        </a:lnSpc>
                        <a:spcBef>
                          <a:spcPts val="0"/>
                        </a:spcBef>
                        <a:spcAft>
                          <a:spcPts val="0"/>
                        </a:spcAft>
                        <a:buClr>
                          <a:srgbClr val="000000"/>
                        </a:buClr>
                        <a:buSzPts val="1800"/>
                        <a:buFont typeface="Arial"/>
                        <a:buNone/>
                      </a:pPr>
                      <a:r>
                        <a:rPr lang="en-GB" sz="1800" u="none" strike="noStrike" cap="none"/>
                        <a:t>3</a:t>
                      </a:r>
                      <a:endParaRPr sz="1800" u="none" strike="noStrike" cap="none"/>
                    </a:p>
                  </a:txBody>
                  <a:tcPr marL="63500" marR="63500" marT="63500" marB="63500">
                    <a:solidFill>
                      <a:srgbClr val="D9D2E9"/>
                    </a:solidFill>
                  </a:tcPr>
                </a:tc>
                <a:tc>
                  <a:txBody>
                    <a:bodyPr/>
                    <a:lstStyle/>
                    <a:p>
                      <a:pPr marL="0" marR="0" lvl="0" indent="0" algn="ctr" rtl="0">
                        <a:lnSpc>
                          <a:spcPct val="150000"/>
                        </a:lnSpc>
                        <a:spcBef>
                          <a:spcPts val="0"/>
                        </a:spcBef>
                        <a:spcAft>
                          <a:spcPts val="0"/>
                        </a:spcAft>
                        <a:buClr>
                          <a:srgbClr val="000000"/>
                        </a:buClr>
                        <a:buSzPts val="1800"/>
                        <a:buFont typeface="Arial"/>
                        <a:buNone/>
                      </a:pPr>
                      <a:r>
                        <a:rPr lang="en-GB" sz="1800" u="none" strike="noStrike" cap="none"/>
                        <a:t>Introduction </a:t>
                      </a:r>
                      <a:endParaRPr sz="1800" u="none" strike="noStrike" cap="none"/>
                    </a:p>
                  </a:txBody>
                  <a:tcPr marL="63500" marR="63500" marT="63500" marB="63500">
                    <a:solidFill>
                      <a:srgbClr val="D9D2E9"/>
                    </a:solidFill>
                  </a:tcPr>
                </a:tc>
                <a:extLst>
                  <a:ext uri="{0D108BD9-81ED-4DB2-BD59-A6C34878D82A}">
                    <a16:rowId xmlns:a16="http://schemas.microsoft.com/office/drawing/2014/main" val="10003"/>
                  </a:ext>
                </a:extLst>
              </a:tr>
              <a:tr h="0">
                <a:tc>
                  <a:txBody>
                    <a:bodyPr/>
                    <a:lstStyle/>
                    <a:p>
                      <a:pPr marL="0" marR="0" lvl="0" indent="0" algn="ctr" rtl="0">
                        <a:lnSpc>
                          <a:spcPct val="150000"/>
                        </a:lnSpc>
                        <a:spcBef>
                          <a:spcPts val="0"/>
                        </a:spcBef>
                        <a:spcAft>
                          <a:spcPts val="0"/>
                        </a:spcAft>
                        <a:buClr>
                          <a:srgbClr val="000000"/>
                        </a:buClr>
                        <a:buSzPts val="1800"/>
                        <a:buFont typeface="Arial"/>
                        <a:buNone/>
                      </a:pPr>
                      <a:r>
                        <a:rPr lang="en-GB" sz="1800" u="none" strike="noStrike" cap="none"/>
                        <a:t>4</a:t>
                      </a:r>
                      <a:endParaRPr sz="1800" u="none" strike="noStrike" cap="none"/>
                    </a:p>
                  </a:txBody>
                  <a:tcPr marL="63500" marR="63500" marT="63500" marB="63500">
                    <a:solidFill>
                      <a:srgbClr val="D9D2E9"/>
                    </a:solidFill>
                  </a:tcPr>
                </a:tc>
                <a:tc>
                  <a:txBody>
                    <a:bodyPr/>
                    <a:lstStyle/>
                    <a:p>
                      <a:pPr marL="0" marR="0" lvl="0" indent="0" algn="ctr" rtl="0">
                        <a:lnSpc>
                          <a:spcPct val="150000"/>
                        </a:lnSpc>
                        <a:spcBef>
                          <a:spcPts val="0"/>
                        </a:spcBef>
                        <a:spcAft>
                          <a:spcPts val="0"/>
                        </a:spcAft>
                        <a:buClr>
                          <a:srgbClr val="000000"/>
                        </a:buClr>
                        <a:buSzPts val="1800"/>
                        <a:buFont typeface="Arial"/>
                        <a:buNone/>
                      </a:pPr>
                      <a:r>
                        <a:rPr lang="en-GB" sz="1800" u="none" strike="noStrike" cap="none"/>
                        <a:t>Business plan summary</a:t>
                      </a:r>
                      <a:endParaRPr sz="1800" u="none" strike="noStrike" cap="none"/>
                    </a:p>
                  </a:txBody>
                  <a:tcPr marL="63500" marR="63500" marT="63500" marB="63500">
                    <a:solidFill>
                      <a:srgbClr val="D9D2E9"/>
                    </a:solidFill>
                  </a:tcPr>
                </a:tc>
                <a:extLst>
                  <a:ext uri="{0D108BD9-81ED-4DB2-BD59-A6C34878D82A}">
                    <a16:rowId xmlns:a16="http://schemas.microsoft.com/office/drawing/2014/main" val="10004"/>
                  </a:ext>
                </a:extLst>
              </a:tr>
              <a:tr h="0">
                <a:tc>
                  <a:txBody>
                    <a:bodyPr/>
                    <a:lstStyle/>
                    <a:p>
                      <a:pPr marL="0" marR="0" lvl="0" indent="0" algn="ctr" rtl="0">
                        <a:lnSpc>
                          <a:spcPct val="150000"/>
                        </a:lnSpc>
                        <a:spcBef>
                          <a:spcPts val="0"/>
                        </a:spcBef>
                        <a:spcAft>
                          <a:spcPts val="0"/>
                        </a:spcAft>
                        <a:buClr>
                          <a:srgbClr val="000000"/>
                        </a:buClr>
                        <a:buSzPts val="1800"/>
                        <a:buFont typeface="Arial"/>
                        <a:buNone/>
                      </a:pPr>
                      <a:r>
                        <a:rPr lang="en-GB" sz="1800" u="none" strike="noStrike" cap="none"/>
                        <a:t>5</a:t>
                      </a:r>
                      <a:endParaRPr sz="1800" u="none" strike="noStrike" cap="none"/>
                    </a:p>
                  </a:txBody>
                  <a:tcPr marL="63500" marR="63500" marT="63500" marB="63500">
                    <a:solidFill>
                      <a:srgbClr val="D9D2E9"/>
                    </a:solidFill>
                  </a:tcPr>
                </a:tc>
                <a:tc>
                  <a:txBody>
                    <a:bodyPr/>
                    <a:lstStyle/>
                    <a:p>
                      <a:pPr marL="0" marR="0" lvl="0" indent="0" algn="ctr" rtl="0">
                        <a:lnSpc>
                          <a:spcPct val="150000"/>
                        </a:lnSpc>
                        <a:spcBef>
                          <a:spcPts val="0"/>
                        </a:spcBef>
                        <a:spcAft>
                          <a:spcPts val="0"/>
                        </a:spcAft>
                        <a:buClr>
                          <a:srgbClr val="000000"/>
                        </a:buClr>
                        <a:buSzPts val="1800"/>
                        <a:buFont typeface="Arial"/>
                        <a:buNone/>
                      </a:pPr>
                      <a:r>
                        <a:rPr lang="en-GB" sz="1800" u="none" strike="noStrike" cap="none"/>
                        <a:t>Conclusion </a:t>
                      </a:r>
                      <a:endParaRPr sz="1800" u="none" strike="noStrike" cap="none"/>
                    </a:p>
                  </a:txBody>
                  <a:tcPr marL="63500" marR="63500" marT="63500" marB="63500">
                    <a:solidFill>
                      <a:srgbClr val="D9D2E9"/>
                    </a:solidFill>
                  </a:tcPr>
                </a:tc>
                <a:extLst>
                  <a:ext uri="{0D108BD9-81ED-4DB2-BD59-A6C34878D82A}">
                    <a16:rowId xmlns:a16="http://schemas.microsoft.com/office/drawing/2014/main" val="10005"/>
                  </a:ext>
                </a:extLst>
              </a:tr>
              <a:tr h="0">
                <a:tc>
                  <a:txBody>
                    <a:bodyPr/>
                    <a:lstStyle/>
                    <a:p>
                      <a:pPr marL="0" marR="0" lvl="0" indent="0" algn="ctr" rtl="0">
                        <a:lnSpc>
                          <a:spcPct val="150000"/>
                        </a:lnSpc>
                        <a:spcBef>
                          <a:spcPts val="0"/>
                        </a:spcBef>
                        <a:spcAft>
                          <a:spcPts val="0"/>
                        </a:spcAft>
                        <a:buClr>
                          <a:srgbClr val="000000"/>
                        </a:buClr>
                        <a:buSzPts val="1800"/>
                        <a:buFont typeface="Arial"/>
                        <a:buNone/>
                      </a:pPr>
                      <a:r>
                        <a:rPr lang="en-GB" sz="1800" u="none" strike="noStrike" cap="none"/>
                        <a:t>6</a:t>
                      </a:r>
                      <a:endParaRPr sz="1800" u="none" strike="noStrike" cap="none"/>
                    </a:p>
                  </a:txBody>
                  <a:tcPr marL="63500" marR="63500" marT="63500" marB="63500">
                    <a:solidFill>
                      <a:srgbClr val="D9D2E9"/>
                    </a:solidFill>
                  </a:tcPr>
                </a:tc>
                <a:tc>
                  <a:txBody>
                    <a:bodyPr/>
                    <a:lstStyle/>
                    <a:p>
                      <a:pPr marL="0" marR="0" lvl="0" indent="0" algn="ctr" rtl="0">
                        <a:lnSpc>
                          <a:spcPct val="150000"/>
                        </a:lnSpc>
                        <a:spcBef>
                          <a:spcPts val="0"/>
                        </a:spcBef>
                        <a:spcAft>
                          <a:spcPts val="0"/>
                        </a:spcAft>
                        <a:buClr>
                          <a:srgbClr val="000000"/>
                        </a:buClr>
                        <a:buSzPts val="1800"/>
                        <a:buFont typeface="Arial"/>
                        <a:buNone/>
                      </a:pPr>
                      <a:r>
                        <a:rPr lang="en-GB" sz="1800" u="none" strike="noStrike" cap="none"/>
                        <a:t>References </a:t>
                      </a:r>
                      <a:endParaRPr sz="1800" u="none" strike="noStrike" cap="none"/>
                    </a:p>
                  </a:txBody>
                  <a:tcPr marL="63500" marR="63500" marT="63500" marB="63500">
                    <a:solidFill>
                      <a:srgbClr val="D9D2E9"/>
                    </a:solidFill>
                  </a:tcPr>
                </a:tc>
                <a:extLst>
                  <a:ext uri="{0D108BD9-81ED-4DB2-BD59-A6C34878D82A}">
                    <a16:rowId xmlns:a16="http://schemas.microsoft.com/office/drawing/2014/main" val="10006"/>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3"/>
          <p:cNvSpPr txBox="1">
            <a:spLocks noGrp="1"/>
          </p:cNvSpPr>
          <p:nvPr>
            <p:ph type="title"/>
          </p:nvPr>
        </p:nvSpPr>
        <p:spPr>
          <a:xfrm>
            <a:off x="311700" y="134154"/>
            <a:ext cx="8520600" cy="572700"/>
          </a:xfrm>
          <a:prstGeom prst="rect">
            <a:avLst/>
          </a:prstGeom>
          <a:noFill/>
          <a:ln>
            <a:noFill/>
          </a:ln>
        </p:spPr>
        <p:txBody>
          <a:bodyPr spcFirstLastPara="1" wrap="square" lIns="91425" tIns="91425" rIns="91425" bIns="91425" anchor="t" anchorCtr="0">
            <a:normAutofit/>
          </a:bodyPr>
          <a:lstStyle/>
          <a:p>
            <a:pPr marL="0" lvl="0" indent="0" algn="ctr" rtl="0">
              <a:lnSpc>
                <a:spcPct val="150000"/>
              </a:lnSpc>
              <a:spcBef>
                <a:spcPts val="1000"/>
              </a:spcBef>
              <a:spcAft>
                <a:spcPts val="1000"/>
              </a:spcAft>
              <a:buClr>
                <a:schemeClr val="dk1"/>
              </a:buClr>
              <a:buSzPts val="1100"/>
              <a:buFont typeface="Arial"/>
              <a:buNone/>
            </a:pPr>
            <a:r>
              <a:rPr lang="en-GB" sz="2500" b="1"/>
              <a:t>Introduction </a:t>
            </a:r>
            <a:endParaRPr sz="2500" b="1"/>
          </a:p>
        </p:txBody>
      </p:sp>
      <p:sp>
        <p:nvSpPr>
          <p:cNvPr id="67" name="Google Shape;67;p3"/>
          <p:cNvSpPr txBox="1">
            <a:spLocks noGrp="1"/>
          </p:cNvSpPr>
          <p:nvPr>
            <p:ph type="body" idx="1"/>
          </p:nvPr>
        </p:nvSpPr>
        <p:spPr>
          <a:xfrm>
            <a:off x="311700" y="1152475"/>
            <a:ext cx="2858700" cy="3416400"/>
          </a:xfrm>
          <a:prstGeom prst="rect">
            <a:avLst/>
          </a:prstGeom>
          <a:noFill/>
          <a:ln>
            <a:noFill/>
          </a:ln>
        </p:spPr>
        <p:txBody>
          <a:bodyPr spcFirstLastPara="1" wrap="square" lIns="91425" tIns="91425" rIns="91425" bIns="91425" anchor="t" anchorCtr="0">
            <a:normAutofit/>
          </a:bodyPr>
          <a:lstStyle/>
          <a:p>
            <a:pPr marL="457200" lvl="0" indent="-342900" algn="just" rtl="0">
              <a:lnSpc>
                <a:spcPct val="150000"/>
              </a:lnSpc>
              <a:spcBef>
                <a:spcPts val="0"/>
              </a:spcBef>
              <a:spcAft>
                <a:spcPts val="0"/>
              </a:spcAft>
              <a:buClr>
                <a:schemeClr val="dk1"/>
              </a:buClr>
              <a:buSzPts val="1800"/>
              <a:buChar char="●"/>
            </a:pPr>
            <a:r>
              <a:rPr lang="en-GB">
                <a:solidFill>
                  <a:schemeClr val="dk1"/>
                </a:solidFill>
              </a:rPr>
              <a:t>Selected company: HSBC. </a:t>
            </a:r>
            <a:endParaRPr>
              <a:solidFill>
                <a:schemeClr val="dk1"/>
              </a:solidFill>
            </a:endParaRPr>
          </a:p>
          <a:p>
            <a:pPr marL="457200" lvl="0" indent="-342900" algn="just" rtl="0">
              <a:lnSpc>
                <a:spcPct val="150000"/>
              </a:lnSpc>
              <a:spcBef>
                <a:spcPts val="0"/>
              </a:spcBef>
              <a:spcAft>
                <a:spcPts val="0"/>
              </a:spcAft>
              <a:buClr>
                <a:schemeClr val="dk1"/>
              </a:buClr>
              <a:buSzPts val="1800"/>
              <a:buChar char="●"/>
            </a:pPr>
            <a:r>
              <a:rPr lang="en-GB">
                <a:solidFill>
                  <a:schemeClr val="dk1"/>
                </a:solidFill>
              </a:rPr>
              <a:t>HSBC has grown to be active in 56 countries with strategic acquisitions (HSBC, 2026). </a:t>
            </a:r>
            <a:endParaRPr/>
          </a:p>
        </p:txBody>
      </p:sp>
      <p:pic>
        <p:nvPicPr>
          <p:cNvPr id="68" name="Google Shape;68;p3"/>
          <p:cNvPicPr preferRelativeResize="0"/>
          <p:nvPr/>
        </p:nvPicPr>
        <p:blipFill rotWithShape="1">
          <a:blip r:embed="rId3">
            <a:alphaModFix/>
          </a:blip>
          <a:srcRect l="1000" t="2047"/>
          <a:stretch/>
        </p:blipFill>
        <p:spPr>
          <a:xfrm>
            <a:off x="3749550" y="1239950"/>
            <a:ext cx="4905975" cy="2740900"/>
          </a:xfrm>
          <a:prstGeom prst="rect">
            <a:avLst/>
          </a:prstGeom>
          <a:noFill/>
          <a:ln w="12700" cap="flat" cmpd="sng">
            <a:solidFill>
              <a:srgbClr val="000000"/>
            </a:solidFill>
            <a:prstDash val="solid"/>
            <a:miter lim="80"/>
            <a:headEnd type="none" w="sm" len="sm"/>
            <a:tailEnd type="none" w="sm" len="sm"/>
          </a:ln>
        </p:spPr>
      </p:pic>
      <p:sp>
        <p:nvSpPr>
          <p:cNvPr id="69" name="Google Shape;69;p3"/>
          <p:cNvSpPr txBox="1"/>
          <p:nvPr/>
        </p:nvSpPr>
        <p:spPr>
          <a:xfrm>
            <a:off x="3725625" y="4146200"/>
            <a:ext cx="4905900" cy="572700"/>
          </a:xfrm>
          <a:prstGeom prst="rect">
            <a:avLst/>
          </a:prstGeom>
          <a:noFill/>
          <a:ln>
            <a:noFill/>
          </a:ln>
        </p:spPr>
        <p:txBody>
          <a:bodyPr spcFirstLastPara="1" wrap="square" lIns="91425" tIns="91425" rIns="91425" bIns="91425" anchor="t" anchorCtr="0">
            <a:noAutofit/>
          </a:bodyPr>
          <a:lstStyle/>
          <a:p>
            <a:pPr marL="0" marR="0" lvl="0" indent="0" algn="ctr" rtl="0">
              <a:lnSpc>
                <a:spcPct val="150000"/>
              </a:lnSpc>
              <a:spcBef>
                <a:spcPts val="0"/>
              </a:spcBef>
              <a:spcAft>
                <a:spcPts val="0"/>
              </a:spcAft>
              <a:buClr>
                <a:schemeClr val="dk1"/>
              </a:buClr>
              <a:buSzPts val="1100"/>
              <a:buFont typeface="Arial"/>
              <a:buNone/>
            </a:pPr>
            <a:r>
              <a:rPr lang="en-GB" sz="1200" b="1" i="1" u="none" strike="noStrike" cap="none">
                <a:solidFill>
                  <a:schemeClr val="dk1"/>
                </a:solidFill>
                <a:latin typeface="Arial"/>
                <a:ea typeface="Arial"/>
                <a:cs typeface="Arial"/>
                <a:sym typeface="Arial"/>
              </a:rPr>
              <a:t>Figure 1: Revolution of HSBC </a:t>
            </a:r>
            <a:endParaRPr sz="1200" b="1" i="1" u="none" strike="noStrike" cap="none">
              <a:solidFill>
                <a:schemeClr val="dk1"/>
              </a:solidFill>
              <a:latin typeface="Arial"/>
              <a:ea typeface="Arial"/>
              <a:cs typeface="Arial"/>
              <a:sym typeface="Arial"/>
            </a:endParaRPr>
          </a:p>
          <a:p>
            <a:pPr marL="0" marR="0" lvl="0" indent="0" algn="ctr" rtl="0">
              <a:lnSpc>
                <a:spcPct val="150000"/>
              </a:lnSpc>
              <a:spcBef>
                <a:spcPts val="0"/>
              </a:spcBef>
              <a:spcAft>
                <a:spcPts val="0"/>
              </a:spcAft>
              <a:buClr>
                <a:schemeClr val="dk1"/>
              </a:buClr>
              <a:buSzPts val="1100"/>
              <a:buFont typeface="Arial"/>
              <a:buNone/>
            </a:pPr>
            <a:r>
              <a:rPr lang="en-GB" sz="1200" b="0" i="1" u="none" strike="noStrike" cap="none">
                <a:solidFill>
                  <a:schemeClr val="dk1"/>
                </a:solidFill>
                <a:latin typeface="Arial"/>
                <a:ea typeface="Arial"/>
                <a:cs typeface="Arial"/>
                <a:sym typeface="Arial"/>
              </a:rPr>
              <a:t>(Source: HSBC, 2026) </a:t>
            </a:r>
            <a:endParaRPr sz="1200" b="0" i="1" u="none" strike="noStrike" cap="none">
              <a:solidFill>
                <a:schemeClr val="dk2"/>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4"/>
          <p:cNvSpPr txBox="1">
            <a:spLocks noGrp="1"/>
          </p:cNvSpPr>
          <p:nvPr>
            <p:ph type="title"/>
          </p:nvPr>
        </p:nvSpPr>
        <p:spPr>
          <a:xfrm>
            <a:off x="311700" y="0"/>
            <a:ext cx="8520600" cy="717300"/>
          </a:xfrm>
          <a:prstGeom prst="rect">
            <a:avLst/>
          </a:prstGeom>
          <a:noFill/>
          <a:ln>
            <a:noFill/>
          </a:ln>
        </p:spPr>
        <p:txBody>
          <a:bodyPr spcFirstLastPara="1" wrap="square" lIns="91425" tIns="91425" rIns="91425" bIns="91425" anchor="t" anchorCtr="0">
            <a:normAutofit/>
          </a:bodyPr>
          <a:lstStyle/>
          <a:p>
            <a:pPr marL="0" lvl="0" indent="0" algn="ctr" rtl="0">
              <a:lnSpc>
                <a:spcPct val="150000"/>
              </a:lnSpc>
              <a:spcBef>
                <a:spcPts val="1000"/>
              </a:spcBef>
              <a:spcAft>
                <a:spcPts val="1000"/>
              </a:spcAft>
              <a:buClr>
                <a:schemeClr val="dk1"/>
              </a:buClr>
              <a:buSzPts val="1100"/>
              <a:buFont typeface="Arial"/>
              <a:buNone/>
            </a:pPr>
            <a:r>
              <a:rPr lang="en-GB" sz="2500" b="1"/>
              <a:t>Business plan summary </a:t>
            </a:r>
            <a:endParaRPr sz="2500" b="1"/>
          </a:p>
        </p:txBody>
      </p:sp>
      <p:sp>
        <p:nvSpPr>
          <p:cNvPr id="75" name="Google Shape;75;p4"/>
          <p:cNvSpPr txBox="1">
            <a:spLocks noGrp="1"/>
          </p:cNvSpPr>
          <p:nvPr>
            <p:ph type="body" idx="1"/>
          </p:nvPr>
        </p:nvSpPr>
        <p:spPr>
          <a:xfrm>
            <a:off x="5192250" y="1152475"/>
            <a:ext cx="3640200" cy="3416400"/>
          </a:xfrm>
          <a:prstGeom prst="rect">
            <a:avLst/>
          </a:prstGeom>
          <a:noFill/>
          <a:ln>
            <a:noFill/>
          </a:ln>
        </p:spPr>
        <p:txBody>
          <a:bodyPr spcFirstLastPara="1" wrap="square" lIns="91425" tIns="91425" rIns="91425" bIns="91425" anchor="t" anchorCtr="0">
            <a:normAutofit fontScale="92500" lnSpcReduction="20000"/>
          </a:bodyPr>
          <a:lstStyle/>
          <a:p>
            <a:pPr marL="457200" lvl="0" indent="-334328" algn="just" rtl="0">
              <a:lnSpc>
                <a:spcPct val="150000"/>
              </a:lnSpc>
              <a:spcBef>
                <a:spcPts val="0"/>
              </a:spcBef>
              <a:spcAft>
                <a:spcPts val="0"/>
              </a:spcAft>
              <a:buClr>
                <a:schemeClr val="dk1"/>
              </a:buClr>
              <a:buSzPct val="100000"/>
              <a:buChar char="●"/>
            </a:pPr>
            <a:r>
              <a:rPr lang="en-GB">
                <a:solidFill>
                  <a:schemeClr val="dk1"/>
                </a:solidFill>
              </a:rPr>
              <a:t>HSBC has brand value and technological strength; whereas, pressure on regulators and high competition are challenges. </a:t>
            </a:r>
            <a:endParaRPr>
              <a:solidFill>
                <a:schemeClr val="dk1"/>
              </a:solidFill>
            </a:endParaRPr>
          </a:p>
          <a:p>
            <a:pPr marL="457200" lvl="0" indent="-334328" algn="just" rtl="0">
              <a:lnSpc>
                <a:spcPct val="150000"/>
              </a:lnSpc>
              <a:spcBef>
                <a:spcPts val="0"/>
              </a:spcBef>
              <a:spcAft>
                <a:spcPts val="0"/>
              </a:spcAft>
              <a:buClr>
                <a:schemeClr val="dk1"/>
              </a:buClr>
              <a:buSzPct val="100000"/>
              <a:buChar char="●"/>
            </a:pPr>
            <a:r>
              <a:rPr lang="en-GB">
                <a:solidFill>
                  <a:schemeClr val="dk1"/>
                </a:solidFill>
              </a:rPr>
              <a:t>HSBC earned US$65.9 billion (£49.16) in revenues and made a profit before tax of US$32.3 (£24.09) billion during 2024 (Scholle, 2026). </a:t>
            </a:r>
            <a:endParaRPr>
              <a:solidFill>
                <a:schemeClr val="dk1"/>
              </a:solidFill>
            </a:endParaRPr>
          </a:p>
        </p:txBody>
      </p:sp>
      <p:pic>
        <p:nvPicPr>
          <p:cNvPr id="76" name="Google Shape;76;p4"/>
          <p:cNvPicPr preferRelativeResize="0"/>
          <p:nvPr/>
        </p:nvPicPr>
        <p:blipFill rotWithShape="1">
          <a:blip r:embed="rId3">
            <a:alphaModFix/>
          </a:blip>
          <a:srcRect/>
          <a:stretch/>
        </p:blipFill>
        <p:spPr>
          <a:xfrm>
            <a:off x="311700" y="1152475"/>
            <a:ext cx="4530800" cy="2866425"/>
          </a:xfrm>
          <a:prstGeom prst="rect">
            <a:avLst/>
          </a:prstGeom>
          <a:noFill/>
          <a:ln w="12700" cap="flat" cmpd="sng">
            <a:solidFill>
              <a:srgbClr val="000000"/>
            </a:solidFill>
            <a:prstDash val="solid"/>
            <a:miter lim="80"/>
            <a:headEnd type="none" w="sm" len="sm"/>
            <a:tailEnd type="none" w="sm" len="sm"/>
          </a:ln>
        </p:spPr>
      </p:pic>
      <p:sp>
        <p:nvSpPr>
          <p:cNvPr id="77" name="Google Shape;77;p4"/>
          <p:cNvSpPr txBox="1"/>
          <p:nvPr/>
        </p:nvSpPr>
        <p:spPr>
          <a:xfrm>
            <a:off x="416475" y="4183125"/>
            <a:ext cx="4335600" cy="624000"/>
          </a:xfrm>
          <a:prstGeom prst="rect">
            <a:avLst/>
          </a:prstGeom>
          <a:noFill/>
          <a:ln>
            <a:noFill/>
          </a:ln>
        </p:spPr>
        <p:txBody>
          <a:bodyPr spcFirstLastPara="1" wrap="square" lIns="91425" tIns="91425" rIns="91425" bIns="91425" anchor="t" anchorCtr="0">
            <a:noAutofit/>
          </a:bodyPr>
          <a:lstStyle/>
          <a:p>
            <a:pPr marL="0" marR="0" lvl="0" indent="0" algn="ctr" rtl="0">
              <a:lnSpc>
                <a:spcPct val="150000"/>
              </a:lnSpc>
              <a:spcBef>
                <a:spcPts val="0"/>
              </a:spcBef>
              <a:spcAft>
                <a:spcPts val="0"/>
              </a:spcAft>
              <a:buClr>
                <a:schemeClr val="dk1"/>
              </a:buClr>
              <a:buSzPts val="1100"/>
              <a:buFont typeface="Arial"/>
              <a:buNone/>
            </a:pPr>
            <a:r>
              <a:rPr lang="en-GB" sz="1200" b="1" i="1" u="none" strike="noStrike" cap="none">
                <a:solidFill>
                  <a:schemeClr val="dk1"/>
                </a:solidFill>
                <a:latin typeface="Arial"/>
                <a:ea typeface="Arial"/>
                <a:cs typeface="Arial"/>
                <a:sym typeface="Arial"/>
              </a:rPr>
              <a:t>Figure 2: Profit revenue of HSBC </a:t>
            </a:r>
            <a:endParaRPr sz="1200" b="1" i="1" u="none" strike="noStrike" cap="none">
              <a:solidFill>
                <a:schemeClr val="dk1"/>
              </a:solidFill>
              <a:latin typeface="Arial"/>
              <a:ea typeface="Arial"/>
              <a:cs typeface="Arial"/>
              <a:sym typeface="Arial"/>
            </a:endParaRPr>
          </a:p>
          <a:p>
            <a:pPr marL="0" marR="0" lvl="0" indent="0" algn="ctr" rtl="0">
              <a:lnSpc>
                <a:spcPct val="150000"/>
              </a:lnSpc>
              <a:spcBef>
                <a:spcPts val="0"/>
              </a:spcBef>
              <a:spcAft>
                <a:spcPts val="0"/>
              </a:spcAft>
              <a:buClr>
                <a:schemeClr val="dk1"/>
              </a:buClr>
              <a:buSzPts val="1100"/>
              <a:buFont typeface="Arial"/>
              <a:buNone/>
            </a:pPr>
            <a:r>
              <a:rPr lang="en-GB" sz="1200" b="0" i="1" u="none" strike="noStrike" cap="none">
                <a:solidFill>
                  <a:schemeClr val="dk1"/>
                </a:solidFill>
                <a:latin typeface="Arial"/>
                <a:ea typeface="Arial"/>
                <a:cs typeface="Arial"/>
                <a:sym typeface="Arial"/>
              </a:rPr>
              <a:t>(Source: Scholle, 2026) </a:t>
            </a:r>
            <a:endParaRPr sz="1200" b="0" i="1" u="none" strike="noStrike" cap="none">
              <a:solidFill>
                <a:schemeClr val="dk2"/>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5"/>
          <p:cNvSpPr txBox="1">
            <a:spLocks noGrp="1"/>
          </p:cNvSpPr>
          <p:nvPr>
            <p:ph type="title"/>
          </p:nvPr>
        </p:nvSpPr>
        <p:spPr>
          <a:xfrm>
            <a:off x="311700" y="274575"/>
            <a:ext cx="8520600" cy="743100"/>
          </a:xfrm>
          <a:prstGeom prst="rect">
            <a:avLst/>
          </a:prstGeom>
          <a:noFill/>
          <a:ln>
            <a:noFill/>
          </a:ln>
        </p:spPr>
        <p:txBody>
          <a:bodyPr spcFirstLastPara="1" wrap="square" lIns="91425" tIns="91425" rIns="91425" bIns="91425" anchor="t" anchorCtr="0">
            <a:normAutofit/>
          </a:bodyPr>
          <a:lstStyle/>
          <a:p>
            <a:pPr marL="0" lvl="0" indent="0" algn="ctr" rtl="0">
              <a:lnSpc>
                <a:spcPct val="150000"/>
              </a:lnSpc>
              <a:spcBef>
                <a:spcPts val="1000"/>
              </a:spcBef>
              <a:spcAft>
                <a:spcPts val="1000"/>
              </a:spcAft>
              <a:buClr>
                <a:schemeClr val="dk1"/>
              </a:buClr>
              <a:buSzPts val="1100"/>
              <a:buFont typeface="Arial"/>
              <a:buNone/>
            </a:pPr>
            <a:r>
              <a:rPr lang="en-GB" sz="2500" b="1"/>
              <a:t>Conclusion </a:t>
            </a:r>
            <a:endParaRPr sz="2500" b="1"/>
          </a:p>
        </p:txBody>
      </p:sp>
      <p:sp>
        <p:nvSpPr>
          <p:cNvPr id="83" name="Google Shape;83;p5"/>
          <p:cNvSpPr txBox="1">
            <a:spLocks noGrp="1"/>
          </p:cNvSpPr>
          <p:nvPr>
            <p:ph type="body" idx="1"/>
          </p:nvPr>
        </p:nvSpPr>
        <p:spPr>
          <a:xfrm>
            <a:off x="311700" y="1152475"/>
            <a:ext cx="8520600" cy="1419300"/>
          </a:xfrm>
          <a:prstGeom prst="rect">
            <a:avLst/>
          </a:prstGeom>
          <a:noFill/>
          <a:ln>
            <a:noFill/>
          </a:ln>
        </p:spPr>
        <p:txBody>
          <a:bodyPr spcFirstLastPara="1" wrap="square" lIns="91425" tIns="91425" rIns="91425" bIns="91425" anchor="t" anchorCtr="0">
            <a:normAutofit/>
          </a:bodyPr>
          <a:lstStyle/>
          <a:p>
            <a:pPr marL="457200" lvl="0" indent="-304800" algn="just" rtl="0">
              <a:lnSpc>
                <a:spcPct val="150000"/>
              </a:lnSpc>
              <a:spcBef>
                <a:spcPts val="0"/>
              </a:spcBef>
              <a:spcAft>
                <a:spcPts val="0"/>
              </a:spcAft>
              <a:buClr>
                <a:schemeClr val="dk1"/>
              </a:buClr>
              <a:buSzPts val="1200"/>
              <a:buChar char="●"/>
            </a:pPr>
            <a:r>
              <a:rPr lang="en-GB" sz="1200">
                <a:solidFill>
                  <a:schemeClr val="dk1"/>
                </a:solidFill>
              </a:rPr>
              <a:t>The banking operation of HSBC incorporates technology, customer experience and responsible banking investments. </a:t>
            </a:r>
            <a:endParaRPr sz="1200">
              <a:solidFill>
                <a:schemeClr val="dk1"/>
              </a:solidFill>
            </a:endParaRPr>
          </a:p>
          <a:p>
            <a:pPr marL="457200" lvl="0" indent="-304800" algn="just" rtl="0">
              <a:lnSpc>
                <a:spcPct val="150000"/>
              </a:lnSpc>
              <a:spcBef>
                <a:spcPts val="0"/>
              </a:spcBef>
              <a:spcAft>
                <a:spcPts val="0"/>
              </a:spcAft>
              <a:buClr>
                <a:schemeClr val="dk1"/>
              </a:buClr>
              <a:buSzPts val="1200"/>
              <a:buChar char="●"/>
            </a:pPr>
            <a:r>
              <a:rPr lang="en-GB" sz="1200">
                <a:solidFill>
                  <a:schemeClr val="dk1"/>
                </a:solidFill>
              </a:rPr>
              <a:t>HSBC's efforts to ensure financial strength, global reach, innovation, and sustainability.</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6"/>
          <p:cNvSpPr txBox="1">
            <a:spLocks noGrp="1"/>
          </p:cNvSpPr>
          <p:nvPr>
            <p:ph type="title"/>
          </p:nvPr>
        </p:nvSpPr>
        <p:spPr>
          <a:xfrm>
            <a:off x="311700" y="110350"/>
            <a:ext cx="8520600" cy="5583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1000"/>
              </a:spcBef>
              <a:spcAft>
                <a:spcPts val="1000"/>
              </a:spcAft>
              <a:buClr>
                <a:schemeClr val="dk1"/>
              </a:buClr>
              <a:buSzPct val="44000"/>
              <a:buFont typeface="Arial"/>
              <a:buNone/>
            </a:pPr>
            <a:r>
              <a:rPr lang="en-GB" sz="2500" b="1"/>
              <a:t>References </a:t>
            </a:r>
            <a:endParaRPr sz="2500"/>
          </a:p>
        </p:txBody>
      </p:sp>
      <p:sp>
        <p:nvSpPr>
          <p:cNvPr id="89" name="Google Shape;89;p6"/>
          <p:cNvSpPr txBox="1">
            <a:spLocks noGrp="1"/>
          </p:cNvSpPr>
          <p:nvPr>
            <p:ph type="body" idx="1"/>
          </p:nvPr>
        </p:nvSpPr>
        <p:spPr>
          <a:xfrm>
            <a:off x="311700" y="1152475"/>
            <a:ext cx="8520600" cy="1815300"/>
          </a:xfrm>
          <a:prstGeom prst="rect">
            <a:avLst/>
          </a:prstGeom>
          <a:noFill/>
          <a:ln>
            <a:noFill/>
          </a:ln>
        </p:spPr>
        <p:txBody>
          <a:bodyPr spcFirstLastPara="1" wrap="square" lIns="91425" tIns="91425" rIns="91425" bIns="91425" anchor="t" anchorCtr="0">
            <a:normAutofit/>
          </a:bodyPr>
          <a:lstStyle/>
          <a:p>
            <a:pPr marL="0" lvl="0" indent="0" algn="just" rtl="0">
              <a:lnSpc>
                <a:spcPct val="150000"/>
              </a:lnSpc>
              <a:spcBef>
                <a:spcPts val="1000"/>
              </a:spcBef>
              <a:spcAft>
                <a:spcPts val="0"/>
              </a:spcAft>
              <a:buClr>
                <a:schemeClr val="dk1"/>
              </a:buClr>
              <a:buSzPts val="1100"/>
              <a:buFont typeface="Arial"/>
              <a:buNone/>
            </a:pPr>
            <a:r>
              <a:rPr lang="en-GB" sz="1200">
                <a:solidFill>
                  <a:schemeClr val="dk1"/>
                </a:solidFill>
              </a:rPr>
              <a:t>HSBC (2026) </a:t>
            </a:r>
            <a:r>
              <a:rPr lang="en-GB" sz="1200" i="1">
                <a:solidFill>
                  <a:schemeClr val="dk1"/>
                </a:solidFill>
              </a:rPr>
              <a:t>Our history Supporting our customers for 160 years. </a:t>
            </a:r>
            <a:r>
              <a:rPr lang="en-GB" sz="1200">
                <a:solidFill>
                  <a:schemeClr val="dk1"/>
                </a:solidFill>
              </a:rPr>
              <a:t>Available at: </a:t>
            </a:r>
            <a:r>
              <a:rPr lang="en-GB" sz="1200" u="sng">
                <a:solidFill>
                  <a:srgbClr val="1155CC"/>
                </a:solidFill>
                <a:hlinkClick r:id="rId3">
                  <a:extLst>
                    <a:ext uri="{A12FA001-AC4F-418D-AE19-62706E023703}">
                      <ahyp:hlinkClr xmlns:ahyp="http://schemas.microsoft.com/office/drawing/2018/hyperlinkcolor" val="tx"/>
                    </a:ext>
                  </a:extLst>
                </a:hlinkClick>
              </a:rPr>
              <a:t>https://www.hsbc.com/who-we-are/our-strategy-and-values/our-history</a:t>
            </a:r>
            <a:r>
              <a:rPr lang="en-GB" sz="1200">
                <a:solidFill>
                  <a:schemeClr val="dk1"/>
                </a:solidFill>
              </a:rPr>
              <a:t> (Accessed: 12 July 2026). </a:t>
            </a:r>
            <a:endParaRPr sz="1200">
              <a:solidFill>
                <a:schemeClr val="dk1"/>
              </a:solidFill>
            </a:endParaRPr>
          </a:p>
          <a:p>
            <a:pPr marL="0" lvl="0" indent="0" algn="just" rtl="0">
              <a:lnSpc>
                <a:spcPct val="150000"/>
              </a:lnSpc>
              <a:spcBef>
                <a:spcPts val="1000"/>
              </a:spcBef>
              <a:spcAft>
                <a:spcPts val="1000"/>
              </a:spcAft>
              <a:buClr>
                <a:schemeClr val="dk1"/>
              </a:buClr>
              <a:buSzPts val="1100"/>
              <a:buFont typeface="Arial"/>
              <a:buNone/>
            </a:pPr>
            <a:r>
              <a:rPr lang="en-GB" sz="1200">
                <a:solidFill>
                  <a:schemeClr val="dk1"/>
                </a:solidFill>
              </a:rPr>
              <a:t>Scholle, K. (2026) </a:t>
            </a:r>
            <a:r>
              <a:rPr lang="en-GB" sz="1200" i="1">
                <a:solidFill>
                  <a:schemeClr val="dk1"/>
                </a:solidFill>
              </a:rPr>
              <a:t>HSBC profits 2007-2025. </a:t>
            </a:r>
            <a:r>
              <a:rPr lang="en-GB" sz="1200">
                <a:solidFill>
                  <a:schemeClr val="dk1"/>
                </a:solidFill>
              </a:rPr>
              <a:t>Available at: </a:t>
            </a:r>
            <a:r>
              <a:rPr lang="en-GB" sz="1200" u="sng">
                <a:solidFill>
                  <a:srgbClr val="1155CC"/>
                </a:solidFill>
                <a:hlinkClick r:id="rId4">
                  <a:extLst>
                    <a:ext uri="{A12FA001-AC4F-418D-AE19-62706E023703}">
                      <ahyp:hlinkClr xmlns:ahyp="http://schemas.microsoft.com/office/drawing/2018/hyperlinkcolor" val="tx"/>
                    </a:ext>
                  </a:extLst>
                </a:hlinkClick>
              </a:rPr>
              <a:t>https://www.statista.com/statistics/224577/hsbcs-profit/?srsltid=AfmBOopyl1DFWKJG4baliNU8U6jlDH_djE1n_fif-D8HIfYyD82IxIBk</a:t>
            </a:r>
            <a:r>
              <a:rPr lang="en-GB" sz="1200">
                <a:solidFill>
                  <a:schemeClr val="dk1"/>
                </a:solidFill>
              </a:rPr>
              <a:t> (Accessed: 10 July 2026). </a:t>
            </a: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563</Words>
  <Application>Microsoft Office PowerPoint</Application>
  <PresentationFormat>Expunere pe ecran (16:9)</PresentationFormat>
  <Paragraphs>40</Paragraphs>
  <Slides>6</Slides>
  <Notes>6</Notes>
  <HiddenSlides>0</HiddenSlides>
  <MMClips>0</MMClips>
  <ScaleCrop>false</ScaleCrop>
  <HeadingPairs>
    <vt:vector size="4" baseType="variant">
      <vt:variant>
        <vt:lpstr>Temă</vt:lpstr>
      </vt:variant>
      <vt:variant>
        <vt:i4>1</vt:i4>
      </vt:variant>
      <vt:variant>
        <vt:lpstr>Titluri diapozitive</vt:lpstr>
      </vt:variant>
      <vt:variant>
        <vt:i4>6</vt:i4>
      </vt:variant>
    </vt:vector>
  </HeadingPairs>
  <TitlesOfParts>
    <vt:vector size="7" baseType="lpstr">
      <vt:lpstr>Simple Light</vt:lpstr>
      <vt:lpstr>Prezentare PowerPoint</vt:lpstr>
      <vt:lpstr>Agenda </vt:lpstr>
      <vt:lpstr>Introduction </vt:lpstr>
      <vt:lpstr>Business plan summary </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Prezentare PowerPoint</dc:title>
  <cp:lastModifiedBy>Gina Duta</cp:lastModifiedBy>
  <cp:revision>1</cp:revision>
  <dcterms:modified xsi:type="dcterms:W3CDTF">2026-07-13T08:41:51Z</dcterms:modified>
</cp:coreProperties>
</file>