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60" r:id="rId4"/>
    <p:sldId id="261" r:id="rId5"/>
    <p:sldId id="259" r:id="rId6"/>
    <p:sldId id="262" r:id="rId7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EAB39"/>
    <a:srgbClr val="FFC000"/>
    <a:srgbClr val="ECE2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3" d="100"/>
          <a:sy n="43" d="100"/>
        </p:scale>
        <p:origin x="194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ableStyles" Target="tableStyles.xml" /><Relationship Id="rId5" Type="http://schemas.openxmlformats.org/officeDocument/2006/relationships/slide" Target="slides/slide4.xml" /><Relationship Id="rId10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DFC01-F3AA-4722-93A7-8E4963F6006E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79D0A-D4D5-4F85-A93C-5E7E5E14D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421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DFC01-F3AA-4722-93A7-8E4963F6006E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79D0A-D4D5-4F85-A93C-5E7E5E14D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616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DFC01-F3AA-4722-93A7-8E4963F6006E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79D0A-D4D5-4F85-A93C-5E7E5E14D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252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DFC01-F3AA-4722-93A7-8E4963F6006E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79D0A-D4D5-4F85-A93C-5E7E5E14D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231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DFC01-F3AA-4722-93A7-8E4963F6006E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79D0A-D4D5-4F85-A93C-5E7E5E14D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24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DFC01-F3AA-4722-93A7-8E4963F6006E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79D0A-D4D5-4F85-A93C-5E7E5E14D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411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DFC01-F3AA-4722-93A7-8E4963F6006E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79D0A-D4D5-4F85-A93C-5E7E5E14D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51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DFC01-F3AA-4722-93A7-8E4963F6006E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79D0A-D4D5-4F85-A93C-5E7E5E14D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564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DFC01-F3AA-4722-93A7-8E4963F6006E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79D0A-D4D5-4F85-A93C-5E7E5E14D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033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DFC01-F3AA-4722-93A7-8E4963F6006E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79D0A-D4D5-4F85-A93C-5E7E5E14D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190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DFC01-F3AA-4722-93A7-8E4963F6006E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79D0A-D4D5-4F85-A93C-5E7E5E14D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610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0DFC01-F3AA-4722-93A7-8E4963F6006E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79D0A-D4D5-4F85-A93C-5E7E5E14D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087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4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6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8.png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B826A08-383E-7EDF-A456-F8C4E2407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7163" y="0"/>
            <a:ext cx="7072799" cy="1011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028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4CB76E6-6225-4AF6-13E8-2934B71819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8" y="-3632"/>
            <a:ext cx="6858000" cy="1712976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82F532E-396F-BE24-0C28-278FD3182163}"/>
              </a:ext>
            </a:extLst>
          </p:cNvPr>
          <p:cNvSpPr txBox="1">
            <a:spLocks/>
          </p:cNvSpPr>
          <p:nvPr/>
        </p:nvSpPr>
        <p:spPr>
          <a:xfrm>
            <a:off x="992386" y="644089"/>
            <a:ext cx="4873228" cy="425248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000" b="1" dirty="0">
                <a:solidFill>
                  <a:schemeClr val="bg1"/>
                </a:solidFill>
                <a:latin typeface="Agency FB" panose="020B0503020202020204" pitchFamily="34" charset="0"/>
              </a:rPr>
              <a:t>MENUS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7E3E40-2B67-1875-2B02-40F869D7AC90}"/>
              </a:ext>
            </a:extLst>
          </p:cNvPr>
          <p:cNvSpPr txBox="1"/>
          <p:nvPr/>
        </p:nvSpPr>
        <p:spPr>
          <a:xfrm>
            <a:off x="296972" y="2594797"/>
            <a:ext cx="475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Breakfast Items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F3AB6FB-923D-ED43-7D13-417C358DED56}"/>
              </a:ext>
            </a:extLst>
          </p:cNvPr>
          <p:cNvSpPr/>
          <p:nvPr/>
        </p:nvSpPr>
        <p:spPr>
          <a:xfrm flipV="1">
            <a:off x="358140" y="3024275"/>
            <a:ext cx="6541539" cy="4571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C9AF467-B493-CE51-588B-1A4F4CED9CD2}"/>
              </a:ext>
            </a:extLst>
          </p:cNvPr>
          <p:cNvSpPr txBox="1"/>
          <p:nvPr/>
        </p:nvSpPr>
        <p:spPr>
          <a:xfrm>
            <a:off x="296972" y="7707669"/>
            <a:ext cx="475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Drinks &amp; Beverages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3091E2-2013-6B97-CD42-008AC4519779}"/>
              </a:ext>
            </a:extLst>
          </p:cNvPr>
          <p:cNvSpPr/>
          <p:nvPr/>
        </p:nvSpPr>
        <p:spPr>
          <a:xfrm flipV="1">
            <a:off x="296972" y="8123615"/>
            <a:ext cx="6588382" cy="4571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856B8B-8861-87BE-D177-77F203A5A735}"/>
              </a:ext>
            </a:extLst>
          </p:cNvPr>
          <p:cNvSpPr txBox="1"/>
          <p:nvPr/>
        </p:nvSpPr>
        <p:spPr>
          <a:xfrm>
            <a:off x="533192" y="3204302"/>
            <a:ext cx="495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Granary Toast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Jam, Marmalade or Honey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FCA6E7-2653-F5A7-064F-775ECBF5EE80}"/>
              </a:ext>
            </a:extLst>
          </p:cNvPr>
          <p:cNvSpPr txBox="1"/>
          <p:nvPr/>
        </p:nvSpPr>
        <p:spPr>
          <a:xfrm>
            <a:off x="1706672" y="3159748"/>
            <a:ext cx="4579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………………………………………………………………………………………..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7C63B8F-92E6-43CA-CA69-E624D808586C}"/>
              </a:ext>
            </a:extLst>
          </p:cNvPr>
          <p:cNvSpPr txBox="1"/>
          <p:nvPr/>
        </p:nvSpPr>
        <p:spPr>
          <a:xfrm>
            <a:off x="533192" y="3822989"/>
            <a:ext cx="495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Trinity Beach Breakfast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Egg, Pork Sausages, Bacon, Grilled Mushroom, Grilled Tomatoes &amp; Hash Brown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325A8F0-5BB6-93AF-1ABA-FC0522472E15}"/>
              </a:ext>
            </a:extLst>
          </p:cNvPr>
          <p:cNvSpPr txBox="1"/>
          <p:nvPr/>
        </p:nvSpPr>
        <p:spPr>
          <a:xfrm>
            <a:off x="2430572" y="3772728"/>
            <a:ext cx="4579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………………………………………………………………………...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B1A1F53-2920-9101-F6FE-19EFCD2CFAB4}"/>
              </a:ext>
            </a:extLst>
          </p:cNvPr>
          <p:cNvSpPr txBox="1"/>
          <p:nvPr/>
        </p:nvSpPr>
        <p:spPr>
          <a:xfrm>
            <a:off x="518867" y="4485029"/>
            <a:ext cx="52114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Veggie Breakfast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Vegetable Sausage, Field Mushroom, Hash Browns, Grilled Halloumi &amp; Grilled Tomatoes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F35FBF-5D02-1E8E-B75A-78A49517D533}"/>
              </a:ext>
            </a:extLst>
          </p:cNvPr>
          <p:cNvSpPr txBox="1"/>
          <p:nvPr/>
        </p:nvSpPr>
        <p:spPr>
          <a:xfrm>
            <a:off x="1889839" y="4431739"/>
            <a:ext cx="4636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………………………………………………………………………………….…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272E11B-8F33-45C4-A665-A781CA543822}"/>
              </a:ext>
            </a:extLst>
          </p:cNvPr>
          <p:cNvSpPr txBox="1"/>
          <p:nvPr/>
        </p:nvSpPr>
        <p:spPr>
          <a:xfrm>
            <a:off x="589906" y="5224986"/>
            <a:ext cx="569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Smoked Salmon Benedict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Sliced Smoked Salmon topped with Eggs, Clive Hollandaise on a Toasted Breakfast with Muffin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D86CBC-CB85-5843-B0A3-F36DE4980E96}"/>
              </a:ext>
            </a:extLst>
          </p:cNvPr>
          <p:cNvSpPr txBox="1"/>
          <p:nvPr/>
        </p:nvSpPr>
        <p:spPr>
          <a:xfrm>
            <a:off x="2590798" y="5174725"/>
            <a:ext cx="4476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………………………………………………………………….....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CCB8AAC-3E1F-E9F3-E8BB-98D0A803663B}"/>
              </a:ext>
            </a:extLst>
          </p:cNvPr>
          <p:cNvSpPr txBox="1"/>
          <p:nvPr/>
        </p:nvSpPr>
        <p:spPr>
          <a:xfrm>
            <a:off x="575582" y="5916685"/>
            <a:ext cx="569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Scotch Pancakes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Toasted Buttermilk Pancakes with Natural Yoghurt, Fruit &amp; Honey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990F430-B1FD-B3B1-8E57-1372F53A8DF3}"/>
              </a:ext>
            </a:extLst>
          </p:cNvPr>
          <p:cNvSpPr txBox="1"/>
          <p:nvPr/>
        </p:nvSpPr>
        <p:spPr>
          <a:xfrm>
            <a:off x="1940558" y="5866424"/>
            <a:ext cx="5112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………………………………………………………………..…………….....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AED6860-C9C0-B321-8DF6-614F1C3CDA68}"/>
              </a:ext>
            </a:extLst>
          </p:cNvPr>
          <p:cNvSpPr txBox="1"/>
          <p:nvPr/>
        </p:nvSpPr>
        <p:spPr>
          <a:xfrm>
            <a:off x="575582" y="6566706"/>
            <a:ext cx="569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Crab Bubble and  Squeak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Portland Crab Meat, Crispy Potato Hash on a Toasted English Muffin, Egg &amp; Hollandaise Sauce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3F315C7-E6F9-9D25-2DC1-21E940898550}"/>
              </a:ext>
            </a:extLst>
          </p:cNvPr>
          <p:cNvSpPr txBox="1"/>
          <p:nvPr/>
        </p:nvSpPr>
        <p:spPr>
          <a:xfrm>
            <a:off x="2576474" y="6516445"/>
            <a:ext cx="4476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………………………………………………………………….....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359AA9A-90F4-E7D9-81AE-D3B648435286}"/>
              </a:ext>
            </a:extLst>
          </p:cNvPr>
          <p:cNvSpPr txBox="1"/>
          <p:nvPr/>
        </p:nvSpPr>
        <p:spPr>
          <a:xfrm>
            <a:off x="575582" y="8253927"/>
            <a:ext cx="569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Fruit Drinks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Seasonal Fruit Drinks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EF770F6-A60D-97A6-C43E-C7B9D4C1E351}"/>
              </a:ext>
            </a:extLst>
          </p:cNvPr>
          <p:cNvSpPr txBox="1"/>
          <p:nvPr/>
        </p:nvSpPr>
        <p:spPr>
          <a:xfrm>
            <a:off x="1539238" y="8203666"/>
            <a:ext cx="5513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…………………………………………………………………………………….....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E94087A-E4CB-DDB1-5771-DA1A5F971CED}"/>
              </a:ext>
            </a:extLst>
          </p:cNvPr>
          <p:cNvSpPr txBox="1"/>
          <p:nvPr/>
        </p:nvSpPr>
        <p:spPr>
          <a:xfrm>
            <a:off x="589906" y="8852412"/>
            <a:ext cx="569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Coffee/Tea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Hot/Cold Coffee and Tea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2E6E4B0-7516-782F-9FB4-BF099E09A125}"/>
              </a:ext>
            </a:extLst>
          </p:cNvPr>
          <p:cNvSpPr txBox="1"/>
          <p:nvPr/>
        </p:nvSpPr>
        <p:spPr>
          <a:xfrm>
            <a:off x="1539238" y="8838702"/>
            <a:ext cx="5513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…………………………………………………………………………………….....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E3149BC-91B4-CC89-E655-62D1F2D31782}"/>
              </a:ext>
            </a:extLst>
          </p:cNvPr>
          <p:cNvSpPr txBox="1"/>
          <p:nvPr/>
        </p:nvSpPr>
        <p:spPr>
          <a:xfrm>
            <a:off x="4657724" y="1993174"/>
            <a:ext cx="2200275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Breakfast</a:t>
            </a:r>
          </a:p>
        </p:txBody>
      </p:sp>
      <p:pic>
        <p:nvPicPr>
          <p:cNvPr id="30" name="Picture 10">
            <a:extLst>
              <a:ext uri="{FF2B5EF4-FFF2-40B4-BE49-F238E27FC236}">
                <a16:creationId xmlns:a16="http://schemas.microsoft.com/office/drawing/2014/main" id="{7AB279D5-F28D-7C41-C0D1-E1B3796183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660"/>
          <a:stretch/>
        </p:blipFill>
        <p:spPr bwMode="auto">
          <a:xfrm>
            <a:off x="5938993" y="9069510"/>
            <a:ext cx="1071405" cy="73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DA307761-6937-0CD9-5458-F55DB78BA6A1}"/>
              </a:ext>
            </a:extLst>
          </p:cNvPr>
          <p:cNvSpPr txBox="1"/>
          <p:nvPr/>
        </p:nvSpPr>
        <p:spPr>
          <a:xfrm>
            <a:off x="6100089" y="3245278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£ 3.50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A6333E0-2096-71F9-FE42-6118CDF76331}"/>
              </a:ext>
            </a:extLst>
          </p:cNvPr>
          <p:cNvSpPr txBox="1"/>
          <p:nvPr/>
        </p:nvSpPr>
        <p:spPr>
          <a:xfrm>
            <a:off x="6100089" y="3854670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£ 6.50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6D70810-9607-195A-3438-E1ACB86466AA}"/>
              </a:ext>
            </a:extLst>
          </p:cNvPr>
          <p:cNvSpPr txBox="1"/>
          <p:nvPr/>
        </p:nvSpPr>
        <p:spPr>
          <a:xfrm>
            <a:off x="6100088" y="4507004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£ 4.50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074ED63-028D-6BA9-1777-AF8DD8ED66D2}"/>
              </a:ext>
            </a:extLst>
          </p:cNvPr>
          <p:cNvSpPr txBox="1"/>
          <p:nvPr/>
        </p:nvSpPr>
        <p:spPr>
          <a:xfrm>
            <a:off x="6100088" y="5278786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£ 16.50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0F38586-0A42-41F3-F748-C4C95810CB6D}"/>
              </a:ext>
            </a:extLst>
          </p:cNvPr>
          <p:cNvSpPr txBox="1"/>
          <p:nvPr/>
        </p:nvSpPr>
        <p:spPr>
          <a:xfrm>
            <a:off x="6100087" y="5926751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£ 10.50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4789A9F-A7B2-686D-DBD8-ADEA9704DB92}"/>
              </a:ext>
            </a:extLst>
          </p:cNvPr>
          <p:cNvSpPr txBox="1"/>
          <p:nvPr/>
        </p:nvSpPr>
        <p:spPr>
          <a:xfrm>
            <a:off x="6100087" y="6628006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£ 11.50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6371561-A532-3F02-C53E-9FB6E1E800F5}"/>
              </a:ext>
            </a:extLst>
          </p:cNvPr>
          <p:cNvSpPr txBox="1"/>
          <p:nvPr/>
        </p:nvSpPr>
        <p:spPr>
          <a:xfrm>
            <a:off x="6005830" y="8315482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£ 7.00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5EE46F4-4CEB-9EAB-F898-4D7049B15306}"/>
              </a:ext>
            </a:extLst>
          </p:cNvPr>
          <p:cNvSpPr txBox="1"/>
          <p:nvPr/>
        </p:nvSpPr>
        <p:spPr>
          <a:xfrm>
            <a:off x="6005830" y="8923295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£ 3.25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6A3751-4E89-2629-C94E-6A4BDB71C1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507" y="3259124"/>
            <a:ext cx="438950" cy="3779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1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59">
            <a:extLst>
              <a:ext uri="{FF2B5EF4-FFF2-40B4-BE49-F238E27FC236}">
                <a16:creationId xmlns:a16="http://schemas.microsoft.com/office/drawing/2014/main" id="{8954199E-0853-9330-D98C-075D29DFA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95" y="-100016"/>
            <a:ext cx="6858000" cy="1943342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82F532E-396F-BE24-0C28-278FD3182163}"/>
              </a:ext>
            </a:extLst>
          </p:cNvPr>
          <p:cNvSpPr txBox="1">
            <a:spLocks/>
          </p:cNvSpPr>
          <p:nvPr/>
        </p:nvSpPr>
        <p:spPr>
          <a:xfrm>
            <a:off x="992386" y="753817"/>
            <a:ext cx="4873228" cy="425248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000" b="1" dirty="0">
                <a:solidFill>
                  <a:schemeClr val="bg1"/>
                </a:solidFill>
                <a:latin typeface="Agency FB" panose="020B0503020202020204" pitchFamily="34" charset="0"/>
              </a:rPr>
              <a:t>MENUS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7E3E40-2B67-1875-2B02-40F869D7AC90}"/>
              </a:ext>
            </a:extLst>
          </p:cNvPr>
          <p:cNvSpPr txBox="1"/>
          <p:nvPr/>
        </p:nvSpPr>
        <p:spPr>
          <a:xfrm>
            <a:off x="296972" y="2180453"/>
            <a:ext cx="475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Starters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F3AB6FB-923D-ED43-7D13-417C358DED56}"/>
              </a:ext>
            </a:extLst>
          </p:cNvPr>
          <p:cNvSpPr/>
          <p:nvPr/>
        </p:nvSpPr>
        <p:spPr>
          <a:xfrm flipV="1">
            <a:off x="358140" y="2609931"/>
            <a:ext cx="6541539" cy="4571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C9AF467-B493-CE51-588B-1A4F4CED9CD2}"/>
              </a:ext>
            </a:extLst>
          </p:cNvPr>
          <p:cNvSpPr txBox="1"/>
          <p:nvPr/>
        </p:nvSpPr>
        <p:spPr>
          <a:xfrm>
            <a:off x="269617" y="5521652"/>
            <a:ext cx="475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Salads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3091E2-2013-6B97-CD42-008AC4519779}"/>
              </a:ext>
            </a:extLst>
          </p:cNvPr>
          <p:cNvSpPr/>
          <p:nvPr/>
        </p:nvSpPr>
        <p:spPr>
          <a:xfrm flipV="1">
            <a:off x="269617" y="5937598"/>
            <a:ext cx="6588382" cy="4571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856B8B-8861-87BE-D177-77F203A5A735}"/>
              </a:ext>
            </a:extLst>
          </p:cNvPr>
          <p:cNvSpPr txBox="1"/>
          <p:nvPr/>
        </p:nvSpPr>
        <p:spPr>
          <a:xfrm>
            <a:off x="533192" y="2789958"/>
            <a:ext cx="495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Tomato Soup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Tomato Soup with Fish Finger &amp;Toast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FCA6E7-2653-F5A7-064F-775ECBF5EE80}"/>
              </a:ext>
            </a:extLst>
          </p:cNvPr>
          <p:cNvSpPr txBox="1"/>
          <p:nvPr/>
        </p:nvSpPr>
        <p:spPr>
          <a:xfrm>
            <a:off x="1591056" y="2745404"/>
            <a:ext cx="4695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…………………………………………………………………………………………..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359AA9A-90F4-E7D9-81AE-D3B648435286}"/>
              </a:ext>
            </a:extLst>
          </p:cNvPr>
          <p:cNvSpPr txBox="1"/>
          <p:nvPr/>
        </p:nvSpPr>
        <p:spPr>
          <a:xfrm>
            <a:off x="510377" y="6057165"/>
            <a:ext cx="569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Chicken </a:t>
            </a:r>
            <a:r>
              <a:rPr lang="en-US" b="1" dirty="0" err="1">
                <a:latin typeface="Agency FB" panose="020B0503020202020204" pitchFamily="34" charset="0"/>
              </a:rPr>
              <a:t>Ceasar</a:t>
            </a:r>
            <a:endParaRPr lang="en-US" b="1" dirty="0">
              <a:latin typeface="Agency FB" panose="020B0503020202020204" pitchFamily="34" charset="0"/>
            </a:endParaRPr>
          </a:p>
          <a:p>
            <a:r>
              <a:rPr lang="en-US" sz="1400" dirty="0">
                <a:latin typeface="Agency FB" panose="020B0503020202020204" pitchFamily="34" charset="0"/>
              </a:rPr>
              <a:t>Chicken Slices, Home baked Croutons, Chopped Eggs &amp; Parmesan Cheese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EF770F6-A60D-97A6-C43E-C7B9D4C1E351}"/>
              </a:ext>
            </a:extLst>
          </p:cNvPr>
          <p:cNvSpPr txBox="1"/>
          <p:nvPr/>
        </p:nvSpPr>
        <p:spPr>
          <a:xfrm>
            <a:off x="1728820" y="6037530"/>
            <a:ext cx="5513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………………………..………………………………………………………......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E94087A-E4CB-DDB1-5771-DA1A5F971CED}"/>
              </a:ext>
            </a:extLst>
          </p:cNvPr>
          <p:cNvSpPr txBox="1"/>
          <p:nvPr/>
        </p:nvSpPr>
        <p:spPr>
          <a:xfrm>
            <a:off x="562551" y="6666395"/>
            <a:ext cx="569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Tivoli</a:t>
            </a:r>
          </a:p>
          <a:p>
            <a:r>
              <a:rPr lang="en-US" sz="1400" dirty="0" err="1">
                <a:latin typeface="Agency FB" panose="020B0503020202020204" pitchFamily="34" charset="0"/>
              </a:rPr>
              <a:t>Radiatore</a:t>
            </a:r>
            <a:r>
              <a:rPr lang="en-US" sz="1400" dirty="0">
                <a:latin typeface="Agency FB" panose="020B0503020202020204" pitchFamily="34" charset="0"/>
              </a:rPr>
              <a:t> Pasta, Tangy Peperoni, Tomatoes, Baked Ham &amp; Swiss Cheese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2E6E4B0-7516-782F-9FB4-BF099E09A125}"/>
              </a:ext>
            </a:extLst>
          </p:cNvPr>
          <p:cNvSpPr txBox="1"/>
          <p:nvPr/>
        </p:nvSpPr>
        <p:spPr>
          <a:xfrm>
            <a:off x="992386" y="6652685"/>
            <a:ext cx="6033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………………………………………………………………………………………….…….......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E3149BC-91B4-CC89-E655-62D1F2D31782}"/>
              </a:ext>
            </a:extLst>
          </p:cNvPr>
          <p:cNvSpPr txBox="1"/>
          <p:nvPr/>
        </p:nvSpPr>
        <p:spPr>
          <a:xfrm>
            <a:off x="4657724" y="1913926"/>
            <a:ext cx="2200275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Lunch &amp; Dinner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49A44AE-3CA4-0BA7-932E-B2DDA32C7898}"/>
              </a:ext>
            </a:extLst>
          </p:cNvPr>
          <p:cNvSpPr txBox="1"/>
          <p:nvPr/>
        </p:nvSpPr>
        <p:spPr>
          <a:xfrm>
            <a:off x="575582" y="3435374"/>
            <a:ext cx="495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Chicken Soup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Chicken Soup with Mushrooms &amp; Toast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70DA982-C68F-078E-6C0C-6F13C22879A4}"/>
              </a:ext>
            </a:extLst>
          </p:cNvPr>
          <p:cNvSpPr txBox="1"/>
          <p:nvPr/>
        </p:nvSpPr>
        <p:spPr>
          <a:xfrm>
            <a:off x="1704566" y="3369434"/>
            <a:ext cx="4695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…………………………………………………………………………………..…..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5D2CC75-3A8F-D8B4-50D9-0185B0C73FBB}"/>
              </a:ext>
            </a:extLst>
          </p:cNvPr>
          <p:cNvSpPr txBox="1"/>
          <p:nvPr/>
        </p:nvSpPr>
        <p:spPr>
          <a:xfrm>
            <a:off x="575582" y="4136163"/>
            <a:ext cx="495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Crispy Corn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Smoked Flavored Corn with butter &amp; Dipping </a:t>
            </a:r>
            <a:r>
              <a:rPr lang="en-US" sz="1400" dirty="0" err="1">
                <a:latin typeface="Agency FB" panose="020B0503020202020204" pitchFamily="34" charset="0"/>
              </a:rPr>
              <a:t>Saouce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61CA5BB-52DE-8EA6-DA9E-7FA1DB4BADA4}"/>
              </a:ext>
            </a:extLst>
          </p:cNvPr>
          <p:cNvSpPr txBox="1"/>
          <p:nvPr/>
        </p:nvSpPr>
        <p:spPr>
          <a:xfrm>
            <a:off x="1633446" y="4091609"/>
            <a:ext cx="4695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…………………………………………………………………………………………..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92A3BA8-FA3A-C00A-4C1A-C318BFAEE456}"/>
              </a:ext>
            </a:extLst>
          </p:cNvPr>
          <p:cNvSpPr txBox="1"/>
          <p:nvPr/>
        </p:nvSpPr>
        <p:spPr>
          <a:xfrm>
            <a:off x="533192" y="7421156"/>
            <a:ext cx="569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Garden Deluxe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Sundried Tomatoes, Shredded Carrots, Cucumber &amp; Sliced Mushroom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818FF28-2485-C462-6E21-063923DE16E7}"/>
              </a:ext>
            </a:extLst>
          </p:cNvPr>
          <p:cNvSpPr txBox="1"/>
          <p:nvPr/>
        </p:nvSpPr>
        <p:spPr>
          <a:xfrm>
            <a:off x="1751635" y="7401521"/>
            <a:ext cx="5513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………………………..………………………………………………………......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AFFB010-7382-D8E6-6745-4F961FE9AF9F}"/>
              </a:ext>
            </a:extLst>
          </p:cNvPr>
          <p:cNvSpPr txBox="1"/>
          <p:nvPr/>
        </p:nvSpPr>
        <p:spPr>
          <a:xfrm>
            <a:off x="548227" y="8126318"/>
            <a:ext cx="569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Greek Salad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Spring Mix Salad, Green Apple Slices, Grilled Chicken, Blue Cheese &amp; Candied Pecans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02FC8DA-4778-0DEE-CE96-222D1B74FF3D}"/>
              </a:ext>
            </a:extLst>
          </p:cNvPr>
          <p:cNvSpPr txBox="1"/>
          <p:nvPr/>
        </p:nvSpPr>
        <p:spPr>
          <a:xfrm>
            <a:off x="1766670" y="8106683"/>
            <a:ext cx="5513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………………………..……………………………………………………..….....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39289B2-9EC1-1451-4488-57320760EB34}"/>
              </a:ext>
            </a:extLst>
          </p:cNvPr>
          <p:cNvSpPr txBox="1"/>
          <p:nvPr/>
        </p:nvSpPr>
        <p:spPr>
          <a:xfrm>
            <a:off x="573114" y="4905741"/>
            <a:ext cx="495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Shellfish Soup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Shellfish Soup served with Rouille and Croutons 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95C97DF-C314-14B5-A4A7-31FD66E8F655}"/>
              </a:ext>
            </a:extLst>
          </p:cNvPr>
          <p:cNvSpPr txBox="1"/>
          <p:nvPr/>
        </p:nvSpPr>
        <p:spPr>
          <a:xfrm>
            <a:off x="1731314" y="4861187"/>
            <a:ext cx="4595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…………………………………………………………………………………….…..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50FA2A4A-34C5-00EB-A8D6-F75A0AE84213}"/>
              </a:ext>
            </a:extLst>
          </p:cNvPr>
          <p:cNvSpPr txBox="1"/>
          <p:nvPr/>
        </p:nvSpPr>
        <p:spPr>
          <a:xfrm>
            <a:off x="533192" y="8880783"/>
            <a:ext cx="569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Bread and Beans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Whipped Broad Beans Salad served with A Grilled Flatbread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E59A50B-6823-6C77-D822-42AAB7632C47}"/>
              </a:ext>
            </a:extLst>
          </p:cNvPr>
          <p:cNvSpPr txBox="1"/>
          <p:nvPr/>
        </p:nvSpPr>
        <p:spPr>
          <a:xfrm>
            <a:off x="1879599" y="8861148"/>
            <a:ext cx="53855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……………………..…………………………………………………….…......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pic>
        <p:nvPicPr>
          <p:cNvPr id="45" name="Picture 10">
            <a:extLst>
              <a:ext uri="{FF2B5EF4-FFF2-40B4-BE49-F238E27FC236}">
                <a16:creationId xmlns:a16="http://schemas.microsoft.com/office/drawing/2014/main" id="{2F43E937-EF50-48E6-32F7-60336C9AB4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660"/>
          <a:stretch/>
        </p:blipFill>
        <p:spPr bwMode="auto">
          <a:xfrm>
            <a:off x="5938993" y="9069510"/>
            <a:ext cx="1071405" cy="73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52220747-A67C-7D5D-03F5-A70D3E45E0C3}"/>
              </a:ext>
            </a:extLst>
          </p:cNvPr>
          <p:cNvSpPr txBox="1"/>
          <p:nvPr/>
        </p:nvSpPr>
        <p:spPr>
          <a:xfrm>
            <a:off x="6111868" y="8942337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£ 12.50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5C95204-B971-63EC-CC8D-11C0A2E0050F}"/>
              </a:ext>
            </a:extLst>
          </p:cNvPr>
          <p:cNvSpPr txBox="1"/>
          <p:nvPr/>
        </p:nvSpPr>
        <p:spPr>
          <a:xfrm>
            <a:off x="6116300" y="2820669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£ 10.50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E144BFB-65B5-1F19-C1A1-BA327C40FC87}"/>
              </a:ext>
            </a:extLst>
          </p:cNvPr>
          <p:cNvSpPr txBox="1"/>
          <p:nvPr/>
        </p:nvSpPr>
        <p:spPr>
          <a:xfrm>
            <a:off x="6173264" y="4163909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£ 15.0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9322F0C-F2D2-0363-6688-8ED2F84883B4}"/>
              </a:ext>
            </a:extLst>
          </p:cNvPr>
          <p:cNvSpPr txBox="1"/>
          <p:nvPr/>
        </p:nvSpPr>
        <p:spPr>
          <a:xfrm>
            <a:off x="6206969" y="4955827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£ 17.50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EC11B3C-4EB4-B0BB-38BE-B007DA7D6986}"/>
              </a:ext>
            </a:extLst>
          </p:cNvPr>
          <p:cNvSpPr txBox="1"/>
          <p:nvPr/>
        </p:nvSpPr>
        <p:spPr>
          <a:xfrm>
            <a:off x="6116300" y="3478579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£ 14.50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CE6ECF0-49D4-C382-7189-240B3802BAAD}"/>
              </a:ext>
            </a:extLst>
          </p:cNvPr>
          <p:cNvSpPr txBox="1"/>
          <p:nvPr/>
        </p:nvSpPr>
        <p:spPr>
          <a:xfrm>
            <a:off x="6116299" y="6119737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£ 17.50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F62CC04-9E2D-385B-B1E6-A12ED1F77385}"/>
              </a:ext>
            </a:extLst>
          </p:cNvPr>
          <p:cNvSpPr txBox="1"/>
          <p:nvPr/>
        </p:nvSpPr>
        <p:spPr>
          <a:xfrm>
            <a:off x="6120514" y="6747289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£ 15.50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DE8CBEC7-76AA-0AE7-46E8-1B30F155EBF9}"/>
              </a:ext>
            </a:extLst>
          </p:cNvPr>
          <p:cNvSpPr txBox="1"/>
          <p:nvPr/>
        </p:nvSpPr>
        <p:spPr>
          <a:xfrm>
            <a:off x="6111869" y="7495521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£ 15.50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CE63214E-6550-6797-A730-0B61CEF8C072}"/>
              </a:ext>
            </a:extLst>
          </p:cNvPr>
          <p:cNvSpPr txBox="1"/>
          <p:nvPr/>
        </p:nvSpPr>
        <p:spPr>
          <a:xfrm>
            <a:off x="6120513" y="8206916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£ 13.50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EF58066-5DE0-5534-B9C9-07BBF02422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435" y="2845265"/>
            <a:ext cx="438950" cy="6565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617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5747FF-02FD-05DA-4EC5-0FA031F526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541" y="-16383"/>
            <a:ext cx="6939219" cy="193852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82F532E-396F-BE24-0C28-278FD3182163}"/>
              </a:ext>
            </a:extLst>
          </p:cNvPr>
          <p:cNvSpPr txBox="1">
            <a:spLocks/>
          </p:cNvSpPr>
          <p:nvPr/>
        </p:nvSpPr>
        <p:spPr>
          <a:xfrm>
            <a:off x="992386" y="644089"/>
            <a:ext cx="4873228" cy="425248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000" b="1" dirty="0">
                <a:solidFill>
                  <a:schemeClr val="bg1"/>
                </a:solidFill>
                <a:latin typeface="Agency FB" panose="020B0503020202020204" pitchFamily="34" charset="0"/>
              </a:rPr>
              <a:t>MENUS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7E3E40-2B67-1875-2B02-40F869D7AC90}"/>
              </a:ext>
            </a:extLst>
          </p:cNvPr>
          <p:cNvSpPr txBox="1"/>
          <p:nvPr/>
        </p:nvSpPr>
        <p:spPr>
          <a:xfrm>
            <a:off x="296972" y="2237599"/>
            <a:ext cx="475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Main Courses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F3AB6FB-923D-ED43-7D13-417C358DED56}"/>
              </a:ext>
            </a:extLst>
          </p:cNvPr>
          <p:cNvSpPr/>
          <p:nvPr/>
        </p:nvSpPr>
        <p:spPr>
          <a:xfrm flipV="1">
            <a:off x="358140" y="2667077"/>
            <a:ext cx="6541539" cy="4571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C9AF467-B493-CE51-588B-1A4F4CED9CD2}"/>
              </a:ext>
            </a:extLst>
          </p:cNvPr>
          <p:cNvSpPr txBox="1"/>
          <p:nvPr/>
        </p:nvSpPr>
        <p:spPr>
          <a:xfrm>
            <a:off x="283941" y="7437714"/>
            <a:ext cx="475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Platters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3091E2-2013-6B97-CD42-008AC4519779}"/>
              </a:ext>
            </a:extLst>
          </p:cNvPr>
          <p:cNvSpPr/>
          <p:nvPr/>
        </p:nvSpPr>
        <p:spPr>
          <a:xfrm flipV="1">
            <a:off x="283941" y="7853660"/>
            <a:ext cx="6588382" cy="4571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856B8B-8861-87BE-D177-77F203A5A735}"/>
              </a:ext>
            </a:extLst>
          </p:cNvPr>
          <p:cNvSpPr txBox="1"/>
          <p:nvPr/>
        </p:nvSpPr>
        <p:spPr>
          <a:xfrm>
            <a:off x="533192" y="2847104"/>
            <a:ext cx="556280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Lobster and King Prawns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Grilled Bay Lobster, King Prawns in Garlic Butter served with Coleslaw, Sweet </a:t>
            </a:r>
            <a:r>
              <a:rPr lang="en-US" sz="1400" dirty="0" err="1">
                <a:latin typeface="Agency FB" panose="020B0503020202020204" pitchFamily="34" charset="0"/>
              </a:rPr>
              <a:t>Chilli</a:t>
            </a:r>
            <a:r>
              <a:rPr lang="en-US" sz="1400" dirty="0">
                <a:latin typeface="Agency FB" panose="020B0503020202020204" pitchFamily="34" charset="0"/>
              </a:rPr>
              <a:t> Mayonnaise, Salad and Hive Chips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FCA6E7-2653-F5A7-064F-775ECBF5EE80}"/>
              </a:ext>
            </a:extLst>
          </p:cNvPr>
          <p:cNvSpPr txBox="1"/>
          <p:nvPr/>
        </p:nvSpPr>
        <p:spPr>
          <a:xfrm>
            <a:off x="2535936" y="2797024"/>
            <a:ext cx="3792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359AA9A-90F4-E7D9-81AE-D3B648435286}"/>
              </a:ext>
            </a:extLst>
          </p:cNvPr>
          <p:cNvSpPr txBox="1"/>
          <p:nvPr/>
        </p:nvSpPr>
        <p:spPr>
          <a:xfrm>
            <a:off x="538167" y="7983972"/>
            <a:ext cx="569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SALMON &amp; PINOT NOIR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Smoked Salmon and Fries served with Teriyaki Sauce and Pinot Noir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EF770F6-A60D-97A6-C43E-C7B9D4C1E351}"/>
              </a:ext>
            </a:extLst>
          </p:cNvPr>
          <p:cNvSpPr txBox="1"/>
          <p:nvPr/>
        </p:nvSpPr>
        <p:spPr>
          <a:xfrm>
            <a:off x="2307336" y="7945993"/>
            <a:ext cx="4076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………………………..……………………………………………………..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E3149BC-91B4-CC89-E655-62D1F2D31782}"/>
              </a:ext>
            </a:extLst>
          </p:cNvPr>
          <p:cNvSpPr txBox="1"/>
          <p:nvPr/>
        </p:nvSpPr>
        <p:spPr>
          <a:xfrm>
            <a:off x="4657724" y="1993174"/>
            <a:ext cx="2200275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Lunch &amp; Dinner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49A44AE-3CA4-0BA7-932E-B2DDA32C7898}"/>
              </a:ext>
            </a:extLst>
          </p:cNvPr>
          <p:cNvSpPr txBox="1"/>
          <p:nvPr/>
        </p:nvSpPr>
        <p:spPr>
          <a:xfrm>
            <a:off x="539006" y="3632728"/>
            <a:ext cx="495320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Smoked Salmon and Fries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Smoked Salmon, served with Sun Blushed Tomatoes and Baby Corn in A Rich Creamy Parmesan Sauce with Crispy Fries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70DA982-C68F-078E-6C0C-6F13C22879A4}"/>
              </a:ext>
            </a:extLst>
          </p:cNvPr>
          <p:cNvSpPr txBox="1"/>
          <p:nvPr/>
        </p:nvSpPr>
        <p:spPr>
          <a:xfrm>
            <a:off x="2602992" y="3566788"/>
            <a:ext cx="3980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5D2CC75-3A8F-D8B4-50D9-0185B0C73FBB}"/>
              </a:ext>
            </a:extLst>
          </p:cNvPr>
          <p:cNvSpPr txBox="1"/>
          <p:nvPr/>
        </p:nvSpPr>
        <p:spPr>
          <a:xfrm>
            <a:off x="565422" y="4443245"/>
            <a:ext cx="495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Crab Sandwich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Portland White and Brown Crab in Brown Bread, Seasonal Salad and Coleslaw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61CA5BB-52DE-8EA6-DA9E-7FA1DB4BADA4}"/>
              </a:ext>
            </a:extLst>
          </p:cNvPr>
          <p:cNvSpPr txBox="1"/>
          <p:nvPr/>
        </p:nvSpPr>
        <p:spPr>
          <a:xfrm>
            <a:off x="1779572" y="4398691"/>
            <a:ext cx="4539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…………………………………………………………………………………………..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8A5F948-57FE-687A-9B9C-72A9A1C670AF}"/>
              </a:ext>
            </a:extLst>
          </p:cNvPr>
          <p:cNvSpPr txBox="1"/>
          <p:nvPr/>
        </p:nvSpPr>
        <p:spPr>
          <a:xfrm>
            <a:off x="576416" y="5109149"/>
            <a:ext cx="537226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BBQ Wild Bass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Grilled Wild Bass with Roasted Wild mushrooms, Roasted Peppers, Stir Fried Peas and Spring Greens served with A Roasted Red Pepper Dressing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2ECBD11-17B2-02CC-4DB5-666F5B52910A}"/>
              </a:ext>
            </a:extLst>
          </p:cNvPr>
          <p:cNvSpPr txBox="1"/>
          <p:nvPr/>
        </p:nvSpPr>
        <p:spPr>
          <a:xfrm>
            <a:off x="1790566" y="5064595"/>
            <a:ext cx="4539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CFB0F27-8A91-8C1A-02E0-4D4EA95AB1EE}"/>
              </a:ext>
            </a:extLst>
          </p:cNvPr>
          <p:cNvSpPr txBox="1"/>
          <p:nvPr/>
        </p:nvSpPr>
        <p:spPr>
          <a:xfrm>
            <a:off x="550182" y="5954544"/>
            <a:ext cx="537226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Crispy Tofu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Tofu served with Rice Vermicelli, Sea Vegetables, Wild Mushrooms, Radish, Spring onions and Teriyaki Dressing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45F5429-947F-C7BF-56D5-7F8A693D2E9C}"/>
              </a:ext>
            </a:extLst>
          </p:cNvPr>
          <p:cNvSpPr txBox="1"/>
          <p:nvPr/>
        </p:nvSpPr>
        <p:spPr>
          <a:xfrm>
            <a:off x="1508760" y="5909990"/>
            <a:ext cx="4794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8053A13-35D2-C1E3-8A07-CCA0EA486D6F}"/>
              </a:ext>
            </a:extLst>
          </p:cNvPr>
          <p:cNvSpPr txBox="1"/>
          <p:nvPr/>
        </p:nvSpPr>
        <p:spPr>
          <a:xfrm>
            <a:off x="576416" y="6818952"/>
            <a:ext cx="5372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Grilled Seafood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Grilled Monkfish Tail with Black Butter and Capers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A2A848B-EA80-218E-56BA-59CC254261B0}"/>
              </a:ext>
            </a:extLst>
          </p:cNvPr>
          <p:cNvSpPr txBox="1"/>
          <p:nvPr/>
        </p:nvSpPr>
        <p:spPr>
          <a:xfrm>
            <a:off x="1825339" y="6774398"/>
            <a:ext cx="4504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BC6EB45-F813-429A-CDEC-FD5C88B23CD3}"/>
              </a:ext>
            </a:extLst>
          </p:cNvPr>
          <p:cNvSpPr txBox="1"/>
          <p:nvPr/>
        </p:nvSpPr>
        <p:spPr>
          <a:xfrm>
            <a:off x="525798" y="8656145"/>
            <a:ext cx="569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OYSTERS &amp; CHAMPAGNE</a:t>
            </a:r>
          </a:p>
          <a:p>
            <a:r>
              <a:rPr lang="en-US" sz="1400" dirty="0">
                <a:latin typeface="Agency FB" panose="020B0503020202020204" pitchFamily="34" charset="0"/>
              </a:rPr>
              <a:t>Boiled Oysters served With Lemon Wedges, Hot Sauce, Mignonette Sauce with Champagne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13C962F1-5F4C-7653-C422-FE65759D879C}"/>
              </a:ext>
            </a:extLst>
          </p:cNvPr>
          <p:cNvSpPr txBox="1"/>
          <p:nvPr/>
        </p:nvSpPr>
        <p:spPr>
          <a:xfrm>
            <a:off x="2444495" y="8618166"/>
            <a:ext cx="3927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………………………..…………………………………………………..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pic>
        <p:nvPicPr>
          <p:cNvPr id="47" name="Picture 10">
            <a:extLst>
              <a:ext uri="{FF2B5EF4-FFF2-40B4-BE49-F238E27FC236}">
                <a16:creationId xmlns:a16="http://schemas.microsoft.com/office/drawing/2014/main" id="{BEA75E80-7730-363A-782D-D44608C287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660"/>
          <a:stretch/>
        </p:blipFill>
        <p:spPr bwMode="auto">
          <a:xfrm>
            <a:off x="5938993" y="8993310"/>
            <a:ext cx="1071405" cy="73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CBA1DA3F-B75D-F78A-0A62-1B49236D78A9}"/>
              </a:ext>
            </a:extLst>
          </p:cNvPr>
          <p:cNvSpPr txBox="1"/>
          <p:nvPr/>
        </p:nvSpPr>
        <p:spPr>
          <a:xfrm>
            <a:off x="6191885" y="2896558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£ 19.50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7FE1DDC-6C25-0C9E-4C2F-E4B2B0D5C8A6}"/>
              </a:ext>
            </a:extLst>
          </p:cNvPr>
          <p:cNvSpPr txBox="1"/>
          <p:nvPr/>
        </p:nvSpPr>
        <p:spPr>
          <a:xfrm>
            <a:off x="6234759" y="4492161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£ 17.50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732221B-8216-C9BE-649B-FD7B49EB8C8F}"/>
              </a:ext>
            </a:extLst>
          </p:cNvPr>
          <p:cNvSpPr txBox="1"/>
          <p:nvPr/>
        </p:nvSpPr>
        <p:spPr>
          <a:xfrm>
            <a:off x="6234759" y="5155805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£ 18.50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CA4791F-F87F-FC77-7979-C8B6A15D6297}"/>
              </a:ext>
            </a:extLst>
          </p:cNvPr>
          <p:cNvSpPr txBox="1"/>
          <p:nvPr/>
        </p:nvSpPr>
        <p:spPr>
          <a:xfrm>
            <a:off x="6234758" y="5994856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£ 15.50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0E3B335-C04A-566E-FA49-7DF549E74E56}"/>
              </a:ext>
            </a:extLst>
          </p:cNvPr>
          <p:cNvSpPr txBox="1"/>
          <p:nvPr/>
        </p:nvSpPr>
        <p:spPr>
          <a:xfrm>
            <a:off x="6233455" y="6894955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£ 22.00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28EC0288-6318-0318-D598-906261ECC705}"/>
              </a:ext>
            </a:extLst>
          </p:cNvPr>
          <p:cNvSpPr txBox="1"/>
          <p:nvPr/>
        </p:nvSpPr>
        <p:spPr>
          <a:xfrm>
            <a:off x="6217106" y="8041535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£ 10.50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4100B35A-DDD2-0C67-92AE-61BBCF3226A9}"/>
              </a:ext>
            </a:extLst>
          </p:cNvPr>
          <p:cNvSpPr txBox="1"/>
          <p:nvPr/>
        </p:nvSpPr>
        <p:spPr>
          <a:xfrm>
            <a:off x="6217105" y="8696830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£ 10.50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DD5A2E4-F73B-9189-2455-25E62D519E66}"/>
              </a:ext>
            </a:extLst>
          </p:cNvPr>
          <p:cNvSpPr txBox="1"/>
          <p:nvPr/>
        </p:nvSpPr>
        <p:spPr>
          <a:xfrm>
            <a:off x="6184610" y="3675871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£ 20.50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2A9E10-1720-8640-5BBA-B1C60329F0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40" y="2981690"/>
            <a:ext cx="481626" cy="6163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882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754102E-D5CF-3D94-3D0D-5C70FF5781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55489"/>
            <a:ext cx="6846401" cy="321896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F1FB5DA-827D-6FBF-0FE2-197D935A1C3A}"/>
              </a:ext>
            </a:extLst>
          </p:cNvPr>
          <p:cNvSpPr txBox="1">
            <a:spLocks/>
          </p:cNvSpPr>
          <p:nvPr/>
        </p:nvSpPr>
        <p:spPr>
          <a:xfrm>
            <a:off x="987760" y="1181836"/>
            <a:ext cx="4873228" cy="425248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b="1" dirty="0">
                <a:solidFill>
                  <a:schemeClr val="bg1"/>
                </a:solidFill>
                <a:latin typeface="Agency FB" panose="020B0503020202020204" pitchFamily="34" charset="0"/>
              </a:rPr>
              <a:t>WINE </a:t>
            </a:r>
          </a:p>
          <a:p>
            <a:r>
              <a:rPr lang="en-US" sz="8000" b="1" dirty="0">
                <a:solidFill>
                  <a:schemeClr val="bg1"/>
                </a:solidFill>
                <a:latin typeface="Agency FB" panose="020B0503020202020204" pitchFamily="34" charset="0"/>
              </a:rPr>
              <a:t>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82B34D-E8CD-002C-95CD-C25337048145}"/>
              </a:ext>
            </a:extLst>
          </p:cNvPr>
          <p:cNvSpPr txBox="1"/>
          <p:nvPr/>
        </p:nvSpPr>
        <p:spPr>
          <a:xfrm>
            <a:off x="296972" y="3011975"/>
            <a:ext cx="475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Sparkling (125ml)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197E8D-67A7-AAA6-6E35-9645CC16E158}"/>
              </a:ext>
            </a:extLst>
          </p:cNvPr>
          <p:cNvSpPr/>
          <p:nvPr/>
        </p:nvSpPr>
        <p:spPr>
          <a:xfrm flipV="1">
            <a:off x="358140" y="3441453"/>
            <a:ext cx="6541539" cy="4571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3DD62C-703D-70F9-A024-B1C563E09B85}"/>
              </a:ext>
            </a:extLst>
          </p:cNvPr>
          <p:cNvSpPr txBox="1"/>
          <p:nvPr/>
        </p:nvSpPr>
        <p:spPr>
          <a:xfrm>
            <a:off x="386888" y="3621480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>
                <a:latin typeface="Agency FB" panose="020B0503020202020204" pitchFamily="34" charset="0"/>
              </a:rPr>
              <a:t>1. LE DOLCI COLLINE PROSECCO SPUMANTE N.V.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D1C012-B3BF-BF11-17CC-6957DC10D876}"/>
              </a:ext>
            </a:extLst>
          </p:cNvPr>
          <p:cNvSpPr txBox="1"/>
          <p:nvPr/>
        </p:nvSpPr>
        <p:spPr>
          <a:xfrm>
            <a:off x="4023360" y="3571400"/>
            <a:ext cx="2305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0A5C2F-AACB-9C2E-1321-DEE42167A310}"/>
              </a:ext>
            </a:extLst>
          </p:cNvPr>
          <p:cNvSpPr txBox="1"/>
          <p:nvPr/>
        </p:nvSpPr>
        <p:spPr>
          <a:xfrm>
            <a:off x="399080" y="4175200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>
                <a:latin typeface="Agency FB" panose="020B0503020202020204" pitchFamily="34" charset="0"/>
              </a:rPr>
              <a:t>2. </a:t>
            </a:r>
            <a:r>
              <a:rPr lang="fr-FR" b="1" dirty="0">
                <a:latin typeface="Agency FB" panose="020B0503020202020204" pitchFamily="34" charset="0"/>
              </a:rPr>
              <a:t>CRÉMANT DE LIMOUX BRUT N.V.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B6373C5-76A7-B395-34A0-953BC71FD5AF}"/>
              </a:ext>
            </a:extLst>
          </p:cNvPr>
          <p:cNvSpPr txBox="1"/>
          <p:nvPr/>
        </p:nvSpPr>
        <p:spPr>
          <a:xfrm>
            <a:off x="3023616" y="4125120"/>
            <a:ext cx="3347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…..…………………………………….……………………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0FFB9E4-68F2-E04D-8E67-CEC45A4580D5}"/>
              </a:ext>
            </a:extLst>
          </p:cNvPr>
          <p:cNvSpPr txBox="1"/>
          <p:nvPr/>
        </p:nvSpPr>
        <p:spPr>
          <a:xfrm>
            <a:off x="246042" y="4749530"/>
            <a:ext cx="475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White (175ml)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253D530-4509-246B-D9DE-2A715A73C0E4}"/>
              </a:ext>
            </a:extLst>
          </p:cNvPr>
          <p:cNvSpPr/>
          <p:nvPr/>
        </p:nvSpPr>
        <p:spPr>
          <a:xfrm flipV="1">
            <a:off x="307210" y="5179008"/>
            <a:ext cx="6541539" cy="4571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11B738B-CCA9-2892-A05C-0DB9476B8DD0}"/>
              </a:ext>
            </a:extLst>
          </p:cNvPr>
          <p:cNvSpPr txBox="1"/>
          <p:nvPr/>
        </p:nvSpPr>
        <p:spPr>
          <a:xfrm>
            <a:off x="335958" y="5359035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>
                <a:latin typeface="Agency FB" panose="020B0503020202020204" pitchFamily="34" charset="0"/>
              </a:rPr>
              <a:t>1. </a:t>
            </a:r>
            <a:r>
              <a:rPr lang="fr-FR" b="1" dirty="0">
                <a:latin typeface="Agency FB" panose="020B0503020202020204" pitchFamily="34" charset="0"/>
              </a:rPr>
              <a:t>SAINT-POURÇAIN CUVÉE PRINTANIÈRE BLANC 2020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57D4CF2-7A12-FD34-F68B-54A047281616}"/>
              </a:ext>
            </a:extLst>
          </p:cNvPr>
          <p:cNvSpPr txBox="1"/>
          <p:nvPr/>
        </p:nvSpPr>
        <p:spPr>
          <a:xfrm>
            <a:off x="4431792" y="5308955"/>
            <a:ext cx="1846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057FD44-54F0-C9E7-5743-AB9102509C8D}"/>
              </a:ext>
            </a:extLst>
          </p:cNvPr>
          <p:cNvSpPr txBox="1"/>
          <p:nvPr/>
        </p:nvSpPr>
        <p:spPr>
          <a:xfrm>
            <a:off x="348150" y="5912755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>
                <a:latin typeface="Agency FB" panose="020B0503020202020204" pitchFamily="34" charset="0"/>
              </a:rPr>
              <a:t>2. </a:t>
            </a:r>
            <a:r>
              <a:rPr lang="en-US" b="1" dirty="0">
                <a:latin typeface="Agency FB" panose="020B0503020202020204" pitchFamily="34" charset="0"/>
              </a:rPr>
              <a:t>VILLA HUESGEN 'BY THE GLASS' RIESLING 2018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D1FF688-03D2-5720-EA6A-774CFB086766}"/>
              </a:ext>
            </a:extLst>
          </p:cNvPr>
          <p:cNvSpPr txBox="1"/>
          <p:nvPr/>
        </p:nvSpPr>
        <p:spPr>
          <a:xfrm>
            <a:off x="4133088" y="5862675"/>
            <a:ext cx="2187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…..…………………………………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FC6E9F4-5414-336A-DD7A-C274A684D87F}"/>
              </a:ext>
            </a:extLst>
          </p:cNvPr>
          <p:cNvSpPr txBox="1"/>
          <p:nvPr/>
        </p:nvSpPr>
        <p:spPr>
          <a:xfrm>
            <a:off x="344216" y="6440331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>
                <a:latin typeface="Agency FB" panose="020B0503020202020204" pitchFamily="34" charset="0"/>
              </a:rPr>
              <a:t>3. </a:t>
            </a:r>
            <a:r>
              <a:rPr lang="fr-FR" b="1" dirty="0">
                <a:latin typeface="Agency FB" panose="020B0503020202020204" pitchFamily="34" charset="0"/>
              </a:rPr>
              <a:t>MUSCADET SÈVRE ET MAINE VIEILLES VIGNES 2019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A8C6FA3-9A45-168A-EDFE-CF21CB0D3BA9}"/>
              </a:ext>
            </a:extLst>
          </p:cNvPr>
          <p:cNvSpPr txBox="1"/>
          <p:nvPr/>
        </p:nvSpPr>
        <p:spPr>
          <a:xfrm>
            <a:off x="4440050" y="6390251"/>
            <a:ext cx="1846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1AFD102-4D37-549B-DA2F-9130E1B409B0}"/>
              </a:ext>
            </a:extLst>
          </p:cNvPr>
          <p:cNvSpPr txBox="1"/>
          <p:nvPr/>
        </p:nvSpPr>
        <p:spPr>
          <a:xfrm>
            <a:off x="356408" y="6951379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>
                <a:latin typeface="Agency FB" panose="020B0503020202020204" pitchFamily="34" charset="0"/>
              </a:rPr>
              <a:t>4. PINOT GRIGIO 'TERRAZZE DELLA LUNA' 2019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2BFDEAC-0521-65F5-ABBF-FF47F3A5DE36}"/>
              </a:ext>
            </a:extLst>
          </p:cNvPr>
          <p:cNvSpPr txBox="1"/>
          <p:nvPr/>
        </p:nvSpPr>
        <p:spPr>
          <a:xfrm>
            <a:off x="3895344" y="6901299"/>
            <a:ext cx="2433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…..…..…………………………………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C6B0A36-2262-31A2-DA1B-36EB7542D5AB}"/>
              </a:ext>
            </a:extLst>
          </p:cNvPr>
          <p:cNvSpPr txBox="1"/>
          <p:nvPr/>
        </p:nvSpPr>
        <p:spPr>
          <a:xfrm>
            <a:off x="246042" y="7290794"/>
            <a:ext cx="475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Red (175ml)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52AA5A9-C82B-AE6F-4403-5F1AC5C03BDC}"/>
              </a:ext>
            </a:extLst>
          </p:cNvPr>
          <p:cNvSpPr/>
          <p:nvPr/>
        </p:nvSpPr>
        <p:spPr>
          <a:xfrm flipV="1">
            <a:off x="307210" y="7720272"/>
            <a:ext cx="6541539" cy="4571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E0EE62D-406D-EA70-A5FE-3F774ABF2CC8}"/>
              </a:ext>
            </a:extLst>
          </p:cNvPr>
          <p:cNvSpPr txBox="1"/>
          <p:nvPr/>
        </p:nvSpPr>
        <p:spPr>
          <a:xfrm>
            <a:off x="335958" y="7900299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>
                <a:latin typeface="Agency FB" panose="020B0503020202020204" pitchFamily="34" charset="0"/>
              </a:rPr>
              <a:t>1. </a:t>
            </a:r>
            <a:r>
              <a:rPr lang="fr-FR" b="1" dirty="0">
                <a:latin typeface="Agency FB" panose="020B0503020202020204" pitchFamily="34" charset="0"/>
              </a:rPr>
              <a:t>VALPOLICELLA 'V' 2019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070D03C-CAD9-FC57-525C-9CDE5E943F4D}"/>
              </a:ext>
            </a:extLst>
          </p:cNvPr>
          <p:cNvSpPr txBox="1"/>
          <p:nvPr/>
        </p:nvSpPr>
        <p:spPr>
          <a:xfrm>
            <a:off x="2326640" y="7850219"/>
            <a:ext cx="3951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………………………………………..…………………………………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FF19A63-6B0E-8262-14AD-1C0C358FF57E}"/>
              </a:ext>
            </a:extLst>
          </p:cNvPr>
          <p:cNvSpPr txBox="1"/>
          <p:nvPr/>
        </p:nvSpPr>
        <p:spPr>
          <a:xfrm>
            <a:off x="348150" y="8454019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>
                <a:latin typeface="Agency FB" panose="020B0503020202020204" pitchFamily="34" charset="0"/>
              </a:rPr>
              <a:t>2. </a:t>
            </a:r>
            <a:r>
              <a:rPr lang="en-US" b="1" dirty="0">
                <a:latin typeface="Agency FB" panose="020B0503020202020204" pitchFamily="34" charset="0"/>
              </a:rPr>
              <a:t>LAN RIOJA CRIANZA 2017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39B1D05-8CFB-C222-EAF1-DC15FCCCD9C0}"/>
              </a:ext>
            </a:extLst>
          </p:cNvPr>
          <p:cNvSpPr txBox="1"/>
          <p:nvPr/>
        </p:nvSpPr>
        <p:spPr>
          <a:xfrm>
            <a:off x="2548128" y="8403939"/>
            <a:ext cx="3772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………………………………..……………………………………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C874A61-EA2C-1006-8C9B-EFC73D2A7B9F}"/>
              </a:ext>
            </a:extLst>
          </p:cNvPr>
          <p:cNvSpPr txBox="1"/>
          <p:nvPr/>
        </p:nvSpPr>
        <p:spPr>
          <a:xfrm>
            <a:off x="344216" y="8981595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>
                <a:latin typeface="Agency FB" panose="020B0503020202020204" pitchFamily="34" charset="0"/>
              </a:rPr>
              <a:t>3. </a:t>
            </a:r>
            <a:r>
              <a:rPr lang="fr-FR" b="1" dirty="0">
                <a:latin typeface="Agency FB" panose="020B0503020202020204" pitchFamily="34" charset="0"/>
              </a:rPr>
              <a:t>SAINT-CHINIAN 'CUVEÉ MAGALI' 2013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F7D1A2B-4DEB-AA36-9DE3-DE6D9CD182BB}"/>
              </a:ext>
            </a:extLst>
          </p:cNvPr>
          <p:cNvSpPr txBox="1"/>
          <p:nvPr/>
        </p:nvSpPr>
        <p:spPr>
          <a:xfrm>
            <a:off x="3429000" y="8931515"/>
            <a:ext cx="2857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………………..…………………………………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98A615F-C91B-7519-A1F1-4473925466EF}"/>
              </a:ext>
            </a:extLst>
          </p:cNvPr>
          <p:cNvSpPr txBox="1"/>
          <p:nvPr/>
        </p:nvSpPr>
        <p:spPr>
          <a:xfrm>
            <a:off x="356408" y="9492643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>
                <a:latin typeface="Agency FB" panose="020B0503020202020204" pitchFamily="34" charset="0"/>
              </a:rPr>
              <a:t>4. CLINE 'LODI' ZINFANDEL 2020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13EC440-8B67-8D58-4271-7B9A9059002B}"/>
              </a:ext>
            </a:extLst>
          </p:cNvPr>
          <p:cNvSpPr txBox="1"/>
          <p:nvPr/>
        </p:nvSpPr>
        <p:spPr>
          <a:xfrm>
            <a:off x="2895600" y="9442563"/>
            <a:ext cx="3433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…………………..…..……………………………………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BECE130-C4CE-E821-2109-05684767736E}"/>
              </a:ext>
            </a:extLst>
          </p:cNvPr>
          <p:cNvSpPr txBox="1"/>
          <p:nvPr/>
        </p:nvSpPr>
        <p:spPr>
          <a:xfrm>
            <a:off x="6125069" y="3652257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£ 7.25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2BC9CB5-4307-79B4-9484-5B02A4D84CAC}"/>
              </a:ext>
            </a:extLst>
          </p:cNvPr>
          <p:cNvSpPr txBox="1"/>
          <p:nvPr/>
        </p:nvSpPr>
        <p:spPr>
          <a:xfrm>
            <a:off x="6125069" y="4235623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£ 13.25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6FEED3D-9277-386C-D564-E3454CA7CB74}"/>
              </a:ext>
            </a:extLst>
          </p:cNvPr>
          <p:cNvSpPr txBox="1"/>
          <p:nvPr/>
        </p:nvSpPr>
        <p:spPr>
          <a:xfrm>
            <a:off x="6125069" y="5378217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£ 10.25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DEB46AB-37B4-450B-14BB-C6B8E31611C8}"/>
              </a:ext>
            </a:extLst>
          </p:cNvPr>
          <p:cNvSpPr txBox="1"/>
          <p:nvPr/>
        </p:nvSpPr>
        <p:spPr>
          <a:xfrm>
            <a:off x="6125069" y="5955574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£ 9.00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1FF3939-1AEE-0C0A-B04B-3480519EA4BB}"/>
              </a:ext>
            </a:extLst>
          </p:cNvPr>
          <p:cNvSpPr txBox="1"/>
          <p:nvPr/>
        </p:nvSpPr>
        <p:spPr>
          <a:xfrm>
            <a:off x="6125069" y="6505514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£ 8.25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C95B4F0-1863-B6E8-A1C3-14353677C9AF}"/>
              </a:ext>
            </a:extLst>
          </p:cNvPr>
          <p:cNvSpPr txBox="1"/>
          <p:nvPr/>
        </p:nvSpPr>
        <p:spPr>
          <a:xfrm>
            <a:off x="6125069" y="6989238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£ 10.25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4C74C4EB-8EE4-07B5-9A2B-F9CD8CD3E891}"/>
              </a:ext>
            </a:extLst>
          </p:cNvPr>
          <p:cNvSpPr txBox="1"/>
          <p:nvPr/>
        </p:nvSpPr>
        <p:spPr>
          <a:xfrm>
            <a:off x="6125068" y="7903621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£ 8.50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BFDE2F9-DC8B-5CF2-CD73-D2A4C3CE62E2}"/>
              </a:ext>
            </a:extLst>
          </p:cNvPr>
          <p:cNvSpPr txBox="1"/>
          <p:nvPr/>
        </p:nvSpPr>
        <p:spPr>
          <a:xfrm>
            <a:off x="6125068" y="8510227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£ 9.00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2009EE7-B0DF-47DA-72F2-73966550AD67}"/>
              </a:ext>
            </a:extLst>
          </p:cNvPr>
          <p:cNvSpPr txBox="1"/>
          <p:nvPr/>
        </p:nvSpPr>
        <p:spPr>
          <a:xfrm>
            <a:off x="6125068" y="9002354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£ 10.50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EE742EC-F8E7-DA1D-64A1-79D336149300}"/>
              </a:ext>
            </a:extLst>
          </p:cNvPr>
          <p:cNvSpPr txBox="1"/>
          <p:nvPr/>
        </p:nvSpPr>
        <p:spPr>
          <a:xfrm>
            <a:off x="6125068" y="9523420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£ 10.75</a:t>
            </a:r>
          </a:p>
        </p:txBody>
      </p:sp>
    </p:spTree>
    <p:extLst>
      <p:ext uri="{BB962C8B-B14F-4D97-AF65-F5344CB8AC3E}">
        <p14:creationId xmlns:p14="http://schemas.microsoft.com/office/powerpoint/2010/main" val="2810528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E28B407-CA2F-591F-2ACF-4C78F1E5CF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54" y="-29700"/>
            <a:ext cx="9133826" cy="220039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82F532E-396F-BE24-0C28-278FD3182163}"/>
              </a:ext>
            </a:extLst>
          </p:cNvPr>
          <p:cNvSpPr txBox="1">
            <a:spLocks/>
          </p:cNvSpPr>
          <p:nvPr/>
        </p:nvSpPr>
        <p:spPr>
          <a:xfrm>
            <a:off x="358140" y="1342038"/>
            <a:ext cx="2933071" cy="461664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200" b="1" dirty="0">
                <a:solidFill>
                  <a:schemeClr val="bg1"/>
                </a:solidFill>
                <a:latin typeface="Agency FB" panose="020B0503020202020204" pitchFamily="34" charset="0"/>
              </a:rPr>
              <a:t>MENUS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7E3E40-2B67-1875-2B02-40F869D7AC90}"/>
              </a:ext>
            </a:extLst>
          </p:cNvPr>
          <p:cNvSpPr txBox="1"/>
          <p:nvPr/>
        </p:nvSpPr>
        <p:spPr>
          <a:xfrm>
            <a:off x="296972" y="2237599"/>
            <a:ext cx="475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Drinks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F3AB6FB-923D-ED43-7D13-417C358DED56}"/>
              </a:ext>
            </a:extLst>
          </p:cNvPr>
          <p:cNvSpPr/>
          <p:nvPr/>
        </p:nvSpPr>
        <p:spPr>
          <a:xfrm flipV="1">
            <a:off x="358140" y="2667077"/>
            <a:ext cx="6541539" cy="4571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C9AF467-B493-CE51-588B-1A4F4CED9CD2}"/>
              </a:ext>
            </a:extLst>
          </p:cNvPr>
          <p:cNvSpPr txBox="1"/>
          <p:nvPr/>
        </p:nvSpPr>
        <p:spPr>
          <a:xfrm>
            <a:off x="296972" y="4980094"/>
            <a:ext cx="475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gency FB" panose="020B0503020202020204" pitchFamily="34" charset="0"/>
              </a:rPr>
              <a:t>Desserts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3091E2-2013-6B97-CD42-008AC4519779}"/>
              </a:ext>
            </a:extLst>
          </p:cNvPr>
          <p:cNvSpPr/>
          <p:nvPr/>
        </p:nvSpPr>
        <p:spPr>
          <a:xfrm flipV="1">
            <a:off x="296972" y="5396040"/>
            <a:ext cx="6588382" cy="4571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856B8B-8861-87BE-D177-77F203A5A735}"/>
              </a:ext>
            </a:extLst>
          </p:cNvPr>
          <p:cNvSpPr txBox="1"/>
          <p:nvPr/>
        </p:nvSpPr>
        <p:spPr>
          <a:xfrm>
            <a:off x="533192" y="2847104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Fanta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FCA6E7-2653-F5A7-064F-775ECBF5EE80}"/>
              </a:ext>
            </a:extLst>
          </p:cNvPr>
          <p:cNvSpPr txBox="1"/>
          <p:nvPr/>
        </p:nvSpPr>
        <p:spPr>
          <a:xfrm>
            <a:off x="1048512" y="2797024"/>
            <a:ext cx="5280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………………………………………………………………………………………….…………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6EA0851-0232-C341-45AB-38616B3F728B}"/>
              </a:ext>
            </a:extLst>
          </p:cNvPr>
          <p:cNvSpPr txBox="1"/>
          <p:nvPr/>
        </p:nvSpPr>
        <p:spPr>
          <a:xfrm>
            <a:off x="9575958" y="2019387"/>
            <a:ext cx="687228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 £</a:t>
            </a:r>
            <a:endParaRPr lang="en-US" sz="4400" dirty="0">
              <a:solidFill>
                <a:srgbClr val="FF0000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337B1C9-590D-82AE-7D10-CF374EC566AC}"/>
              </a:ext>
            </a:extLst>
          </p:cNvPr>
          <p:cNvSpPr txBox="1"/>
          <p:nvPr/>
        </p:nvSpPr>
        <p:spPr>
          <a:xfrm>
            <a:off x="521000" y="3124424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Coca-Cola</a:t>
            </a:r>
            <a:endParaRPr lang="en-US" dirty="0">
              <a:latin typeface="Agency FB" panose="020B0503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49C3DE4-402E-3BB4-978E-7ACBC91EFFC5}"/>
              </a:ext>
            </a:extLst>
          </p:cNvPr>
          <p:cNvSpPr txBox="1"/>
          <p:nvPr/>
        </p:nvSpPr>
        <p:spPr>
          <a:xfrm>
            <a:off x="521000" y="3489594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Sprite</a:t>
            </a:r>
            <a:endParaRPr lang="en-US" dirty="0">
              <a:latin typeface="Agency FB" panose="020B0503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0389B65-7938-92C2-27EB-D48A24B24E0C}"/>
              </a:ext>
            </a:extLst>
          </p:cNvPr>
          <p:cNvSpPr txBox="1"/>
          <p:nvPr/>
        </p:nvSpPr>
        <p:spPr>
          <a:xfrm>
            <a:off x="521000" y="3831793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Seasonal Fruit Drinks</a:t>
            </a:r>
            <a:endParaRPr lang="en-US" dirty="0">
              <a:latin typeface="Agency FB" panose="020B050302020202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96576465-639F-C85D-7E2D-4D72A38ED0B9}"/>
              </a:ext>
            </a:extLst>
          </p:cNvPr>
          <p:cNvSpPr txBox="1"/>
          <p:nvPr/>
        </p:nvSpPr>
        <p:spPr>
          <a:xfrm>
            <a:off x="521000" y="4163274"/>
            <a:ext cx="5562808" cy="40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Tea/Coffee</a:t>
            </a:r>
            <a:endParaRPr lang="en-US" dirty="0">
              <a:latin typeface="Agency FB" panose="020B0503020202020204" pitchFamily="34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E57C6E0F-9F2B-2C5C-7606-712C61E682D2}"/>
              </a:ext>
            </a:extLst>
          </p:cNvPr>
          <p:cNvSpPr txBox="1"/>
          <p:nvPr/>
        </p:nvSpPr>
        <p:spPr>
          <a:xfrm>
            <a:off x="1383792" y="3072725"/>
            <a:ext cx="4941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879F93EE-D7B7-5C16-8877-79D03C2ED571}"/>
              </a:ext>
            </a:extLst>
          </p:cNvPr>
          <p:cNvSpPr txBox="1"/>
          <p:nvPr/>
        </p:nvSpPr>
        <p:spPr>
          <a:xfrm>
            <a:off x="1048512" y="3432595"/>
            <a:ext cx="51862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………………………………..……………………………………………………………………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A130C571-7B0A-7818-C0B2-8E0672499BAD}"/>
              </a:ext>
            </a:extLst>
          </p:cNvPr>
          <p:cNvSpPr txBox="1"/>
          <p:nvPr/>
        </p:nvSpPr>
        <p:spPr>
          <a:xfrm>
            <a:off x="2307336" y="3774078"/>
            <a:ext cx="3915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326B094C-F63C-965D-5DFB-3E3D4A65C04A}"/>
              </a:ext>
            </a:extLst>
          </p:cNvPr>
          <p:cNvSpPr txBox="1"/>
          <p:nvPr/>
        </p:nvSpPr>
        <p:spPr>
          <a:xfrm>
            <a:off x="1432560" y="4117769"/>
            <a:ext cx="4802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……………………………………………………………………………….……………..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81147A3A-88D1-880B-AB89-E8A2E158142C}"/>
              </a:ext>
            </a:extLst>
          </p:cNvPr>
          <p:cNvSpPr txBox="1"/>
          <p:nvPr/>
        </p:nvSpPr>
        <p:spPr>
          <a:xfrm>
            <a:off x="545384" y="5523529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Ice-cream</a:t>
            </a:r>
            <a:endParaRPr lang="en-US" dirty="0">
              <a:latin typeface="Agency FB" panose="020B0503020202020204" pitchFamily="34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38CA8A61-AB33-F6FF-6E81-D1427199984A}"/>
              </a:ext>
            </a:extLst>
          </p:cNvPr>
          <p:cNvSpPr txBox="1"/>
          <p:nvPr/>
        </p:nvSpPr>
        <p:spPr>
          <a:xfrm>
            <a:off x="533192" y="5831329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Caramel Pudding</a:t>
            </a:r>
            <a:endParaRPr lang="en-US" dirty="0">
              <a:latin typeface="Agency FB" panose="020B0503020202020204" pitchFamily="34" charset="0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BD7E2863-6D2C-331B-05E2-794CD958EDCB}"/>
              </a:ext>
            </a:extLst>
          </p:cNvPr>
          <p:cNvSpPr txBox="1"/>
          <p:nvPr/>
        </p:nvSpPr>
        <p:spPr>
          <a:xfrm>
            <a:off x="533192" y="6196499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Apple Pie</a:t>
            </a:r>
            <a:endParaRPr lang="en-US" dirty="0">
              <a:latin typeface="Agency FB" panose="020B0503020202020204" pitchFamily="34" charset="0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2F3F72DF-FC9B-B9DA-B518-608A6CEE2E92}"/>
              </a:ext>
            </a:extLst>
          </p:cNvPr>
          <p:cNvSpPr txBox="1"/>
          <p:nvPr/>
        </p:nvSpPr>
        <p:spPr>
          <a:xfrm>
            <a:off x="533192" y="6538698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Cheese Cake</a:t>
            </a:r>
            <a:endParaRPr lang="en-US" dirty="0">
              <a:latin typeface="Agency FB" panose="020B0503020202020204" pitchFamily="34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E0FA352F-776F-F044-A1C6-1BE98CC9C663}"/>
              </a:ext>
            </a:extLst>
          </p:cNvPr>
          <p:cNvSpPr txBox="1"/>
          <p:nvPr/>
        </p:nvSpPr>
        <p:spPr>
          <a:xfrm>
            <a:off x="533192" y="6870179"/>
            <a:ext cx="556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Festive Cakes/Desserts</a:t>
            </a:r>
            <a:endParaRPr lang="en-US" dirty="0">
              <a:latin typeface="Agency FB" panose="020B0503020202020204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793E3CA0-E12D-7B9A-E6A9-37486463857F}"/>
              </a:ext>
            </a:extLst>
          </p:cNvPr>
          <p:cNvSpPr txBox="1"/>
          <p:nvPr/>
        </p:nvSpPr>
        <p:spPr>
          <a:xfrm>
            <a:off x="1996440" y="5779630"/>
            <a:ext cx="43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B39243C6-EED2-2E78-E073-22B90BFB456B}"/>
              </a:ext>
            </a:extLst>
          </p:cNvPr>
          <p:cNvSpPr txBox="1"/>
          <p:nvPr/>
        </p:nvSpPr>
        <p:spPr>
          <a:xfrm>
            <a:off x="1342511" y="6139500"/>
            <a:ext cx="4904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………………………………..………………………………………………………….…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E1395DF6-960B-CFFC-7D40-29F3252BE71C}"/>
              </a:ext>
            </a:extLst>
          </p:cNvPr>
          <p:cNvSpPr txBox="1"/>
          <p:nvPr/>
        </p:nvSpPr>
        <p:spPr>
          <a:xfrm>
            <a:off x="1562100" y="6480983"/>
            <a:ext cx="4672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730388CB-1B5D-7315-2AED-A7E176DE8904}"/>
              </a:ext>
            </a:extLst>
          </p:cNvPr>
          <p:cNvSpPr txBox="1"/>
          <p:nvPr/>
        </p:nvSpPr>
        <p:spPr>
          <a:xfrm>
            <a:off x="2444495" y="6824674"/>
            <a:ext cx="380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31ACCCD9-1288-F9FB-A4D7-C1F9C550C8BA}"/>
              </a:ext>
            </a:extLst>
          </p:cNvPr>
          <p:cNvSpPr txBox="1"/>
          <p:nvPr/>
        </p:nvSpPr>
        <p:spPr>
          <a:xfrm>
            <a:off x="1432560" y="5481122"/>
            <a:ext cx="4904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gency FB" panose="020B0503020202020204" pitchFamily="34" charset="0"/>
              </a:rPr>
              <a:t>……………………………………………………………………………………………</a:t>
            </a:r>
            <a:endParaRPr lang="en-US" sz="1400" dirty="0">
              <a:latin typeface="Agency FB" panose="020B0503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62C19D9-5177-4262-164F-242B3386E850}"/>
              </a:ext>
            </a:extLst>
          </p:cNvPr>
          <p:cNvSpPr/>
          <p:nvPr/>
        </p:nvSpPr>
        <p:spPr>
          <a:xfrm>
            <a:off x="411480" y="7501770"/>
            <a:ext cx="2003411" cy="2023230"/>
          </a:xfrm>
          <a:prstGeom prst="rect">
            <a:avLst/>
          </a:prstGeom>
          <a:noFill/>
          <a:ln>
            <a:solidFill>
              <a:srgbClr val="EEAB3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084B3162-5541-3273-7663-F075D56781E2}"/>
              </a:ext>
            </a:extLst>
          </p:cNvPr>
          <p:cNvSpPr txBox="1"/>
          <p:nvPr/>
        </p:nvSpPr>
        <p:spPr>
          <a:xfrm>
            <a:off x="389057" y="8236857"/>
            <a:ext cx="20482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>
                <a:latin typeface="Agency FB" panose="020B0503020202020204" pitchFamily="34" charset="0"/>
              </a:rPr>
              <a:t>Address:</a:t>
            </a:r>
            <a:r>
              <a:rPr lang="en-US" b="1" dirty="0">
                <a:latin typeface="Agency FB" panose="020B0503020202020204" pitchFamily="34" charset="0"/>
              </a:rPr>
              <a:t> 32 Bay </a:t>
            </a:r>
            <a:r>
              <a:rPr lang="en-US" b="1" dirty="0" err="1">
                <a:latin typeface="Agency FB" panose="020B0503020202020204" pitchFamily="34" charset="0"/>
              </a:rPr>
              <a:t>Road,Swansea</a:t>
            </a:r>
            <a:endParaRPr lang="en-US" b="1" dirty="0">
              <a:latin typeface="Agency FB" panose="020B0503020202020204" pitchFamily="34" charset="0"/>
            </a:endParaRPr>
          </a:p>
          <a:p>
            <a:pPr algn="ctr"/>
            <a:endParaRPr lang="en-US" b="1" u="sng" dirty="0">
              <a:latin typeface="Agency FB" panose="020B0503020202020204" pitchFamily="34" charset="0"/>
            </a:endParaRPr>
          </a:p>
          <a:p>
            <a:pPr algn="ctr"/>
            <a:r>
              <a:rPr lang="en-US" b="1" u="sng" dirty="0">
                <a:latin typeface="Agency FB" panose="020B0503020202020204" pitchFamily="34" charset="0"/>
              </a:rPr>
              <a:t>Tel:</a:t>
            </a:r>
            <a:r>
              <a:rPr lang="en-US" b="1" dirty="0">
                <a:latin typeface="Agency FB" panose="020B0503020202020204" pitchFamily="34" charset="0"/>
              </a:rPr>
              <a:t> 07345674543</a:t>
            </a:r>
            <a:endParaRPr lang="en-US" dirty="0">
              <a:latin typeface="Agency FB" panose="020B0503020202020204" pitchFamily="34" charset="0"/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C43058D9-DB65-DF17-3BBF-56E45EFF2DDB}"/>
              </a:ext>
            </a:extLst>
          </p:cNvPr>
          <p:cNvSpPr/>
          <p:nvPr/>
        </p:nvSpPr>
        <p:spPr>
          <a:xfrm>
            <a:off x="2697480" y="7494523"/>
            <a:ext cx="3835400" cy="2023230"/>
          </a:xfrm>
          <a:prstGeom prst="rect">
            <a:avLst/>
          </a:prstGeom>
          <a:noFill/>
          <a:ln>
            <a:solidFill>
              <a:srgbClr val="EEAB3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4D13F500-8C76-F9B8-A998-7A667CF51DD0}"/>
              </a:ext>
            </a:extLst>
          </p:cNvPr>
          <p:cNvSpPr txBox="1"/>
          <p:nvPr/>
        </p:nvSpPr>
        <p:spPr>
          <a:xfrm>
            <a:off x="2697480" y="8077240"/>
            <a:ext cx="40055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latin typeface="Agency FB" panose="020B0503020202020204" pitchFamily="34" charset="0"/>
              </a:rPr>
              <a:t>Payment Method</a:t>
            </a:r>
            <a:r>
              <a:rPr lang="en-US" sz="2000" b="1" dirty="0">
                <a:latin typeface="Agency FB" panose="020B0503020202020204" pitchFamily="34" charset="0"/>
              </a:rPr>
              <a:t>: </a:t>
            </a:r>
            <a:r>
              <a:rPr lang="en-US" sz="2000" b="1" dirty="0" err="1">
                <a:latin typeface="Agency FB" panose="020B0503020202020204" pitchFamily="34" charset="0"/>
              </a:rPr>
              <a:t>ContactLess</a:t>
            </a:r>
            <a:r>
              <a:rPr lang="en-US" sz="2000" b="1" dirty="0">
                <a:latin typeface="Agency FB" panose="020B0503020202020204" pitchFamily="34" charset="0"/>
              </a:rPr>
              <a:t>/Cash/Card</a:t>
            </a:r>
          </a:p>
          <a:p>
            <a:pPr algn="ctr"/>
            <a:endParaRPr lang="en-US" sz="2000" b="1" u="sng" dirty="0">
              <a:latin typeface="Agency FB" panose="020B0503020202020204" pitchFamily="34" charset="0"/>
            </a:endParaRPr>
          </a:p>
          <a:p>
            <a:pPr algn="ctr"/>
            <a:r>
              <a:rPr lang="en-US" sz="2000" b="1" u="sng" dirty="0">
                <a:latin typeface="Agency FB" panose="020B0503020202020204" pitchFamily="34" charset="0"/>
              </a:rPr>
              <a:t>OPEN AT ALL TIMES</a:t>
            </a:r>
            <a:endParaRPr lang="en-US" sz="2000" dirty="0">
              <a:latin typeface="Agency FB" panose="020B0503020202020204" pitchFamily="34" charset="0"/>
            </a:endParaRPr>
          </a:p>
        </p:txBody>
      </p:sp>
      <p:pic>
        <p:nvPicPr>
          <p:cNvPr id="69" name="Picture 10">
            <a:extLst>
              <a:ext uri="{FF2B5EF4-FFF2-40B4-BE49-F238E27FC236}">
                <a16:creationId xmlns:a16="http://schemas.microsoft.com/office/drawing/2014/main" id="{0D9421EC-A816-753C-B6B4-04343CBEA3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660"/>
          <a:stretch/>
        </p:blipFill>
        <p:spPr bwMode="auto">
          <a:xfrm>
            <a:off x="877481" y="7438643"/>
            <a:ext cx="1071405" cy="73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F1B03516-1657-0299-3573-BE690E893882}"/>
              </a:ext>
            </a:extLst>
          </p:cNvPr>
          <p:cNvSpPr txBox="1"/>
          <p:nvPr/>
        </p:nvSpPr>
        <p:spPr>
          <a:xfrm>
            <a:off x="6108470" y="2884631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£ 3.25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7F7BB9A-1F17-0416-5BED-0C9E3EF9A262}"/>
              </a:ext>
            </a:extLst>
          </p:cNvPr>
          <p:cNvSpPr txBox="1"/>
          <p:nvPr/>
        </p:nvSpPr>
        <p:spPr>
          <a:xfrm>
            <a:off x="6120940" y="3160129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£ 3.25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574AC70-BDF3-4C0B-BB2D-67109E113C01}"/>
              </a:ext>
            </a:extLst>
          </p:cNvPr>
          <p:cNvSpPr txBox="1"/>
          <p:nvPr/>
        </p:nvSpPr>
        <p:spPr>
          <a:xfrm>
            <a:off x="6096000" y="3534807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£ 3.25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01498E4-13F5-B33C-863C-7B8B9C19E9EF}"/>
              </a:ext>
            </a:extLst>
          </p:cNvPr>
          <p:cNvSpPr txBox="1"/>
          <p:nvPr/>
        </p:nvSpPr>
        <p:spPr>
          <a:xfrm>
            <a:off x="6096000" y="3870885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£ 3.25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9A80E4F-D4FC-017F-9EE0-B27A30C04959}"/>
              </a:ext>
            </a:extLst>
          </p:cNvPr>
          <p:cNvSpPr txBox="1"/>
          <p:nvPr/>
        </p:nvSpPr>
        <p:spPr>
          <a:xfrm>
            <a:off x="6096000" y="4186510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£ 3.25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07701E2-9C0F-D02C-5C1A-ED1E14DCC0BD}"/>
              </a:ext>
            </a:extLst>
          </p:cNvPr>
          <p:cNvSpPr txBox="1"/>
          <p:nvPr/>
        </p:nvSpPr>
        <p:spPr>
          <a:xfrm>
            <a:off x="6096000" y="5600017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£ 4.00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48E13E7-ED5A-E651-24AD-110B48345949}"/>
              </a:ext>
            </a:extLst>
          </p:cNvPr>
          <p:cNvSpPr txBox="1"/>
          <p:nvPr/>
        </p:nvSpPr>
        <p:spPr>
          <a:xfrm>
            <a:off x="6102120" y="5901632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£ 5.25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19B35999-D367-5B3F-DE81-AAA0D50A95E6}"/>
              </a:ext>
            </a:extLst>
          </p:cNvPr>
          <p:cNvSpPr txBox="1"/>
          <p:nvPr/>
        </p:nvSpPr>
        <p:spPr>
          <a:xfrm>
            <a:off x="6108470" y="6228492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£ 5.25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814C9D2-2C69-ACF3-831D-FCB24EC232DA}"/>
              </a:ext>
            </a:extLst>
          </p:cNvPr>
          <p:cNvSpPr txBox="1"/>
          <p:nvPr/>
        </p:nvSpPr>
        <p:spPr>
          <a:xfrm>
            <a:off x="6106795" y="6583292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£ 8.00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50220A1-B5FB-2B05-0E1A-7E8B580CFF27}"/>
              </a:ext>
            </a:extLst>
          </p:cNvPr>
          <p:cNvSpPr txBox="1"/>
          <p:nvPr/>
        </p:nvSpPr>
        <p:spPr>
          <a:xfrm>
            <a:off x="6095999" y="6937660"/>
            <a:ext cx="852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gency FB" panose="020B0503020202020204" pitchFamily="34" charset="0"/>
              </a:rPr>
              <a:t>£ 5.25</a:t>
            </a:r>
          </a:p>
        </p:txBody>
      </p:sp>
    </p:spTree>
    <p:extLst>
      <p:ext uri="{BB962C8B-B14F-4D97-AF65-F5344CB8AC3E}">
        <p14:creationId xmlns:p14="http://schemas.microsoft.com/office/powerpoint/2010/main" val="20329913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821</TotalTime>
  <Words>664</Words>
  <Application>Microsoft Office PowerPoint</Application>
  <PresentationFormat>A4 Paper (210x297 mm)</PresentationFormat>
  <Paragraphs>187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Sergiu Movila</cp:lastModifiedBy>
  <cp:revision>2</cp:revision>
  <dcterms:created xsi:type="dcterms:W3CDTF">2022-06-05T17:49:54Z</dcterms:created>
  <dcterms:modified xsi:type="dcterms:W3CDTF">2022-06-15T12:54:50Z</dcterms:modified>
</cp:coreProperties>
</file>