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59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5" r:id="rId32"/>
    <p:sldId id="316" r:id="rId33"/>
    <p:sldId id="317" r:id="rId34"/>
    <p:sldId id="318" r:id="rId35"/>
    <p:sldId id="319" r:id="rId36"/>
    <p:sldId id="320" r:id="rId37"/>
    <p:sldId id="321" r:id="rId38"/>
    <p:sldId id="322" r:id="rId39"/>
    <p:sldId id="323" r:id="rId40"/>
    <p:sldId id="324" r:id="rId41"/>
    <p:sldId id="325" r:id="rId42"/>
    <p:sldId id="326" r:id="rId43"/>
    <p:sldId id="327" r:id="rId44"/>
    <p:sldId id="328" r:id="rId45"/>
    <p:sldId id="329" r:id="rId46"/>
    <p:sldId id="330" r:id="rId47"/>
    <p:sldId id="331" r:id="rId48"/>
    <p:sldId id="332" r:id="rId49"/>
    <p:sldId id="333" r:id="rId50"/>
    <p:sldId id="334" r:id="rId51"/>
    <p:sldId id="335" r:id="rId52"/>
    <p:sldId id="336" r:id="rId53"/>
    <p:sldId id="337" r:id="rId54"/>
    <p:sldId id="338" r:id="rId55"/>
    <p:sldId id="339" r:id="rId56"/>
    <p:sldId id="340" r:id="rId57"/>
    <p:sldId id="344" r:id="rId5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11090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800415" y="8538147"/>
            <a:ext cx="795130" cy="282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467" tIns="0" rIns="18467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531431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C18BF6-4058-F04B-81E7-4F2EC2CD3F1A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146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92E6443-E366-0646-B101-F0ED93B05558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319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9AD2FA3-6F3F-0F40-A1BD-9828FA9BEC3D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9785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ED54CAE-7FCF-B34D-A03E-34C5889278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8157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A05290F-53BA-6D42-856A-F196132C5704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6157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344EEA-D7FC-894C-8F53-151855703CA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086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B381AB3-5F6F-DD4C-9216-6332A3EB721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520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210F313-F4E8-6A4B-82FA-A32BA21FFF05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The practical bandwidth of a network is determined by a combination of factors:</a:t>
            </a:r>
          </a:p>
          <a:p>
            <a:endParaRPr lang="en-US" dirty="0" smtClean="0"/>
          </a:p>
          <a:p>
            <a:r>
              <a:rPr lang="en-US" dirty="0" smtClean="0"/>
              <a:t>The properties of the physical media</a:t>
            </a:r>
          </a:p>
          <a:p>
            <a:r>
              <a:rPr lang="en-US" dirty="0" smtClean="0"/>
              <a:t>The technologies chosen for signaling and detecting network signals</a:t>
            </a:r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594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EA37E62-235D-9D4B-BA21-5D843E892E68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Many factors influence throughput including:</a:t>
            </a:r>
          </a:p>
          <a:p>
            <a:endParaRPr lang="en-US" dirty="0" smtClean="0"/>
          </a:p>
          <a:p>
            <a:r>
              <a:rPr lang="en-US" dirty="0" smtClean="0"/>
              <a:t>The amount of traffic</a:t>
            </a:r>
          </a:p>
          <a:p>
            <a:r>
              <a:rPr lang="en-US" dirty="0" smtClean="0"/>
              <a:t>The type of traffic</a:t>
            </a:r>
          </a:p>
          <a:p>
            <a:r>
              <a:rPr lang="en-US" dirty="0" smtClean="0"/>
              <a:t>The latency created by the number of network devices encountered between source and destination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1286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2E8C8EF-AB27-8045-BAED-94DB5D327CE4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142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EEEA480-DDBC-B24B-B297-53850FFE8CDA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3191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4D3876E-1F29-294F-92F0-DEC52E9FEE40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6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4FE4DF-3F20-6F41-96E9-F1A13FD97B01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0485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2385AF-EAFB-8E4F-A77F-44521047E246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2124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FB658C-0A90-344C-930C-8ABA7AD3AE52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5990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33B62B-18AF-5A48-821C-DEFD2253D687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5755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D93AB92-C148-464E-B0A8-3F97C7B14B6A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4381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838482-5E28-5C41-AF41-AC7DF616257D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72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9D6575-7334-AB41-9EB7-347D4CBA8B95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3081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DFDF4C2-E35E-F249-8774-BC342908B466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4567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071B5C-05E3-944B-BB93-6BA0E3AF0F21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4310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A15599C-5301-1441-BFF5-8FEF4A37FDA8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Core: Consists of pure glass and is the part of the fiber where light is carried.</a:t>
            </a:r>
          </a:p>
          <a:p>
            <a:r>
              <a:rPr lang="en-US" dirty="0" smtClean="0"/>
              <a:t>Cladding: The glass that surrounds the core and acts as a mirror. The light pulses propagate down the core while the cladding reflects the light pulses. This keeps the light pulses contained in the fiber core in a phenomenon known as total internal reflection.</a:t>
            </a:r>
          </a:p>
          <a:p>
            <a:r>
              <a:rPr lang="en-US" dirty="0" smtClean="0"/>
              <a:t>Jacket: Typically a PVC jacket that protects the core and cladding. It may also include strengthening materials and a buffer (coating) whose purpose is to protect the glass from scratches and moisture.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7071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DCE6618-0A5B-E345-99DC-3032DFF93F89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5501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CBCE756-655E-EA44-8DA3-DCD6C0A4F5D3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Straight-Tip (ST): An older bayonet style connector widely used with multimode fiber.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Subscriber Connector (SC): Sometimes referred to as square connector or standard connector. It is a widely adopted LAN and WAN connector that uses a push-pull mechanism to ensure positive insertion. This connector type is used with multimode and single-mode fiber.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Lucent Connector (LC): Sometimes called a little or local connector, is quickly growing in popularity due to its smaller size. It is used with single-mode fiber and also supports multimode fiber.</a:t>
            </a:r>
          </a:p>
        </p:txBody>
      </p:sp>
    </p:spTree>
    <p:extLst>
      <p:ext uri="{BB962C8B-B14F-4D97-AF65-F5344CB8AC3E}">
        <p14:creationId xmlns:p14="http://schemas.microsoft.com/office/powerpoint/2010/main" val="14633722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752A7A8-1BFB-3D42-AC55-4495B1BD36D4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Three common types of fiber-optic termination and splicing errors are:</a:t>
            </a:r>
          </a:p>
          <a:p>
            <a:endParaRPr lang="en-US" dirty="0" smtClean="0"/>
          </a:p>
          <a:p>
            <a:r>
              <a:rPr lang="en-US" dirty="0" smtClean="0"/>
              <a:t>Misalignment: The fiber-optic media are not precisely aligned to one another when joined.</a:t>
            </a:r>
          </a:p>
          <a:p>
            <a:r>
              <a:rPr lang="en-US" dirty="0" smtClean="0"/>
              <a:t>End gap: The media does not completely touch at the splice or connection.</a:t>
            </a:r>
          </a:p>
          <a:p>
            <a:r>
              <a:rPr lang="en-US" dirty="0" smtClean="0"/>
              <a:t>End finish: The media ends are not well polished or dirt is present at the termination.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1382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3EFA815-37F8-6E40-8D22-47648236C951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2549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EA238C0-88DF-0049-85F8-FAAE6AF85843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7752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A6CBB13-EA36-EE47-90FD-9E1166256813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9658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058967E-4BC3-7B44-BD37-7409A79836DD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017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8298212-B233-894C-9A6D-86B0EC159525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96138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9C13F3D-CB03-114F-A7A7-F7B1E71C9BC5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3154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44AD357-F9E0-6D40-AFFB-AFE2907FF646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3283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19C5BE2-FD1D-C74D-86AC-A49D881B1EED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4227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AA8A36-FF62-BA47-AD61-0D05EF407952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15933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71E41DB-0005-154E-86FC-70DA9A132D31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1027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22B0B3E-AD45-DC44-BE38-29A90502B4A6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95592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1E77EF5-0876-2B47-B1A9-9EF6C55C29CE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05498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EBB9B4D-B958-604D-90E1-FCA43F4583BD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63589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CED6BC-9946-1244-841D-F06851A14F26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94987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31C9B70-3C4E-4941-B9C5-7DE9698D22AC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29776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1A2AB8-75B7-FD4B-91A7-39A4269796F6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01071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366E285-2F91-8247-880E-BBE5F07EB0A3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68308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E15940A-6200-F84B-8757-DA38D9C0EC98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56770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A4CD7EC-55A7-064C-9ACA-85D60B96E264}" type="slidenum">
              <a:rPr lang="en-US" sz="800"/>
              <a:pPr/>
              <a:t>46</a:t>
            </a:fld>
            <a:endParaRPr lang="en-US" sz="80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8714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54A9D2D-8AEA-ED48-B02A-2692E4F3A1ED}" type="slidenum">
              <a:rPr lang="en-US" sz="800"/>
              <a:pPr/>
              <a:t>47</a:t>
            </a:fld>
            <a:endParaRPr lang="en-US" sz="800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Contention-based access: All nodes compete for the use of the medium but have a plan if there are collisions. Figure 1 shows contention-based access.</a:t>
            </a:r>
          </a:p>
          <a:p>
            <a:r>
              <a:rPr lang="en-US" dirty="0" smtClean="0"/>
              <a:t>Controlled access: Each node has its own time to use the medium. Figure 2 shows controlled access.</a:t>
            </a:r>
          </a:p>
          <a:p>
            <a:endParaRPr lang="en-US" dirty="0" smtClean="0"/>
          </a:p>
          <a:p>
            <a:r>
              <a:rPr lang="en-US" dirty="0" smtClean="0"/>
              <a:t>The data link layer protocol specifies the media access control method that will provide the appropriate balance between frame control, frame protection, and network overhead.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31344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11D4DD9-0A7D-5943-933A-5CA344AC92B4}" type="slidenum">
              <a:rPr lang="en-US" sz="800"/>
              <a:pPr/>
              <a:t>48</a:t>
            </a:fld>
            <a:endParaRPr lang="en-US" sz="800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11036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3136271-7F95-F746-BD7F-7DCB85F75046}" type="slidenum">
              <a:rPr lang="en-US" sz="800"/>
              <a:pPr/>
              <a:t>49</a:t>
            </a:fld>
            <a:endParaRPr lang="en-US" sz="800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91609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6DD987-12CC-4741-9670-7E6E8798E78A}" type="slidenum">
              <a:rPr lang="en-US" sz="800"/>
              <a:pPr/>
              <a:t>50</a:t>
            </a:fld>
            <a:endParaRPr lang="en-US" sz="800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68176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33F0304-6F8C-AA48-989F-BA13F887F174}" type="slidenum">
              <a:rPr lang="en-US" sz="800"/>
              <a:pPr/>
              <a:t>51</a:t>
            </a:fld>
            <a:endParaRPr lang="en-US" sz="800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82885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A26F7E-9E91-004C-BC2F-14EDF3487293}" type="slidenum">
              <a:rPr lang="en-US" sz="800"/>
              <a:pPr/>
              <a:t>52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71851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F5F0A9D-89E1-524A-9A61-374681164D67}" type="slidenum">
              <a:rPr lang="en-US" sz="800"/>
              <a:pPr/>
              <a:t>53</a:t>
            </a:fld>
            <a:endParaRPr lang="en-US" sz="800"/>
          </a:p>
        </p:txBody>
      </p:sp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02162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E01556-35F7-2D45-9866-3A78E4B34515}" type="slidenum">
              <a:rPr lang="en-US" sz="800"/>
              <a:pPr/>
              <a:t>54</a:t>
            </a:fld>
            <a:endParaRPr lang="en-US" sz="800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07610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D380DFD-E2DF-8047-85AA-B09F9427AE6E}" type="slidenum">
              <a:rPr lang="en-US" sz="800"/>
              <a:pPr/>
              <a:t>55</a:t>
            </a:fld>
            <a:endParaRPr lang="en-US" sz="800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7283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6415050-F3BE-EB4F-89A4-30FB793F1F9A}" type="slidenum">
              <a:rPr lang="en-US" sz="800"/>
              <a:pPr/>
              <a:t>56</a:t>
            </a:fld>
            <a:endParaRPr lang="en-US" sz="800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894875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8144D9D-93B6-AF40-8854-99CCCFD63AEF}" type="slidenum">
              <a:rPr lang="en-US" sz="800"/>
              <a:pPr/>
              <a:t>57</a:t>
            </a:fld>
            <a:endParaRPr lang="en-US" sz="800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16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4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60028" cy="104813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a/imgres?um=1&amp;hl=en&amp;safe=off&amp;tbo=d&amp;biw=943&amp;bih=434&amp;tbs=isz:l&amp;tbm=isch&amp;tbnid=h1UoOIYFLIcE7M:&amp;imgrefurl=http://www.alibaba.com/product-gs/405309906/STP_Cat6_Cable_500HMZ_4X2X0_57.html&amp;docid=Lu4rdAD7UVFVMM&amp;itg=1&amp;imgurl=http://i01.i.aliimg.com/img/pb/501/067/326/326067501_456.jpg&amp;w=1200&amp;h=1468&amp;ei=8DW3UKqRGaS72QXg94HYBQ&amp;zoom=1&amp;iact=hc&amp;vpx=498&amp;vpy=21&amp;dur=2300&amp;hovh=248&amp;hovw=203&amp;tx=135&amp;ty=145&amp;sig=115649224497106908752&amp;page=2&amp;tbnh=143&amp;tbnw=126&amp;start=13&amp;ndsp=20&amp;ved=1t:429,r:17,s:0,i:13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p5W5EQhPGA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tif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5400" dirty="0" smtClean="0">
                <a:latin typeface="Arial" charset="0"/>
              </a:rPr>
              <a:t>Network Access</a:t>
            </a:r>
            <a:endParaRPr lang="en-US" sz="54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60960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828799"/>
            <a:ext cx="7940675" cy="4640729"/>
          </a:xfrm>
        </p:spPr>
        <p:txBody>
          <a:bodyPr/>
          <a:lstStyle/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H</a:t>
            </a:r>
            <a:r>
              <a:rPr lang="en-CA" dirty="0" smtClean="0">
                <a:solidFill>
                  <a:srgbClr val="000000"/>
                </a:solidFill>
              </a:rPr>
              <a:t>ow </a:t>
            </a:r>
            <a:r>
              <a:rPr lang="en-CA" dirty="0">
                <a:solidFill>
                  <a:srgbClr val="000000"/>
                </a:solidFill>
              </a:rPr>
              <a:t>physical layer protocols and services support communications across data networks.</a:t>
            </a:r>
          </a:p>
          <a:p>
            <a:pPr>
              <a:buFont typeface="Wingdings" charset="2"/>
              <a:buChar char="§"/>
            </a:pPr>
            <a:r>
              <a:rPr lang="en-CA" dirty="0" smtClean="0">
                <a:solidFill>
                  <a:srgbClr val="000000"/>
                </a:solidFill>
              </a:rPr>
              <a:t>Build </a:t>
            </a:r>
            <a:r>
              <a:rPr lang="en-CA" dirty="0">
                <a:solidFill>
                  <a:srgbClr val="000000"/>
                </a:solidFill>
              </a:rPr>
              <a:t>a simple network using the </a:t>
            </a:r>
            <a:r>
              <a:rPr lang="en-CA" dirty="0" smtClean="0">
                <a:solidFill>
                  <a:srgbClr val="000000"/>
                </a:solidFill>
              </a:rPr>
              <a:t>appropriate devices.</a:t>
            </a:r>
            <a:endParaRPr lang="en-CA" dirty="0">
              <a:solidFill>
                <a:srgbClr val="000000"/>
              </a:solidFill>
            </a:endParaRP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T</a:t>
            </a:r>
            <a:r>
              <a:rPr lang="en-CA" dirty="0" smtClean="0">
                <a:solidFill>
                  <a:srgbClr val="000000"/>
                </a:solidFill>
              </a:rPr>
              <a:t>he </a:t>
            </a:r>
            <a:r>
              <a:rPr lang="en-CA" dirty="0">
                <a:solidFill>
                  <a:srgbClr val="000000"/>
                </a:solidFill>
              </a:rPr>
              <a:t>role of the data link layer in supporting communications across data </a:t>
            </a:r>
            <a:r>
              <a:rPr lang="en-CA" dirty="0" smtClean="0">
                <a:solidFill>
                  <a:srgbClr val="000000"/>
                </a:solidFill>
              </a:rPr>
              <a:t>networks.</a:t>
            </a: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Compare </a:t>
            </a:r>
            <a:r>
              <a:rPr lang="en-CA" dirty="0" smtClean="0">
                <a:solidFill>
                  <a:srgbClr val="000000"/>
                </a:solidFill>
              </a:rPr>
              <a:t>media </a:t>
            </a:r>
            <a:r>
              <a:rPr lang="en-CA" dirty="0">
                <a:solidFill>
                  <a:srgbClr val="000000"/>
                </a:solidFill>
              </a:rPr>
              <a:t>access control techniques and logical topologies used in networks</a:t>
            </a:r>
            <a:r>
              <a:rPr lang="en-CA" dirty="0" smtClean="0">
                <a:solidFill>
                  <a:srgbClr val="000000"/>
                </a:solidFill>
              </a:rPr>
              <a:t>.</a:t>
            </a:r>
            <a:endParaRPr lang="en-CA" dirty="0">
              <a:solidFill>
                <a:srgbClr val="000000"/>
              </a:solidFill>
            </a:endParaRPr>
          </a:p>
          <a:p>
            <a:endParaRPr lang="en-CA" sz="16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60167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Connecting </a:t>
            </a:r>
            <a:r>
              <a:rPr lang="en-US" sz="3600" dirty="0">
                <a:latin typeface="Arial" charset="0"/>
              </a:rPr>
              <a:t>to the Network</a:t>
            </a:r>
          </a:p>
        </p:txBody>
      </p:sp>
      <p:pic>
        <p:nvPicPr>
          <p:cNvPr id="11266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38" y="1912948"/>
            <a:ext cx="6515100" cy="4673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963224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Connecting </a:t>
            </a:r>
            <a:r>
              <a:rPr lang="en-US" sz="3600" dirty="0">
                <a:latin typeface="Arial" charset="0"/>
              </a:rPr>
              <a:t>to the Network</a:t>
            </a:r>
          </a:p>
        </p:txBody>
      </p:sp>
      <p:pic>
        <p:nvPicPr>
          <p:cNvPr id="13314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38" y="1495425"/>
            <a:ext cx="7489825" cy="491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265244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Network </a:t>
            </a:r>
            <a:r>
              <a:rPr lang="en-US" sz="3600" dirty="0">
                <a:latin typeface="Arial" charset="0"/>
              </a:rPr>
              <a:t>Interface Cards</a:t>
            </a:r>
          </a:p>
        </p:txBody>
      </p:sp>
      <p:sp>
        <p:nvSpPr>
          <p:cNvPr id="15362" name="TextBox 4"/>
          <p:cNvSpPr txBox="1">
            <a:spLocks noChangeArrowheads="1"/>
          </p:cNvSpPr>
          <p:nvPr/>
        </p:nvSpPr>
        <p:spPr bwMode="auto">
          <a:xfrm>
            <a:off x="396383" y="1765792"/>
            <a:ext cx="6235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b="1" dirty="0"/>
              <a:t>Connecting to the Wireless LAN with a Range Extender</a:t>
            </a:r>
          </a:p>
        </p:txBody>
      </p:sp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2549801"/>
            <a:ext cx="786765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12978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Physical Layer</a:t>
            </a: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25" y="1714500"/>
            <a:ext cx="7777163" cy="446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92488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Layer Media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675" y="2159053"/>
            <a:ext cx="7054850" cy="411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3236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Layer Standards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060575"/>
              </p:ext>
            </p:extLst>
          </p:nvPr>
        </p:nvGraphicFramePr>
        <p:xfrm>
          <a:off x="549275" y="1646391"/>
          <a:ext cx="8198864" cy="495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39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849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3173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Standard</a:t>
                      </a:r>
                      <a:r>
                        <a:rPr lang="en-CA" sz="1800" baseline="0" dirty="0" smtClean="0"/>
                        <a:t> organization</a:t>
                      </a:r>
                      <a:endParaRPr lang="en-CA" sz="1800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800" dirty="0" smtClean="0"/>
                        <a:t>Networking Standards</a:t>
                      </a:r>
                      <a:r>
                        <a:rPr lang="en-CA" sz="1800" baseline="0" dirty="0" smtClean="0"/>
                        <a:t> </a:t>
                      </a:r>
                      <a:endParaRPr lang="en-CA" sz="1800" dirty="0"/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876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ISO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ISO 8877:</a:t>
                      </a:r>
                      <a:r>
                        <a:rPr lang="en-CA" sz="1200" baseline="0" dirty="0" smtClean="0"/>
                        <a:t> Officially adopted the </a:t>
                      </a:r>
                      <a:r>
                        <a:rPr lang="en-CA" sz="1200" dirty="0" smtClean="0"/>
                        <a:t>RJ connectors (e.g., RJ-11, RJ-45)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ISO 11801: Network cabling standard similar to EIA/TIA 568.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1665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EIA/TIA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TIA-568-C: Telecommunications cabling standards, used by nearly all voice, video and data networks.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TIA-569-B: Commercial Building Standards for Telecommunications Pathways and Spaces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TIA-598-C: Fiber optic color coding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TIA-942: Telecommunications Infrastructure Standard for Data Centers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3150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ANSI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568-C: RJ-45</a:t>
                      </a:r>
                      <a:r>
                        <a:rPr lang="en-CA" sz="1200" baseline="0" dirty="0" smtClean="0"/>
                        <a:t> pinouts. </a:t>
                      </a:r>
                      <a:r>
                        <a:rPr lang="en-CA" sz="1200" dirty="0" smtClean="0"/>
                        <a:t>Co-developed with </a:t>
                      </a:r>
                      <a:r>
                        <a:rPr lang="en-CA" sz="1200" baseline="0" dirty="0" smtClean="0"/>
                        <a:t> EIA/TIA</a:t>
                      </a:r>
                      <a:endParaRPr lang="en-CA" sz="1200" dirty="0"/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5028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ITU-T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G.992: </a:t>
                      </a:r>
                      <a:r>
                        <a:rPr lang="en-CA" sz="1200" baseline="0" dirty="0" smtClean="0"/>
                        <a:t>ADSL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8254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IEEE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802.3</a:t>
                      </a:r>
                      <a:r>
                        <a:rPr lang="en-CA" sz="1200" baseline="0" dirty="0" smtClean="0"/>
                        <a:t>: </a:t>
                      </a:r>
                      <a:r>
                        <a:rPr lang="en-CA" sz="1200" dirty="0" smtClean="0"/>
                        <a:t>Ethernet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802.11: Wireless LAN (WLAN) &amp; Mesh (Wi-Fi certification)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802.15: Bluetooth</a:t>
                      </a:r>
                    </a:p>
                  </a:txBody>
                  <a:tcPr marL="91428" marR="91428" marT="45726" marB="45726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932346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392495" y="280055"/>
            <a:ext cx="8292930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Layer Fundamental Principles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939649"/>
              </p:ext>
            </p:extLst>
          </p:nvPr>
        </p:nvGraphicFramePr>
        <p:xfrm>
          <a:off x="549275" y="1782763"/>
          <a:ext cx="8042275" cy="4865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67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97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147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909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1020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Media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b="1" dirty="0" smtClean="0"/>
                        <a:t>Physical Components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dirty="0" smtClean="0"/>
                        <a:t>Frame Encoding Technique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dirty="0" smtClean="0"/>
                        <a:t>Signalling Method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47475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Copper cable</a:t>
                      </a:r>
                      <a:endParaRPr lang="en-CA" sz="1400" b="1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UTP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Coaxial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Connectors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Ports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Interfaces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Manchester Encoding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Non-Return to Zero (NRZ) techniques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4B/5B codes are used with Multi-Level Transition Level 3 (MLT-3) signaling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8B/10B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PAM5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in the electromagnetic field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Intensity of the electromagnetic field 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Phase of the electromagnetic wave</a:t>
                      </a:r>
                    </a:p>
                  </a:txBody>
                  <a:tcPr marL="91441" marR="91441" marT="45730" marB="4573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1890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Fiber Optic cable</a:t>
                      </a:r>
                      <a:endParaRPr lang="en-CA" sz="1400" b="1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Single-mode Fiber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Multimode Fiber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Connectors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Interfaces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Lasers and LEDs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Photoreceptors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Pulses of light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Wavelength multiplexing using different colors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 pulse equals 1.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 pulse is 0. </a:t>
                      </a:r>
                    </a:p>
                  </a:txBody>
                  <a:tcPr marL="91441" marR="91441" marT="45730" marB="4573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5134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Wireless media</a:t>
                      </a:r>
                      <a:endParaRPr lang="en-CA" sz="1400" b="1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Access Points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Radio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Antennae 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DSSS (direct-sequence spread-spectrum)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OFDM (orthogonal frequency division multiplexing)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Radio waves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280246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Bandwidth</a:t>
            </a:r>
            <a:endParaRPr lang="en-US" dirty="0">
              <a:latin typeface="Arial" charset="0"/>
            </a:endParaRP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08" y="3520368"/>
            <a:ext cx="8456661" cy="3355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4"/>
          <p:cNvSpPr txBox="1">
            <a:spLocks noChangeArrowheads="1"/>
          </p:cNvSpPr>
          <p:nvPr/>
        </p:nvSpPr>
        <p:spPr>
          <a:xfrm>
            <a:off x="549275" y="1454462"/>
            <a:ext cx="7940675" cy="4640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charset="2"/>
              <a:buChar char="§"/>
            </a:pPr>
            <a:r>
              <a:rPr lang="en-US" sz="2000" dirty="0">
                <a:solidFill>
                  <a:schemeClr val="tx1"/>
                </a:solidFill>
              </a:rPr>
              <a:t>Bandwidth is the capacity of a medium to carry data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charset="2"/>
              <a:buChar char="§"/>
            </a:pPr>
            <a:r>
              <a:rPr lang="en-US" sz="2000" dirty="0">
                <a:solidFill>
                  <a:schemeClr val="tx1"/>
                </a:solidFill>
              </a:rPr>
              <a:t>Digital bandwidth measures the amount of data that can flow from one place to another in a given amount of time. </a:t>
            </a:r>
            <a:endParaRPr lang="en-US" sz="2000" dirty="0" smtClean="0">
              <a:solidFill>
                <a:schemeClr val="tx1"/>
              </a:solidFill>
            </a:endParaRPr>
          </a:p>
          <a:p>
            <a:pPr>
              <a:buFont typeface="Wingdings" charset="2"/>
              <a:buChar char="§"/>
            </a:pPr>
            <a:r>
              <a:rPr lang="en-US" sz="2000" dirty="0" smtClean="0">
                <a:solidFill>
                  <a:schemeClr val="tx1"/>
                </a:solidFill>
              </a:rPr>
              <a:t>Bandwidth </a:t>
            </a:r>
            <a:r>
              <a:rPr lang="en-US" sz="2000" dirty="0">
                <a:solidFill>
                  <a:schemeClr val="tx1"/>
                </a:solidFill>
              </a:rPr>
              <a:t>is typically measured in kilobits per second (kb/s) or megabits per second (Mb/</a:t>
            </a:r>
            <a:r>
              <a:rPr lang="en-US" sz="2000" dirty="0" smtClean="0">
                <a:solidFill>
                  <a:schemeClr val="tx1"/>
                </a:solidFill>
              </a:rPr>
              <a:t>s)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 </a:t>
            </a:r>
            <a:endParaRPr lang="en-CA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93262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Throughput</a:t>
            </a:r>
            <a:endParaRPr lang="en-US" dirty="0">
              <a:latin typeface="Arial" charset="0"/>
            </a:endParaRPr>
          </a:p>
        </p:txBody>
      </p:sp>
      <p:pic>
        <p:nvPicPr>
          <p:cNvPr id="27650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706" r="-28706"/>
          <a:stretch>
            <a:fillRect/>
          </a:stretch>
        </p:blipFill>
        <p:spPr>
          <a:xfrm>
            <a:off x="800118" y="2514600"/>
            <a:ext cx="8042276" cy="4343400"/>
          </a:xfrm>
        </p:spPr>
      </p:pic>
      <p:sp>
        <p:nvSpPr>
          <p:cNvPr id="2" name="Rectangle 1"/>
          <p:cNvSpPr/>
          <p:nvPr/>
        </p:nvSpPr>
        <p:spPr>
          <a:xfrm>
            <a:off x="549275" y="1432684"/>
            <a:ext cx="80422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Throughput is the measure of the transfer of bits across the media over a given period of time.</a:t>
            </a:r>
          </a:p>
        </p:txBody>
      </p:sp>
    </p:spTree>
    <p:extLst>
      <p:ext uri="{BB962C8B-B14F-4D97-AF65-F5344CB8AC3E}">
        <p14:creationId xmlns:p14="http://schemas.microsoft.com/office/powerpoint/2010/main" val="101281762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Physical Media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594604"/>
            <a:ext cx="7900988" cy="506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16229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Copper Cabling</a:t>
            </a:r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Copper Media</a:t>
            </a:r>
            <a:endParaRPr lang="en-US" dirty="0">
              <a:latin typeface="Arial" charset="0"/>
            </a:endParaRPr>
          </a:p>
        </p:txBody>
      </p:sp>
      <p:pic>
        <p:nvPicPr>
          <p:cNvPr id="35842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5395913" y="1671637"/>
            <a:ext cx="2152650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638" y="1360488"/>
            <a:ext cx="2909887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300" y="4538663"/>
            <a:ext cx="53594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4789488" y="1417638"/>
            <a:ext cx="3167062" cy="28225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46" name="TextBox 7"/>
          <p:cNvSpPr txBox="1">
            <a:spLocks noChangeArrowheads="1"/>
          </p:cNvSpPr>
          <p:nvPr/>
        </p:nvSpPr>
        <p:spPr bwMode="auto">
          <a:xfrm>
            <a:off x="4786313" y="3881438"/>
            <a:ext cx="3165475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Shielded Twisted Pair (STP) cable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1276350" y="1417638"/>
            <a:ext cx="3165475" cy="28225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48" name="TextBox 9"/>
          <p:cNvSpPr txBox="1">
            <a:spLocks noChangeArrowheads="1"/>
          </p:cNvSpPr>
          <p:nvPr/>
        </p:nvSpPr>
        <p:spPr bwMode="auto">
          <a:xfrm>
            <a:off x="1273175" y="3881438"/>
            <a:ext cx="3163888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Unshielded Twisted Pair (UTP) cable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997075" y="4538663"/>
            <a:ext cx="5211763" cy="2006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50" name="TextBox 11"/>
          <p:cNvSpPr txBox="1">
            <a:spLocks noChangeArrowheads="1"/>
          </p:cNvSpPr>
          <p:nvPr/>
        </p:nvSpPr>
        <p:spPr bwMode="auto">
          <a:xfrm>
            <a:off x="1995488" y="6184900"/>
            <a:ext cx="52070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Coaxial cable</a:t>
            </a:r>
          </a:p>
        </p:txBody>
      </p:sp>
    </p:spTree>
    <p:extLst>
      <p:ext uri="{BB962C8B-B14F-4D97-AF65-F5344CB8AC3E}">
        <p14:creationId xmlns:p14="http://schemas.microsoft.com/office/powerpoint/2010/main" val="135202956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461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Unshielded </a:t>
            </a:r>
            <a:r>
              <a:rPr lang="en-US" sz="3600" dirty="0">
                <a:latin typeface="Arial" charset="0"/>
              </a:rPr>
              <a:t>Twisted-Pair (UTP) Cable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900931"/>
            <a:ext cx="8609013" cy="477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05870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7029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Shielded </a:t>
            </a:r>
            <a:r>
              <a:rPr lang="en-US" sz="3600" dirty="0">
                <a:latin typeface="Arial" charset="0"/>
              </a:rPr>
              <a:t>Twisted-Pair (STP) Cable</a:t>
            </a:r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38" y="2568575"/>
            <a:ext cx="41402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39" name="TextBox 4"/>
          <p:cNvSpPr txBox="1">
            <a:spLocks noChangeArrowheads="1"/>
          </p:cNvSpPr>
          <p:nvPr/>
        </p:nvSpPr>
        <p:spPr bwMode="auto">
          <a:xfrm>
            <a:off x="4448175" y="2292350"/>
            <a:ext cx="10525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200" b="1"/>
              <a:t>Foil Shields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938713" y="2568575"/>
            <a:ext cx="0" cy="1090613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41" name="TextBox 6"/>
          <p:cNvSpPr txBox="1">
            <a:spLocks noChangeArrowheads="1"/>
          </p:cNvSpPr>
          <p:nvPr/>
        </p:nvSpPr>
        <p:spPr bwMode="auto">
          <a:xfrm>
            <a:off x="3079750" y="1897063"/>
            <a:ext cx="177958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200" b="1"/>
              <a:t>Braided or Foil Shield</a:t>
            </a:r>
          </a:p>
        </p:txBody>
      </p:sp>
    </p:spTree>
    <p:extLst>
      <p:ext uri="{BB962C8B-B14F-4D97-AF65-F5344CB8AC3E}">
        <p14:creationId xmlns:p14="http://schemas.microsoft.com/office/powerpoint/2010/main" val="251414823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Coaxial </a:t>
            </a:r>
            <a:r>
              <a:rPr lang="en-US" sz="3600" dirty="0">
                <a:latin typeface="Arial" charset="0"/>
              </a:rPr>
              <a:t>Cable</a:t>
            </a: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09" y="1804988"/>
            <a:ext cx="7456488" cy="4335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1011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Cooper </a:t>
            </a:r>
            <a:r>
              <a:rPr lang="en-US" sz="3600" dirty="0">
                <a:latin typeface="Arial" charset="0"/>
              </a:rPr>
              <a:t>Media Safety</a:t>
            </a:r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003" y="1554292"/>
            <a:ext cx="6743700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909328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5"/>
            <a:ext cx="8042276" cy="1516943"/>
          </a:xfrm>
        </p:spPr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Properties </a:t>
            </a:r>
            <a:r>
              <a:rPr lang="en-US" sz="4000" dirty="0">
                <a:latin typeface="Arial" charset="0"/>
              </a:rPr>
              <a:t>of UTP Cabling</a:t>
            </a:r>
          </a:p>
        </p:txBody>
      </p:sp>
      <p:pic>
        <p:nvPicPr>
          <p:cNvPr id="46082" name="Content Placeholder 1" descr="372.jp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861" r="-35861"/>
          <a:stretch>
            <a:fillRect/>
          </a:stretch>
        </p:blipFill>
        <p:spPr bwMode="auto">
          <a:xfrm>
            <a:off x="365125" y="1531938"/>
            <a:ext cx="873442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</p:spTree>
    <p:extLst>
      <p:ext uri="{BB962C8B-B14F-4D97-AF65-F5344CB8AC3E}">
        <p14:creationId xmlns:p14="http://schemas.microsoft.com/office/powerpoint/2010/main" val="3111538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0291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UTP </a:t>
            </a:r>
            <a:r>
              <a:rPr lang="en-US" sz="3600" dirty="0">
                <a:latin typeface="Arial" charset="0"/>
              </a:rPr>
              <a:t>Cabling Standards</a:t>
            </a:r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56"/>
          <a:stretch>
            <a:fillRect/>
          </a:stretch>
        </p:blipFill>
        <p:spPr bwMode="auto">
          <a:xfrm>
            <a:off x="849313" y="1539875"/>
            <a:ext cx="7642225" cy="490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38162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 smtClean="0">
                <a:latin typeface="Arial" charset="0"/>
              </a:rPr>
              <a:t>UTP </a:t>
            </a:r>
            <a:r>
              <a:rPr lang="en-US" dirty="0">
                <a:latin typeface="Arial" charset="0"/>
              </a:rPr>
              <a:t>Connectors</a:t>
            </a:r>
          </a:p>
        </p:txBody>
      </p:sp>
      <p:pic>
        <p:nvPicPr>
          <p:cNvPr id="50178" name="Content Placeholder 1" descr="rj45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333" r="-19333"/>
          <a:stretch>
            <a:fillRect/>
          </a:stretch>
        </p:blipFill>
        <p:spPr>
          <a:xfrm>
            <a:off x="549275" y="1600201"/>
            <a:ext cx="8042276" cy="3605529"/>
          </a:xfrm>
        </p:spPr>
      </p:pic>
      <p:sp>
        <p:nvSpPr>
          <p:cNvPr id="2" name="Rectangle 1">
            <a:hlinkClick r:id="rId4"/>
          </p:cNvPr>
          <p:cNvSpPr/>
          <p:nvPr/>
        </p:nvSpPr>
        <p:spPr>
          <a:xfrm>
            <a:off x="1549148" y="5389329"/>
            <a:ext cx="66502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=p5W5EQhPGAk</a:t>
            </a:r>
          </a:p>
        </p:txBody>
      </p:sp>
    </p:spTree>
    <p:extLst>
      <p:ext uri="{BB962C8B-B14F-4D97-AF65-F5344CB8AC3E}">
        <p14:creationId xmlns:p14="http://schemas.microsoft.com/office/powerpoint/2010/main" val="10943064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917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UTP Cable</a:t>
            </a:r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38" y="1428852"/>
            <a:ext cx="7488237" cy="504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04267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Testing </a:t>
            </a:r>
            <a:r>
              <a:rPr lang="en-US" sz="3600" dirty="0">
                <a:latin typeface="Arial" charset="0"/>
              </a:rPr>
              <a:t>UTP Cables</a:t>
            </a:r>
          </a:p>
        </p:txBody>
      </p:sp>
      <p:pic>
        <p:nvPicPr>
          <p:cNvPr id="5632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249" r="-824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929594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Properties </a:t>
            </a:r>
            <a:r>
              <a:rPr lang="en-US" sz="3600" dirty="0">
                <a:latin typeface="Arial" charset="0"/>
              </a:rPr>
              <a:t>of Fiber Optic Cabling</a:t>
            </a:r>
          </a:p>
        </p:txBody>
      </p:sp>
      <p:pic>
        <p:nvPicPr>
          <p:cNvPr id="58370" name="Content Placeholder 1" descr="optic-fiber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831" r="-17831"/>
          <a:stretch>
            <a:fillRect/>
          </a:stretch>
        </p:blipFill>
        <p:spPr bwMode="auto">
          <a:xfrm>
            <a:off x="365125" y="1531938"/>
            <a:ext cx="873442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</p:spTree>
    <p:extLst>
      <p:ext uri="{BB962C8B-B14F-4D97-AF65-F5344CB8AC3E}">
        <p14:creationId xmlns:p14="http://schemas.microsoft.com/office/powerpoint/2010/main" val="360562583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>
          <a:xfrm>
            <a:off x="577056" y="379950"/>
            <a:ext cx="8042276" cy="1336956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/>
            </a:r>
            <a:br>
              <a:rPr lang="en-US" sz="4000" dirty="0">
                <a:latin typeface="Arial" charset="0"/>
              </a:rPr>
            </a:br>
            <a:r>
              <a:rPr lang="en-US" sz="4000" dirty="0" smtClean="0">
                <a:latin typeface="Arial" charset="0"/>
              </a:rPr>
              <a:t>Fiber </a:t>
            </a:r>
            <a:r>
              <a:rPr lang="en-US" sz="4000" dirty="0">
                <a:latin typeface="Arial" charset="0"/>
              </a:rPr>
              <a:t>Media Cable Design</a:t>
            </a:r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8" y="1847318"/>
            <a:ext cx="8736012" cy="4573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50817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41424"/>
            <a:ext cx="8042276" cy="1084097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Fiber Media</a:t>
            </a:r>
            <a:endParaRPr lang="en-US" dirty="0">
              <a:latin typeface="Arial" charset="0"/>
            </a:endParaRPr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50" y="1530350"/>
            <a:ext cx="7875588" cy="532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8232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Network </a:t>
            </a:r>
            <a:r>
              <a:rPr lang="en-US" sz="3600" dirty="0">
                <a:latin typeface="Arial" charset="0"/>
              </a:rPr>
              <a:t>Fiber Connectors</a:t>
            </a:r>
          </a:p>
        </p:txBody>
      </p:sp>
      <p:pic>
        <p:nvPicPr>
          <p:cNvPr id="64514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199" r="-16199"/>
          <a:stretch>
            <a:fillRect/>
          </a:stretch>
        </p:blipFill>
        <p:spPr>
          <a:xfrm>
            <a:off x="549275" y="218035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14889141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Fiber </a:t>
            </a:r>
            <a:r>
              <a:rPr lang="en-US" sz="3600" dirty="0">
                <a:latin typeface="Arial" charset="0"/>
              </a:rPr>
              <a:t>Cables</a:t>
            </a:r>
          </a:p>
        </p:txBody>
      </p:sp>
      <p:pic>
        <p:nvPicPr>
          <p:cNvPr id="6656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52" r="-39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2780658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162497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Fiber </a:t>
            </a:r>
            <a:r>
              <a:rPr lang="en-US" sz="3600" dirty="0">
                <a:latin typeface="Arial" charset="0"/>
              </a:rPr>
              <a:t>versus Copper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71550" y="1398588"/>
          <a:ext cx="7416800" cy="5095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42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42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Implementation issues</a:t>
                      </a:r>
                      <a:endParaRPr lang="en-CA" sz="18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Copper media</a:t>
                      </a:r>
                      <a:endParaRPr lang="en-CA" sz="18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Fibre-optic</a:t>
                      </a:r>
                      <a:endParaRPr lang="en-CA" sz="1800" dirty="0"/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Bandwidth supported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Mbps</a:t>
                      </a: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– 10 Gbps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Mbps</a:t>
                      </a: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– 100 Gbps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Distance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Relatively</a:t>
                      </a: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short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 – 100 meters)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Relatively 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 – 100,000 meters)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Immunity to EMI and RFI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(Completely immune)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Immunity to electrical hazards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(Completely immune)</a:t>
                      </a: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Media and connector</a:t>
                      </a:r>
                      <a:r>
                        <a:rPr lang="en-CA" sz="1600" baseline="0" dirty="0" smtClean="0"/>
                        <a:t> </a:t>
                      </a:r>
                      <a:r>
                        <a:rPr lang="en-CA" sz="1600" dirty="0" smtClean="0"/>
                        <a:t>costs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Installation skills required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Safety precautions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1000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Properties </a:t>
            </a:r>
            <a:r>
              <a:rPr lang="en-US" sz="3600" dirty="0">
                <a:latin typeface="Arial" charset="0"/>
              </a:rPr>
              <a:t>of Wireless Media</a:t>
            </a:r>
          </a:p>
        </p:txBody>
      </p:sp>
      <p:pic>
        <p:nvPicPr>
          <p:cNvPr id="70658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92" y="1725612"/>
            <a:ext cx="6710041" cy="513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318765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509846"/>
              </p:ext>
            </p:extLst>
          </p:nvPr>
        </p:nvGraphicFramePr>
        <p:xfrm>
          <a:off x="971550" y="1481973"/>
          <a:ext cx="7272338" cy="53498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931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9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42153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802.11 standards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Commonly referred to as Wi-Fi.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Uses CSMA/CA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Variations include: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54 Mbps,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802.11b: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11 Mbps, 2.4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802.11g: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54 Mbps, 2.4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802.11n: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600 Mbps, 2.4 and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802.11ac: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 Gbps,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802.11ad: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7 Gbps, 2.4 GHz, 5 GHz, and 60 GHz</a:t>
                      </a:r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3861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802.15 standard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Supports speeds up</a:t>
                      </a:r>
                      <a:r>
                        <a:rPr lang="en-CA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to 3 Mbps</a:t>
                      </a:r>
                      <a:endParaRPr lang="en-CA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Provides device pairing over distances from 1 to 100 meters.</a:t>
                      </a:r>
                      <a:endParaRPr lang="en-CA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3861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802.16 standard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Provides speeds up to 1 Gbps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Uses a point-to-multipoint topology to provide wireless broadband access.</a:t>
                      </a:r>
                      <a:endParaRPr lang="en-CA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27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Wireless Media</a:t>
            </a:r>
          </a:p>
        </p:txBody>
      </p:sp>
      <p:pic>
        <p:nvPicPr>
          <p:cNvPr id="72720" name="Picture 10" descr="http://www.takenatech.com/Portals/0/Bluetooth_LOGO.gif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767138"/>
            <a:ext cx="2520950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21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525" y="1734801"/>
            <a:ext cx="28702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22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588" y="5230060"/>
            <a:ext cx="2665412" cy="15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644834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389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802.11 </a:t>
            </a:r>
            <a:r>
              <a:rPr lang="en-US" sz="3600" dirty="0">
                <a:latin typeface="Arial" charset="0"/>
              </a:rPr>
              <a:t>Wi-Fi Standards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511628"/>
              </p:ext>
            </p:extLst>
          </p:nvPr>
        </p:nvGraphicFramePr>
        <p:xfrm>
          <a:off x="966788" y="1936638"/>
          <a:ext cx="7345364" cy="4408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63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63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363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3037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Standard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Maximum Speed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Frequency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Backwards</a:t>
                      </a:r>
                      <a:r>
                        <a:rPr lang="en-CA" sz="1800" baseline="0" dirty="0" smtClean="0"/>
                        <a:t> compatible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802.11a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54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5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No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802.11b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11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No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802.11g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54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802.11n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600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 or 5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802.11b/g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293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802.11ac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 1.3 Gbps</a:t>
                      </a:r>
                    </a:p>
                    <a:p>
                      <a:pPr algn="ctr"/>
                      <a:r>
                        <a:rPr lang="en-CA" sz="1400" dirty="0" smtClean="0"/>
                        <a:t>(1300 Mbps)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 and 5.5 GHz 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802.11b/g/n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293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802.11ad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7 Gbps</a:t>
                      </a:r>
                    </a:p>
                    <a:p>
                      <a:pPr algn="ctr"/>
                      <a:r>
                        <a:rPr lang="en-CA" sz="1400" dirty="0" smtClean="0"/>
                        <a:t>(7000 Mbps)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GHz, 5 GHz and 60 GHz 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802.11b/g/n/ac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17198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550862" y="341040"/>
            <a:ext cx="8042276" cy="1336956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Purpose of the Data Link Layer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The Data Link Layer</a:t>
            </a:r>
          </a:p>
        </p:txBody>
      </p:sp>
      <p:pic>
        <p:nvPicPr>
          <p:cNvPr id="7885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" y="1581150"/>
            <a:ext cx="8439150" cy="461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935933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70222"/>
            <a:ext cx="8042276" cy="1336956"/>
          </a:xfrm>
        </p:spPr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Data </a:t>
            </a:r>
            <a:r>
              <a:rPr lang="en-US" sz="4000" dirty="0">
                <a:latin typeface="Arial" charset="0"/>
              </a:rPr>
              <a:t>Link Sublayers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79613" y="1981200"/>
          <a:ext cx="5392737" cy="36083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489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37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02097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Network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097">
                <a:tc rowSpan="2"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Data</a:t>
                      </a:r>
                      <a:r>
                        <a:rPr lang="en-CA" sz="1400" b="1" baseline="0" dirty="0" smtClean="0"/>
                        <a:t> Link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400" b="1" dirty="0" smtClean="0"/>
                        <a:t>LLC Sublayer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097">
                <a:tc vMerge="1">
                  <a:txBody>
                    <a:bodyPr/>
                    <a:lstStyle/>
                    <a:p>
                      <a:endParaRPr lang="en-C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400" b="1" dirty="0" smtClean="0"/>
                        <a:t>MAC Sublayer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209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A" sz="1400" b="1" dirty="0" smtClean="0"/>
                        <a:t>Physical</a:t>
                      </a:r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CA" sz="1400" b="1" dirty="0" smtClean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554776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802.3 </a:t>
            </a:r>
          </a:p>
          <a:p>
            <a:pPr>
              <a:defRPr/>
            </a:pPr>
            <a:r>
              <a:rPr lang="en-CA" sz="1200" dirty="0"/>
              <a:t>Ethernet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81640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802.11</a:t>
            </a:r>
          </a:p>
          <a:p>
            <a:pPr>
              <a:defRPr/>
            </a:pPr>
            <a:r>
              <a:rPr lang="en-CA" sz="1200" dirty="0"/>
              <a:t> Wi-Fi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95804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802.15</a:t>
            </a:r>
          </a:p>
          <a:p>
            <a:pPr>
              <a:defRPr/>
            </a:pPr>
            <a:r>
              <a:rPr lang="en-CA" sz="1200" dirty="0"/>
              <a:t> Bluetooth</a:t>
            </a:r>
          </a:p>
        </p:txBody>
      </p:sp>
    </p:spTree>
    <p:extLst>
      <p:ext uri="{BB962C8B-B14F-4D97-AF65-F5344CB8AC3E}">
        <p14:creationId xmlns:p14="http://schemas.microsoft.com/office/powerpoint/2010/main" val="40604456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Media Access Control</a:t>
            </a:r>
          </a:p>
        </p:txBody>
      </p:sp>
      <p:pic>
        <p:nvPicPr>
          <p:cNvPr id="8294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66"/>
          <a:stretch>
            <a:fillRect/>
          </a:stretch>
        </p:blipFill>
        <p:spPr bwMode="auto">
          <a:xfrm>
            <a:off x="549274" y="1748786"/>
            <a:ext cx="8324285" cy="4583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71202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Providing </a:t>
            </a:r>
            <a:r>
              <a:rPr lang="en-US" sz="3600" dirty="0">
                <a:latin typeface="Arial" charset="0"/>
              </a:rPr>
              <a:t>Access to Media</a:t>
            </a:r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224"/>
          <a:stretch>
            <a:fillRect/>
          </a:stretch>
        </p:blipFill>
        <p:spPr bwMode="auto">
          <a:xfrm>
            <a:off x="812756" y="1678438"/>
            <a:ext cx="7778795" cy="45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852002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77811"/>
            <a:ext cx="8042276" cy="1336956"/>
          </a:xfrm>
        </p:spPr>
        <p:txBody>
          <a:bodyPr/>
          <a:lstStyle/>
          <a:p>
            <a:pPr eaLnBrk="1" hangingPunct="1"/>
            <a:r>
              <a:rPr lang="en-US" sz="1600" dirty="0">
                <a:latin typeface="Arial" charset="0"/>
              </a:rPr>
              <a:t>Data Link Layer</a:t>
            </a:r>
            <a:r>
              <a:rPr lang="en-US" sz="4400" dirty="0">
                <a:latin typeface="Arial" charset="0"/>
              </a:rPr>
              <a:t/>
            </a:r>
            <a:br>
              <a:rPr lang="en-US" sz="4400" dirty="0">
                <a:latin typeface="Arial" charset="0"/>
              </a:rPr>
            </a:br>
            <a:r>
              <a:rPr lang="en-US" sz="4400" dirty="0" err="1">
                <a:latin typeface="Arial" charset="0"/>
              </a:rPr>
              <a:t>Layer</a:t>
            </a:r>
            <a:r>
              <a:rPr lang="en-US" sz="4400" dirty="0">
                <a:latin typeface="Arial" charset="0"/>
              </a:rPr>
              <a:t> 2 Frame Structure</a:t>
            </a:r>
          </a:p>
        </p:txBody>
      </p:sp>
      <p:pic>
        <p:nvPicPr>
          <p:cNvPr id="87042" name="Content Placeholder 1" descr="157-Datalink-PDU2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84" r="-878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7194341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Creating </a:t>
            </a:r>
            <a:r>
              <a:rPr lang="en-US" sz="3600" dirty="0">
                <a:latin typeface="Arial" charset="0"/>
              </a:rPr>
              <a:t>a Frame</a:t>
            </a:r>
          </a:p>
        </p:txBody>
      </p:sp>
      <p:pic>
        <p:nvPicPr>
          <p:cNvPr id="890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8" y="3186025"/>
            <a:ext cx="701992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232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Layer </a:t>
            </a:r>
            <a:r>
              <a:rPr lang="en-US" sz="3600" dirty="0">
                <a:latin typeface="Arial" charset="0"/>
              </a:rPr>
              <a:t>2 Standards</a:t>
            </a:r>
          </a:p>
        </p:txBody>
      </p:sp>
      <p:pic>
        <p:nvPicPr>
          <p:cNvPr id="91138" name="Content Placeholder 1" descr="01fig93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424" b="-44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117804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Data </a:t>
            </a:r>
            <a:r>
              <a:rPr lang="en-US" sz="3600" dirty="0">
                <a:latin typeface="Arial" charset="0"/>
              </a:rPr>
              <a:t>Link Layer Standards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90538" y="1543050"/>
          <a:ext cx="8137525" cy="47831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3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371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7603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Standard</a:t>
                      </a:r>
                      <a:r>
                        <a:rPr lang="en-CA" sz="1800" baseline="0" dirty="0" smtClean="0"/>
                        <a:t> organization</a:t>
                      </a:r>
                      <a:endParaRPr lang="en-CA" sz="1800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800" dirty="0" smtClean="0"/>
                        <a:t>Networking Standards</a:t>
                      </a:r>
                      <a:r>
                        <a:rPr lang="en-CA" sz="1800" baseline="0" dirty="0" smtClean="0"/>
                        <a:t> </a:t>
                      </a:r>
                      <a:endParaRPr lang="en-CA" sz="1800" dirty="0"/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2850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IEEE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802.2:</a:t>
                      </a:r>
                      <a:r>
                        <a:rPr lang="en-CA" sz="1200" baseline="0" dirty="0" smtClean="0"/>
                        <a:t> Logical Link Control (</a:t>
                      </a:r>
                      <a:r>
                        <a:rPr lang="en-CA" sz="1200" dirty="0" smtClean="0"/>
                        <a:t>LLC)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802.3</a:t>
                      </a:r>
                      <a:r>
                        <a:rPr lang="en-CA" sz="1200" baseline="0" dirty="0" smtClean="0"/>
                        <a:t>: </a:t>
                      </a:r>
                      <a:r>
                        <a:rPr lang="en-CA" sz="1200" dirty="0" smtClean="0"/>
                        <a:t>Ethernet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802.4:</a:t>
                      </a:r>
                      <a:r>
                        <a:rPr lang="en-CA" sz="1200" baseline="0" dirty="0" smtClean="0"/>
                        <a:t> Token bus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802.5</a:t>
                      </a:r>
                      <a:r>
                        <a:rPr lang="en-CA" sz="1200" baseline="0" dirty="0" smtClean="0"/>
                        <a:t>: </a:t>
                      </a:r>
                      <a:r>
                        <a:rPr lang="en-CA" sz="1200" dirty="0" smtClean="0"/>
                        <a:t>Token passing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802.11: Wireless LAN (WLAN) &amp; Mesh (Wi-Fi certification)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802.15: Bluetooth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802.16: WiMax</a:t>
                      </a:r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2207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ITU-T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G.992: </a:t>
                      </a:r>
                      <a:r>
                        <a:rPr lang="en-CA" sz="1200" baseline="0" dirty="0" smtClean="0"/>
                        <a:t>ADSL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G.8100 - G.8199: MPLS over Transport aspects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Q.921:</a:t>
                      </a:r>
                      <a:r>
                        <a:rPr lang="en-CA" sz="1200" baseline="0" dirty="0" smtClean="0"/>
                        <a:t> ISDN 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Q.922: Frame Relay</a:t>
                      </a:r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631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ISO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HDLC</a:t>
                      </a:r>
                      <a:r>
                        <a:rPr lang="en-CA" sz="1200" baseline="0" dirty="0" smtClean="0"/>
                        <a:t> (High Level Data Link Control)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ISO 9314: FDDI Media Access Control (MAC)</a:t>
                      </a:r>
                      <a:endParaRPr lang="en-CA" sz="1200" dirty="0"/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4167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ANSI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X3T9.5 and X3T12: Fiber Distributed Data Interface (FDDI) </a:t>
                      </a:r>
                      <a:endParaRPr lang="en-CA" sz="1200" dirty="0"/>
                    </a:p>
                  </a:txBody>
                  <a:tcPr marL="91447" marR="91447" marT="45723" marB="45723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482770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0933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Controlling </a:t>
            </a:r>
            <a:r>
              <a:rPr lang="en-US" sz="3600" dirty="0">
                <a:latin typeface="Arial" charset="0"/>
              </a:rPr>
              <a:t>Access to the Media</a:t>
            </a:r>
          </a:p>
        </p:txBody>
      </p:sp>
      <p:pic>
        <p:nvPicPr>
          <p:cNvPr id="9523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" y="2519558"/>
            <a:ext cx="782955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07844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and Logical Topologies</a:t>
            </a:r>
          </a:p>
        </p:txBody>
      </p:sp>
      <p:pic>
        <p:nvPicPr>
          <p:cNvPr id="97282" name="Content Placeholder 1" descr="topologies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873" r="-24873"/>
          <a:stretch>
            <a:fillRect/>
          </a:stretch>
        </p:blipFill>
        <p:spPr>
          <a:xfrm>
            <a:off x="212725" y="1460212"/>
            <a:ext cx="8734425" cy="5086350"/>
          </a:xfrm>
        </p:spPr>
      </p:pic>
    </p:spTree>
    <p:extLst>
      <p:ext uri="{BB962C8B-B14F-4D97-AF65-F5344CB8AC3E}">
        <p14:creationId xmlns:p14="http://schemas.microsoft.com/office/powerpoint/2010/main" val="15591774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Common </a:t>
            </a:r>
            <a:r>
              <a:rPr lang="en-US" sz="3600" dirty="0">
                <a:latin typeface="Arial" charset="0"/>
              </a:rPr>
              <a:t>Physical WAN Topologies</a:t>
            </a:r>
          </a:p>
        </p:txBody>
      </p:sp>
      <p:pic>
        <p:nvPicPr>
          <p:cNvPr id="99330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124" r="-24124"/>
          <a:stretch>
            <a:fillRect/>
          </a:stretch>
        </p:blipFill>
        <p:spPr>
          <a:xfrm>
            <a:off x="549275" y="214899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43979766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2"/>
          <p:cNvSpPr>
            <a:spLocks noGrp="1" noChangeArrowheads="1"/>
          </p:cNvSpPr>
          <p:nvPr>
            <p:ph type="title"/>
          </p:nvPr>
        </p:nvSpPr>
        <p:spPr>
          <a:xfrm>
            <a:off x="550862" y="292401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Point-to-Point Topology</a:t>
            </a:r>
          </a:p>
        </p:txBody>
      </p:sp>
      <p:pic>
        <p:nvPicPr>
          <p:cNvPr id="10137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317750"/>
            <a:ext cx="748665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247750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6210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Logical </a:t>
            </a:r>
            <a:r>
              <a:rPr lang="en-US" sz="3600" dirty="0">
                <a:latin typeface="Arial" charset="0"/>
              </a:rPr>
              <a:t>Point-to-Point Topology</a:t>
            </a:r>
          </a:p>
        </p:txBody>
      </p:sp>
      <p:pic>
        <p:nvPicPr>
          <p:cNvPr id="10342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759"/>
          <a:stretch>
            <a:fillRect/>
          </a:stretch>
        </p:blipFill>
        <p:spPr bwMode="auto">
          <a:xfrm>
            <a:off x="617369" y="1444532"/>
            <a:ext cx="8042276" cy="2089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80" y="2959100"/>
            <a:ext cx="7399252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3061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Half </a:t>
            </a:r>
            <a:r>
              <a:rPr lang="en-US" sz="3600" dirty="0">
                <a:latin typeface="Arial" charset="0"/>
              </a:rPr>
              <a:t>and Full Duplex</a:t>
            </a:r>
          </a:p>
        </p:txBody>
      </p:sp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21" b="41943"/>
          <a:stretch>
            <a:fillRect/>
          </a:stretch>
        </p:blipFill>
        <p:spPr bwMode="auto">
          <a:xfrm>
            <a:off x="119063" y="1924050"/>
            <a:ext cx="890587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7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41" b="44118"/>
          <a:stretch>
            <a:fillRect/>
          </a:stretch>
        </p:blipFill>
        <p:spPr bwMode="auto">
          <a:xfrm>
            <a:off x="204788" y="4041775"/>
            <a:ext cx="8734425" cy="169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44633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LAN Topologies</a:t>
            </a:r>
          </a:p>
        </p:txBody>
      </p:sp>
      <p:pic>
        <p:nvPicPr>
          <p:cNvPr id="10752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768" r="-19768"/>
          <a:stretch>
            <a:fillRect/>
          </a:stretch>
        </p:blipFill>
        <p:spPr>
          <a:xfrm>
            <a:off x="549275" y="1757000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50494495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7621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Logical </a:t>
            </a:r>
            <a:r>
              <a:rPr lang="en-US" sz="3600" dirty="0">
                <a:latin typeface="Arial" charset="0"/>
              </a:rPr>
              <a:t>Topology for Shared Media</a:t>
            </a:r>
          </a:p>
        </p:txBody>
      </p:sp>
      <p:pic>
        <p:nvPicPr>
          <p:cNvPr id="10957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88" y="1609168"/>
            <a:ext cx="7470775" cy="22304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957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4131510"/>
            <a:ext cx="7477125" cy="22098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67413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6216"/>
            <a:ext cx="8042276" cy="13369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LAN Topologies</a:t>
            </a:r>
            <a:r>
              <a:rPr lang="en-US" sz="4000" dirty="0">
                <a:latin typeface="Arial" charset="0"/>
              </a:rPr>
              <a:t/>
            </a:r>
            <a:br>
              <a:rPr lang="en-US" sz="40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Contention-Based Access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1350" y="4395788"/>
          <a:ext cx="7915275" cy="1316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3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18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929"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Characteristics</a:t>
                      </a:r>
                      <a:endParaRPr lang="en-CA" sz="1800" dirty="0"/>
                    </a:p>
                  </a:txBody>
                  <a:tcPr marL="91443" marR="91443" marT="45731" marB="45731"/>
                </a:tc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Contention-Based Technologies</a:t>
                      </a:r>
                      <a:endParaRPr lang="en-CA" sz="1800" dirty="0"/>
                    </a:p>
                  </a:txBody>
                  <a:tcPr marL="91443" marR="91443" marT="45731" marB="4573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5108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Stations can transmit</a:t>
                      </a:r>
                      <a:r>
                        <a:rPr lang="en-CA" sz="1400" baseline="0" dirty="0" smtClean="0"/>
                        <a:t> at any time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Collision exist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There are mechanisms to resolve contention for the media</a:t>
                      </a:r>
                      <a:endParaRPr lang="en-CA" sz="1400" dirty="0"/>
                    </a:p>
                  </a:txBody>
                  <a:tcPr marL="91443" marR="91443" marT="45731" marB="4573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CSMA/CD for 802.3 Ethernet networks</a:t>
                      </a:r>
                      <a:endParaRPr lang="en-CA" sz="1400" baseline="0" dirty="0" smtClean="0"/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CSMA/CA for 802.11 wireless  networks</a:t>
                      </a:r>
                      <a:endParaRPr lang="en-CA" sz="1400" dirty="0"/>
                    </a:p>
                  </a:txBody>
                  <a:tcPr marL="91443" marR="91443" marT="45731" marB="4573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1162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1587500"/>
            <a:ext cx="7470775" cy="22304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9883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Multi</a:t>
            </a:r>
            <a:r>
              <a:rPr lang="en-US" sz="3600" dirty="0">
                <a:latin typeface="Arial" charset="0"/>
              </a:rPr>
              <a:t>-Access Topology</a:t>
            </a:r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12" b="42754"/>
          <a:stretch>
            <a:fillRect/>
          </a:stretch>
        </p:blipFill>
        <p:spPr bwMode="auto">
          <a:xfrm>
            <a:off x="2078038" y="2689306"/>
            <a:ext cx="4602162" cy="270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7718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Controlled </a:t>
            </a:r>
            <a:r>
              <a:rPr lang="en-US" sz="3600" dirty="0">
                <a:latin typeface="Arial" charset="0"/>
              </a:rPr>
              <a:t>Access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52488" y="4433888"/>
          <a:ext cx="7477125" cy="15287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51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20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615"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Characteristics</a:t>
                      </a:r>
                      <a:endParaRPr lang="en-CA" sz="1800" dirty="0"/>
                    </a:p>
                  </a:txBody>
                  <a:tcPr marT="45691" marB="45691"/>
                </a:tc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Controlled Access Technologies</a:t>
                      </a:r>
                      <a:endParaRPr lang="en-CA" sz="1800" dirty="0"/>
                    </a:p>
                  </a:txBody>
                  <a:tcPr marT="45691" marB="4569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8147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Only one station can transmit</a:t>
                      </a:r>
                      <a:r>
                        <a:rPr lang="en-CA" sz="1400" baseline="0" dirty="0" smtClean="0"/>
                        <a:t> at a time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Devices wishing to transmit must wait their turn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No collisions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May use a token passing method</a:t>
                      </a:r>
                      <a:endParaRPr lang="en-CA" sz="1400" dirty="0"/>
                    </a:p>
                  </a:txBody>
                  <a:tcPr marT="45691" marB="4569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Token Ring</a:t>
                      </a:r>
                      <a:r>
                        <a:rPr lang="en-CA" sz="1400" baseline="0" dirty="0" smtClean="0"/>
                        <a:t> (IEEE 802.5)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Fiber Distributed Data Interface (FDDI)</a:t>
                      </a:r>
                      <a:endParaRPr lang="en-CA" sz="1400" dirty="0"/>
                    </a:p>
                  </a:txBody>
                  <a:tcPr marT="45691" marB="4569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157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8" y="1647825"/>
            <a:ext cx="7477125" cy="22098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63925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Ring </a:t>
            </a:r>
            <a:r>
              <a:rPr lang="en-US" dirty="0">
                <a:latin typeface="Arial" charset="0"/>
              </a:rPr>
              <a:t>Topology</a:t>
            </a:r>
          </a:p>
        </p:txBody>
      </p:sp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82" b="38287"/>
          <a:stretch>
            <a:fillRect/>
          </a:stretch>
        </p:blipFill>
        <p:spPr bwMode="auto">
          <a:xfrm>
            <a:off x="2116138" y="2430463"/>
            <a:ext cx="5338762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61930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Frame</a:t>
            </a:r>
          </a:p>
        </p:txBody>
      </p:sp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>
            <a:fillRect/>
          </a:stretch>
        </p:blipFill>
        <p:spPr bwMode="auto">
          <a:xfrm>
            <a:off x="549275" y="1475595"/>
            <a:ext cx="8042276" cy="224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98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>
            <a:fillRect/>
          </a:stretch>
        </p:blipFill>
        <p:spPr bwMode="auto">
          <a:xfrm>
            <a:off x="549275" y="3905863"/>
            <a:ext cx="8042275" cy="224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01528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Header</a:t>
            </a:r>
          </a:p>
        </p:txBody>
      </p:sp>
      <p:pic>
        <p:nvPicPr>
          <p:cNvPr id="1218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743"/>
          <a:stretch>
            <a:fillRect/>
          </a:stretch>
        </p:blipFill>
        <p:spPr bwMode="auto">
          <a:xfrm>
            <a:off x="356758" y="1994694"/>
            <a:ext cx="8234793" cy="1726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79039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Layer </a:t>
            </a:r>
            <a:r>
              <a:rPr lang="en-US" sz="3600" dirty="0">
                <a:latin typeface="Arial" charset="0"/>
              </a:rPr>
              <a:t>2 Address</a:t>
            </a:r>
          </a:p>
        </p:txBody>
      </p:sp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759198"/>
            <a:ext cx="8230219" cy="4810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210781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The </a:t>
            </a:r>
            <a:r>
              <a:rPr lang="en-US" sz="4000" dirty="0">
                <a:latin typeface="Arial" charset="0"/>
              </a:rPr>
              <a:t>Trailer</a:t>
            </a:r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84"/>
          <a:stretch>
            <a:fillRect/>
          </a:stretch>
        </p:blipFill>
        <p:spPr bwMode="auto">
          <a:xfrm>
            <a:off x="438150" y="3151188"/>
            <a:ext cx="8304213" cy="152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73527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LAN </a:t>
            </a:r>
            <a:r>
              <a:rPr lang="en-US" sz="3600" dirty="0">
                <a:latin typeface="Arial" charset="0"/>
              </a:rPr>
              <a:t>and WAN Frames</a:t>
            </a:r>
          </a:p>
        </p:txBody>
      </p:sp>
      <p:pic>
        <p:nvPicPr>
          <p:cNvPr id="1280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232"/>
          <a:stretch>
            <a:fillRect/>
          </a:stretch>
        </p:blipFill>
        <p:spPr bwMode="auto">
          <a:xfrm>
            <a:off x="930275" y="1981200"/>
            <a:ext cx="7661276" cy="3808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2990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Network Access</a:t>
            </a:r>
            <a:br>
              <a:rPr lang="en-US" sz="1800">
                <a:latin typeface="Arial" charset="0"/>
              </a:rPr>
            </a:br>
            <a:r>
              <a:rPr lang="en-US">
                <a:latin typeface="Arial" charset="0"/>
              </a:rPr>
              <a:t>Summary</a:t>
            </a:r>
          </a:p>
        </p:txBody>
      </p:sp>
      <p:sp>
        <p:nvSpPr>
          <p:cNvPr id="136194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Physical Layer Protocols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Network Media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Data Link Layer Protocols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Media Access Control</a:t>
            </a:r>
          </a:p>
        </p:txBody>
      </p:sp>
    </p:spTree>
    <p:extLst>
      <p:ext uri="{BB962C8B-B14F-4D97-AF65-F5344CB8AC3E}">
        <p14:creationId xmlns:p14="http://schemas.microsoft.com/office/powerpoint/2010/main" val="46646184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2795</TotalTime>
  <Words>1357</Words>
  <Application>Microsoft Office PowerPoint</Application>
  <PresentationFormat>On-screen Show (4:3)</PresentationFormat>
  <Paragraphs>335</Paragraphs>
  <Slides>57</Slides>
  <Notes>57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5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Network Access</vt:lpstr>
      <vt:lpstr>Objectives</vt:lpstr>
      <vt:lpstr>Connecting to the Network</vt:lpstr>
      <vt:lpstr>Connecting to the Network</vt:lpstr>
      <vt:lpstr>Network Interface Cards</vt:lpstr>
      <vt:lpstr>The Physical Layer</vt:lpstr>
      <vt:lpstr>Physical Layer Media</vt:lpstr>
      <vt:lpstr>Physical Layer Standards</vt:lpstr>
      <vt:lpstr>Physical Layer Fundamental Principles</vt:lpstr>
      <vt:lpstr>Bandwidth</vt:lpstr>
      <vt:lpstr>Throughput</vt:lpstr>
      <vt:lpstr> Types of Physical Media</vt:lpstr>
      <vt:lpstr> Copper Cabling Copper Media</vt:lpstr>
      <vt:lpstr> Unshielded Twisted-Pair (UTP) Cable</vt:lpstr>
      <vt:lpstr> Shielded Twisted-Pair (STP) Cable</vt:lpstr>
      <vt:lpstr> Coaxial Cable</vt:lpstr>
      <vt:lpstr> Cooper Media Safety</vt:lpstr>
      <vt:lpstr>Properties of UTP Cabling</vt:lpstr>
      <vt:lpstr> UTP Cabling Standards</vt:lpstr>
      <vt:lpstr> UTP Connectors</vt:lpstr>
      <vt:lpstr> Types of UTP Cable</vt:lpstr>
      <vt:lpstr> Testing UTP Cables</vt:lpstr>
      <vt:lpstr> Properties of Fiber Optic Cabling</vt:lpstr>
      <vt:lpstr> Fiber Media Cable Design</vt:lpstr>
      <vt:lpstr> Types of Fiber Media</vt:lpstr>
      <vt:lpstr> Network Fiber Connectors</vt:lpstr>
      <vt:lpstr>Fiber Cables</vt:lpstr>
      <vt:lpstr> Fiber versus Copper</vt:lpstr>
      <vt:lpstr> Properties of Wireless Media</vt:lpstr>
      <vt:lpstr> Types of Wireless Media</vt:lpstr>
      <vt:lpstr> 802.11 Wi-Fi Standards</vt:lpstr>
      <vt:lpstr>Purpose of the Data Link Layer The Data Link Layer</vt:lpstr>
      <vt:lpstr>Data Link Sublayers</vt:lpstr>
      <vt:lpstr> Media Access Control</vt:lpstr>
      <vt:lpstr>Providing Access to Media</vt:lpstr>
      <vt:lpstr>Data Link Layer Layer 2 Frame Structure</vt:lpstr>
      <vt:lpstr>Creating a Frame</vt:lpstr>
      <vt:lpstr>Layer 2 Standards</vt:lpstr>
      <vt:lpstr>Data Link Layer Standards</vt:lpstr>
      <vt:lpstr>Controlling Access to the Media</vt:lpstr>
      <vt:lpstr>Physical and Logical Topologies</vt:lpstr>
      <vt:lpstr>Common Physical WAN Topologies</vt:lpstr>
      <vt:lpstr>Physical Point-to-Point Topology</vt:lpstr>
      <vt:lpstr>Logical Point-to-Point Topology</vt:lpstr>
      <vt:lpstr>Half and Full Duplex</vt:lpstr>
      <vt:lpstr>Physical LAN Topologies</vt:lpstr>
      <vt:lpstr>Logical Topology for Shared Media</vt:lpstr>
      <vt:lpstr>LAN Topologies Contention-Based Access</vt:lpstr>
      <vt:lpstr>Multi-Access Topology</vt:lpstr>
      <vt:lpstr>Controlled Access</vt:lpstr>
      <vt:lpstr>Ring Topology</vt:lpstr>
      <vt:lpstr>The Frame</vt:lpstr>
      <vt:lpstr>The Header</vt:lpstr>
      <vt:lpstr>Layer 2 Address</vt:lpstr>
      <vt:lpstr>The Trailer</vt:lpstr>
      <vt:lpstr>LAN and WAN Frames</vt:lpstr>
      <vt:lpstr>Network Access 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 r</cp:lastModifiedBy>
  <cp:revision>158</cp:revision>
  <dcterms:created xsi:type="dcterms:W3CDTF">2011-10-03T10:20:59Z</dcterms:created>
  <dcterms:modified xsi:type="dcterms:W3CDTF">2017-11-28T12:22:56Z</dcterms:modified>
</cp:coreProperties>
</file>