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openxmlformats.org/officedocument/2006/relationships/metadata/core-properties" Target="docProps/core0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17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12192000" cy="6858000"/>
  <p:notesSz cx="6858000" cy="12192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4765E9-7B6C-4788-93CA-CE51605EAA4A}" v="3" dt="2026-08-30T19:32:22.8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033" autoAdjust="0"/>
  </p:normalViewPr>
  <p:slideViewPr>
    <p:cSldViewPr snapToGrid="0">
      <p:cViewPr>
        <p:scale>
          <a:sx n="70" d="100"/>
          <a:sy n="70" d="100"/>
        </p:scale>
        <p:origin x="1138" y="2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rvis Payne (2127853)" userId="88167e72-5b1c-4afe-be8f-326436cd5513" providerId="ADAL" clId="{CBEE9001-DE0B-43CC-88E8-04A8419CC73C}"/>
    <pc:docChg chg="modSld">
      <pc:chgData name="Jervis Payne (2127853)" userId="88167e72-5b1c-4afe-be8f-326436cd5513" providerId="ADAL" clId="{CBEE9001-DE0B-43CC-88E8-04A8419CC73C}" dt="2026-08-30T19:32:16.431" v="1"/>
      <pc:docMkLst>
        <pc:docMk/>
      </pc:docMkLst>
      <pc:sldChg chg="modSp">
        <pc:chgData name="Jervis Payne (2127853)" userId="88167e72-5b1c-4afe-be8f-326436cd5513" providerId="ADAL" clId="{CBEE9001-DE0B-43CC-88E8-04A8419CC73C}" dt="2026-08-30T19:32:16.431" v="1"/>
        <pc:sldMkLst>
          <pc:docMk/>
          <pc:sldMk cId="0" sldId="256"/>
        </pc:sldMkLst>
        <pc:spChg chg="mod">
          <ac:chgData name="Jervis Payne (2127853)" userId="88167e72-5b1c-4afe-be8f-326436cd5513" providerId="ADAL" clId="{CBEE9001-DE0B-43CC-88E8-04A8419CC73C}" dt="2026-08-30T19:32:16.431" v="1"/>
          <ac:spMkLst>
            <pc:docMk/>
            <pc:sldMk cId="0" sldId="256"/>
            <ac:spMk id="41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move the slide</a:t>
            </a: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2000" b="0" u="none" strike="noStrike">
                <a:solidFill>
                  <a:srgbClr val="000000"/>
                </a:solidFill>
                <a:effectLst/>
                <a:uFillTx/>
                <a:latin typeface="Arial"/>
              </a:rPr>
              <a:t>Click to edit the notes format</a:t>
            </a:r>
          </a:p>
        </p:txBody>
      </p:sp>
      <p:sp>
        <p:nvSpPr>
          <p:cNvPr id="9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&lt;header&gt;</a:t>
            </a:r>
          </a:p>
        </p:txBody>
      </p:sp>
      <p:sp>
        <p:nvSpPr>
          <p:cNvPr id="10" name="PlaceHolder 4"/>
          <p:cNvSpPr>
            <a:spLocks noGrp="1"/>
          </p:cNvSpPr>
          <p:nvPr>
            <p:ph type="dt" idx="2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&lt;date/time&gt;</a:t>
            </a:r>
          </a:p>
        </p:txBody>
      </p:sp>
      <p:sp>
        <p:nvSpPr>
          <p:cNvPr id="11" name="PlaceHolder 5"/>
          <p:cNvSpPr>
            <a:spLocks noGrp="1"/>
          </p:cNvSpPr>
          <p:nvPr>
            <p:ph type="ftr" idx="3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12" name="PlaceHolder 6"/>
          <p:cNvSpPr>
            <a:spLocks noGrp="1"/>
          </p:cNvSpPr>
          <p:nvPr>
            <p:ph type="sldNum" idx="4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r">
              <a:buNone/>
            </a:pPr>
            <a:fld id="{EB9DD4FA-96E9-4321-A9F6-8BA547BFD0FD}" type="slidenum"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‹#›</a:t>
            </a:fld>
            <a:endParaRPr lang="en-US" sz="14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56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50 seconds.</a:t>
            </a:r>
          </a:p>
        </p:txBody>
      </p:sp>
      <p:sp>
        <p:nvSpPr>
          <p:cNvPr id="557" name="PlaceHolder 3"/>
          <p:cNvSpPr>
            <a:spLocks noGrp="1"/>
          </p:cNvSpPr>
          <p:nvPr>
            <p:ph type="sldNum" idx="16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816BC5DC-2761-4A38-BF82-F091C9D915DD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59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1 minute 35 seconds.</a:t>
            </a:r>
          </a:p>
          <a:p>
            <a:pPr indent="0">
              <a:buNone/>
            </a:pPr>
            <a:endParaRPr lang="en-US" sz="20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The project is situated in a banking cybersecurity context because financial institutions depend on digital services, customer data and continuous transaction processing. Cyber incidents therefore have consequences that extend beyond a technical alert: they may affect financial loss, service continuity, customer confidence and regulatory accountability.</a:t>
            </a:r>
          </a:p>
          <a:p>
            <a:pPr indent="0">
              <a:buNone/>
            </a:pPr>
            <a:endParaRPr lang="en-US" sz="20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The literature confirms that supervised machine learning can support intrusion detection. However, my research problem is not whether a model can classify network traffic. The harder question is how that prediction should be interpreted and governed when it is used to support risk decisions.</a:t>
            </a:r>
          </a:p>
          <a:p>
            <a:pPr indent="0">
              <a:buNone/>
            </a:pPr>
            <a:endParaRPr lang="en-US" sz="20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A model can report high accuracy and still be problematic if it misses attacks, generates excessive false alarms, cannot explain its output, or leaves no record of how a decision was reviewed. This becomes particularly important in a banking context where the decision process should be transparent and auditable.</a:t>
            </a:r>
          </a:p>
          <a:p>
            <a:pPr indent="0">
              <a:buNone/>
            </a:pPr>
            <a:endParaRPr lang="en-US" sz="20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indent="0">
              <a:lnSpc>
                <a:spcPct val="100000"/>
              </a:lnSpc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That is the research gap I addressed. The machine-learning task itself is not novel — UNSW-NB15 has been used extensively. My contribution is to connect supervised classification to a practical governance workflow: attack probability, risk thresholds, explainability, persistent audit records, analytics and human review. That distinction is important because it defines the originality of the project accurately rather than overstating it.</a:t>
            </a:r>
          </a:p>
        </p:txBody>
      </p:sp>
      <p:sp>
        <p:nvSpPr>
          <p:cNvPr id="560" name="PlaceHolder 3"/>
          <p:cNvSpPr>
            <a:spLocks noGrp="1"/>
          </p:cNvSpPr>
          <p:nvPr>
            <p:ph type="sldNum" idx="1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2E24CCE3-2504-4A0A-9C6A-35A6815EAC1F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2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62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1 minute 25 seconds.</a:t>
            </a:r>
          </a:p>
        </p:txBody>
      </p:sp>
      <p:sp>
        <p:nvSpPr>
          <p:cNvPr id="563" name="PlaceHolder 3"/>
          <p:cNvSpPr>
            <a:spLocks noGrp="1"/>
          </p:cNvSpPr>
          <p:nvPr>
            <p:ph type="sldNum" idx="1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42508BEF-C1E3-42CB-BA23-12F0307A5691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3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65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1 minute 30 seconds.</a:t>
            </a:r>
          </a:p>
        </p:txBody>
      </p:sp>
      <p:sp>
        <p:nvSpPr>
          <p:cNvPr id="566" name="PlaceHolder 3"/>
          <p:cNvSpPr>
            <a:spLocks noGrp="1"/>
          </p:cNvSpPr>
          <p:nvPr>
            <p:ph type="sldNum" idx="1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C0D76F09-1CF4-41AA-92EB-C101B9666153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4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68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1 minute 45 seconds.</a:t>
            </a:r>
          </a:p>
        </p:txBody>
      </p:sp>
      <p:sp>
        <p:nvSpPr>
          <p:cNvPr id="569" name="PlaceHolder 3"/>
          <p:cNvSpPr>
            <a:spLocks noGrp="1"/>
          </p:cNvSpPr>
          <p:nvPr>
            <p:ph type="sldNum" idx="2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0A5A2AE6-806E-4096-801E-DCF873AEA1D6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5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71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2 minutes.</a:t>
            </a:r>
          </a:p>
        </p:txBody>
      </p:sp>
      <p:sp>
        <p:nvSpPr>
          <p:cNvPr id="572" name="PlaceHolder 3"/>
          <p:cNvSpPr>
            <a:spLocks noGrp="1"/>
          </p:cNvSpPr>
          <p:nvPr>
            <p:ph type="sldNum" idx="2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DACA00FB-6184-4695-8C6E-086395E21B7E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6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74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1 minute 45 seconds.</a:t>
            </a:r>
          </a:p>
        </p:txBody>
      </p:sp>
      <p:sp>
        <p:nvSpPr>
          <p:cNvPr id="575" name="PlaceHolder 3"/>
          <p:cNvSpPr>
            <a:spLocks noGrp="1"/>
          </p:cNvSpPr>
          <p:nvPr>
            <p:ph type="sldNum" idx="2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C16DC7B9-A4EA-454E-A599-9E93D2A344AD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7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6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77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1 minute 45 seconds.</a:t>
            </a:r>
          </a:p>
        </p:txBody>
      </p:sp>
      <p:sp>
        <p:nvSpPr>
          <p:cNvPr id="578" name="PlaceHolder 3"/>
          <p:cNvSpPr>
            <a:spLocks noGrp="1"/>
          </p:cNvSpPr>
          <p:nvPr>
            <p:ph type="sldNum" idx="2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D7D16526-DDF0-4F7C-8BE3-AA318EE39971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8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9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80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1 minute 35 seconds.</a:t>
            </a:r>
          </a:p>
        </p:txBody>
      </p:sp>
      <p:sp>
        <p:nvSpPr>
          <p:cNvPr id="581" name="PlaceHolder 3"/>
          <p:cNvSpPr>
            <a:spLocks noGrp="1"/>
          </p:cNvSpPr>
          <p:nvPr>
            <p:ph type="sldNum" idx="2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F7E0332A-3692-4141-95BB-E707F901CEF8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9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83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2 minutes.</a:t>
            </a:r>
          </a:p>
        </p:txBody>
      </p:sp>
      <p:sp>
        <p:nvSpPr>
          <p:cNvPr id="584" name="PlaceHolder 3"/>
          <p:cNvSpPr>
            <a:spLocks noGrp="1"/>
          </p:cNvSpPr>
          <p:nvPr>
            <p:ph type="sldNum" idx="2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AFD3EBC8-2B2B-43D4-A170-A136F89EFFF0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10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5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86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1 minute 35 seconds.</a:t>
            </a:r>
          </a:p>
        </p:txBody>
      </p:sp>
      <p:sp>
        <p:nvSpPr>
          <p:cNvPr id="587" name="PlaceHolder 3"/>
          <p:cNvSpPr>
            <a:spLocks noGrp="1"/>
          </p:cNvSpPr>
          <p:nvPr>
            <p:ph type="sldNum" idx="26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33050604-F7A8-4F40-81D7-1BE896E80267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11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8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ln w="0">
            <a:noFill/>
          </a:ln>
        </p:spPr>
      </p:sp>
      <p:sp>
        <p:nvSpPr>
          <p:cNvPr id="589" name="PlaceHolder 2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indent="0">
              <a:buNone/>
            </a:pPr>
            <a:r>
              <a:rPr lang="en-US" sz="2000" b="0" u="none" strike="noStrike" dirty="0">
                <a:solidFill>
                  <a:srgbClr val="000000"/>
                </a:solidFill>
                <a:effectLst/>
                <a:uFillTx/>
                <a:latin typeface="Arial"/>
              </a:rPr>
              <a:t>Timing: 1 minute 55 seconds.</a:t>
            </a:r>
          </a:p>
        </p:txBody>
      </p:sp>
      <p:sp>
        <p:nvSpPr>
          <p:cNvPr id="590" name="PlaceHolder 3"/>
          <p:cNvSpPr>
            <a:spLocks noGrp="1"/>
          </p:cNvSpPr>
          <p:nvPr>
            <p:ph type="sldNum" idx="2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1C520B4B-2482-447A-ADE0-829B7FDE9BB8}" type="slidenum">
              <a:rPr lang="en-US" sz="1200" b="0" u="none" strike="noStrike">
                <a:solidFill>
                  <a:schemeClr val="dk1"/>
                </a:solidFill>
                <a:effectLst/>
                <a:uFillTx/>
                <a:latin typeface="+mn-lt"/>
                <a:ea typeface="+mn-ea"/>
              </a:rPr>
              <a:t>12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DEFAUL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MASTER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400" cy="10008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6684120"/>
            <a:ext cx="12191400" cy="173520"/>
          </a:xfrm>
          <a:prstGeom prst="rect">
            <a:avLst/>
          </a:prstGeom>
          <a:solidFill>
            <a:srgbClr val="071B2C"/>
          </a:solidFill>
          <a:ln w="12700">
            <a:solidFill>
              <a:srgbClr val="071B2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" name="PlaceHolder 1"/>
          <p:cNvSpPr>
            <a:spLocks noGrp="1"/>
          </p:cNvSpPr>
          <p:nvPr>
            <p:ph type="sldNum" idx="1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8F22E7CA-4E3E-4D52-BC58-F0CD506075CB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‹#›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sp>
        <p:nvSpPr>
          <p:cNvPr id="6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71B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0"/>
          <p:cNvSpPr/>
          <p:nvPr/>
        </p:nvSpPr>
        <p:spPr>
          <a:xfrm flipV="1">
            <a:off x="7589520" y="365760"/>
            <a:ext cx="4114800" cy="274320"/>
          </a:xfrm>
          <a:prstGeom prst="line">
            <a:avLst/>
          </a:prstGeom>
          <a:ln w="10160">
            <a:solidFill>
              <a:srgbClr val="17405E">
                <a:alpha val="75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4" name="Shape 1"/>
          <p:cNvSpPr/>
          <p:nvPr/>
        </p:nvSpPr>
        <p:spPr>
          <a:xfrm>
            <a:off x="7589520" y="1298160"/>
            <a:ext cx="4114800" cy="365760"/>
          </a:xfrm>
          <a:prstGeom prst="line">
            <a:avLst/>
          </a:prstGeom>
          <a:ln w="10160">
            <a:solidFill>
              <a:srgbClr val="17405E">
                <a:alpha val="75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5" name="Shape 2"/>
          <p:cNvSpPr/>
          <p:nvPr/>
        </p:nvSpPr>
        <p:spPr>
          <a:xfrm flipV="1">
            <a:off x="7589520" y="1682280"/>
            <a:ext cx="4114800" cy="274320"/>
          </a:xfrm>
          <a:prstGeom prst="line">
            <a:avLst/>
          </a:prstGeom>
          <a:ln w="10160">
            <a:solidFill>
              <a:srgbClr val="17405E">
                <a:alpha val="75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6" name="Shape 3"/>
          <p:cNvSpPr/>
          <p:nvPr/>
        </p:nvSpPr>
        <p:spPr>
          <a:xfrm>
            <a:off x="7589520" y="2615040"/>
            <a:ext cx="4114800" cy="365760"/>
          </a:xfrm>
          <a:prstGeom prst="line">
            <a:avLst/>
          </a:prstGeom>
          <a:ln w="10160">
            <a:solidFill>
              <a:srgbClr val="17405E">
                <a:alpha val="75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" name="Shape 4"/>
          <p:cNvSpPr/>
          <p:nvPr/>
        </p:nvSpPr>
        <p:spPr>
          <a:xfrm flipV="1">
            <a:off x="7589520" y="2999160"/>
            <a:ext cx="4114800" cy="274320"/>
          </a:xfrm>
          <a:prstGeom prst="line">
            <a:avLst/>
          </a:prstGeom>
          <a:ln w="10160">
            <a:solidFill>
              <a:srgbClr val="17405E">
                <a:alpha val="75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8" name="Shape 5"/>
          <p:cNvSpPr/>
          <p:nvPr/>
        </p:nvSpPr>
        <p:spPr>
          <a:xfrm>
            <a:off x="7589520" y="3931920"/>
            <a:ext cx="4114800" cy="365760"/>
          </a:xfrm>
          <a:prstGeom prst="line">
            <a:avLst/>
          </a:prstGeom>
          <a:ln w="10160">
            <a:solidFill>
              <a:srgbClr val="17405E">
                <a:alpha val="75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9" name="Shape 6"/>
          <p:cNvSpPr/>
          <p:nvPr/>
        </p:nvSpPr>
        <p:spPr>
          <a:xfrm flipV="1">
            <a:off x="7589520" y="4315680"/>
            <a:ext cx="4114800" cy="274320"/>
          </a:xfrm>
          <a:prstGeom prst="line">
            <a:avLst/>
          </a:prstGeom>
          <a:ln w="10160">
            <a:solidFill>
              <a:srgbClr val="17405E">
                <a:alpha val="75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0" name="Shape 7"/>
          <p:cNvSpPr/>
          <p:nvPr/>
        </p:nvSpPr>
        <p:spPr>
          <a:xfrm>
            <a:off x="7680960" y="640080"/>
            <a:ext cx="100080" cy="100080"/>
          </a:xfrm>
          <a:prstGeom prst="ellipse">
            <a:avLst/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1" name="Shape 8"/>
          <p:cNvSpPr/>
          <p:nvPr/>
        </p:nvSpPr>
        <p:spPr>
          <a:xfrm>
            <a:off x="8686800" y="64008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" name="Shape 9"/>
          <p:cNvSpPr/>
          <p:nvPr/>
        </p:nvSpPr>
        <p:spPr>
          <a:xfrm>
            <a:off x="9692640" y="64008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3" name="Shape 10"/>
          <p:cNvSpPr/>
          <p:nvPr/>
        </p:nvSpPr>
        <p:spPr>
          <a:xfrm>
            <a:off x="10698480" y="640080"/>
            <a:ext cx="100080" cy="100080"/>
          </a:xfrm>
          <a:prstGeom prst="ellipse">
            <a:avLst/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4" name="Shape 11"/>
          <p:cNvSpPr/>
          <p:nvPr/>
        </p:nvSpPr>
        <p:spPr>
          <a:xfrm>
            <a:off x="7680960" y="210312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5" name="Shape 12"/>
          <p:cNvSpPr/>
          <p:nvPr/>
        </p:nvSpPr>
        <p:spPr>
          <a:xfrm>
            <a:off x="8686800" y="210312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6" name="Shape 13"/>
          <p:cNvSpPr/>
          <p:nvPr/>
        </p:nvSpPr>
        <p:spPr>
          <a:xfrm>
            <a:off x="9692640" y="2103120"/>
            <a:ext cx="100080" cy="100080"/>
          </a:xfrm>
          <a:prstGeom prst="ellipse">
            <a:avLst/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7" name="Shape 14"/>
          <p:cNvSpPr/>
          <p:nvPr/>
        </p:nvSpPr>
        <p:spPr>
          <a:xfrm>
            <a:off x="10698480" y="210312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8" name="Shape 15"/>
          <p:cNvSpPr/>
          <p:nvPr/>
        </p:nvSpPr>
        <p:spPr>
          <a:xfrm>
            <a:off x="7680960" y="356616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" name="Shape 16"/>
          <p:cNvSpPr/>
          <p:nvPr/>
        </p:nvSpPr>
        <p:spPr>
          <a:xfrm>
            <a:off x="8686800" y="3566160"/>
            <a:ext cx="100080" cy="100080"/>
          </a:xfrm>
          <a:prstGeom prst="ellipse">
            <a:avLst/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0" name="Shape 17"/>
          <p:cNvSpPr/>
          <p:nvPr/>
        </p:nvSpPr>
        <p:spPr>
          <a:xfrm>
            <a:off x="9692640" y="356616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1" name="Shape 18"/>
          <p:cNvSpPr/>
          <p:nvPr/>
        </p:nvSpPr>
        <p:spPr>
          <a:xfrm rot="1800000">
            <a:off x="9555120" y="1078560"/>
            <a:ext cx="1663920" cy="194904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A8A8">
              <a:alpha val="90000"/>
            </a:srgbClr>
          </a:solidFill>
          <a:ln w="1905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2" name="Shape 19"/>
          <p:cNvSpPr/>
          <p:nvPr/>
        </p:nvSpPr>
        <p:spPr>
          <a:xfrm>
            <a:off x="10078200" y="2124720"/>
            <a:ext cx="309240" cy="309240"/>
          </a:xfrm>
          <a:prstGeom prst="line">
            <a:avLst/>
          </a:prstGeom>
          <a:ln w="31750">
            <a:solidFill>
              <a:srgbClr val="FFFFF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" name="Shape 20"/>
          <p:cNvSpPr/>
          <p:nvPr/>
        </p:nvSpPr>
        <p:spPr>
          <a:xfrm flipV="1">
            <a:off x="10387440" y="1792080"/>
            <a:ext cx="546840" cy="641880"/>
          </a:xfrm>
          <a:prstGeom prst="line">
            <a:avLst/>
          </a:prstGeom>
          <a:ln w="31750">
            <a:solidFill>
              <a:srgbClr val="FFFFF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4" name="Shape 21"/>
          <p:cNvSpPr/>
          <p:nvPr/>
        </p:nvSpPr>
        <p:spPr>
          <a:xfrm>
            <a:off x="594360" y="548640"/>
            <a:ext cx="141696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5" name="Text 22"/>
          <p:cNvSpPr/>
          <p:nvPr/>
        </p:nvSpPr>
        <p:spPr>
          <a:xfrm>
            <a:off x="667440" y="585360"/>
            <a:ext cx="12708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MSc FINAL VIVA</a:t>
            </a:r>
            <a:endParaRPr lang="en-US" sz="92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6" name="Text 23"/>
          <p:cNvSpPr/>
          <p:nvPr/>
        </p:nvSpPr>
        <p:spPr>
          <a:xfrm>
            <a:off x="594360" y="1078920"/>
            <a:ext cx="6766200" cy="1416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950" b="1" u="none" strike="noStrike" dirty="0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AI Governance and Predictive</a:t>
            </a:r>
            <a:endParaRPr lang="en-US" sz="295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950" b="1" u="none" strike="noStrike" dirty="0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Risk Analytics in Banking Cybersecurity</a:t>
            </a:r>
            <a:endParaRPr lang="en-US" sz="295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7" name="Text 24"/>
          <p:cNvSpPr/>
          <p:nvPr/>
        </p:nvSpPr>
        <p:spPr>
          <a:xfrm>
            <a:off x="612720" y="2670120"/>
            <a:ext cx="6354720" cy="5666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 dirty="0">
                <a:solidFill>
                  <a:srgbClr val="D5E4EE"/>
                </a:solidFill>
                <a:effectLst/>
                <a:uFillTx/>
                <a:latin typeface="Arial"/>
                <a:ea typeface="Arial"/>
              </a:rPr>
              <a:t>A supervised machine-learning decision-support system using the UNSW-NB15 dataset</a:t>
            </a:r>
            <a:endParaRPr lang="en-US" sz="14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8" name="Shape 25"/>
          <p:cNvSpPr/>
          <p:nvPr/>
        </p:nvSpPr>
        <p:spPr>
          <a:xfrm>
            <a:off x="612720" y="3694320"/>
            <a:ext cx="6766200" cy="566640"/>
          </a:xfrm>
          <a:prstGeom prst="roundRect">
            <a:avLst>
              <a:gd name="adj" fmla="val 9677"/>
            </a:avLst>
          </a:prstGeom>
          <a:solidFill>
            <a:srgbClr val="0C2A43"/>
          </a:solidFill>
          <a:ln w="12700">
            <a:solidFill>
              <a:srgbClr val="0C2A43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9" name="Shape 26"/>
          <p:cNvSpPr/>
          <p:nvPr/>
        </p:nvSpPr>
        <p:spPr>
          <a:xfrm>
            <a:off x="612720" y="369432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" name="Text 27"/>
          <p:cNvSpPr/>
          <p:nvPr/>
        </p:nvSpPr>
        <p:spPr>
          <a:xfrm>
            <a:off x="777240" y="3776400"/>
            <a:ext cx="651024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Core claim: the contribution is not only detection accuracy — it is governed, explainable, auditable and human-led decision support.</a:t>
            </a:r>
            <a:endParaRPr lang="en-US" sz="12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1" name="Text 28"/>
          <p:cNvSpPr/>
          <p:nvPr/>
        </p:nvSpPr>
        <p:spPr>
          <a:xfrm>
            <a:off x="612720" y="4435200"/>
            <a:ext cx="2195794" cy="81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>
              <a:tabLst>
                <a:tab pos="0" algn="l"/>
              </a:tabLst>
            </a:pPr>
            <a:r>
              <a:rPr lang="en-US" sz="1250" b="1" u="none" strike="noStrike" dirty="0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Jervis Payne</a:t>
            </a:r>
            <a:br>
              <a:rPr lang="en-US" sz="1250" b="1" dirty="0">
                <a:solidFill>
                  <a:srgbClr val="FFFFFF"/>
                </a:solidFill>
                <a:ea typeface="Arial"/>
              </a:rPr>
            </a:br>
            <a:r>
              <a:rPr lang="en-US" sz="1250" b="1" dirty="0">
                <a:solidFill>
                  <a:srgbClr val="FFFFFF"/>
                </a:solidFill>
                <a:ea typeface="Arial"/>
              </a:rPr>
              <a:t>Student  Number – 2127853</a:t>
            </a:r>
          </a:p>
          <a:p>
            <a:pPr>
              <a:tabLst>
                <a:tab pos="0" algn="l"/>
              </a:tabLst>
            </a:pPr>
            <a:r>
              <a:rPr lang="en-US" sz="1250" b="0" u="none" strike="noStrike" dirty="0">
                <a:solidFill>
                  <a:srgbClr val="FFFFFF"/>
                </a:solidFill>
                <a:effectLst/>
                <a:uFillTx/>
                <a:latin typeface="Arial"/>
              </a:rPr>
              <a:t>ACFA7003 </a:t>
            </a:r>
          </a:p>
        </p:txBody>
      </p:sp>
      <p:sp>
        <p:nvSpPr>
          <p:cNvPr id="42" name="Text 29"/>
          <p:cNvSpPr/>
          <p:nvPr/>
        </p:nvSpPr>
        <p:spPr>
          <a:xfrm>
            <a:off x="594360" y="5331600"/>
            <a:ext cx="438876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70" b="0" u="none" strike="noStrike" dirty="0">
                <a:solidFill>
                  <a:srgbClr val="BFD0DC"/>
                </a:solidFill>
                <a:effectLst/>
                <a:uFillTx/>
                <a:latin typeface="Arial"/>
                <a:ea typeface="Arial"/>
              </a:rPr>
              <a:t>MSc Data and Artificial Intelligence · UWTSD</a:t>
            </a:r>
            <a:endParaRPr lang="en-US" sz="107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3" name="TextBox 31"/>
          <p:cNvSpPr/>
          <p:nvPr/>
        </p:nvSpPr>
        <p:spPr>
          <a:xfrm>
            <a:off x="612720" y="5751720"/>
            <a:ext cx="466308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ctr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880" b="1" u="none" strike="noStrike" dirty="0">
                <a:solidFill>
                  <a:srgbClr val="00A8A8"/>
                </a:solidFill>
                <a:effectLst/>
                <a:uFillTx/>
                <a:latin typeface="Arial"/>
              </a:rPr>
              <a:t>BANKING CYBERSECURITY  ·  SUPERVISED ML  ·  AI GOVERNANCE</a:t>
            </a:r>
            <a:endParaRPr lang="en-US" sz="88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5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7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8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9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0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1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2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3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4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5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6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01 · CONTEXT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7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Why this project matters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8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Cyber-risk detection is a technical problem — but deployment in banking is also a governance problem.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9" name="Shape 15"/>
          <p:cNvSpPr/>
          <p:nvPr/>
        </p:nvSpPr>
        <p:spPr>
          <a:xfrm>
            <a:off x="502920" y="1417320"/>
            <a:ext cx="3017160" cy="4434480"/>
          </a:xfrm>
          <a:prstGeom prst="roundRect">
            <a:avLst>
              <a:gd name="adj" fmla="val 2424"/>
            </a:avLst>
          </a:prstGeom>
          <a:solidFill>
            <a:srgbClr val="EEF4F8"/>
          </a:solidFill>
          <a:ln w="10160">
            <a:solidFill>
              <a:srgbClr val="D7E2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0" name="Shape 16"/>
          <p:cNvSpPr/>
          <p:nvPr/>
        </p:nvSpPr>
        <p:spPr>
          <a:xfrm rot="5400000">
            <a:off x="1435680" y="1847160"/>
            <a:ext cx="1257120" cy="399600"/>
          </a:xfrm>
          <a:prstGeom prst="chevron">
            <a:avLst>
              <a:gd name="adj" fmla="val 50000"/>
            </a:avLst>
          </a:prstGeom>
          <a:solidFill>
            <a:srgbClr val="071B2C"/>
          </a:solidFill>
          <a:ln w="12700">
            <a:solidFill>
              <a:srgbClr val="071B2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1" name="Shape 17"/>
          <p:cNvSpPr/>
          <p:nvPr/>
        </p:nvSpPr>
        <p:spPr>
          <a:xfrm>
            <a:off x="1458360" y="2235600"/>
            <a:ext cx="1199880" cy="114120"/>
          </a:xfrm>
          <a:prstGeom prst="rect">
            <a:avLst/>
          </a:prstGeom>
          <a:solidFill>
            <a:srgbClr val="071B2C"/>
          </a:solidFill>
          <a:ln w="12700">
            <a:solidFill>
              <a:srgbClr val="071B2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2" name="Shape 18"/>
          <p:cNvSpPr/>
          <p:nvPr/>
        </p:nvSpPr>
        <p:spPr>
          <a:xfrm>
            <a:off x="1515600" y="2361600"/>
            <a:ext cx="136800" cy="628200"/>
          </a:xfrm>
          <a:prstGeom prst="rect">
            <a:avLst/>
          </a:prstGeom>
          <a:solidFill>
            <a:srgbClr val="0C2A43"/>
          </a:solidFill>
          <a:ln w="12700">
            <a:solidFill>
              <a:srgbClr val="0C2A43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3" name="Shape 19"/>
          <p:cNvSpPr/>
          <p:nvPr/>
        </p:nvSpPr>
        <p:spPr>
          <a:xfrm>
            <a:off x="1801440" y="2361600"/>
            <a:ext cx="136800" cy="628200"/>
          </a:xfrm>
          <a:prstGeom prst="rect">
            <a:avLst/>
          </a:prstGeom>
          <a:solidFill>
            <a:srgbClr val="0C2A43"/>
          </a:solidFill>
          <a:ln w="12700">
            <a:solidFill>
              <a:srgbClr val="0C2A43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4" name="Shape 20"/>
          <p:cNvSpPr/>
          <p:nvPr/>
        </p:nvSpPr>
        <p:spPr>
          <a:xfrm>
            <a:off x="2087280" y="2361600"/>
            <a:ext cx="136800" cy="628200"/>
          </a:xfrm>
          <a:prstGeom prst="rect">
            <a:avLst/>
          </a:prstGeom>
          <a:solidFill>
            <a:srgbClr val="0C2A43"/>
          </a:solidFill>
          <a:ln w="12700">
            <a:solidFill>
              <a:srgbClr val="0C2A43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5" name="Shape 21"/>
          <p:cNvSpPr/>
          <p:nvPr/>
        </p:nvSpPr>
        <p:spPr>
          <a:xfrm>
            <a:off x="2372760" y="2361600"/>
            <a:ext cx="136800" cy="628200"/>
          </a:xfrm>
          <a:prstGeom prst="rect">
            <a:avLst/>
          </a:prstGeom>
          <a:solidFill>
            <a:srgbClr val="0C2A43"/>
          </a:solidFill>
          <a:ln w="12700">
            <a:solidFill>
              <a:srgbClr val="0C2A43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6" name="Shape 22"/>
          <p:cNvSpPr/>
          <p:nvPr/>
        </p:nvSpPr>
        <p:spPr>
          <a:xfrm>
            <a:off x="1435680" y="2990160"/>
            <a:ext cx="1279800" cy="136800"/>
          </a:xfrm>
          <a:prstGeom prst="rect">
            <a:avLst/>
          </a:prstGeom>
          <a:solidFill>
            <a:srgbClr val="071B2C"/>
          </a:solidFill>
          <a:ln w="12700">
            <a:solidFill>
              <a:srgbClr val="071B2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7" name="Shape 23"/>
          <p:cNvSpPr/>
          <p:nvPr/>
        </p:nvSpPr>
        <p:spPr>
          <a:xfrm rot="1800000">
            <a:off x="1901880" y="2925720"/>
            <a:ext cx="767880" cy="89928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A8A8">
              <a:alpha val="90000"/>
            </a:srgbClr>
          </a:solidFill>
          <a:ln w="1905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8" name="Shape 24"/>
          <p:cNvSpPr/>
          <p:nvPr/>
        </p:nvSpPr>
        <p:spPr>
          <a:xfrm>
            <a:off x="2143080" y="3408840"/>
            <a:ext cx="142920" cy="142560"/>
          </a:xfrm>
          <a:prstGeom prst="line">
            <a:avLst/>
          </a:prstGeom>
          <a:ln w="31750">
            <a:solidFill>
              <a:srgbClr val="FFFFF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69" name="Shape 25"/>
          <p:cNvSpPr/>
          <p:nvPr/>
        </p:nvSpPr>
        <p:spPr>
          <a:xfrm flipV="1">
            <a:off x="2286000" y="3255120"/>
            <a:ext cx="252360" cy="296280"/>
          </a:xfrm>
          <a:prstGeom prst="line">
            <a:avLst/>
          </a:prstGeom>
          <a:ln w="31750">
            <a:solidFill>
              <a:srgbClr val="FFFFFF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70" name="Text 26"/>
          <p:cNvSpPr/>
          <p:nvPr/>
        </p:nvSpPr>
        <p:spPr>
          <a:xfrm>
            <a:off x="1024200" y="3977640"/>
            <a:ext cx="1919880" cy="6580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0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BANKING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0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CYBER RISK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1" name="Text 27"/>
          <p:cNvSpPr/>
          <p:nvPr/>
        </p:nvSpPr>
        <p:spPr>
          <a:xfrm>
            <a:off x="896040" y="4800600"/>
            <a:ext cx="2239920" cy="594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High-consequence decisions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require evidence and accountability.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2" name="Shape 28"/>
          <p:cNvSpPr/>
          <p:nvPr/>
        </p:nvSpPr>
        <p:spPr>
          <a:xfrm>
            <a:off x="3794760" y="1627560"/>
            <a:ext cx="2331360" cy="2029680"/>
          </a:xfrm>
          <a:prstGeom prst="roundRect">
            <a:avLst>
              <a:gd name="adj" fmla="val 3604"/>
            </a:avLst>
          </a:prstGeom>
          <a:solidFill>
            <a:srgbClr val="EAF3FB"/>
          </a:solidFill>
          <a:ln w="10160">
            <a:solidFill>
              <a:srgbClr val="D7E2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73" name="Text 29"/>
          <p:cNvSpPr/>
          <p:nvPr/>
        </p:nvSpPr>
        <p:spPr>
          <a:xfrm>
            <a:off x="3959280" y="1865520"/>
            <a:ext cx="199296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5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Technical capability</a:t>
            </a:r>
            <a:endParaRPr lang="en-US" sz="15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4" name="Text 30"/>
          <p:cNvSpPr/>
          <p:nvPr/>
        </p:nvSpPr>
        <p:spPr>
          <a:xfrm>
            <a:off x="3959280" y="2322720"/>
            <a:ext cx="1992960" cy="959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3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Supervised ML can classify labelled network traffic and prioritise suspicious activity.</a:t>
            </a:r>
            <a:endParaRPr lang="en-US" sz="11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5" name="Shape 31"/>
          <p:cNvSpPr/>
          <p:nvPr/>
        </p:nvSpPr>
        <p:spPr>
          <a:xfrm>
            <a:off x="6446520" y="1627560"/>
            <a:ext cx="2331360" cy="2029680"/>
          </a:xfrm>
          <a:prstGeom prst="roundRect">
            <a:avLst>
              <a:gd name="adj" fmla="val 3604"/>
            </a:avLst>
          </a:prstGeom>
          <a:solidFill>
            <a:srgbClr val="FBF5E5"/>
          </a:solidFill>
          <a:ln w="10160">
            <a:solidFill>
              <a:srgbClr val="D7E2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76" name="Text 32"/>
          <p:cNvSpPr/>
          <p:nvPr/>
        </p:nvSpPr>
        <p:spPr>
          <a:xfrm>
            <a:off x="6611040" y="1865520"/>
            <a:ext cx="199296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5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Governance risk</a:t>
            </a:r>
            <a:endParaRPr lang="en-US" sz="15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7" name="Text 33"/>
          <p:cNvSpPr/>
          <p:nvPr/>
        </p:nvSpPr>
        <p:spPr>
          <a:xfrm>
            <a:off x="6611040" y="2322720"/>
            <a:ext cx="1992960" cy="959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3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A strong metric alone does not explain why a prediction was made, recorded or reviewed.</a:t>
            </a:r>
            <a:endParaRPr lang="en-US" sz="11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8" name="Shape 34"/>
          <p:cNvSpPr/>
          <p:nvPr/>
        </p:nvSpPr>
        <p:spPr>
          <a:xfrm>
            <a:off x="9098280" y="1627560"/>
            <a:ext cx="2331360" cy="2029680"/>
          </a:xfrm>
          <a:prstGeom prst="roundRect">
            <a:avLst>
              <a:gd name="adj" fmla="val 3604"/>
            </a:avLst>
          </a:prstGeom>
          <a:solidFill>
            <a:srgbClr val="E9F7F6"/>
          </a:solidFill>
          <a:ln w="10160">
            <a:solidFill>
              <a:srgbClr val="BFE9D0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79" name="Text 35"/>
          <p:cNvSpPr/>
          <p:nvPr/>
        </p:nvSpPr>
        <p:spPr>
          <a:xfrm>
            <a:off x="9262800" y="1865520"/>
            <a:ext cx="199296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5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Research gap</a:t>
            </a:r>
            <a:endParaRPr lang="en-US" sz="15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0" name="Text 36"/>
          <p:cNvSpPr/>
          <p:nvPr/>
        </p:nvSpPr>
        <p:spPr>
          <a:xfrm>
            <a:off x="9262800" y="2322720"/>
            <a:ext cx="1992960" cy="959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3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Many IDS studies optimise models; fewer convert predictions into a governed review workflow.</a:t>
            </a:r>
            <a:endParaRPr lang="en-US" sz="11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1" name="Shape 37"/>
          <p:cNvSpPr/>
          <p:nvPr/>
        </p:nvSpPr>
        <p:spPr>
          <a:xfrm>
            <a:off x="3794760" y="4041720"/>
            <a:ext cx="7634880" cy="566640"/>
          </a:xfrm>
          <a:prstGeom prst="roundRect">
            <a:avLst>
              <a:gd name="adj" fmla="val 9677"/>
            </a:avLst>
          </a:prstGeom>
          <a:solidFill>
            <a:srgbClr val="E9F7F6"/>
          </a:solidFill>
          <a:ln w="12700">
            <a:solidFill>
              <a:srgbClr val="E9F7F6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82" name="Shape 38"/>
          <p:cNvSpPr/>
          <p:nvPr/>
        </p:nvSpPr>
        <p:spPr>
          <a:xfrm>
            <a:off x="3794760" y="404172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83" name="Text 39"/>
          <p:cNvSpPr/>
          <p:nvPr/>
        </p:nvSpPr>
        <p:spPr>
          <a:xfrm>
            <a:off x="3959280" y="4123800"/>
            <a:ext cx="737892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Research position: performance metrics are necessary, but not sufficient, for responsible cyber-risk decision support.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4" name="Shape 40"/>
          <p:cNvSpPr/>
          <p:nvPr/>
        </p:nvSpPr>
        <p:spPr>
          <a:xfrm>
            <a:off x="3794760" y="4827960"/>
            <a:ext cx="7634880" cy="968760"/>
          </a:xfrm>
          <a:prstGeom prst="roundRect">
            <a:avLst>
              <a:gd name="adj" fmla="val 7547"/>
            </a:avLst>
          </a:prstGeom>
          <a:solidFill>
            <a:srgbClr val="FFFFFF"/>
          </a:solidFill>
          <a:ln w="10160">
            <a:solidFill>
              <a:srgbClr val="C6D3DE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85" name="Text 41"/>
          <p:cNvSpPr/>
          <p:nvPr/>
        </p:nvSpPr>
        <p:spPr>
          <a:xfrm>
            <a:off x="3977640" y="5020200"/>
            <a:ext cx="14169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Presenter checkpoint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6" name="Text 42"/>
          <p:cNvSpPr/>
          <p:nvPr/>
        </p:nvSpPr>
        <p:spPr>
          <a:xfrm>
            <a:off x="5440680" y="4974480"/>
            <a:ext cx="571464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lnSpcReduction="1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What is new here?  →  The banking context + governance-focused implementation, not the use of UNSW-NB15 itself.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7" name="Text 43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53616E"/>
                </a:solidFill>
                <a:effectLst/>
                <a:uFillTx/>
                <a:latin typeface="Arial"/>
              </a:rPr>
              <a:t>Literature anchors: [1] Khraisat et al. (2019) — IDS techniques/challenges; [2] Doerr et al. (2022) — financial-sector cyber risk; [3] NIST AI RMF (2023).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sldNum" idx="5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47789E94-381A-4FAE-9263-7BA03F6CA6A8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2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0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1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2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3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4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5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6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7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8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99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00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01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02 · RESEARCH DESIGN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2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Research question and objectives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3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A narrow question allowed the technical experiment and governance artefact to be evaluated together.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4" name="Shape 15"/>
          <p:cNvSpPr/>
          <p:nvPr/>
        </p:nvSpPr>
        <p:spPr>
          <a:xfrm>
            <a:off x="658440" y="1417320"/>
            <a:ext cx="10899360" cy="1023840"/>
          </a:xfrm>
          <a:prstGeom prst="roundRect">
            <a:avLst>
              <a:gd name="adj" fmla="val 7143"/>
            </a:avLst>
          </a:prstGeom>
          <a:solidFill>
            <a:srgbClr val="071B2C"/>
          </a:solidFill>
          <a:ln w="10160">
            <a:solidFill>
              <a:srgbClr val="163B54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05" name="Text 16"/>
          <p:cNvSpPr/>
          <p:nvPr/>
        </p:nvSpPr>
        <p:spPr>
          <a:xfrm>
            <a:off x="896040" y="1618560"/>
            <a:ext cx="132552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 lnSpcReduction="19999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1" u="none" strike="noStrike" spc="111">
                <a:solidFill>
                  <a:srgbClr val="3FD28C"/>
                </a:solidFill>
                <a:effectLst/>
                <a:uFillTx/>
                <a:latin typeface="Arial"/>
                <a:ea typeface="Arial"/>
              </a:rPr>
              <a:t>RESEARCH QUESTION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6" name="Text 17"/>
          <p:cNvSpPr/>
          <p:nvPr/>
        </p:nvSpPr>
        <p:spPr>
          <a:xfrm>
            <a:off x="896040" y="1883520"/>
            <a:ext cx="10076400" cy="411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 fontScale="92500" lnSpcReduction="19999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5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How can AI governance principles and supervised machine-learning techniques be combined to create a banking cybersecurity decision-support system using UNSW-NB15?</a:t>
            </a:r>
            <a:endParaRPr lang="en-US" sz="16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7" name="Shape 18"/>
          <p:cNvSpPr/>
          <p:nvPr/>
        </p:nvSpPr>
        <p:spPr>
          <a:xfrm>
            <a:off x="658440" y="2788920"/>
            <a:ext cx="2486880" cy="2066040"/>
          </a:xfrm>
          <a:prstGeom prst="roundRect">
            <a:avLst>
              <a:gd name="adj" fmla="val 3540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08" name="Shape 19"/>
          <p:cNvSpPr/>
          <p:nvPr/>
        </p:nvSpPr>
        <p:spPr>
          <a:xfrm>
            <a:off x="813960" y="2944440"/>
            <a:ext cx="392760" cy="292320"/>
          </a:xfrm>
          <a:prstGeom prst="roundRect">
            <a:avLst>
              <a:gd name="adj" fmla="val 25000"/>
            </a:avLst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09" name="Text 20"/>
          <p:cNvSpPr/>
          <p:nvPr/>
        </p:nvSpPr>
        <p:spPr>
          <a:xfrm>
            <a:off x="887040" y="2980800"/>
            <a:ext cx="2466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1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0" name="Text 21"/>
          <p:cNvSpPr/>
          <p:nvPr/>
        </p:nvSpPr>
        <p:spPr>
          <a:xfrm>
            <a:off x="813960" y="3401640"/>
            <a:ext cx="214848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5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Prepare valid data</a:t>
            </a:r>
            <a:endParaRPr lang="en-US" sz="14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1" name="Text 22"/>
          <p:cNvSpPr/>
          <p:nvPr/>
        </p:nvSpPr>
        <p:spPr>
          <a:xfrm>
            <a:off x="813960" y="3822120"/>
            <a:ext cx="2148480" cy="71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Inspect, clean, prevent leakage and build a repeatable preprocessing pipeline.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2" name="Shape 23"/>
          <p:cNvSpPr/>
          <p:nvPr/>
        </p:nvSpPr>
        <p:spPr>
          <a:xfrm>
            <a:off x="3420000" y="2788920"/>
            <a:ext cx="2486880" cy="2066040"/>
          </a:xfrm>
          <a:prstGeom prst="roundRect">
            <a:avLst>
              <a:gd name="adj" fmla="val 3540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13" name="Shape 24"/>
          <p:cNvSpPr/>
          <p:nvPr/>
        </p:nvSpPr>
        <p:spPr>
          <a:xfrm>
            <a:off x="3575160" y="2944440"/>
            <a:ext cx="392760" cy="292320"/>
          </a:xfrm>
          <a:prstGeom prst="roundRect">
            <a:avLst>
              <a:gd name="adj" fmla="val 25000"/>
            </a:avLst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14" name="Text 25"/>
          <p:cNvSpPr/>
          <p:nvPr/>
        </p:nvSpPr>
        <p:spPr>
          <a:xfrm>
            <a:off x="3648600" y="2980800"/>
            <a:ext cx="2466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2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5" name="Text 26"/>
          <p:cNvSpPr/>
          <p:nvPr/>
        </p:nvSpPr>
        <p:spPr>
          <a:xfrm>
            <a:off x="3575160" y="3401640"/>
            <a:ext cx="214848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5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Compare models</a:t>
            </a:r>
            <a:endParaRPr lang="en-US" sz="14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6" name="Text 27"/>
          <p:cNvSpPr/>
          <p:nvPr/>
        </p:nvSpPr>
        <p:spPr>
          <a:xfrm>
            <a:off x="3575160" y="3822120"/>
            <a:ext cx="2148480" cy="71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Train Logistic Regression, Decision Tree and Random Forest using multiple metrics.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7" name="Shape 28"/>
          <p:cNvSpPr/>
          <p:nvPr/>
        </p:nvSpPr>
        <p:spPr>
          <a:xfrm>
            <a:off x="6181200" y="2788920"/>
            <a:ext cx="2486880" cy="2066040"/>
          </a:xfrm>
          <a:prstGeom prst="roundRect">
            <a:avLst>
              <a:gd name="adj" fmla="val 3540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18" name="Shape 29"/>
          <p:cNvSpPr/>
          <p:nvPr/>
        </p:nvSpPr>
        <p:spPr>
          <a:xfrm>
            <a:off x="6336720" y="2944440"/>
            <a:ext cx="392760" cy="292320"/>
          </a:xfrm>
          <a:prstGeom prst="roundRect">
            <a:avLst>
              <a:gd name="adj" fmla="val 25000"/>
            </a:avLst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19" name="Text 30"/>
          <p:cNvSpPr/>
          <p:nvPr/>
        </p:nvSpPr>
        <p:spPr>
          <a:xfrm>
            <a:off x="6409800" y="2980800"/>
            <a:ext cx="2466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3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0" name="Text 31"/>
          <p:cNvSpPr/>
          <p:nvPr/>
        </p:nvSpPr>
        <p:spPr>
          <a:xfrm>
            <a:off x="6336720" y="3401640"/>
            <a:ext cx="214848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5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Explain risk</a:t>
            </a:r>
            <a:endParaRPr lang="en-US" sz="14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1" name="Text 32"/>
          <p:cNvSpPr/>
          <p:nvPr/>
        </p:nvSpPr>
        <p:spPr>
          <a:xfrm>
            <a:off x="6336720" y="3822120"/>
            <a:ext cx="2148480" cy="71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Use feature importance, SHAP and threshold analysis to expose model behaviour.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2" name="Shape 33"/>
          <p:cNvSpPr/>
          <p:nvPr/>
        </p:nvSpPr>
        <p:spPr>
          <a:xfrm>
            <a:off x="8942760" y="2788920"/>
            <a:ext cx="2486880" cy="2066040"/>
          </a:xfrm>
          <a:prstGeom prst="roundRect">
            <a:avLst>
              <a:gd name="adj" fmla="val 3540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23" name="Shape 34"/>
          <p:cNvSpPr/>
          <p:nvPr/>
        </p:nvSpPr>
        <p:spPr>
          <a:xfrm>
            <a:off x="9098280" y="2944440"/>
            <a:ext cx="39276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24" name="Text 35"/>
          <p:cNvSpPr/>
          <p:nvPr/>
        </p:nvSpPr>
        <p:spPr>
          <a:xfrm>
            <a:off x="9171360" y="2980800"/>
            <a:ext cx="2466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4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5" name="Text 36"/>
          <p:cNvSpPr/>
          <p:nvPr/>
        </p:nvSpPr>
        <p:spPr>
          <a:xfrm>
            <a:off x="9098280" y="3401640"/>
            <a:ext cx="214848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5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Govern decisions</a:t>
            </a:r>
            <a:endParaRPr lang="en-US" sz="14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6" name="Text 37"/>
          <p:cNvSpPr/>
          <p:nvPr/>
        </p:nvSpPr>
        <p:spPr>
          <a:xfrm>
            <a:off x="9098280" y="3822120"/>
            <a:ext cx="2148480" cy="71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Build a Streamlit artefact with risk levels, audit logs, analytics and human review.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27" name="Shape 38"/>
          <p:cNvSpPr/>
          <p:nvPr/>
        </p:nvSpPr>
        <p:spPr>
          <a:xfrm>
            <a:off x="658440" y="5175360"/>
            <a:ext cx="10899360" cy="566640"/>
          </a:xfrm>
          <a:prstGeom prst="roundRect">
            <a:avLst>
              <a:gd name="adj" fmla="val 9677"/>
            </a:avLst>
          </a:prstGeom>
          <a:solidFill>
            <a:srgbClr val="EAF3FB"/>
          </a:solidFill>
          <a:ln w="12700">
            <a:solidFill>
              <a:srgbClr val="EAF3F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28" name="Shape 39"/>
          <p:cNvSpPr/>
          <p:nvPr/>
        </p:nvSpPr>
        <p:spPr>
          <a:xfrm>
            <a:off x="658440" y="517536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29" name="Text 40"/>
          <p:cNvSpPr/>
          <p:nvPr/>
        </p:nvSpPr>
        <p:spPr>
          <a:xfrm>
            <a:off x="822960" y="5257800"/>
            <a:ext cx="1064340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Evaluation logic: model metrics + explainability evidence + artefact functionality + governance controls.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0" name="Text 41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53616E"/>
                </a:solidFill>
                <a:effectLst/>
                <a:uFillTx/>
                <a:latin typeface="Arial"/>
              </a:rPr>
              <a:t>Research framing draws on intrusion-detection and responsible-AI literature [1], [3], [7].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sldNum" idx="6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962001A9-293A-4176-B016-3D24CD58DED5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3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33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34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35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36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37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38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39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40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41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42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43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44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03 · METHOD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45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Design science + CRISP-DM + iterative development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46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The methodology links research evidence to a tested computing artefact.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sldNum" idx="7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191C0DFF-5BC8-45B7-83F6-FF60A01D92C8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4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148" name="Rounded Rectangle 44"/>
          <p:cNvSpPr/>
          <p:nvPr/>
        </p:nvSpPr>
        <p:spPr>
          <a:xfrm>
            <a:off x="658440" y="1417320"/>
            <a:ext cx="3337200" cy="100548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149" name="Rectangle 45"/>
          <p:cNvSpPr/>
          <p:nvPr/>
        </p:nvSpPr>
        <p:spPr>
          <a:xfrm>
            <a:off x="658440" y="1417320"/>
            <a:ext cx="63720" cy="1005480"/>
          </a:xfrm>
          <a:prstGeom prst="rect">
            <a:avLst/>
          </a:prstGeom>
          <a:solidFill>
            <a:srgbClr val="00A8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150" name="TextBox 46"/>
          <p:cNvSpPr/>
          <p:nvPr/>
        </p:nvSpPr>
        <p:spPr>
          <a:xfrm>
            <a:off x="859680" y="1536120"/>
            <a:ext cx="297144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820" b="1" u="none" strike="noStrike">
                <a:solidFill>
                  <a:srgbClr val="00A8A8"/>
                </a:solidFill>
                <a:effectLst/>
                <a:uFillTx/>
                <a:latin typeface="Arial"/>
              </a:rPr>
              <a:t>DESIGN SCIENCE</a:t>
            </a:r>
            <a:endParaRPr lang="en-US" sz="8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1" name="TextBox 47"/>
          <p:cNvSpPr/>
          <p:nvPr/>
        </p:nvSpPr>
        <p:spPr>
          <a:xfrm>
            <a:off x="859680" y="1728360"/>
            <a:ext cx="297144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320" b="1" u="none" strike="noStrike">
                <a:solidFill>
                  <a:srgbClr val="071B2C"/>
                </a:solidFill>
                <a:effectLst/>
                <a:uFillTx/>
                <a:latin typeface="Arial"/>
              </a:rPr>
              <a:t>Build + evaluate an artefact</a:t>
            </a:r>
            <a:endParaRPr lang="en-US" sz="13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2" name="TextBox 48"/>
          <p:cNvSpPr/>
          <p:nvPr/>
        </p:nvSpPr>
        <p:spPr>
          <a:xfrm>
            <a:off x="859680" y="2011680"/>
            <a:ext cx="2971440" cy="374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8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Appropriate because the research outcome is a computing artefact created to address a practical cybersecurity problem.</a:t>
            </a:r>
            <a:endParaRPr lang="en-US" sz="8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3" name="Rounded Rectangle 49"/>
          <p:cNvSpPr/>
          <p:nvPr/>
        </p:nvSpPr>
        <p:spPr>
          <a:xfrm>
            <a:off x="4425840" y="1417320"/>
            <a:ext cx="3337200" cy="100548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154" name="Rectangle 50"/>
          <p:cNvSpPr/>
          <p:nvPr/>
        </p:nvSpPr>
        <p:spPr>
          <a:xfrm>
            <a:off x="4425840" y="1417320"/>
            <a:ext cx="63720" cy="1005480"/>
          </a:xfrm>
          <a:prstGeom prst="rect">
            <a:avLst/>
          </a:prstGeom>
          <a:solidFill>
            <a:srgbClr val="00A8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155" name="TextBox 51"/>
          <p:cNvSpPr/>
          <p:nvPr/>
        </p:nvSpPr>
        <p:spPr>
          <a:xfrm>
            <a:off x="4626720" y="1536120"/>
            <a:ext cx="297144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820" b="1" u="none" strike="noStrike">
                <a:solidFill>
                  <a:srgbClr val="00A8A8"/>
                </a:solidFill>
                <a:effectLst/>
                <a:uFillTx/>
                <a:latin typeface="Arial"/>
              </a:rPr>
              <a:t>CRISP-DM PRINCIPLES</a:t>
            </a:r>
            <a:endParaRPr lang="en-US" sz="8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6" name="TextBox 52"/>
          <p:cNvSpPr/>
          <p:nvPr/>
        </p:nvSpPr>
        <p:spPr>
          <a:xfrm>
            <a:off x="4626720" y="1728360"/>
            <a:ext cx="297144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320" b="1" u="none" strike="noStrike">
                <a:solidFill>
                  <a:srgbClr val="071B2C"/>
                </a:solidFill>
                <a:effectLst/>
                <a:uFillTx/>
                <a:latin typeface="Arial"/>
              </a:rPr>
              <a:t>Structure the ML lifecycle</a:t>
            </a:r>
            <a:endParaRPr lang="en-US" sz="13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7" name="TextBox 53"/>
          <p:cNvSpPr/>
          <p:nvPr/>
        </p:nvSpPr>
        <p:spPr>
          <a:xfrm>
            <a:off x="4626720" y="2011680"/>
            <a:ext cx="2971440" cy="374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8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Data understanding, preparation, modelling and evaluation create a repeatable experimental workflow.</a:t>
            </a:r>
            <a:endParaRPr lang="en-US" sz="8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58" name="Rounded Rectangle 54"/>
          <p:cNvSpPr/>
          <p:nvPr/>
        </p:nvSpPr>
        <p:spPr>
          <a:xfrm>
            <a:off x="8192880" y="1417320"/>
            <a:ext cx="3337200" cy="100548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>
            <a:solidFill>
              <a:srgbClr val="D7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159" name="Rectangle 55"/>
          <p:cNvSpPr/>
          <p:nvPr/>
        </p:nvSpPr>
        <p:spPr>
          <a:xfrm>
            <a:off x="8192880" y="1417320"/>
            <a:ext cx="63720" cy="1005480"/>
          </a:xfrm>
          <a:prstGeom prst="rect">
            <a:avLst/>
          </a:prstGeom>
          <a:solidFill>
            <a:srgbClr val="00A8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160" name="TextBox 56"/>
          <p:cNvSpPr/>
          <p:nvPr/>
        </p:nvSpPr>
        <p:spPr>
          <a:xfrm>
            <a:off x="8394120" y="1536120"/>
            <a:ext cx="297144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820" b="1" u="none" strike="noStrike">
                <a:solidFill>
                  <a:srgbClr val="00A8A8"/>
                </a:solidFill>
                <a:effectLst/>
                <a:uFillTx/>
                <a:latin typeface="Arial"/>
              </a:rPr>
              <a:t>ITERATIVE DEVELOPMENT</a:t>
            </a:r>
            <a:endParaRPr lang="en-US" sz="8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1" name="TextBox 57"/>
          <p:cNvSpPr/>
          <p:nvPr/>
        </p:nvSpPr>
        <p:spPr>
          <a:xfrm>
            <a:off x="8394120" y="1728360"/>
            <a:ext cx="297144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320" b="1" u="none" strike="noStrike">
                <a:solidFill>
                  <a:srgbClr val="071B2C"/>
                </a:solidFill>
                <a:effectLst/>
                <a:uFillTx/>
                <a:latin typeface="Arial"/>
              </a:rPr>
              <a:t>Test, refine, package</a:t>
            </a:r>
            <a:endParaRPr lang="en-US" sz="13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2" name="TextBox 58"/>
          <p:cNvSpPr/>
          <p:nvPr/>
        </p:nvSpPr>
        <p:spPr>
          <a:xfrm>
            <a:off x="8394120" y="2011680"/>
            <a:ext cx="2971440" cy="3744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8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Successive dashboard versions added persistence, analytics, governance evidence and reproducibility controls.</a:t>
            </a:r>
            <a:endParaRPr lang="en-US" sz="8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3" name="Rounded Rectangle 59"/>
          <p:cNvSpPr/>
          <p:nvPr/>
        </p:nvSpPr>
        <p:spPr>
          <a:xfrm>
            <a:off x="658440" y="2633400"/>
            <a:ext cx="10899360" cy="2971440"/>
          </a:xfrm>
          <a:prstGeom prst="roundRect">
            <a:avLst>
              <a:gd name="adj" fmla="val 16667"/>
            </a:avLst>
          </a:prstGeom>
          <a:solidFill>
            <a:srgbClr val="FAFCFD"/>
          </a:solidFill>
          <a:ln>
            <a:solidFill>
              <a:srgbClr val="D7E2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pic>
        <p:nvPicPr>
          <p:cNvPr id="164" name="Picture 60" descr="viva_workflow_cropped.png"/>
          <p:cNvPicPr/>
          <p:nvPr/>
        </p:nvPicPr>
        <p:blipFill>
          <a:blip r:embed="rId3"/>
          <a:stretch/>
        </p:blipFill>
        <p:spPr>
          <a:xfrm>
            <a:off x="2148840" y="2734200"/>
            <a:ext cx="7918200" cy="27612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65" name="Rounded Rectangle 61"/>
          <p:cNvSpPr/>
          <p:nvPr/>
        </p:nvSpPr>
        <p:spPr>
          <a:xfrm>
            <a:off x="658440" y="5733360"/>
            <a:ext cx="10899360" cy="456840"/>
          </a:xfrm>
          <a:prstGeom prst="roundRect">
            <a:avLst>
              <a:gd name="adj" fmla="val 16667"/>
            </a:avLst>
          </a:prstGeom>
          <a:solidFill>
            <a:srgbClr val="E9F7F6"/>
          </a:solidFill>
          <a:ln>
            <a:solidFill>
              <a:srgbClr val="E9F7F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166" name="Rectangle 62"/>
          <p:cNvSpPr/>
          <p:nvPr/>
        </p:nvSpPr>
        <p:spPr>
          <a:xfrm>
            <a:off x="658440" y="5733360"/>
            <a:ext cx="54360" cy="456840"/>
          </a:xfrm>
          <a:prstGeom prst="rect">
            <a:avLst/>
          </a:prstGeom>
          <a:solidFill>
            <a:srgbClr val="00A8A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167" name="TextBox 63"/>
          <p:cNvSpPr/>
          <p:nvPr/>
        </p:nvSpPr>
        <p:spPr>
          <a:xfrm>
            <a:off x="831960" y="5769720"/>
            <a:ext cx="1046952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73080" tIns="27360" rIns="73080" bIns="27360" anchor="ctr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050" b="1" u="none" strike="noStrike">
                <a:solidFill>
                  <a:srgbClr val="071B2C"/>
                </a:solidFill>
                <a:effectLst/>
                <a:uFillTx/>
                <a:latin typeface="Arial"/>
              </a:rPr>
              <a:t>Governance extension: exported model evidence → Streamlit → risk levels → explanation → persistent audit → human review.</a:t>
            </a:r>
            <a:endParaRPr lang="en-US" sz="10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68" name="TextBox 64"/>
          <p:cNvSpPr/>
          <p:nvPr/>
        </p:nvSpPr>
        <p:spPr>
          <a:xfrm>
            <a:off x="502920" y="636408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750" b="0" u="none" strike="noStrike">
                <a:solidFill>
                  <a:srgbClr val="53616E"/>
                </a:solidFill>
                <a:effectLst/>
                <a:uFillTx/>
                <a:latin typeface="Arial"/>
              </a:rPr>
              <a:t>Method reference: [4] vom Brocke et al. (2020), Introduction to Design Science Research.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0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1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2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3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4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5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6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7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8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79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80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81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04 · DATA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2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UNSW-NB15 and leakage-safe preprocessing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3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A valid experiment depends on what the model is allowed to learn from.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4" name="Shape 15"/>
          <p:cNvSpPr/>
          <p:nvPr/>
        </p:nvSpPr>
        <p:spPr>
          <a:xfrm>
            <a:off x="567000" y="1417320"/>
            <a:ext cx="1755360" cy="749520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10160">
            <a:solidFill>
              <a:srgbClr val="DCE4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85" name="Text 16"/>
          <p:cNvSpPr/>
          <p:nvPr/>
        </p:nvSpPr>
        <p:spPr>
          <a:xfrm>
            <a:off x="694800" y="1545480"/>
            <a:ext cx="149940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 lnSpcReduction="19999"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0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175,341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6" name="Text 17"/>
          <p:cNvSpPr/>
          <p:nvPr/>
        </p:nvSpPr>
        <p:spPr>
          <a:xfrm>
            <a:off x="694800" y="1847160"/>
            <a:ext cx="149940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training records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7" name="Shape 18"/>
          <p:cNvSpPr/>
          <p:nvPr/>
        </p:nvSpPr>
        <p:spPr>
          <a:xfrm>
            <a:off x="2532960" y="1417320"/>
            <a:ext cx="1755360" cy="749520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10160">
            <a:solidFill>
              <a:srgbClr val="DCE4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88" name="Text 19"/>
          <p:cNvSpPr/>
          <p:nvPr/>
        </p:nvSpPr>
        <p:spPr>
          <a:xfrm>
            <a:off x="2660760" y="1545480"/>
            <a:ext cx="149940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 lnSpcReduction="19999"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0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82,332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89" name="Text 20"/>
          <p:cNvSpPr/>
          <p:nvPr/>
        </p:nvSpPr>
        <p:spPr>
          <a:xfrm>
            <a:off x="2660760" y="1847160"/>
            <a:ext cx="149940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testing records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0" name="Shape 21"/>
          <p:cNvSpPr/>
          <p:nvPr/>
        </p:nvSpPr>
        <p:spPr>
          <a:xfrm>
            <a:off x="4498920" y="1417320"/>
            <a:ext cx="1755360" cy="749520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10160">
            <a:solidFill>
              <a:srgbClr val="DCE4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91" name="Text 22"/>
          <p:cNvSpPr/>
          <p:nvPr/>
        </p:nvSpPr>
        <p:spPr>
          <a:xfrm>
            <a:off x="4626720" y="1545480"/>
            <a:ext cx="149940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 lnSpcReduction="19999"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0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45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2" name="Text 23"/>
          <p:cNvSpPr/>
          <p:nvPr/>
        </p:nvSpPr>
        <p:spPr>
          <a:xfrm>
            <a:off x="4626720" y="1847160"/>
            <a:ext cx="149940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original columns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3" name="Shape 24"/>
          <p:cNvSpPr/>
          <p:nvPr/>
        </p:nvSpPr>
        <p:spPr>
          <a:xfrm>
            <a:off x="6464880" y="1417320"/>
            <a:ext cx="1755360" cy="749520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10160">
            <a:solidFill>
              <a:srgbClr val="DCE4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94" name="Text 25"/>
          <p:cNvSpPr/>
          <p:nvPr/>
        </p:nvSpPr>
        <p:spPr>
          <a:xfrm>
            <a:off x="6592680" y="1545480"/>
            <a:ext cx="149940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 lnSpcReduction="19999"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0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0</a:t>
            </a:r>
            <a:endParaRPr lang="en-US" sz="2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5" name="Text 26"/>
          <p:cNvSpPr/>
          <p:nvPr/>
        </p:nvSpPr>
        <p:spPr>
          <a:xfrm>
            <a:off x="6592680" y="1847160"/>
            <a:ext cx="149940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missing / duplicate rows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6" name="Shape 27"/>
          <p:cNvSpPr/>
          <p:nvPr/>
        </p:nvSpPr>
        <p:spPr>
          <a:xfrm>
            <a:off x="539640" y="2368440"/>
            <a:ext cx="5705640" cy="3053880"/>
          </a:xfrm>
          <a:prstGeom prst="roundRect">
            <a:avLst>
              <a:gd name="adj" fmla="val 1497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764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pic>
        <p:nvPicPr>
          <p:cNvPr id="197" name="Image 0" descr="/mnt/data/Label%20Distribution%20in%20Training%20and%20Testing%20Sets.png"/>
          <p:cNvPicPr/>
          <p:nvPr/>
        </p:nvPicPr>
        <p:blipFill>
          <a:blip r:embed="rId3"/>
          <a:srcRect l="2000" t="1002" r="-10821" b="2003"/>
          <a:stretch/>
        </p:blipFill>
        <p:spPr>
          <a:xfrm>
            <a:off x="567000" y="2395800"/>
            <a:ext cx="5650560" cy="29988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198" name="Shape 28"/>
          <p:cNvSpPr/>
          <p:nvPr/>
        </p:nvSpPr>
        <p:spPr>
          <a:xfrm>
            <a:off x="6510600" y="1417320"/>
            <a:ext cx="5074560" cy="3977280"/>
          </a:xfrm>
          <a:prstGeom prst="roundRect">
            <a:avLst>
              <a:gd name="adj" fmla="val 1839"/>
            </a:avLst>
          </a:prstGeom>
          <a:solidFill>
            <a:srgbClr val="FFFFFF"/>
          </a:solidFill>
          <a:ln w="10160">
            <a:solidFill>
              <a:srgbClr val="DCE4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199" name="Text 29"/>
          <p:cNvSpPr/>
          <p:nvPr/>
        </p:nvSpPr>
        <p:spPr>
          <a:xfrm>
            <a:off x="6784920" y="1691640"/>
            <a:ext cx="2834280" cy="27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Preprocessing decisions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0" name="Shape 30"/>
          <p:cNvSpPr/>
          <p:nvPr/>
        </p:nvSpPr>
        <p:spPr>
          <a:xfrm>
            <a:off x="6784920" y="2212920"/>
            <a:ext cx="1078560" cy="292320"/>
          </a:xfrm>
          <a:prstGeom prst="roundRect">
            <a:avLst>
              <a:gd name="adj" fmla="val 25000"/>
            </a:avLst>
          </a:prstGeom>
          <a:solidFill>
            <a:srgbClr val="FDEEEE"/>
          </a:solidFill>
          <a:ln w="12700">
            <a:solidFill>
              <a:srgbClr val="FDEEEE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01" name="Text 31"/>
          <p:cNvSpPr/>
          <p:nvPr/>
        </p:nvSpPr>
        <p:spPr>
          <a:xfrm>
            <a:off x="6858000" y="2249280"/>
            <a:ext cx="9324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E85D5D"/>
                </a:solidFill>
                <a:effectLst/>
                <a:uFillTx/>
                <a:latin typeface="Arial"/>
                <a:ea typeface="Arial"/>
              </a:rPr>
              <a:t>Remove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2" name="Text 32"/>
          <p:cNvSpPr/>
          <p:nvPr/>
        </p:nvSpPr>
        <p:spPr>
          <a:xfrm>
            <a:off x="8065080" y="2231280"/>
            <a:ext cx="306288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2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id · label · attack_cat</a:t>
            </a:r>
            <a:endParaRPr lang="en-US" sz="11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3" name="Shape 33"/>
          <p:cNvSpPr/>
          <p:nvPr/>
        </p:nvSpPr>
        <p:spPr>
          <a:xfrm>
            <a:off x="6784920" y="2779920"/>
            <a:ext cx="1078560" cy="292320"/>
          </a:xfrm>
          <a:prstGeom prst="roundRect">
            <a:avLst>
              <a:gd name="adj" fmla="val 25000"/>
            </a:avLst>
          </a:prstGeom>
          <a:solidFill>
            <a:srgbClr val="EAF3FB"/>
          </a:solidFill>
          <a:ln w="12700">
            <a:solidFill>
              <a:srgbClr val="EAF3F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04" name="Text 34"/>
          <p:cNvSpPr/>
          <p:nvPr/>
        </p:nvSpPr>
        <p:spPr>
          <a:xfrm>
            <a:off x="6858000" y="2816280"/>
            <a:ext cx="9324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Categorical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5" name="Text 35"/>
          <p:cNvSpPr/>
          <p:nvPr/>
        </p:nvSpPr>
        <p:spPr>
          <a:xfrm>
            <a:off x="8065080" y="2797920"/>
            <a:ext cx="306288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2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proto · service · state</a:t>
            </a:r>
            <a:endParaRPr lang="en-US" sz="11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6" name="Shape 36"/>
          <p:cNvSpPr/>
          <p:nvPr/>
        </p:nvSpPr>
        <p:spPr>
          <a:xfrm>
            <a:off x="6784920" y="3346560"/>
            <a:ext cx="1078560" cy="292320"/>
          </a:xfrm>
          <a:prstGeom prst="roundRect">
            <a:avLst>
              <a:gd name="adj" fmla="val 25000"/>
            </a:avLst>
          </a:prstGeom>
          <a:solidFill>
            <a:srgbClr val="EAF3FB"/>
          </a:solidFill>
          <a:ln w="12700">
            <a:solidFill>
              <a:srgbClr val="EAF3F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07" name="Text 37"/>
          <p:cNvSpPr/>
          <p:nvPr/>
        </p:nvSpPr>
        <p:spPr>
          <a:xfrm>
            <a:off x="6858000" y="3383280"/>
            <a:ext cx="9324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Numerical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8" name="Text 38"/>
          <p:cNvSpPr/>
          <p:nvPr/>
        </p:nvSpPr>
        <p:spPr>
          <a:xfrm>
            <a:off x="8065080" y="3364920"/>
            <a:ext cx="306288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2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39 numerical features</a:t>
            </a:r>
            <a:endParaRPr lang="en-US" sz="11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9" name="Shape 39"/>
          <p:cNvSpPr/>
          <p:nvPr/>
        </p:nvSpPr>
        <p:spPr>
          <a:xfrm>
            <a:off x="6784920" y="3913560"/>
            <a:ext cx="1078560" cy="292320"/>
          </a:xfrm>
          <a:prstGeom prst="roundRect">
            <a:avLst>
              <a:gd name="adj" fmla="val 25000"/>
            </a:avLst>
          </a:prstGeom>
          <a:solidFill>
            <a:srgbClr val="EAF3FB"/>
          </a:solidFill>
          <a:ln w="12700">
            <a:solidFill>
              <a:srgbClr val="EAF3F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10" name="Text 40"/>
          <p:cNvSpPr/>
          <p:nvPr/>
        </p:nvSpPr>
        <p:spPr>
          <a:xfrm>
            <a:off x="6858000" y="3950280"/>
            <a:ext cx="9324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Transform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1" name="Text 41"/>
          <p:cNvSpPr/>
          <p:nvPr/>
        </p:nvSpPr>
        <p:spPr>
          <a:xfrm>
            <a:off x="8065080" y="3931920"/>
            <a:ext cx="306288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2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One-hot encode + scale</a:t>
            </a:r>
            <a:endParaRPr lang="en-US" sz="11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2" name="Shape 42"/>
          <p:cNvSpPr/>
          <p:nvPr/>
        </p:nvSpPr>
        <p:spPr>
          <a:xfrm>
            <a:off x="6784920" y="4480560"/>
            <a:ext cx="1078560" cy="292320"/>
          </a:xfrm>
          <a:prstGeom prst="roundRect">
            <a:avLst>
              <a:gd name="adj" fmla="val 25000"/>
            </a:avLst>
          </a:prstGeom>
          <a:solidFill>
            <a:srgbClr val="EAF8F0"/>
          </a:solidFill>
          <a:ln w="12700">
            <a:solidFill>
              <a:srgbClr val="EAF8F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13" name="Text 43"/>
          <p:cNvSpPr/>
          <p:nvPr/>
        </p:nvSpPr>
        <p:spPr>
          <a:xfrm>
            <a:off x="6858000" y="4517280"/>
            <a:ext cx="9324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Output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4" name="Text 44"/>
          <p:cNvSpPr/>
          <p:nvPr/>
        </p:nvSpPr>
        <p:spPr>
          <a:xfrm>
            <a:off x="8065080" y="4498920"/>
            <a:ext cx="306288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20" b="1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194 transformed features</a:t>
            </a:r>
            <a:endParaRPr lang="en-US" sz="11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5" name="Shape 45"/>
          <p:cNvSpPr/>
          <p:nvPr/>
        </p:nvSpPr>
        <p:spPr>
          <a:xfrm>
            <a:off x="6784920" y="4773240"/>
            <a:ext cx="4425480" cy="566640"/>
          </a:xfrm>
          <a:prstGeom prst="roundRect">
            <a:avLst>
              <a:gd name="adj" fmla="val 9677"/>
            </a:avLst>
          </a:prstGeom>
          <a:solidFill>
            <a:srgbClr val="FBF5E5"/>
          </a:solidFill>
          <a:ln w="12700">
            <a:solidFill>
              <a:srgbClr val="FBF5E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16" name="Shape 46"/>
          <p:cNvSpPr/>
          <p:nvPr/>
        </p:nvSpPr>
        <p:spPr>
          <a:xfrm>
            <a:off x="6784920" y="477324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17" name="Text 47"/>
          <p:cNvSpPr/>
          <p:nvPr/>
        </p:nvSpPr>
        <p:spPr>
          <a:xfrm>
            <a:off x="6949440" y="4855320"/>
            <a:ext cx="416916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Why exclude attack_cat?  Because it is closely related to the target and would create target leakage.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8" name="Text 48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53616E"/>
                </a:solidFill>
                <a:effectLst/>
                <a:uFillTx/>
                <a:latin typeface="Arial"/>
              </a:rPr>
              <a:t>Dataset literature: [5] Kasongo &amp; Sun (2020), UNSW-NB15 performance analysis. Binary target = label; attack_cat excluded from model training.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sldNum" idx="8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36BDC7C0-6302-442C-B74D-78629EE7DB8C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5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1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2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3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4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5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6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7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8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29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30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31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32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05 · RESULTS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33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Three models — different strengths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34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Decision Tree was strongest overall; Random Forest was strongest on the risk metrics that mattered most.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35" name="Shape 15"/>
          <p:cNvSpPr/>
          <p:nvPr/>
        </p:nvSpPr>
        <p:spPr>
          <a:xfrm>
            <a:off x="567000" y="1444680"/>
            <a:ext cx="2486880" cy="3236760"/>
          </a:xfrm>
          <a:prstGeom prst="roundRect">
            <a:avLst>
              <a:gd name="adj" fmla="val 2941"/>
            </a:avLst>
          </a:prstGeom>
          <a:solidFill>
            <a:srgbClr val="F3F6F9"/>
          </a:solidFill>
          <a:ln w="10160">
            <a:solidFill>
              <a:srgbClr val="D7E2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36" name="Text 16"/>
          <p:cNvSpPr/>
          <p:nvPr/>
        </p:nvSpPr>
        <p:spPr>
          <a:xfrm>
            <a:off x="731520" y="1673280"/>
            <a:ext cx="2157480" cy="383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5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Logistic Regression</a:t>
            </a:r>
            <a:endParaRPr lang="en-US" sz="14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37" name="Text 17"/>
          <p:cNvSpPr/>
          <p:nvPr/>
        </p:nvSpPr>
        <p:spPr>
          <a:xfrm>
            <a:off x="749880" y="226764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Accuracy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38" name="Text 18"/>
          <p:cNvSpPr/>
          <p:nvPr/>
        </p:nvSpPr>
        <p:spPr>
          <a:xfrm>
            <a:off x="1920240" y="224028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83.54%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39" name="Text 19"/>
          <p:cNvSpPr/>
          <p:nvPr/>
        </p:nvSpPr>
        <p:spPr>
          <a:xfrm>
            <a:off x="749880" y="262440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Precision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0" name="Text 20"/>
          <p:cNvSpPr/>
          <p:nvPr/>
        </p:nvSpPr>
        <p:spPr>
          <a:xfrm>
            <a:off x="1920240" y="259704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80.23%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1" name="Text 21"/>
          <p:cNvSpPr/>
          <p:nvPr/>
        </p:nvSpPr>
        <p:spPr>
          <a:xfrm>
            <a:off x="749880" y="298080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Recall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2" name="Text 22"/>
          <p:cNvSpPr/>
          <p:nvPr/>
        </p:nvSpPr>
        <p:spPr>
          <a:xfrm>
            <a:off x="1920240" y="295344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93.03%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3" name="Text 23"/>
          <p:cNvSpPr/>
          <p:nvPr/>
        </p:nvSpPr>
        <p:spPr>
          <a:xfrm>
            <a:off x="749880" y="333756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F1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4" name="Text 24"/>
          <p:cNvSpPr/>
          <p:nvPr/>
        </p:nvSpPr>
        <p:spPr>
          <a:xfrm>
            <a:off x="1920240" y="331020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86.16%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5" name="Text 25"/>
          <p:cNvSpPr/>
          <p:nvPr/>
        </p:nvSpPr>
        <p:spPr>
          <a:xfrm>
            <a:off x="749880" y="369432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ROC-AUC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6" name="Text 26"/>
          <p:cNvSpPr/>
          <p:nvPr/>
        </p:nvSpPr>
        <p:spPr>
          <a:xfrm>
            <a:off x="1920240" y="366660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95.58%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7" name="Text 27"/>
          <p:cNvSpPr/>
          <p:nvPr/>
        </p:nvSpPr>
        <p:spPr>
          <a:xfrm>
            <a:off x="749880" y="405072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False negatives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8" name="Text 28"/>
          <p:cNvSpPr/>
          <p:nvPr/>
        </p:nvSpPr>
        <p:spPr>
          <a:xfrm>
            <a:off x="1920240" y="402336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3,160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49" name="Shape 29"/>
          <p:cNvSpPr/>
          <p:nvPr/>
        </p:nvSpPr>
        <p:spPr>
          <a:xfrm>
            <a:off x="3310200" y="1444680"/>
            <a:ext cx="2486880" cy="3236760"/>
          </a:xfrm>
          <a:prstGeom prst="roundRect">
            <a:avLst>
              <a:gd name="adj" fmla="val 2941"/>
            </a:avLst>
          </a:prstGeom>
          <a:solidFill>
            <a:srgbClr val="EAF3FB"/>
          </a:solidFill>
          <a:ln w="10160">
            <a:solidFill>
              <a:srgbClr val="D7E2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50" name="Text 30"/>
          <p:cNvSpPr/>
          <p:nvPr/>
        </p:nvSpPr>
        <p:spPr>
          <a:xfrm>
            <a:off x="3474720" y="1673280"/>
            <a:ext cx="2157480" cy="383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5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Decision Tree</a:t>
            </a:r>
            <a:endParaRPr lang="en-US" sz="14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1" name="Text 31"/>
          <p:cNvSpPr/>
          <p:nvPr/>
        </p:nvSpPr>
        <p:spPr>
          <a:xfrm>
            <a:off x="3493080" y="226764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Accuracy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2" name="Text 32"/>
          <p:cNvSpPr/>
          <p:nvPr/>
        </p:nvSpPr>
        <p:spPr>
          <a:xfrm>
            <a:off x="4663440" y="224028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92.11%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3" name="Text 33"/>
          <p:cNvSpPr/>
          <p:nvPr/>
        </p:nvSpPr>
        <p:spPr>
          <a:xfrm>
            <a:off x="3493080" y="262440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Precision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4" name="Text 34"/>
          <p:cNvSpPr/>
          <p:nvPr/>
        </p:nvSpPr>
        <p:spPr>
          <a:xfrm>
            <a:off x="4663440" y="259704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90.43%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5" name="Text 35"/>
          <p:cNvSpPr/>
          <p:nvPr/>
        </p:nvSpPr>
        <p:spPr>
          <a:xfrm>
            <a:off x="3493080" y="298080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Recall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6" name="Text 36"/>
          <p:cNvSpPr/>
          <p:nvPr/>
        </p:nvSpPr>
        <p:spPr>
          <a:xfrm>
            <a:off x="4663440" y="295344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95.81%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7" name="Text 37"/>
          <p:cNvSpPr/>
          <p:nvPr/>
        </p:nvSpPr>
        <p:spPr>
          <a:xfrm>
            <a:off x="3493080" y="333756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F1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8" name="Text 38"/>
          <p:cNvSpPr/>
          <p:nvPr/>
        </p:nvSpPr>
        <p:spPr>
          <a:xfrm>
            <a:off x="4663440" y="331020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93.04%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59" name="Text 39"/>
          <p:cNvSpPr/>
          <p:nvPr/>
        </p:nvSpPr>
        <p:spPr>
          <a:xfrm>
            <a:off x="3493080" y="369432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ROC-AUC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0" name="Text 40"/>
          <p:cNvSpPr/>
          <p:nvPr/>
        </p:nvSpPr>
        <p:spPr>
          <a:xfrm>
            <a:off x="4663440" y="366660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97.56%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1" name="Text 41"/>
          <p:cNvSpPr/>
          <p:nvPr/>
        </p:nvSpPr>
        <p:spPr>
          <a:xfrm>
            <a:off x="3493080" y="405072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False negatives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2" name="Text 42"/>
          <p:cNvSpPr/>
          <p:nvPr/>
        </p:nvSpPr>
        <p:spPr>
          <a:xfrm>
            <a:off x="4663440" y="402336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1,900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3" name="Shape 43"/>
          <p:cNvSpPr/>
          <p:nvPr/>
        </p:nvSpPr>
        <p:spPr>
          <a:xfrm>
            <a:off x="6053400" y="1444680"/>
            <a:ext cx="2486880" cy="3236760"/>
          </a:xfrm>
          <a:prstGeom prst="roundRect">
            <a:avLst>
              <a:gd name="adj" fmla="val 2941"/>
            </a:avLst>
          </a:prstGeom>
          <a:solidFill>
            <a:srgbClr val="EAF8F0"/>
          </a:solidFill>
          <a:ln w="10160">
            <a:solidFill>
              <a:srgbClr val="9EDBB7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64" name="Text 44"/>
          <p:cNvSpPr/>
          <p:nvPr/>
        </p:nvSpPr>
        <p:spPr>
          <a:xfrm>
            <a:off x="6217920" y="1673280"/>
            <a:ext cx="2157480" cy="383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5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Random Forest</a:t>
            </a:r>
            <a:endParaRPr lang="en-US" sz="14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5" name="Text 45"/>
          <p:cNvSpPr/>
          <p:nvPr/>
        </p:nvSpPr>
        <p:spPr>
          <a:xfrm>
            <a:off x="6236280" y="226764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Accuracy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6" name="Text 46"/>
          <p:cNvSpPr/>
          <p:nvPr/>
        </p:nvSpPr>
        <p:spPr>
          <a:xfrm>
            <a:off x="7406640" y="224028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90.06%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7" name="Text 47"/>
          <p:cNvSpPr/>
          <p:nvPr/>
        </p:nvSpPr>
        <p:spPr>
          <a:xfrm>
            <a:off x="6236280" y="262440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Precision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8" name="Text 48"/>
          <p:cNvSpPr/>
          <p:nvPr/>
        </p:nvSpPr>
        <p:spPr>
          <a:xfrm>
            <a:off x="7406640" y="259704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86.36%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69" name="Text 49"/>
          <p:cNvSpPr/>
          <p:nvPr/>
        </p:nvSpPr>
        <p:spPr>
          <a:xfrm>
            <a:off x="6236280" y="298080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Recall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0" name="Text 50"/>
          <p:cNvSpPr/>
          <p:nvPr/>
        </p:nvSpPr>
        <p:spPr>
          <a:xfrm>
            <a:off x="7406640" y="295344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1" u="none" strike="noStrike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97.33%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1" name="Text 51"/>
          <p:cNvSpPr/>
          <p:nvPr/>
        </p:nvSpPr>
        <p:spPr>
          <a:xfrm>
            <a:off x="6236280" y="333756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F1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2" name="Text 52"/>
          <p:cNvSpPr/>
          <p:nvPr/>
        </p:nvSpPr>
        <p:spPr>
          <a:xfrm>
            <a:off x="7406640" y="331020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91.51%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3" name="Text 53"/>
          <p:cNvSpPr/>
          <p:nvPr/>
        </p:nvSpPr>
        <p:spPr>
          <a:xfrm>
            <a:off x="6236280" y="369432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ROC-AUC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4" name="Text 54"/>
          <p:cNvSpPr/>
          <p:nvPr/>
        </p:nvSpPr>
        <p:spPr>
          <a:xfrm>
            <a:off x="7406640" y="366660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1" u="none" strike="noStrike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98.45%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5" name="Text 55"/>
          <p:cNvSpPr/>
          <p:nvPr/>
        </p:nvSpPr>
        <p:spPr>
          <a:xfrm>
            <a:off x="6236280" y="4050720"/>
            <a:ext cx="115164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8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False negatives</a:t>
            </a:r>
            <a:endParaRPr lang="en-US" sz="8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6" name="Text 56"/>
          <p:cNvSpPr/>
          <p:nvPr/>
        </p:nvSpPr>
        <p:spPr>
          <a:xfrm>
            <a:off x="7406640" y="4023360"/>
            <a:ext cx="7768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1" u="none" strike="noStrike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1,212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7" name="Shape 57"/>
          <p:cNvSpPr/>
          <p:nvPr/>
        </p:nvSpPr>
        <p:spPr>
          <a:xfrm>
            <a:off x="8842320" y="1444680"/>
            <a:ext cx="2706120" cy="3236760"/>
          </a:xfrm>
          <a:prstGeom prst="roundRect">
            <a:avLst>
              <a:gd name="adj" fmla="val 2703"/>
            </a:avLst>
          </a:prstGeom>
          <a:solidFill>
            <a:srgbClr val="071B2C"/>
          </a:solidFill>
          <a:ln w="10160">
            <a:solidFill>
              <a:srgbClr val="163B54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78" name="Text 58"/>
          <p:cNvSpPr/>
          <p:nvPr/>
        </p:nvSpPr>
        <p:spPr>
          <a:xfrm>
            <a:off x="9070920" y="1682640"/>
            <a:ext cx="2239920" cy="27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Selection logic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79" name="Text 59"/>
          <p:cNvSpPr/>
          <p:nvPr/>
        </p:nvSpPr>
        <p:spPr>
          <a:xfrm>
            <a:off x="9070920" y="2240280"/>
            <a:ext cx="201132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1" u="none" strike="noStrike">
                <a:solidFill>
                  <a:srgbClr val="4FC3F7"/>
                </a:solidFill>
                <a:effectLst/>
                <a:uFillTx/>
                <a:latin typeface="Arial"/>
                <a:ea typeface="Arial"/>
              </a:rPr>
              <a:t>Decision Tree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0" name="Text 60"/>
          <p:cNvSpPr/>
          <p:nvPr/>
        </p:nvSpPr>
        <p:spPr>
          <a:xfrm>
            <a:off x="9070920" y="2514600"/>
            <a:ext cx="2011320" cy="639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30" b="0" u="none" strike="noStrike">
                <a:solidFill>
                  <a:srgbClr val="D6E2EB"/>
                </a:solidFill>
                <a:effectLst/>
                <a:uFillTx/>
                <a:latin typeface="Arial"/>
                <a:ea typeface="Arial"/>
              </a:rPr>
              <a:t>Best balanced performance</a:t>
            </a:r>
            <a:endParaRPr lang="en-US" sz="10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30" b="0" u="none" strike="noStrike">
                <a:solidFill>
                  <a:srgbClr val="D6E2EB"/>
                </a:solidFill>
                <a:effectLst/>
                <a:uFillTx/>
                <a:latin typeface="Arial"/>
                <a:ea typeface="Arial"/>
              </a:rPr>
              <a:t>(highest accuracy, precision, F1)</a:t>
            </a:r>
            <a:endParaRPr lang="en-US" sz="10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1" name="Text 61"/>
          <p:cNvSpPr/>
          <p:nvPr/>
        </p:nvSpPr>
        <p:spPr>
          <a:xfrm>
            <a:off x="9070920" y="3264480"/>
            <a:ext cx="201132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1" u="none" strike="noStrike">
                <a:solidFill>
                  <a:srgbClr val="3FD28C"/>
                </a:solidFill>
                <a:effectLst/>
                <a:uFillTx/>
                <a:latin typeface="Arial"/>
                <a:ea typeface="Arial"/>
              </a:rPr>
              <a:t>Random Forest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2" name="Text 62"/>
          <p:cNvSpPr/>
          <p:nvPr/>
        </p:nvSpPr>
        <p:spPr>
          <a:xfrm>
            <a:off x="9070920" y="3538800"/>
            <a:ext cx="2011320" cy="5666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30" b="0" u="none" strike="noStrike">
                <a:solidFill>
                  <a:srgbClr val="D6E2EB"/>
                </a:solidFill>
                <a:effectLst/>
                <a:uFillTx/>
                <a:latin typeface="Arial"/>
                <a:ea typeface="Arial"/>
              </a:rPr>
              <a:t>Best recall + ROC-AUC</a:t>
            </a:r>
            <a:endParaRPr lang="en-US" sz="10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30" b="0" u="none" strike="noStrike">
                <a:solidFill>
                  <a:srgbClr val="D6E2EB"/>
                </a:solidFill>
                <a:effectLst/>
                <a:uFillTx/>
                <a:latin typeface="Arial"/>
                <a:ea typeface="Arial"/>
              </a:rPr>
              <a:t>and lowest false negatives</a:t>
            </a:r>
            <a:endParaRPr lang="en-US" sz="10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3" name="Shape 63"/>
          <p:cNvSpPr/>
          <p:nvPr/>
        </p:nvSpPr>
        <p:spPr>
          <a:xfrm>
            <a:off x="9070920" y="4224600"/>
            <a:ext cx="199296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84" name="Text 64"/>
          <p:cNvSpPr/>
          <p:nvPr/>
        </p:nvSpPr>
        <p:spPr>
          <a:xfrm>
            <a:off x="9144000" y="4260960"/>
            <a:ext cx="18468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DASHBOARD MODEL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5" name="Shape 65"/>
          <p:cNvSpPr/>
          <p:nvPr/>
        </p:nvSpPr>
        <p:spPr>
          <a:xfrm>
            <a:off x="567000" y="4992480"/>
            <a:ext cx="10990800" cy="566640"/>
          </a:xfrm>
          <a:prstGeom prst="roundRect">
            <a:avLst>
              <a:gd name="adj" fmla="val 9677"/>
            </a:avLst>
          </a:prstGeom>
          <a:solidFill>
            <a:srgbClr val="FBF5E5"/>
          </a:solidFill>
          <a:ln w="12700">
            <a:solidFill>
              <a:srgbClr val="FBF5E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86" name="Shape 66"/>
          <p:cNvSpPr/>
          <p:nvPr/>
        </p:nvSpPr>
        <p:spPr>
          <a:xfrm>
            <a:off x="567000" y="499248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87" name="Text 67"/>
          <p:cNvSpPr/>
          <p:nvPr/>
        </p:nvSpPr>
        <p:spPr>
          <a:xfrm>
            <a:off x="731520" y="5074920"/>
            <a:ext cx="1073484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Presenter checkpoint: Why Random Forest when Decision Tree had higher accuracy?  →  Because missed attacks were treated as the higher-cost error.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8" name="Text 68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53616E"/>
                </a:solidFill>
                <a:effectLst/>
                <a:uFillTx/>
                <a:latin typeface="Arial"/>
              </a:rPr>
              <a:t>Evaluation context: [1] Khraisat et al. (2019). Metrics calculated on the held-out UNSW-NB15 test set; selection was risk-sensitive, not accuracy-only.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89" name="PlaceHolder 1"/>
          <p:cNvSpPr>
            <a:spLocks noGrp="1"/>
          </p:cNvSpPr>
          <p:nvPr>
            <p:ph type="sldNum" idx="9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7B1E8E83-BBE8-483C-9635-8DEF3DEE1AAF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6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1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2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3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4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5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6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7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8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299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00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01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02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06 · RISK APPETITE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3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Thresholds turn probability into governance choices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4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Lower thresholds catch more attacks; higher thresholds reduce alerts. Neither choice is neutral.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5" name="Shape 15"/>
          <p:cNvSpPr/>
          <p:nvPr/>
        </p:nvSpPr>
        <p:spPr>
          <a:xfrm>
            <a:off x="539640" y="1417320"/>
            <a:ext cx="6546600" cy="4416120"/>
          </a:xfrm>
          <a:prstGeom prst="roundRect">
            <a:avLst>
              <a:gd name="adj" fmla="val 1035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764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pic>
        <p:nvPicPr>
          <p:cNvPr id="306" name="Image 0" descr="/mnt/data/Screenshot 2026-08-20 095741.png"/>
          <p:cNvPicPr/>
          <p:nvPr/>
        </p:nvPicPr>
        <p:blipFill>
          <a:blip r:embed="rId3"/>
          <a:srcRect l="21999" t="3998" r="11857" b="16998"/>
          <a:stretch/>
        </p:blipFill>
        <p:spPr>
          <a:xfrm>
            <a:off x="567000" y="1444680"/>
            <a:ext cx="6491880" cy="43614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07" name="Shape 16"/>
          <p:cNvSpPr/>
          <p:nvPr/>
        </p:nvSpPr>
        <p:spPr>
          <a:xfrm>
            <a:off x="7360920" y="1444680"/>
            <a:ext cx="4224240" cy="4361400"/>
          </a:xfrm>
          <a:prstGeom prst="roundRect">
            <a:avLst>
              <a:gd name="adj" fmla="val 1732"/>
            </a:avLst>
          </a:prstGeom>
          <a:solidFill>
            <a:srgbClr val="FFFFFF"/>
          </a:solidFill>
          <a:ln w="10160">
            <a:solidFill>
              <a:srgbClr val="DCE4E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08" name="Text 17"/>
          <p:cNvSpPr/>
          <p:nvPr/>
        </p:nvSpPr>
        <p:spPr>
          <a:xfrm>
            <a:off x="7635240" y="1719000"/>
            <a:ext cx="34743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Random Forest threshold trade-off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09" name="Shape 18"/>
          <p:cNvSpPr/>
          <p:nvPr/>
        </p:nvSpPr>
        <p:spPr>
          <a:xfrm>
            <a:off x="7635240" y="2304360"/>
            <a:ext cx="658080" cy="292320"/>
          </a:xfrm>
          <a:prstGeom prst="roundRect">
            <a:avLst>
              <a:gd name="adj" fmla="val 25000"/>
            </a:avLst>
          </a:prstGeom>
          <a:solidFill>
            <a:srgbClr val="EAF3FB"/>
          </a:solidFill>
          <a:ln w="12700">
            <a:solidFill>
              <a:srgbClr val="EAF3F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10" name="Text 19"/>
          <p:cNvSpPr/>
          <p:nvPr/>
        </p:nvSpPr>
        <p:spPr>
          <a:xfrm>
            <a:off x="7708320" y="2340720"/>
            <a:ext cx="51156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0.30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1" name="Text 20"/>
          <p:cNvSpPr/>
          <p:nvPr/>
        </p:nvSpPr>
        <p:spPr>
          <a:xfrm>
            <a:off x="8485560" y="2313360"/>
            <a:ext cx="84096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1" u="none" strike="noStrike">
                <a:solidFill>
                  <a:srgbClr val="3FD28C"/>
                </a:solidFill>
                <a:effectLst/>
                <a:uFillTx/>
                <a:latin typeface="Arial"/>
                <a:ea typeface="Arial"/>
              </a:rPr>
              <a:t>154 FN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2" name="Text 21"/>
          <p:cNvSpPr/>
          <p:nvPr/>
        </p:nvSpPr>
        <p:spPr>
          <a:xfrm>
            <a:off x="9381600" y="2313360"/>
            <a:ext cx="93240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13,236 FP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3" name="Text 22"/>
          <p:cNvSpPr/>
          <p:nvPr/>
        </p:nvSpPr>
        <p:spPr>
          <a:xfrm>
            <a:off x="10360080" y="2313360"/>
            <a:ext cx="9597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Maximum sensitivity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4" name="Shape 23"/>
          <p:cNvSpPr/>
          <p:nvPr/>
        </p:nvSpPr>
        <p:spPr>
          <a:xfrm>
            <a:off x="7635240" y="3127320"/>
            <a:ext cx="65808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15" name="Text 24"/>
          <p:cNvSpPr/>
          <p:nvPr/>
        </p:nvSpPr>
        <p:spPr>
          <a:xfrm>
            <a:off x="7708320" y="3163680"/>
            <a:ext cx="51156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0.50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6" name="Text 25"/>
          <p:cNvSpPr/>
          <p:nvPr/>
        </p:nvSpPr>
        <p:spPr>
          <a:xfrm>
            <a:off x="8485560" y="3136320"/>
            <a:ext cx="84096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1" u="none" strike="noStrike">
                <a:solidFill>
                  <a:srgbClr val="E85D5D"/>
                </a:solidFill>
                <a:effectLst/>
                <a:uFillTx/>
                <a:latin typeface="Arial"/>
                <a:ea typeface="Arial"/>
              </a:rPr>
              <a:t>1,212 FN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7" name="Text 26"/>
          <p:cNvSpPr/>
          <p:nvPr/>
        </p:nvSpPr>
        <p:spPr>
          <a:xfrm>
            <a:off x="9381600" y="3136320"/>
            <a:ext cx="93240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6,970 FP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8" name="Text 27"/>
          <p:cNvSpPr/>
          <p:nvPr/>
        </p:nvSpPr>
        <p:spPr>
          <a:xfrm>
            <a:off x="10360080" y="3136320"/>
            <a:ext cx="9597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Default operating point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19" name="Shape 28"/>
          <p:cNvSpPr/>
          <p:nvPr/>
        </p:nvSpPr>
        <p:spPr>
          <a:xfrm>
            <a:off x="7635240" y="3950280"/>
            <a:ext cx="658080" cy="292320"/>
          </a:xfrm>
          <a:prstGeom prst="roundRect">
            <a:avLst>
              <a:gd name="adj" fmla="val 25000"/>
            </a:avLst>
          </a:prstGeom>
          <a:solidFill>
            <a:srgbClr val="EAF3FB"/>
          </a:solidFill>
          <a:ln w="12700">
            <a:solidFill>
              <a:srgbClr val="EAF3F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20" name="Text 29"/>
          <p:cNvSpPr/>
          <p:nvPr/>
        </p:nvSpPr>
        <p:spPr>
          <a:xfrm>
            <a:off x="7708320" y="3986640"/>
            <a:ext cx="51156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0.70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1" name="Text 30"/>
          <p:cNvSpPr/>
          <p:nvPr/>
        </p:nvSpPr>
        <p:spPr>
          <a:xfrm>
            <a:off x="8485560" y="3959280"/>
            <a:ext cx="84096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1" u="none" strike="noStrike">
                <a:solidFill>
                  <a:srgbClr val="E85D5D"/>
                </a:solidFill>
                <a:effectLst/>
                <a:uFillTx/>
                <a:latin typeface="Arial"/>
                <a:ea typeface="Arial"/>
              </a:rPr>
              <a:t>3,479 FN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2" name="Text 31"/>
          <p:cNvSpPr/>
          <p:nvPr/>
        </p:nvSpPr>
        <p:spPr>
          <a:xfrm>
            <a:off x="9381600" y="3959280"/>
            <a:ext cx="93240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2,525 FP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3" name="Text 32"/>
          <p:cNvSpPr/>
          <p:nvPr/>
        </p:nvSpPr>
        <p:spPr>
          <a:xfrm>
            <a:off x="10360080" y="3959280"/>
            <a:ext cx="9597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Lower alert volume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4" name="Text 33"/>
          <p:cNvSpPr/>
          <p:nvPr/>
        </p:nvSpPr>
        <p:spPr>
          <a:xfrm>
            <a:off x="7635240" y="4736520"/>
            <a:ext cx="141696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00" b="1" u="none" strike="noStrike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Risk appetite logic</a:t>
            </a:r>
            <a:endParaRPr lang="en-US" sz="10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5" name="Text 34"/>
          <p:cNvSpPr/>
          <p:nvPr/>
        </p:nvSpPr>
        <p:spPr>
          <a:xfrm>
            <a:off x="7635240" y="5047560"/>
            <a:ext cx="3474360" cy="493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 lnSpcReduction="1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7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Threshold selection should be approved as an operational policy decision, not hidden inside model code.</a:t>
            </a:r>
            <a:endParaRPr lang="en-US" sz="117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6" name="Shape 35"/>
          <p:cNvSpPr/>
          <p:nvPr/>
        </p:nvSpPr>
        <p:spPr>
          <a:xfrm>
            <a:off x="567000" y="5943600"/>
            <a:ext cx="11018160" cy="566640"/>
          </a:xfrm>
          <a:prstGeom prst="roundRect">
            <a:avLst>
              <a:gd name="adj" fmla="val 9677"/>
            </a:avLst>
          </a:prstGeom>
          <a:solidFill>
            <a:srgbClr val="E9F7F6"/>
          </a:solidFill>
          <a:ln w="12700">
            <a:solidFill>
              <a:srgbClr val="E9F7F6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27" name="Shape 36"/>
          <p:cNvSpPr/>
          <p:nvPr/>
        </p:nvSpPr>
        <p:spPr>
          <a:xfrm>
            <a:off x="567000" y="594360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28" name="Text 37"/>
          <p:cNvSpPr/>
          <p:nvPr/>
        </p:nvSpPr>
        <p:spPr>
          <a:xfrm>
            <a:off x="731520" y="6026040"/>
            <a:ext cx="1076220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Governance insight: the “best” threshold depends on the cost of missed attacks versus analyst workload.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29" name="Text 38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53616E"/>
                </a:solidFill>
                <a:effectLst/>
                <a:uFillTx/>
                <a:latin typeface="Arial"/>
              </a:rPr>
              <a:t>Financial cyber-risk context: [2] Doerr et al. (2022). Threshold analysis used Random Forest probabilities; default classifier threshold = 0.50.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30" name="PlaceHolder 1"/>
          <p:cNvSpPr>
            <a:spLocks noGrp="1"/>
          </p:cNvSpPr>
          <p:nvPr>
            <p:ph type="sldNum" idx="10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D6CB834B-67FB-420D-A02E-2C2F4BBE1B95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7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2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3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4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5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6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7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8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39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40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41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42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43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07 · EXPLAINABILITY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44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Feature importance + SHAP make model behaviour reviewable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45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Explainability does not prove correctness — it exposes the evidence a human reviewer can inspect.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46" name="Shape 15"/>
          <p:cNvSpPr/>
          <p:nvPr/>
        </p:nvSpPr>
        <p:spPr>
          <a:xfrm>
            <a:off x="539640" y="1417320"/>
            <a:ext cx="6638040" cy="4187520"/>
          </a:xfrm>
          <a:prstGeom prst="roundRect">
            <a:avLst>
              <a:gd name="adj" fmla="val 1092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764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pic>
        <p:nvPicPr>
          <p:cNvPr id="347" name="Image 0" descr="/mnt/data/Screenshot 2026-08-20 095854.png"/>
          <p:cNvPicPr/>
          <p:nvPr/>
        </p:nvPicPr>
        <p:blipFill>
          <a:blip r:embed="rId3"/>
          <a:srcRect l="23000" t="44001" r="31302" b="5000"/>
          <a:stretch/>
        </p:blipFill>
        <p:spPr>
          <a:xfrm>
            <a:off x="567000" y="1444680"/>
            <a:ext cx="6583320" cy="41328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48" name="Shape 16"/>
          <p:cNvSpPr/>
          <p:nvPr/>
        </p:nvSpPr>
        <p:spPr>
          <a:xfrm>
            <a:off x="7406640" y="1444680"/>
            <a:ext cx="4169160" cy="1846800"/>
          </a:xfrm>
          <a:prstGeom prst="roundRect">
            <a:avLst>
              <a:gd name="adj" fmla="val 3960"/>
            </a:avLst>
          </a:prstGeom>
          <a:solidFill>
            <a:srgbClr val="EAF3FB"/>
          </a:solidFill>
          <a:ln w="10160">
            <a:solidFill>
              <a:srgbClr val="C9DDED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49" name="Text 17"/>
          <p:cNvSpPr/>
          <p:nvPr/>
        </p:nvSpPr>
        <p:spPr>
          <a:xfrm>
            <a:off x="7662600" y="1719000"/>
            <a:ext cx="210276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5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Global explanation</a:t>
            </a:r>
            <a:endParaRPr lang="en-US" sz="15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0" name="Text 18"/>
          <p:cNvSpPr/>
          <p:nvPr/>
        </p:nvSpPr>
        <p:spPr>
          <a:xfrm>
            <a:off x="7662600" y="2157840"/>
            <a:ext cx="3474360" cy="603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3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Top SHAP features included sttl, ct_state_ttl, dttl, state_INT, sload and dbytes.</a:t>
            </a:r>
            <a:endParaRPr lang="en-US" sz="11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1" name="Shape 19"/>
          <p:cNvSpPr/>
          <p:nvPr/>
        </p:nvSpPr>
        <p:spPr>
          <a:xfrm>
            <a:off x="7662600" y="2788920"/>
            <a:ext cx="135288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52" name="Text 20"/>
          <p:cNvSpPr/>
          <p:nvPr/>
        </p:nvSpPr>
        <p:spPr>
          <a:xfrm>
            <a:off x="7735680" y="2825640"/>
            <a:ext cx="120672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15 / 15 overlap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3" name="Text 21"/>
          <p:cNvSpPr/>
          <p:nvPr/>
        </p:nvSpPr>
        <p:spPr>
          <a:xfrm>
            <a:off x="9125640" y="2779920"/>
            <a:ext cx="1956600" cy="383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 lnSpcReduction="1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3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Top-15 features were stable between the 500- and 1,000-record SHAP samples.</a:t>
            </a:r>
            <a:endParaRPr lang="en-US" sz="9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4" name="Shape 22"/>
          <p:cNvSpPr/>
          <p:nvPr/>
        </p:nvSpPr>
        <p:spPr>
          <a:xfrm>
            <a:off x="7406640" y="3529440"/>
            <a:ext cx="4169160" cy="1846800"/>
          </a:xfrm>
          <a:prstGeom prst="roundRect">
            <a:avLst>
              <a:gd name="adj" fmla="val 3960"/>
            </a:avLst>
          </a:prstGeom>
          <a:solidFill>
            <a:srgbClr val="E9F7F6"/>
          </a:solidFill>
          <a:ln w="10160">
            <a:solidFill>
              <a:srgbClr val="C5E7E2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55" name="Text 23"/>
          <p:cNvSpPr/>
          <p:nvPr/>
        </p:nvSpPr>
        <p:spPr>
          <a:xfrm>
            <a:off x="7662600" y="3794760"/>
            <a:ext cx="210276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5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Local explanation</a:t>
            </a:r>
            <a:endParaRPr lang="en-US" sz="15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6" name="Text 24"/>
          <p:cNvSpPr/>
          <p:nvPr/>
        </p:nvSpPr>
        <p:spPr>
          <a:xfrm>
            <a:off x="7662600" y="4224600"/>
            <a:ext cx="3456000" cy="639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3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For a selected high-risk prediction, SHAP showed which features pushed the individual record toward the attack class.</a:t>
            </a:r>
            <a:endParaRPr lang="en-US" sz="11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57" name="Shape 25"/>
          <p:cNvSpPr/>
          <p:nvPr/>
        </p:nvSpPr>
        <p:spPr>
          <a:xfrm>
            <a:off x="567000" y="5806440"/>
            <a:ext cx="11009160" cy="566640"/>
          </a:xfrm>
          <a:prstGeom prst="roundRect">
            <a:avLst>
              <a:gd name="adj" fmla="val 9677"/>
            </a:avLst>
          </a:prstGeom>
          <a:solidFill>
            <a:srgbClr val="FBF5E5"/>
          </a:solidFill>
          <a:ln w="12700">
            <a:solidFill>
              <a:srgbClr val="FBF5E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58" name="Shape 26"/>
          <p:cNvSpPr/>
          <p:nvPr/>
        </p:nvSpPr>
        <p:spPr>
          <a:xfrm>
            <a:off x="567000" y="580644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59" name="Text 27"/>
          <p:cNvSpPr/>
          <p:nvPr/>
        </p:nvSpPr>
        <p:spPr>
          <a:xfrm>
            <a:off x="731520" y="5888880"/>
            <a:ext cx="1075284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Responsible interpretation: SHAP supports transparency and challenge; it is not a guarantee that the model is causally correct.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60" name="Text 28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53616E"/>
                </a:solidFill>
                <a:effectLst/>
                <a:uFillTx/>
                <a:latin typeface="Arial"/>
              </a:rPr>
              <a:t>Explainability literature: [6] Lundberg et al. (2020), SHAP for trees; [7] Arrieta et al. (2020), responsible Explainable AI.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61" name="PlaceHolder 1"/>
          <p:cNvSpPr>
            <a:spLocks noGrp="1"/>
          </p:cNvSpPr>
          <p:nvPr>
            <p:ph type="sldNum" idx="11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D1C7DD82-E570-402A-9C98-2961716521D3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8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63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64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65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66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67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68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69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70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71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72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73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74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08 · ARTEFACT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75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From notebook experiment to decision-support dashboard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76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The dashboard makes the research outputs inspectable rather than leaving them inside Colab.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77" name="Shape 15"/>
          <p:cNvSpPr/>
          <p:nvPr/>
        </p:nvSpPr>
        <p:spPr>
          <a:xfrm>
            <a:off x="539640" y="1389960"/>
            <a:ext cx="5632200" cy="2020320"/>
          </a:xfrm>
          <a:prstGeom prst="roundRect">
            <a:avLst>
              <a:gd name="adj" fmla="val 2262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764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pic>
        <p:nvPicPr>
          <p:cNvPr id="378" name="Image 0" descr="/mnt/data/Screenshot 2026-08-20 095623.png"/>
          <p:cNvPicPr/>
          <p:nvPr/>
        </p:nvPicPr>
        <p:blipFill>
          <a:blip r:embed="rId3"/>
          <a:srcRect l="20001" t="10000" r="-34906" b="18000"/>
          <a:stretch/>
        </p:blipFill>
        <p:spPr>
          <a:xfrm>
            <a:off x="567000" y="1417320"/>
            <a:ext cx="5577480" cy="196560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79" name="Shape 16"/>
          <p:cNvSpPr/>
          <p:nvPr/>
        </p:nvSpPr>
        <p:spPr>
          <a:xfrm>
            <a:off x="539640" y="3630240"/>
            <a:ext cx="5449320" cy="2048040"/>
          </a:xfrm>
          <a:prstGeom prst="roundRect">
            <a:avLst>
              <a:gd name="adj" fmla="val 2232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764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pic>
        <p:nvPicPr>
          <p:cNvPr id="380" name="Image 1" descr="/mnt/data/Screenshot 2026-08-20 162923.png"/>
          <p:cNvPicPr/>
          <p:nvPr/>
        </p:nvPicPr>
        <p:blipFill>
          <a:blip r:embed="rId4"/>
          <a:srcRect l="21999" t="44998" r="7972" b="8998"/>
          <a:stretch/>
        </p:blipFill>
        <p:spPr>
          <a:xfrm>
            <a:off x="567000" y="3657600"/>
            <a:ext cx="5394600" cy="19929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81" name="Shape 17"/>
          <p:cNvSpPr/>
          <p:nvPr/>
        </p:nvSpPr>
        <p:spPr>
          <a:xfrm>
            <a:off x="6153840" y="3630240"/>
            <a:ext cx="5449320" cy="2048040"/>
          </a:xfrm>
          <a:prstGeom prst="roundRect">
            <a:avLst>
              <a:gd name="adj" fmla="val 2232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764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pic>
        <p:nvPicPr>
          <p:cNvPr id="382" name="Image 2" descr="/mnt/data/Screenshot 2026-08-20 163200.png"/>
          <p:cNvPicPr/>
          <p:nvPr/>
        </p:nvPicPr>
        <p:blipFill>
          <a:blip r:embed="rId5"/>
          <a:srcRect l="21999" t="44998" r="7972" b="8998"/>
          <a:stretch/>
        </p:blipFill>
        <p:spPr>
          <a:xfrm>
            <a:off x="6181200" y="3657600"/>
            <a:ext cx="5394600" cy="19929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383" name="Shape 18"/>
          <p:cNvSpPr/>
          <p:nvPr/>
        </p:nvSpPr>
        <p:spPr>
          <a:xfrm>
            <a:off x="6400800" y="1417320"/>
            <a:ext cx="5175000" cy="1965600"/>
          </a:xfrm>
          <a:prstGeom prst="roundRect">
            <a:avLst>
              <a:gd name="adj" fmla="val 3721"/>
            </a:avLst>
          </a:prstGeom>
          <a:solidFill>
            <a:srgbClr val="071B2C"/>
          </a:solidFill>
          <a:ln w="10160">
            <a:solidFill>
              <a:srgbClr val="163B54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84" name="Text 19"/>
          <p:cNvSpPr/>
          <p:nvPr/>
        </p:nvSpPr>
        <p:spPr>
          <a:xfrm>
            <a:off x="6675120" y="1682640"/>
            <a:ext cx="2148480" cy="27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Dashboard sections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85" name="Shape 20"/>
          <p:cNvSpPr/>
          <p:nvPr/>
        </p:nvSpPr>
        <p:spPr>
          <a:xfrm>
            <a:off x="6675120" y="2176200"/>
            <a:ext cx="199296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86" name="Text 21"/>
          <p:cNvSpPr/>
          <p:nvPr/>
        </p:nvSpPr>
        <p:spPr>
          <a:xfrm>
            <a:off x="6748200" y="2212920"/>
            <a:ext cx="18468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Cyber-Risk Prediction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87" name="Shape 22"/>
          <p:cNvSpPr/>
          <p:nvPr/>
        </p:nvSpPr>
        <p:spPr>
          <a:xfrm>
            <a:off x="8915400" y="2176200"/>
            <a:ext cx="1992960" cy="292320"/>
          </a:xfrm>
          <a:prstGeom prst="roundRect">
            <a:avLst>
              <a:gd name="adj" fmla="val 25000"/>
            </a:avLst>
          </a:prstGeom>
          <a:solidFill>
            <a:srgbClr val="173C55"/>
          </a:solidFill>
          <a:ln w="12700">
            <a:solidFill>
              <a:srgbClr val="173C5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88" name="Text 23"/>
          <p:cNvSpPr/>
          <p:nvPr/>
        </p:nvSpPr>
        <p:spPr>
          <a:xfrm>
            <a:off x="8988480" y="2212920"/>
            <a:ext cx="18468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Model Performance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89" name="Shape 24"/>
          <p:cNvSpPr/>
          <p:nvPr/>
        </p:nvSpPr>
        <p:spPr>
          <a:xfrm>
            <a:off x="6675120" y="2560320"/>
            <a:ext cx="1992960" cy="292320"/>
          </a:xfrm>
          <a:prstGeom prst="roundRect">
            <a:avLst>
              <a:gd name="adj" fmla="val 25000"/>
            </a:avLst>
          </a:prstGeom>
          <a:solidFill>
            <a:srgbClr val="173C55"/>
          </a:solidFill>
          <a:ln w="12700">
            <a:solidFill>
              <a:srgbClr val="173C5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90" name="Text 25"/>
          <p:cNvSpPr/>
          <p:nvPr/>
        </p:nvSpPr>
        <p:spPr>
          <a:xfrm>
            <a:off x="6748200" y="2597040"/>
            <a:ext cx="18468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Threshold Analysis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91" name="Shape 26"/>
          <p:cNvSpPr/>
          <p:nvPr/>
        </p:nvSpPr>
        <p:spPr>
          <a:xfrm>
            <a:off x="8915400" y="2560320"/>
            <a:ext cx="1992960" cy="292320"/>
          </a:xfrm>
          <a:prstGeom prst="roundRect">
            <a:avLst>
              <a:gd name="adj" fmla="val 25000"/>
            </a:avLst>
          </a:prstGeom>
          <a:solidFill>
            <a:srgbClr val="173C55"/>
          </a:solidFill>
          <a:ln w="12700">
            <a:solidFill>
              <a:srgbClr val="173C5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92" name="Text 27"/>
          <p:cNvSpPr/>
          <p:nvPr/>
        </p:nvSpPr>
        <p:spPr>
          <a:xfrm>
            <a:off x="8988480" y="2597040"/>
            <a:ext cx="18468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Explainability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93" name="Shape 28"/>
          <p:cNvSpPr/>
          <p:nvPr/>
        </p:nvSpPr>
        <p:spPr>
          <a:xfrm>
            <a:off x="6675120" y="2944440"/>
            <a:ext cx="1992960" cy="292320"/>
          </a:xfrm>
          <a:prstGeom prst="roundRect">
            <a:avLst>
              <a:gd name="adj" fmla="val 25000"/>
            </a:avLst>
          </a:prstGeom>
          <a:solidFill>
            <a:srgbClr val="173C55"/>
          </a:solidFill>
          <a:ln w="12700">
            <a:solidFill>
              <a:srgbClr val="173C5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94" name="Text 29"/>
          <p:cNvSpPr/>
          <p:nvPr/>
        </p:nvSpPr>
        <p:spPr>
          <a:xfrm>
            <a:off x="6748200" y="2980800"/>
            <a:ext cx="18468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Audit Log + Analytics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95" name="Shape 30"/>
          <p:cNvSpPr/>
          <p:nvPr/>
        </p:nvSpPr>
        <p:spPr>
          <a:xfrm>
            <a:off x="8915400" y="2944440"/>
            <a:ext cx="1992960" cy="292320"/>
          </a:xfrm>
          <a:prstGeom prst="roundRect">
            <a:avLst>
              <a:gd name="adj" fmla="val 25000"/>
            </a:avLst>
          </a:prstGeom>
          <a:solidFill>
            <a:srgbClr val="173C55"/>
          </a:solidFill>
          <a:ln w="12700">
            <a:solidFill>
              <a:srgbClr val="173C5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96" name="Text 31"/>
          <p:cNvSpPr/>
          <p:nvPr/>
        </p:nvSpPr>
        <p:spPr>
          <a:xfrm>
            <a:off x="8988480" y="2980800"/>
            <a:ext cx="18468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Testing + Governance Notes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97" name="Shape 32"/>
          <p:cNvSpPr/>
          <p:nvPr/>
        </p:nvSpPr>
        <p:spPr>
          <a:xfrm>
            <a:off x="777240" y="5376600"/>
            <a:ext cx="1133640" cy="292320"/>
          </a:xfrm>
          <a:prstGeom prst="roundRect">
            <a:avLst>
              <a:gd name="adj" fmla="val 25000"/>
            </a:avLst>
          </a:prstGeom>
          <a:solidFill>
            <a:srgbClr val="EAF8F0"/>
          </a:solidFill>
          <a:ln w="12700">
            <a:solidFill>
              <a:srgbClr val="EAF8F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98" name="Text 33"/>
          <p:cNvSpPr/>
          <p:nvPr/>
        </p:nvSpPr>
        <p:spPr>
          <a:xfrm>
            <a:off x="850320" y="5413320"/>
            <a:ext cx="98712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1C7C4B"/>
                </a:solidFill>
                <a:effectLst/>
                <a:uFillTx/>
                <a:latin typeface="Arial"/>
                <a:ea typeface="Arial"/>
              </a:rPr>
              <a:t>LOW / NORMAL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99" name="Shape 34"/>
          <p:cNvSpPr/>
          <p:nvPr/>
        </p:nvSpPr>
        <p:spPr>
          <a:xfrm>
            <a:off x="6400800" y="5376600"/>
            <a:ext cx="1425960" cy="292320"/>
          </a:xfrm>
          <a:prstGeom prst="roundRect">
            <a:avLst>
              <a:gd name="adj" fmla="val 25000"/>
            </a:avLst>
          </a:prstGeom>
          <a:solidFill>
            <a:srgbClr val="FDEEEE"/>
          </a:solidFill>
          <a:ln w="12700">
            <a:solidFill>
              <a:srgbClr val="FDEEEE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0" name="Text 35"/>
          <p:cNvSpPr/>
          <p:nvPr/>
        </p:nvSpPr>
        <p:spPr>
          <a:xfrm>
            <a:off x="6473880" y="5413320"/>
            <a:ext cx="127980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E85D5D"/>
                </a:solidFill>
                <a:effectLst/>
                <a:uFillTx/>
                <a:latin typeface="Arial"/>
                <a:ea typeface="Arial"/>
              </a:rPr>
              <a:t>CRITICAL / ATTACK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01" name="Text 36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30" b="0" u="none" strike="noStrike">
                <a:solidFill>
                  <a:srgbClr val="53616E"/>
                </a:solidFill>
                <a:effectLst/>
                <a:uFillTx/>
                <a:latin typeface="Arial"/>
                <a:ea typeface="Arial"/>
              </a:rPr>
              <a:t>Streamlit prototype tested locally; model artefacts, README, requirements files and version backups were packaged for reproducibility.</a:t>
            </a:r>
            <a:endParaRPr lang="en-US" sz="7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02" name="PlaceHolder 1"/>
          <p:cNvSpPr>
            <a:spLocks noGrp="1"/>
          </p:cNvSpPr>
          <p:nvPr>
            <p:ph type="sldNum" idx="12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26106123-3D70-4F8F-967C-F61E98CC4CF2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9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4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5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6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7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8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9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10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11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12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13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14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15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09 · GOVERNANCE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16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Auditability, traceability and human oversight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17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The strongest contribution is the governance layer wrapped around the machine-learning prediction.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18" name="Shape 15"/>
          <p:cNvSpPr/>
          <p:nvPr/>
        </p:nvSpPr>
        <p:spPr>
          <a:xfrm>
            <a:off x="539640" y="1389960"/>
            <a:ext cx="5037840" cy="1974600"/>
          </a:xfrm>
          <a:prstGeom prst="roundRect">
            <a:avLst>
              <a:gd name="adj" fmla="val 2315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764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pic>
        <p:nvPicPr>
          <p:cNvPr id="419" name="Image 0" descr="/mnt/data/Screenshot 2026-08-20 170039.png"/>
          <p:cNvPicPr/>
          <p:nvPr/>
        </p:nvPicPr>
        <p:blipFill>
          <a:blip r:embed="rId3"/>
          <a:srcRect l="20001" t="19999" r="11387" b="32999"/>
          <a:stretch/>
        </p:blipFill>
        <p:spPr>
          <a:xfrm>
            <a:off x="567000" y="1417320"/>
            <a:ext cx="4983120" cy="191988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20" name="Shape 16"/>
          <p:cNvSpPr/>
          <p:nvPr/>
        </p:nvSpPr>
        <p:spPr>
          <a:xfrm>
            <a:off x="539640" y="3557160"/>
            <a:ext cx="5037840" cy="2048040"/>
          </a:xfrm>
          <a:prstGeom prst="roundRect">
            <a:avLst>
              <a:gd name="adj" fmla="val 2232"/>
            </a:avLst>
          </a:prstGeom>
          <a:solidFill>
            <a:srgbClr val="FFFFFF"/>
          </a:solidFill>
          <a:ln w="10160">
            <a:solidFill>
              <a:srgbClr val="D8E0E8"/>
            </a:solidFill>
            <a:round/>
          </a:ln>
          <a:effectLst>
            <a:outerShdw blurRad="1764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pic>
        <p:nvPicPr>
          <p:cNvPr id="421" name="Image 1" descr="/mnt/data/Screenshot 2026-08-20 173324.png"/>
          <p:cNvPicPr/>
          <p:nvPr/>
        </p:nvPicPr>
        <p:blipFill>
          <a:blip r:embed="rId4"/>
          <a:srcRect l="20001" t="5000" r="-14219" b="28000"/>
          <a:stretch/>
        </p:blipFill>
        <p:spPr>
          <a:xfrm>
            <a:off x="567000" y="3584520"/>
            <a:ext cx="4983120" cy="1992960"/>
          </a:xfrm>
          <a:prstGeom prst="rect">
            <a:avLst/>
          </a:prstGeom>
          <a:noFill/>
          <a:ln w="0">
            <a:noFill/>
          </a:ln>
        </p:spPr>
      </p:pic>
      <p:sp>
        <p:nvSpPr>
          <p:cNvPr id="422" name="Shape 17"/>
          <p:cNvSpPr/>
          <p:nvPr/>
        </p:nvSpPr>
        <p:spPr>
          <a:xfrm>
            <a:off x="5833800" y="1417320"/>
            <a:ext cx="2742840" cy="612360"/>
          </a:xfrm>
          <a:prstGeom prst="roundRect">
            <a:avLst>
              <a:gd name="adj" fmla="val 11940"/>
            </a:avLst>
          </a:prstGeom>
          <a:solidFill>
            <a:srgbClr val="E9F7F6"/>
          </a:solidFill>
          <a:ln w="10160">
            <a:solidFill>
              <a:srgbClr val="D4E2EA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23" name="Text 18"/>
          <p:cNvSpPr/>
          <p:nvPr/>
        </p:nvSpPr>
        <p:spPr>
          <a:xfrm>
            <a:off x="6035040" y="1527120"/>
            <a:ext cx="105120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Transparency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24" name="Text 19"/>
          <p:cNvSpPr/>
          <p:nvPr/>
        </p:nvSpPr>
        <p:spPr>
          <a:xfrm>
            <a:off x="7150680" y="1508760"/>
            <a:ext cx="11883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Metrics · probability · thresholds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25" name="Shape 20"/>
          <p:cNvSpPr/>
          <p:nvPr/>
        </p:nvSpPr>
        <p:spPr>
          <a:xfrm>
            <a:off x="5833800" y="2176200"/>
            <a:ext cx="2742840" cy="612360"/>
          </a:xfrm>
          <a:prstGeom prst="roundRect">
            <a:avLst>
              <a:gd name="adj" fmla="val 11940"/>
            </a:avLst>
          </a:prstGeom>
          <a:solidFill>
            <a:srgbClr val="EAF3FB"/>
          </a:solidFill>
          <a:ln w="10160">
            <a:solidFill>
              <a:srgbClr val="D4E2EA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26" name="Text 21"/>
          <p:cNvSpPr/>
          <p:nvPr/>
        </p:nvSpPr>
        <p:spPr>
          <a:xfrm>
            <a:off x="6035040" y="2286000"/>
            <a:ext cx="105120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Explainability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27" name="Text 22"/>
          <p:cNvSpPr/>
          <p:nvPr/>
        </p:nvSpPr>
        <p:spPr>
          <a:xfrm>
            <a:off x="7150680" y="2267640"/>
            <a:ext cx="11883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Feature importance · SHAP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28" name="Shape 23"/>
          <p:cNvSpPr/>
          <p:nvPr/>
        </p:nvSpPr>
        <p:spPr>
          <a:xfrm>
            <a:off x="5833800" y="2935080"/>
            <a:ext cx="2742840" cy="612360"/>
          </a:xfrm>
          <a:prstGeom prst="roundRect">
            <a:avLst>
              <a:gd name="adj" fmla="val 11940"/>
            </a:avLst>
          </a:prstGeom>
          <a:solidFill>
            <a:srgbClr val="E9F7F6"/>
          </a:solidFill>
          <a:ln w="10160">
            <a:solidFill>
              <a:srgbClr val="D4E2EA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29" name="Text 24"/>
          <p:cNvSpPr/>
          <p:nvPr/>
        </p:nvSpPr>
        <p:spPr>
          <a:xfrm>
            <a:off x="6035040" y="3044880"/>
            <a:ext cx="105120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Auditability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0" name="Text 25"/>
          <p:cNvSpPr/>
          <p:nvPr/>
        </p:nvSpPr>
        <p:spPr>
          <a:xfrm>
            <a:off x="7150680" y="3026520"/>
            <a:ext cx="11883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Persistent CSV audit log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1" name="Shape 26"/>
          <p:cNvSpPr/>
          <p:nvPr/>
        </p:nvSpPr>
        <p:spPr>
          <a:xfrm>
            <a:off x="5833800" y="3694320"/>
            <a:ext cx="2742840" cy="612360"/>
          </a:xfrm>
          <a:prstGeom prst="roundRect">
            <a:avLst>
              <a:gd name="adj" fmla="val 11940"/>
            </a:avLst>
          </a:prstGeom>
          <a:solidFill>
            <a:srgbClr val="EAF3FB"/>
          </a:solidFill>
          <a:ln w="10160">
            <a:solidFill>
              <a:srgbClr val="D4E2EA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32" name="Text 27"/>
          <p:cNvSpPr/>
          <p:nvPr/>
        </p:nvSpPr>
        <p:spPr>
          <a:xfrm>
            <a:off x="6035040" y="3803760"/>
            <a:ext cx="105120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Traceability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3" name="Text 28"/>
          <p:cNvSpPr/>
          <p:nvPr/>
        </p:nvSpPr>
        <p:spPr>
          <a:xfrm>
            <a:off x="7150680" y="3785760"/>
            <a:ext cx="11883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Timestamp · prediction · review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4" name="Shape 29"/>
          <p:cNvSpPr/>
          <p:nvPr/>
        </p:nvSpPr>
        <p:spPr>
          <a:xfrm>
            <a:off x="5833800" y="4453200"/>
            <a:ext cx="2742840" cy="612360"/>
          </a:xfrm>
          <a:prstGeom prst="roundRect">
            <a:avLst>
              <a:gd name="adj" fmla="val 11940"/>
            </a:avLst>
          </a:prstGeom>
          <a:solidFill>
            <a:srgbClr val="E9F7F6"/>
          </a:solidFill>
          <a:ln w="10160">
            <a:solidFill>
              <a:srgbClr val="D4E2EA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35" name="Text 30"/>
          <p:cNvSpPr/>
          <p:nvPr/>
        </p:nvSpPr>
        <p:spPr>
          <a:xfrm>
            <a:off x="6035040" y="4563000"/>
            <a:ext cx="1051200" cy="182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Human oversight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6" name="Text 31"/>
          <p:cNvSpPr/>
          <p:nvPr/>
        </p:nvSpPr>
        <p:spPr>
          <a:xfrm>
            <a:off x="7150680" y="4544640"/>
            <a:ext cx="11883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0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Analyst status · notes · escalation</a:t>
            </a:r>
            <a:endParaRPr lang="en-US" sz="9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7" name="Shape 32"/>
          <p:cNvSpPr/>
          <p:nvPr/>
        </p:nvSpPr>
        <p:spPr>
          <a:xfrm>
            <a:off x="8869680" y="1417320"/>
            <a:ext cx="2706120" cy="4132800"/>
          </a:xfrm>
          <a:prstGeom prst="roundRect">
            <a:avLst>
              <a:gd name="adj" fmla="val 2703"/>
            </a:avLst>
          </a:prstGeom>
          <a:solidFill>
            <a:srgbClr val="071B2C"/>
          </a:solidFill>
          <a:ln w="10160">
            <a:solidFill>
              <a:srgbClr val="163B54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38" name="Text 33"/>
          <p:cNvSpPr/>
          <p:nvPr/>
        </p:nvSpPr>
        <p:spPr>
          <a:xfrm>
            <a:off x="9125640" y="1700640"/>
            <a:ext cx="205704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55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My human contribution</a:t>
            </a:r>
            <a:endParaRPr lang="en-US" sz="15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9" name="Shape 34"/>
          <p:cNvSpPr/>
          <p:nvPr/>
        </p:nvSpPr>
        <p:spPr>
          <a:xfrm>
            <a:off x="9144000" y="2258640"/>
            <a:ext cx="118440" cy="118440"/>
          </a:xfrm>
          <a:prstGeom prst="ellipse">
            <a:avLst/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38880" rIns="90000" bIns="388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40" name="Text 35"/>
          <p:cNvSpPr/>
          <p:nvPr/>
        </p:nvSpPr>
        <p:spPr>
          <a:xfrm>
            <a:off x="9372600" y="2176200"/>
            <a:ext cx="1874160" cy="27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70" b="0" u="none" strike="noStrike">
                <a:solidFill>
                  <a:srgbClr val="E1EBF2"/>
                </a:solidFill>
                <a:effectLst/>
                <a:uFillTx/>
                <a:latin typeface="Arial"/>
                <a:ea typeface="Arial"/>
              </a:rPr>
              <a:t>Project framing + banking context</a:t>
            </a:r>
            <a:endParaRPr lang="en-US" sz="97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41" name="Shape 36"/>
          <p:cNvSpPr/>
          <p:nvPr/>
        </p:nvSpPr>
        <p:spPr>
          <a:xfrm>
            <a:off x="9144000" y="2697480"/>
            <a:ext cx="118440" cy="118440"/>
          </a:xfrm>
          <a:prstGeom prst="ellipse">
            <a:avLst/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38880" rIns="90000" bIns="388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42" name="Text 37"/>
          <p:cNvSpPr/>
          <p:nvPr/>
        </p:nvSpPr>
        <p:spPr>
          <a:xfrm>
            <a:off x="9372600" y="2615040"/>
            <a:ext cx="1874160" cy="27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lnSpcReduction="1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70" b="0" u="none" strike="noStrike">
                <a:solidFill>
                  <a:srgbClr val="E1EBF2"/>
                </a:solidFill>
                <a:effectLst/>
                <a:uFillTx/>
                <a:latin typeface="Arial"/>
                <a:ea typeface="Arial"/>
              </a:rPr>
              <a:t>Leakage-safe preprocessing decisions</a:t>
            </a:r>
            <a:endParaRPr lang="en-US" sz="97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43" name="Shape 38"/>
          <p:cNvSpPr/>
          <p:nvPr/>
        </p:nvSpPr>
        <p:spPr>
          <a:xfrm>
            <a:off x="9144000" y="3136320"/>
            <a:ext cx="118440" cy="118440"/>
          </a:xfrm>
          <a:prstGeom prst="ellipse">
            <a:avLst/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38880" rIns="90000" bIns="388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44" name="Text 39"/>
          <p:cNvSpPr/>
          <p:nvPr/>
        </p:nvSpPr>
        <p:spPr>
          <a:xfrm>
            <a:off x="9372600" y="3054240"/>
            <a:ext cx="1874160" cy="27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lnSpcReduction="1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70" b="0" u="none" strike="noStrike">
                <a:solidFill>
                  <a:srgbClr val="E1EBF2"/>
                </a:solidFill>
                <a:effectLst/>
                <a:uFillTx/>
                <a:latin typeface="Arial"/>
                <a:ea typeface="Arial"/>
              </a:rPr>
              <a:t>Model comparison + risk-based selection</a:t>
            </a:r>
            <a:endParaRPr lang="en-US" sz="97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45" name="Shape 40"/>
          <p:cNvSpPr/>
          <p:nvPr/>
        </p:nvSpPr>
        <p:spPr>
          <a:xfrm>
            <a:off x="9144000" y="3575160"/>
            <a:ext cx="118440" cy="11844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38880" rIns="90000" bIns="388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46" name="Text 41"/>
          <p:cNvSpPr/>
          <p:nvPr/>
        </p:nvSpPr>
        <p:spPr>
          <a:xfrm>
            <a:off x="9372600" y="3493080"/>
            <a:ext cx="1874160" cy="27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lnSpcReduction="1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70" b="0" u="none" strike="noStrike">
                <a:solidFill>
                  <a:srgbClr val="E1EBF2"/>
                </a:solidFill>
                <a:effectLst/>
                <a:uFillTx/>
                <a:latin typeface="Arial"/>
                <a:ea typeface="Arial"/>
              </a:rPr>
              <a:t>Threshold and governance policy design</a:t>
            </a:r>
            <a:endParaRPr lang="en-US" sz="97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47" name="Shape 42"/>
          <p:cNvSpPr/>
          <p:nvPr/>
        </p:nvSpPr>
        <p:spPr>
          <a:xfrm>
            <a:off x="9144000" y="4014360"/>
            <a:ext cx="118440" cy="11844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38880" rIns="90000" bIns="388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48" name="Text 43"/>
          <p:cNvSpPr/>
          <p:nvPr/>
        </p:nvSpPr>
        <p:spPr>
          <a:xfrm>
            <a:off x="9372600" y="3931920"/>
            <a:ext cx="1874160" cy="27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lnSpcReduction="1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70" b="0" u="none" strike="noStrike">
                <a:solidFill>
                  <a:srgbClr val="E1EBF2"/>
                </a:solidFill>
                <a:effectLst/>
                <a:uFillTx/>
                <a:latin typeface="Arial"/>
                <a:ea typeface="Arial"/>
              </a:rPr>
              <a:t>Dashboard architecture + iterative testing</a:t>
            </a:r>
            <a:endParaRPr lang="en-US" sz="97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49" name="Shape 44"/>
          <p:cNvSpPr/>
          <p:nvPr/>
        </p:nvSpPr>
        <p:spPr>
          <a:xfrm>
            <a:off x="9144000" y="4453200"/>
            <a:ext cx="118440" cy="11844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38880" rIns="90000" bIns="388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50" name="Text 45"/>
          <p:cNvSpPr/>
          <p:nvPr/>
        </p:nvSpPr>
        <p:spPr>
          <a:xfrm>
            <a:off x="9372600" y="4370760"/>
            <a:ext cx="1874160" cy="273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lnSpcReduction="1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70" b="0" u="none" strike="noStrike">
                <a:solidFill>
                  <a:srgbClr val="E1EBF2"/>
                </a:solidFill>
                <a:effectLst/>
                <a:uFillTx/>
                <a:latin typeface="Arial"/>
                <a:ea typeface="Arial"/>
              </a:rPr>
              <a:t>Interpretation, documentation + limitations</a:t>
            </a:r>
            <a:endParaRPr lang="en-US" sz="97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51" name="Shape 46"/>
          <p:cNvSpPr/>
          <p:nvPr/>
        </p:nvSpPr>
        <p:spPr>
          <a:xfrm>
            <a:off x="5833800" y="5696640"/>
            <a:ext cx="5742000" cy="566640"/>
          </a:xfrm>
          <a:prstGeom prst="roundRect">
            <a:avLst>
              <a:gd name="adj" fmla="val 9677"/>
            </a:avLst>
          </a:prstGeom>
          <a:solidFill>
            <a:srgbClr val="FBF5E5"/>
          </a:solidFill>
          <a:ln w="12700">
            <a:solidFill>
              <a:srgbClr val="FBF5E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52" name="Shape 47"/>
          <p:cNvSpPr/>
          <p:nvPr/>
        </p:nvSpPr>
        <p:spPr>
          <a:xfrm>
            <a:off x="5833800" y="569664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53" name="Text 48"/>
          <p:cNvSpPr/>
          <p:nvPr/>
        </p:nvSpPr>
        <p:spPr>
          <a:xfrm>
            <a:off x="5998320" y="5779080"/>
            <a:ext cx="548604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 dirty="0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Generative AI supported structure and troubleshooting — the project decisions, implementation, testing and academic judgement remained my responsibility.</a:t>
            </a:r>
            <a:endParaRPr lang="en-US" sz="12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54" name="Text 49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53616E"/>
                </a:solidFill>
                <a:effectLst/>
                <a:uFillTx/>
                <a:latin typeface="Arial"/>
              </a:rPr>
              <a:t>Governance framing: [3] NIST AI RMF (2023); [8] EU High-Level Expert Group, Ethics Guidelines for Trustworthy AI (2019).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55" name="PlaceHolder 1"/>
          <p:cNvSpPr>
            <a:spLocks noGrp="1"/>
          </p:cNvSpPr>
          <p:nvPr>
            <p:ph type="sldNum" idx="13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C0E3A169-76DF-491C-8B45-2C02E10BCFF9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10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57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58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59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0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1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2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3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4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5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6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7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68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10 · CRITICAL EVALUATION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69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What the project proves — and what it does not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70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A distinction-level conclusion depends on defining the boundary of the evidence honestly.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71" name="Shape 15"/>
          <p:cNvSpPr/>
          <p:nvPr/>
        </p:nvSpPr>
        <p:spPr>
          <a:xfrm>
            <a:off x="567000" y="1426320"/>
            <a:ext cx="5303160" cy="3364560"/>
          </a:xfrm>
          <a:prstGeom prst="roundRect">
            <a:avLst>
              <a:gd name="adj" fmla="val 2174"/>
            </a:avLst>
          </a:prstGeom>
          <a:solidFill>
            <a:srgbClr val="EAF8F0"/>
          </a:solidFill>
          <a:ln w="10160">
            <a:solidFill>
              <a:srgbClr val="BFDCCB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72" name="Text 16"/>
          <p:cNvSpPr/>
          <p:nvPr/>
        </p:nvSpPr>
        <p:spPr>
          <a:xfrm>
            <a:off x="841320" y="1719000"/>
            <a:ext cx="34743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What the project demonstrates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73" name="Shape 17"/>
          <p:cNvSpPr/>
          <p:nvPr/>
        </p:nvSpPr>
        <p:spPr>
          <a:xfrm>
            <a:off x="841320" y="2258640"/>
            <a:ext cx="38376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74" name="Text 18"/>
          <p:cNvSpPr/>
          <p:nvPr/>
        </p:nvSpPr>
        <p:spPr>
          <a:xfrm>
            <a:off x="914400" y="2295000"/>
            <a:ext cx="2372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✓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75" name="Text 19"/>
          <p:cNvSpPr/>
          <p:nvPr/>
        </p:nvSpPr>
        <p:spPr>
          <a:xfrm>
            <a:off x="1353240" y="2221920"/>
            <a:ext cx="402300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Supervised ML can classify UNSW-NB15 attack traffic effectively.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76" name="Shape 20"/>
          <p:cNvSpPr/>
          <p:nvPr/>
        </p:nvSpPr>
        <p:spPr>
          <a:xfrm>
            <a:off x="841320" y="2779920"/>
            <a:ext cx="38376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77" name="Text 21"/>
          <p:cNvSpPr/>
          <p:nvPr/>
        </p:nvSpPr>
        <p:spPr>
          <a:xfrm>
            <a:off x="914400" y="2816280"/>
            <a:ext cx="2372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✓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78" name="Text 22"/>
          <p:cNvSpPr/>
          <p:nvPr/>
        </p:nvSpPr>
        <p:spPr>
          <a:xfrm>
            <a:off x="1353240" y="2743200"/>
            <a:ext cx="402300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Risk-sensitive model selection can prioritise false-negative reduction.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79" name="Shape 23"/>
          <p:cNvSpPr/>
          <p:nvPr/>
        </p:nvSpPr>
        <p:spPr>
          <a:xfrm>
            <a:off x="841320" y="3300840"/>
            <a:ext cx="38376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80" name="Text 24"/>
          <p:cNvSpPr/>
          <p:nvPr/>
        </p:nvSpPr>
        <p:spPr>
          <a:xfrm>
            <a:off x="914400" y="3337560"/>
            <a:ext cx="2372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✓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81" name="Text 25"/>
          <p:cNvSpPr/>
          <p:nvPr/>
        </p:nvSpPr>
        <p:spPr>
          <a:xfrm>
            <a:off x="1353240" y="3264480"/>
            <a:ext cx="402300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SHAP + feature importance can expose model behaviour.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82" name="Shape 26"/>
          <p:cNvSpPr/>
          <p:nvPr/>
        </p:nvSpPr>
        <p:spPr>
          <a:xfrm>
            <a:off x="841320" y="3822120"/>
            <a:ext cx="38376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83" name="Text 27"/>
          <p:cNvSpPr/>
          <p:nvPr/>
        </p:nvSpPr>
        <p:spPr>
          <a:xfrm>
            <a:off x="914400" y="3858840"/>
            <a:ext cx="2372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✓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84" name="Text 28"/>
          <p:cNvSpPr/>
          <p:nvPr/>
        </p:nvSpPr>
        <p:spPr>
          <a:xfrm>
            <a:off x="1353240" y="3785760"/>
            <a:ext cx="402300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Governance controls can be embedded in a working dashboard artefact.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85" name="Shape 29"/>
          <p:cNvSpPr/>
          <p:nvPr/>
        </p:nvSpPr>
        <p:spPr>
          <a:xfrm>
            <a:off x="6144840" y="1426320"/>
            <a:ext cx="5449320" cy="3364560"/>
          </a:xfrm>
          <a:prstGeom prst="roundRect">
            <a:avLst>
              <a:gd name="adj" fmla="val 2174"/>
            </a:avLst>
          </a:prstGeom>
          <a:solidFill>
            <a:srgbClr val="FDEEEE"/>
          </a:solidFill>
          <a:ln w="10160">
            <a:solidFill>
              <a:srgbClr val="EDC9C9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86" name="Text 30"/>
          <p:cNvSpPr/>
          <p:nvPr/>
        </p:nvSpPr>
        <p:spPr>
          <a:xfrm>
            <a:off x="6419160" y="1719000"/>
            <a:ext cx="34743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What it does NOT prove</a:t>
            </a:r>
            <a:endParaRPr lang="en-US" sz="16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87" name="Shape 31"/>
          <p:cNvSpPr/>
          <p:nvPr/>
        </p:nvSpPr>
        <p:spPr>
          <a:xfrm>
            <a:off x="6419160" y="2258640"/>
            <a:ext cx="383760" cy="292320"/>
          </a:xfrm>
          <a:prstGeom prst="roundRect">
            <a:avLst>
              <a:gd name="adj" fmla="val 25000"/>
            </a:avLst>
          </a:prstGeom>
          <a:solidFill>
            <a:srgbClr val="F5CACA"/>
          </a:solidFill>
          <a:ln w="12700">
            <a:solidFill>
              <a:srgbClr val="F5CAC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88" name="Text 32"/>
          <p:cNvSpPr/>
          <p:nvPr/>
        </p:nvSpPr>
        <p:spPr>
          <a:xfrm>
            <a:off x="6492240" y="2295000"/>
            <a:ext cx="2372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E85D5D"/>
                </a:solidFill>
                <a:effectLst/>
                <a:uFillTx/>
                <a:latin typeface="Arial"/>
                <a:ea typeface="Arial"/>
              </a:rPr>
              <a:t>×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89" name="Text 33"/>
          <p:cNvSpPr/>
          <p:nvPr/>
        </p:nvSpPr>
        <p:spPr>
          <a:xfrm>
            <a:off x="6931080" y="2221920"/>
            <a:ext cx="404136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Performance on live banking network traffic.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90" name="Shape 34"/>
          <p:cNvSpPr/>
          <p:nvPr/>
        </p:nvSpPr>
        <p:spPr>
          <a:xfrm>
            <a:off x="6419160" y="2779920"/>
            <a:ext cx="383760" cy="292320"/>
          </a:xfrm>
          <a:prstGeom prst="roundRect">
            <a:avLst>
              <a:gd name="adj" fmla="val 25000"/>
            </a:avLst>
          </a:prstGeom>
          <a:solidFill>
            <a:srgbClr val="F5CACA"/>
          </a:solidFill>
          <a:ln w="12700">
            <a:solidFill>
              <a:srgbClr val="F5CAC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91" name="Text 35"/>
          <p:cNvSpPr/>
          <p:nvPr/>
        </p:nvSpPr>
        <p:spPr>
          <a:xfrm>
            <a:off x="6492240" y="2816280"/>
            <a:ext cx="2372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E85D5D"/>
                </a:solidFill>
                <a:effectLst/>
                <a:uFillTx/>
                <a:latin typeface="Arial"/>
                <a:ea typeface="Arial"/>
              </a:rPr>
              <a:t>×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92" name="Text 36"/>
          <p:cNvSpPr/>
          <p:nvPr/>
        </p:nvSpPr>
        <p:spPr>
          <a:xfrm>
            <a:off x="6931080" y="2743200"/>
            <a:ext cx="404136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Production security, resilience or regulatory compliance.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93" name="Shape 37"/>
          <p:cNvSpPr/>
          <p:nvPr/>
        </p:nvSpPr>
        <p:spPr>
          <a:xfrm>
            <a:off x="6419160" y="3300840"/>
            <a:ext cx="383760" cy="292320"/>
          </a:xfrm>
          <a:prstGeom prst="roundRect">
            <a:avLst>
              <a:gd name="adj" fmla="val 25000"/>
            </a:avLst>
          </a:prstGeom>
          <a:solidFill>
            <a:srgbClr val="F5CACA"/>
          </a:solidFill>
          <a:ln w="12700">
            <a:solidFill>
              <a:srgbClr val="F5CAC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94" name="Text 38"/>
          <p:cNvSpPr/>
          <p:nvPr/>
        </p:nvSpPr>
        <p:spPr>
          <a:xfrm>
            <a:off x="6492240" y="3337560"/>
            <a:ext cx="2372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E85D5D"/>
                </a:solidFill>
                <a:effectLst/>
                <a:uFillTx/>
                <a:latin typeface="Arial"/>
                <a:ea typeface="Arial"/>
              </a:rPr>
              <a:t>×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95" name="Text 39"/>
          <p:cNvSpPr/>
          <p:nvPr/>
        </p:nvSpPr>
        <p:spPr>
          <a:xfrm>
            <a:off x="6931080" y="3264480"/>
            <a:ext cx="404136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Professional-user acceptance or SOC workflow effectiveness.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96" name="Shape 40"/>
          <p:cNvSpPr/>
          <p:nvPr/>
        </p:nvSpPr>
        <p:spPr>
          <a:xfrm>
            <a:off x="6419160" y="3822120"/>
            <a:ext cx="383760" cy="292320"/>
          </a:xfrm>
          <a:prstGeom prst="roundRect">
            <a:avLst>
              <a:gd name="adj" fmla="val 25000"/>
            </a:avLst>
          </a:prstGeom>
          <a:solidFill>
            <a:srgbClr val="F5CACA"/>
          </a:solidFill>
          <a:ln w="12700">
            <a:solidFill>
              <a:srgbClr val="F5CACA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97" name="Text 41"/>
          <p:cNvSpPr/>
          <p:nvPr/>
        </p:nvSpPr>
        <p:spPr>
          <a:xfrm>
            <a:off x="6492240" y="3858840"/>
            <a:ext cx="2372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E85D5D"/>
                </a:solidFill>
                <a:effectLst/>
                <a:uFillTx/>
                <a:latin typeface="Arial"/>
                <a:ea typeface="Arial"/>
              </a:rPr>
              <a:t>×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98" name="Text 42"/>
          <p:cNvSpPr/>
          <p:nvPr/>
        </p:nvSpPr>
        <p:spPr>
          <a:xfrm>
            <a:off x="6931080" y="3785760"/>
            <a:ext cx="4041360" cy="3470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6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Causal meaning of SHAP explanations or universal model superiority.</a:t>
            </a:r>
            <a:endParaRPr lang="en-US" sz="10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99" name="Text 43"/>
          <p:cNvSpPr/>
          <p:nvPr/>
        </p:nvSpPr>
        <p:spPr>
          <a:xfrm>
            <a:off x="621720" y="5148000"/>
            <a:ext cx="1142640" cy="237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00" b="1" u="none" strike="noStrike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Future work</a:t>
            </a:r>
            <a:endParaRPr lang="en-US" sz="11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00" name="Shape 44"/>
          <p:cNvSpPr/>
          <p:nvPr/>
        </p:nvSpPr>
        <p:spPr>
          <a:xfrm>
            <a:off x="1828800" y="5102280"/>
            <a:ext cx="2148480" cy="292320"/>
          </a:xfrm>
          <a:prstGeom prst="roundRect">
            <a:avLst>
              <a:gd name="adj" fmla="val 25000"/>
            </a:avLst>
          </a:prstGeom>
          <a:solidFill>
            <a:srgbClr val="EAF3FB"/>
          </a:solidFill>
          <a:ln w="12700">
            <a:solidFill>
              <a:srgbClr val="EAF3F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01" name="Text 45"/>
          <p:cNvSpPr/>
          <p:nvPr/>
        </p:nvSpPr>
        <p:spPr>
          <a:xfrm>
            <a:off x="1901880" y="5139000"/>
            <a:ext cx="200232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Newer / cross-dataset validation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02" name="Shape 46"/>
          <p:cNvSpPr/>
          <p:nvPr/>
        </p:nvSpPr>
        <p:spPr>
          <a:xfrm>
            <a:off x="4251960" y="5102280"/>
            <a:ext cx="2148480" cy="292320"/>
          </a:xfrm>
          <a:prstGeom prst="roundRect">
            <a:avLst>
              <a:gd name="adj" fmla="val 25000"/>
            </a:avLst>
          </a:prstGeom>
          <a:solidFill>
            <a:srgbClr val="EAF3FB"/>
          </a:solidFill>
          <a:ln w="12700">
            <a:solidFill>
              <a:srgbClr val="EAF3F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03" name="Text 47"/>
          <p:cNvSpPr/>
          <p:nvPr/>
        </p:nvSpPr>
        <p:spPr>
          <a:xfrm>
            <a:off x="4325040" y="5139000"/>
            <a:ext cx="200232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Multi-class attack prediction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04" name="Shape 48"/>
          <p:cNvSpPr/>
          <p:nvPr/>
        </p:nvSpPr>
        <p:spPr>
          <a:xfrm>
            <a:off x="6675120" y="5102280"/>
            <a:ext cx="2148480" cy="292320"/>
          </a:xfrm>
          <a:prstGeom prst="roundRect">
            <a:avLst>
              <a:gd name="adj" fmla="val 25000"/>
            </a:avLst>
          </a:prstGeom>
          <a:solidFill>
            <a:srgbClr val="EAF3FB"/>
          </a:solidFill>
          <a:ln w="12700">
            <a:solidFill>
              <a:srgbClr val="EAF3F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05" name="Text 49"/>
          <p:cNvSpPr/>
          <p:nvPr/>
        </p:nvSpPr>
        <p:spPr>
          <a:xfrm>
            <a:off x="6748200" y="5139000"/>
            <a:ext cx="200232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Professional analyst evaluation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06" name="Shape 50"/>
          <p:cNvSpPr/>
          <p:nvPr/>
        </p:nvSpPr>
        <p:spPr>
          <a:xfrm>
            <a:off x="9098280" y="5102280"/>
            <a:ext cx="2148480" cy="292320"/>
          </a:xfrm>
          <a:prstGeom prst="roundRect">
            <a:avLst>
              <a:gd name="adj" fmla="val 25000"/>
            </a:avLst>
          </a:prstGeom>
          <a:solidFill>
            <a:srgbClr val="FBF5E5"/>
          </a:solidFill>
          <a:ln w="12700">
            <a:solidFill>
              <a:srgbClr val="FBF5E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07" name="Text 51"/>
          <p:cNvSpPr/>
          <p:nvPr/>
        </p:nvSpPr>
        <p:spPr>
          <a:xfrm>
            <a:off x="9171360" y="5139000"/>
            <a:ext cx="200232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Secure deployment + database audit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08" name="Shape 52"/>
          <p:cNvSpPr/>
          <p:nvPr/>
        </p:nvSpPr>
        <p:spPr>
          <a:xfrm>
            <a:off x="567000" y="5806440"/>
            <a:ext cx="11009160" cy="566640"/>
          </a:xfrm>
          <a:prstGeom prst="roundRect">
            <a:avLst>
              <a:gd name="adj" fmla="val 9677"/>
            </a:avLst>
          </a:prstGeom>
          <a:solidFill>
            <a:srgbClr val="FBF5E5"/>
          </a:solidFill>
          <a:ln w="12700">
            <a:solidFill>
              <a:srgbClr val="FBF5E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09" name="Shape 53"/>
          <p:cNvSpPr/>
          <p:nvPr/>
        </p:nvSpPr>
        <p:spPr>
          <a:xfrm>
            <a:off x="567000" y="580644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10" name="Text 54"/>
          <p:cNvSpPr/>
          <p:nvPr/>
        </p:nvSpPr>
        <p:spPr>
          <a:xfrm>
            <a:off x="731520" y="5888880"/>
            <a:ext cx="1075284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Positioning: this is a governed academic proof of concept — deliberately not presented as a production banking security system.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11" name="Text 55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30" b="0" u="none" strike="noStrike">
                <a:solidFill>
                  <a:srgbClr val="53616E"/>
                </a:solidFill>
                <a:effectLst/>
                <a:uFillTx/>
                <a:latin typeface="Arial"/>
                <a:ea typeface="Arial"/>
              </a:rPr>
              <a:t>Limitations are derived from the project scope, public benchmark dataset, local deployment and developer-led functional evaluation.</a:t>
            </a:r>
            <a:endParaRPr lang="en-US" sz="73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12" name="PlaceHolder 1"/>
          <p:cNvSpPr>
            <a:spLocks noGrp="1"/>
          </p:cNvSpPr>
          <p:nvPr>
            <p:ph type="sldNum" idx="14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785B5B6E-AAE5-4418-AAB9-7CB59C86021F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11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Shape 0"/>
          <p:cNvSpPr/>
          <p:nvPr/>
        </p:nvSpPr>
        <p:spPr>
          <a:xfrm>
            <a:off x="93816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14" name="Shape 1"/>
          <p:cNvSpPr/>
          <p:nvPr/>
        </p:nvSpPr>
        <p:spPr>
          <a:xfrm>
            <a:off x="9546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15" name="Shape 2"/>
          <p:cNvSpPr/>
          <p:nvPr/>
        </p:nvSpPr>
        <p:spPr>
          <a:xfrm>
            <a:off x="9711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16" name="Shape 3"/>
          <p:cNvSpPr/>
          <p:nvPr/>
        </p:nvSpPr>
        <p:spPr>
          <a:xfrm>
            <a:off x="9875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17" name="Shape 4"/>
          <p:cNvSpPr/>
          <p:nvPr/>
        </p:nvSpPr>
        <p:spPr>
          <a:xfrm>
            <a:off x="100400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18" name="Shape 5"/>
          <p:cNvSpPr/>
          <p:nvPr/>
        </p:nvSpPr>
        <p:spPr>
          <a:xfrm>
            <a:off x="102045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19" name="Shape 6"/>
          <p:cNvSpPr/>
          <p:nvPr/>
        </p:nvSpPr>
        <p:spPr>
          <a:xfrm>
            <a:off x="1036944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20" name="Shape 7"/>
          <p:cNvSpPr/>
          <p:nvPr/>
        </p:nvSpPr>
        <p:spPr>
          <a:xfrm>
            <a:off x="1053396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21" name="Shape 8"/>
          <p:cNvSpPr/>
          <p:nvPr/>
        </p:nvSpPr>
        <p:spPr>
          <a:xfrm>
            <a:off x="1069848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22" name="Shape 9"/>
          <p:cNvSpPr/>
          <p:nvPr/>
        </p:nvSpPr>
        <p:spPr>
          <a:xfrm>
            <a:off x="1086300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23" name="Shape 10"/>
          <p:cNvSpPr/>
          <p:nvPr/>
        </p:nvSpPr>
        <p:spPr>
          <a:xfrm>
            <a:off x="11027520" y="311040"/>
            <a:ext cx="100080" cy="100080"/>
          </a:xfrm>
          <a:prstGeom prst="ellipse">
            <a:avLst/>
          </a:prstGeom>
          <a:solidFill>
            <a:srgbClr val="CBD4DD"/>
          </a:solidFill>
          <a:ln w="12700">
            <a:solidFill>
              <a:srgbClr val="CBD4DD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24" name="Shape 11"/>
          <p:cNvSpPr/>
          <p:nvPr/>
        </p:nvSpPr>
        <p:spPr>
          <a:xfrm>
            <a:off x="11192400" y="311040"/>
            <a:ext cx="100080" cy="100080"/>
          </a:xfrm>
          <a:prstGeom prst="ellipse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26280" rIns="90000" bIns="2628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25" name="Text 12"/>
          <p:cNvSpPr/>
          <p:nvPr/>
        </p:nvSpPr>
        <p:spPr>
          <a:xfrm>
            <a:off x="502920" y="255960"/>
            <a:ext cx="210276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50" b="1" u="none" strike="noStrike" spc="130">
                <a:solidFill>
                  <a:srgbClr val="00A8A8"/>
                </a:solidFill>
                <a:effectLst/>
                <a:uFillTx/>
                <a:latin typeface="Arial"/>
                <a:ea typeface="Arial"/>
              </a:rPr>
              <a:t>11 · CONCLUSION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26" name="Text 13"/>
          <p:cNvSpPr/>
          <p:nvPr/>
        </p:nvSpPr>
        <p:spPr>
          <a:xfrm>
            <a:off x="502920" y="484560"/>
            <a:ext cx="10743840" cy="511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7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Three messages to take into the demonstration</a:t>
            </a:r>
            <a:endParaRPr lang="en-US" sz="2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27" name="Text 14"/>
          <p:cNvSpPr/>
          <p:nvPr/>
        </p:nvSpPr>
        <p:spPr>
          <a:xfrm>
            <a:off x="502920" y="978480"/>
            <a:ext cx="106981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50" b="0" u="none" strike="noStrike">
                <a:solidFill>
                  <a:srgbClr val="526271"/>
                </a:solidFill>
                <a:effectLst/>
                <a:uFillTx/>
                <a:latin typeface="Arial"/>
                <a:ea typeface="Arial"/>
              </a:rPr>
              <a:t>The project answers the research question by combining predictive analytics with explainable, auditable and human-led governance.</a:t>
            </a:r>
            <a:endParaRPr lang="en-US" sz="11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28" name="Shape 15"/>
          <p:cNvSpPr/>
          <p:nvPr/>
        </p:nvSpPr>
        <p:spPr>
          <a:xfrm>
            <a:off x="567000" y="1481400"/>
            <a:ext cx="3382920" cy="2514240"/>
          </a:xfrm>
          <a:prstGeom prst="roundRect">
            <a:avLst>
              <a:gd name="adj" fmla="val 2909"/>
            </a:avLst>
          </a:prstGeom>
          <a:solidFill>
            <a:srgbClr val="FFFFFF"/>
          </a:solidFill>
          <a:ln w="10160">
            <a:solidFill>
              <a:srgbClr val="D9E2EA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29" name="Shape 16"/>
          <p:cNvSpPr/>
          <p:nvPr/>
        </p:nvSpPr>
        <p:spPr>
          <a:xfrm>
            <a:off x="749880" y="1691640"/>
            <a:ext cx="475200" cy="292320"/>
          </a:xfrm>
          <a:prstGeom prst="roundRect">
            <a:avLst>
              <a:gd name="adj" fmla="val 25000"/>
            </a:avLst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30" name="Text 17"/>
          <p:cNvSpPr/>
          <p:nvPr/>
        </p:nvSpPr>
        <p:spPr>
          <a:xfrm>
            <a:off x="822960" y="1728360"/>
            <a:ext cx="3286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01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31" name="Text 18"/>
          <p:cNvSpPr/>
          <p:nvPr/>
        </p:nvSpPr>
        <p:spPr>
          <a:xfrm>
            <a:off x="749880" y="2212920"/>
            <a:ext cx="2944080" cy="328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5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Model choice is contextual</a:t>
            </a:r>
            <a:endParaRPr lang="en-US" sz="15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32" name="Text 19"/>
          <p:cNvSpPr/>
          <p:nvPr/>
        </p:nvSpPr>
        <p:spPr>
          <a:xfrm>
            <a:off x="749880" y="2697480"/>
            <a:ext cx="2944080" cy="987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Decision Tree was strongest overall; Random Forest was selected because recall, ROC-AUC and false-negative reduction matched the cybersecurity risk priority.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33" name="Shape 20"/>
          <p:cNvSpPr/>
          <p:nvPr/>
        </p:nvSpPr>
        <p:spPr>
          <a:xfrm>
            <a:off x="4270320" y="1481400"/>
            <a:ext cx="3382920" cy="2514240"/>
          </a:xfrm>
          <a:prstGeom prst="roundRect">
            <a:avLst>
              <a:gd name="adj" fmla="val 2909"/>
            </a:avLst>
          </a:prstGeom>
          <a:solidFill>
            <a:srgbClr val="FFFFFF"/>
          </a:solidFill>
          <a:ln w="10160">
            <a:solidFill>
              <a:srgbClr val="D9E2EA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34" name="Shape 21"/>
          <p:cNvSpPr/>
          <p:nvPr/>
        </p:nvSpPr>
        <p:spPr>
          <a:xfrm>
            <a:off x="4453200" y="1691640"/>
            <a:ext cx="475200" cy="292320"/>
          </a:xfrm>
          <a:prstGeom prst="roundRect">
            <a:avLst>
              <a:gd name="adj" fmla="val 25000"/>
            </a:avLst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35" name="Text 22"/>
          <p:cNvSpPr/>
          <p:nvPr/>
        </p:nvSpPr>
        <p:spPr>
          <a:xfrm>
            <a:off x="4526280" y="1728360"/>
            <a:ext cx="3286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02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36" name="Text 23"/>
          <p:cNvSpPr/>
          <p:nvPr/>
        </p:nvSpPr>
        <p:spPr>
          <a:xfrm>
            <a:off x="4453200" y="2212920"/>
            <a:ext cx="2944080" cy="328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5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Thresholds are governance</a:t>
            </a:r>
            <a:endParaRPr lang="en-US" sz="15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37" name="Text 24"/>
          <p:cNvSpPr/>
          <p:nvPr/>
        </p:nvSpPr>
        <p:spPr>
          <a:xfrm>
            <a:off x="4453200" y="2697480"/>
            <a:ext cx="2944080" cy="987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Attack probability becomes operational risk only through an explicit threshold and risk-appetite decision.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38" name="Shape 25"/>
          <p:cNvSpPr/>
          <p:nvPr/>
        </p:nvSpPr>
        <p:spPr>
          <a:xfrm>
            <a:off x="7973640" y="1481400"/>
            <a:ext cx="3382920" cy="2514240"/>
          </a:xfrm>
          <a:prstGeom prst="roundRect">
            <a:avLst>
              <a:gd name="adj" fmla="val 2909"/>
            </a:avLst>
          </a:prstGeom>
          <a:solidFill>
            <a:srgbClr val="E9F7F6"/>
          </a:solidFill>
          <a:ln w="10160">
            <a:solidFill>
              <a:srgbClr val="B7E2D3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39" name="Shape 26"/>
          <p:cNvSpPr/>
          <p:nvPr/>
        </p:nvSpPr>
        <p:spPr>
          <a:xfrm>
            <a:off x="8156520" y="1691640"/>
            <a:ext cx="475200" cy="292320"/>
          </a:xfrm>
          <a:prstGeom prst="roundRect">
            <a:avLst>
              <a:gd name="adj" fmla="val 25000"/>
            </a:avLst>
          </a:prstGeom>
          <a:solidFill>
            <a:srgbClr val="3FD28C"/>
          </a:solidFill>
          <a:ln w="12700">
            <a:solidFill>
              <a:srgbClr val="3FD28C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40" name="Text 27"/>
          <p:cNvSpPr/>
          <p:nvPr/>
        </p:nvSpPr>
        <p:spPr>
          <a:xfrm>
            <a:off x="8229600" y="1728360"/>
            <a:ext cx="32868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92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03</a:t>
            </a:r>
            <a:endParaRPr lang="en-US" sz="92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41" name="Text 28"/>
          <p:cNvSpPr/>
          <p:nvPr/>
        </p:nvSpPr>
        <p:spPr>
          <a:xfrm>
            <a:off x="8156520" y="2212920"/>
            <a:ext cx="2944080" cy="328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5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Governance changes the artefact</a:t>
            </a:r>
            <a:endParaRPr lang="en-US" sz="15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42" name="Text 29"/>
          <p:cNvSpPr/>
          <p:nvPr/>
        </p:nvSpPr>
        <p:spPr>
          <a:xfrm>
            <a:off x="8156520" y="2697480"/>
            <a:ext cx="2944080" cy="987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080" b="0" u="none" strike="noStrike">
                <a:solidFill>
                  <a:srgbClr val="17212B"/>
                </a:solidFill>
                <a:effectLst/>
                <a:uFillTx/>
                <a:latin typeface="Arial"/>
                <a:ea typeface="Arial"/>
              </a:rPr>
              <a:t>Explainability, persistent audit records, analytics and human review turn the classifier into a decision-support prototype.</a:t>
            </a:r>
            <a:endParaRPr lang="en-US" sz="108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43" name="Shape 30"/>
          <p:cNvSpPr/>
          <p:nvPr/>
        </p:nvSpPr>
        <p:spPr>
          <a:xfrm>
            <a:off x="567000" y="4316040"/>
            <a:ext cx="6903360" cy="1279800"/>
          </a:xfrm>
          <a:prstGeom prst="roundRect">
            <a:avLst>
              <a:gd name="adj" fmla="val 5714"/>
            </a:avLst>
          </a:prstGeom>
          <a:solidFill>
            <a:srgbClr val="071B2C"/>
          </a:solidFill>
          <a:ln w="10160">
            <a:solidFill>
              <a:srgbClr val="163B54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44" name="Text 31"/>
          <p:cNvSpPr/>
          <p:nvPr/>
        </p:nvSpPr>
        <p:spPr>
          <a:xfrm>
            <a:off x="859680" y="4590360"/>
            <a:ext cx="3291480" cy="319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fontScale="92500" lnSpcReduction="19999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1" u="none" strike="noStrike">
                <a:solidFill>
                  <a:srgbClr val="071B2C"/>
                </a:solidFill>
                <a:effectLst/>
                <a:uFillTx/>
                <a:latin typeface="Arial"/>
              </a:rPr>
              <a:t>Transition to live prototype demonstration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45" name="Text 32"/>
          <p:cNvSpPr/>
          <p:nvPr/>
        </p:nvSpPr>
        <p:spPr>
          <a:xfrm>
            <a:off x="859680" y="5010840"/>
            <a:ext cx="614448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140" b="0" u="none" strike="noStrike">
                <a:solidFill>
                  <a:srgbClr val="D6E3EB"/>
                </a:solidFill>
                <a:effectLst/>
                <a:uFillTx/>
                <a:latin typeface="Arial"/>
                <a:ea typeface="Arial"/>
              </a:rPr>
              <a:t>Prediction → probability → risk level → explanation → audit trail → analytics → human review</a:t>
            </a:r>
            <a:endParaRPr lang="en-US" sz="114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46" name="Shape 33"/>
          <p:cNvSpPr/>
          <p:nvPr/>
        </p:nvSpPr>
        <p:spPr>
          <a:xfrm>
            <a:off x="7735680" y="4316040"/>
            <a:ext cx="3840120" cy="127980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0160">
            <a:solidFill>
              <a:srgbClr val="D9E2EA"/>
            </a:solidFill>
            <a:round/>
          </a:ln>
          <a:effectLst>
            <a:outerShdw blurRad="19080" dist="50402" dir="2700000" algn="bl" rotWithShape="0">
              <a:srgbClr val="7A8794">
                <a:alpha val="12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47" name="Text 34"/>
          <p:cNvSpPr/>
          <p:nvPr/>
        </p:nvSpPr>
        <p:spPr>
          <a:xfrm>
            <a:off x="7973640" y="4544640"/>
            <a:ext cx="3200040" cy="219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870" b="1" u="none" strike="noStrike">
                <a:solidFill>
                  <a:srgbClr val="00A8A8"/>
                </a:solidFill>
                <a:effectLst/>
                <a:uFillTx/>
                <a:latin typeface="Arial"/>
              </a:rPr>
              <a:t>Selected references · submitted report</a:t>
            </a:r>
            <a:endParaRPr lang="en-US" sz="87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48" name="Shape 36"/>
          <p:cNvSpPr/>
          <p:nvPr/>
        </p:nvSpPr>
        <p:spPr>
          <a:xfrm>
            <a:off x="567000" y="5870520"/>
            <a:ext cx="11009160" cy="566640"/>
          </a:xfrm>
          <a:prstGeom prst="roundRect">
            <a:avLst>
              <a:gd name="adj" fmla="val 9677"/>
            </a:avLst>
          </a:prstGeom>
          <a:solidFill>
            <a:srgbClr val="FBF5E5"/>
          </a:solidFill>
          <a:ln w="12700">
            <a:solidFill>
              <a:srgbClr val="FBF5E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49" name="Shape 37"/>
          <p:cNvSpPr/>
          <p:nvPr/>
        </p:nvSpPr>
        <p:spPr>
          <a:xfrm>
            <a:off x="567000" y="5870520"/>
            <a:ext cx="54360" cy="566640"/>
          </a:xfrm>
          <a:prstGeom prst="rect">
            <a:avLst/>
          </a:prstGeom>
          <a:solidFill>
            <a:srgbClr val="00A8A8"/>
          </a:solidFill>
          <a:ln w="12700">
            <a:solidFill>
              <a:srgbClr val="00A8A8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50" name="Text 38"/>
          <p:cNvSpPr/>
          <p:nvPr/>
        </p:nvSpPr>
        <p:spPr>
          <a:xfrm>
            <a:off x="731520" y="5952600"/>
            <a:ext cx="10752840" cy="402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200" b="1" u="none" strike="noStrike">
                <a:solidFill>
                  <a:srgbClr val="071B2C"/>
                </a:solidFill>
                <a:effectLst/>
                <a:uFillTx/>
                <a:latin typeface="Arial"/>
                <a:ea typeface="Arial"/>
              </a:rPr>
              <a:t>Final conclusion: predictive performance is necessary; accountable decision support requires governance around the model.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51" name="Text 39"/>
          <p:cNvSpPr/>
          <p:nvPr/>
        </p:nvSpPr>
        <p:spPr>
          <a:xfrm>
            <a:off x="502920" y="6409800"/>
            <a:ext cx="1083528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750" b="0" u="none" strike="noStrike">
                <a:solidFill>
                  <a:srgbClr val="53616E"/>
                </a:solidFill>
                <a:effectLst/>
                <a:uFillTx/>
                <a:latin typeface="Arial"/>
              </a:rPr>
              <a:t>Selected references are drawn from the 91-reference bibliography in the submitted MSc report.</a:t>
            </a:r>
            <a:endParaRPr lang="en-US" sz="7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52" name="PlaceHolder 1"/>
          <p:cNvSpPr>
            <a:spLocks noGrp="1"/>
          </p:cNvSpPr>
          <p:nvPr>
            <p:ph type="sldNum" idx="15"/>
          </p:nvPr>
        </p:nvSpPr>
        <p:spPr>
          <a:xfrm>
            <a:off x="11631240" y="6464880"/>
            <a:ext cx="319680" cy="164160"/>
          </a:xfrm>
          <a:prstGeom prst="rect">
            <a:avLst/>
          </a:prstGeom>
          <a:noFill/>
          <a:ln w="0">
            <a:noFill/>
          </a:ln>
        </p:spPr>
        <p:txBody>
          <a:bodyPr lIns="90000" tIns="45000" rIns="90000" bIns="45000" anchor="t">
            <a:noAutofit/>
          </a:bodyPr>
          <a:lstStyle>
            <a:lvl1pPr indent="0" algn="r" defTabSz="914400">
              <a:lnSpc>
                <a:spcPct val="100000"/>
              </a:lnSpc>
              <a:buNone/>
              <a:def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defRPr>
            </a:lvl1pPr>
          </a:lstStyle>
          <a:p>
            <a:pPr indent="0" algn="r" defTabSz="914400">
              <a:lnSpc>
                <a:spcPct val="100000"/>
              </a:lnSpc>
              <a:buNone/>
            </a:pPr>
            <a:fld id="{95BE3458-57E3-48AE-AECC-A8123770A0D6}" type="slidenum">
              <a:rPr lang="en-US" sz="800" b="0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12</a:t>
            </a:fld>
            <a:endParaRPr lang="en-US" sz="8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553" name="TextBox 41"/>
          <p:cNvSpPr/>
          <p:nvPr/>
        </p:nvSpPr>
        <p:spPr>
          <a:xfrm>
            <a:off x="7955280" y="4791600"/>
            <a:ext cx="1627200" cy="694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92000"/>
              </a:lnSpc>
              <a:spcAft>
                <a:spcPts val="119"/>
              </a:spcAft>
            </a:pPr>
            <a:r>
              <a:rPr lang="en-US" sz="6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[1] Khraisat et al. (2019), Cybersecurity</a:t>
            </a:r>
            <a:endParaRPr lang="en-US" sz="6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92000"/>
              </a:lnSpc>
              <a:spcAft>
                <a:spcPts val="119"/>
              </a:spcAft>
            </a:pPr>
            <a:r>
              <a:rPr lang="en-US" sz="6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[2] Doerr et al. (2022), BIS cyber risk</a:t>
            </a:r>
            <a:endParaRPr lang="en-US" sz="6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92000"/>
              </a:lnSpc>
              <a:spcAft>
                <a:spcPts val="119"/>
              </a:spcAft>
            </a:pPr>
            <a:r>
              <a:rPr lang="en-US" sz="6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[3] NIST (2023), AI RMF 1.0</a:t>
            </a:r>
            <a:endParaRPr lang="en-US" sz="6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92000"/>
              </a:lnSpc>
              <a:spcAft>
                <a:spcPts val="119"/>
              </a:spcAft>
            </a:pPr>
            <a:r>
              <a:rPr lang="en-US" sz="6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[4] vom Brocke et al. (2020), Design Science</a:t>
            </a:r>
            <a:endParaRPr lang="en-US" sz="6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554" name="TextBox 42"/>
          <p:cNvSpPr/>
          <p:nvPr/>
        </p:nvSpPr>
        <p:spPr>
          <a:xfrm>
            <a:off x="9711000" y="4791600"/>
            <a:ext cx="1627200" cy="694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92000"/>
              </a:lnSpc>
              <a:spcAft>
                <a:spcPts val="119"/>
              </a:spcAft>
            </a:pPr>
            <a:r>
              <a:rPr lang="en-US" sz="6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[5] Kasongo &amp; Sun (2020), J. Big Data</a:t>
            </a:r>
            <a:endParaRPr lang="en-US" sz="6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92000"/>
              </a:lnSpc>
              <a:spcAft>
                <a:spcPts val="119"/>
              </a:spcAft>
            </a:pPr>
            <a:r>
              <a:rPr lang="en-US" sz="6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[6] Lundberg et al. (2020), Nat. Mach. Intell.</a:t>
            </a:r>
            <a:endParaRPr lang="en-US" sz="6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92000"/>
              </a:lnSpc>
              <a:spcAft>
                <a:spcPts val="119"/>
              </a:spcAft>
            </a:pPr>
            <a:r>
              <a:rPr lang="en-US" sz="6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[7] Arrieta et al. (2020), Information Fusion</a:t>
            </a:r>
            <a:endParaRPr lang="en-US" sz="6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92000"/>
              </a:lnSpc>
              <a:spcAft>
                <a:spcPts val="119"/>
              </a:spcAft>
            </a:pPr>
            <a:r>
              <a:rPr lang="en-US" sz="660" b="0" u="none" strike="noStrike">
                <a:solidFill>
                  <a:srgbClr val="526271"/>
                </a:solidFill>
                <a:effectLst/>
                <a:uFillTx/>
                <a:latin typeface="Arial"/>
              </a:rPr>
              <a:t>[8] EU HLEG (2019), Trustworthy AI</a:t>
            </a:r>
            <a:endParaRPr lang="en-US" sz="66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8A7A53ED0F6C4BAC9BB320F40B3DEF" ma:contentTypeVersion="14" ma:contentTypeDescription="Create a new document." ma:contentTypeScope="" ma:versionID="542e5ceb905de8b879c66ae2b329090a">
  <xsd:schema xmlns:xsd="http://www.w3.org/2001/XMLSchema" xmlns:xs="http://www.w3.org/2001/XMLSchema" xmlns:p="http://schemas.microsoft.com/office/2006/metadata/properties" xmlns:ns3="5c225c8a-d58b-4f92-9659-fc93657787ef" xmlns:ns4="01059ada-d055-41df-ae87-635bd8b92658" targetNamespace="http://schemas.microsoft.com/office/2006/metadata/properties" ma:root="true" ma:fieldsID="4de71d0b60bdb081db265e457be5a36a" ns3:_="" ns4:_="">
    <xsd:import namespace="5c225c8a-d58b-4f92-9659-fc93657787ef"/>
    <xsd:import namespace="01059ada-d055-41df-ae87-635bd8b926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225c8a-d58b-4f92-9659-fc93657787e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59ada-d055-41df-ae87-635bd8b926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c225c8a-d58b-4f92-9659-fc93657787ef" xsi:nil="true"/>
  </documentManagement>
</p:properties>
</file>

<file path=customXml/itemProps1.xml><?xml version="1.0" encoding="utf-8"?>
<ds:datastoreItem xmlns:ds="http://schemas.openxmlformats.org/officeDocument/2006/customXml" ds:itemID="{016DD67E-39D9-47ED-9EB2-DEC3AD73FA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c225c8a-d58b-4f92-9659-fc93657787ef"/>
    <ds:schemaRef ds:uri="01059ada-d055-41df-ae87-635bd8b926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E8EEEF9-2C9D-4614-928D-B1403F861D2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539227E-02D2-4942-8BF6-343F06924247}">
  <ds:schemaRefs>
    <ds:schemaRef ds:uri="http://purl.org/dc/dcmitype/"/>
    <ds:schemaRef ds:uri="http://schemas.microsoft.com/office/2006/documentManagement/types"/>
    <ds:schemaRef ds:uri="http://purl.org/dc/terms/"/>
    <ds:schemaRef ds:uri="http://purl.org/dc/elements/1.1/"/>
    <ds:schemaRef ds:uri="5c225c8a-d58b-4f92-9659-fc93657787ef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01059ada-d055-41df-ae87-635bd8b9265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</TotalTime>
  <Words>1988</Words>
  <Application>Microsoft Office PowerPoint</Application>
  <PresentationFormat>Widescreen</PresentationFormat>
  <Paragraphs>297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Symbol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UWTSD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Jervis Payne (2127853)</cp:lastModifiedBy>
  <cp:revision>1</cp:revision>
  <dcterms:modified xsi:type="dcterms:W3CDTF">2026-08-30T19:59:24Z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2026-08-28T03:47:43Z</dcterms:created>
  <dc:creator>Jay Payne</dc:creator>
  <dc:description/>
  <dc:language>en-US</dc:language>
  <cp:lastModifiedBy>Jay Payne</cp:lastModifiedBy>
  <dcterms:modified xsi:type="dcterms:W3CDTF">2026-08-28T03:47:43Z</dcterms:modified>
  <cp:revision>1</cp:revision>
  <dc:subject>MSc Data and Artificial Intelligence Final Viva</dc:subject>
  <dc:title>AI Governance and Predictive Risk Analytics in Banking Cybersecurity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otes">
    <vt:r8>12</vt:r8>
  </property>
  <property fmtid="{D5CDD505-2E9C-101B-9397-08002B2CF9AE}" pid="3" name="PresentationFormat">
    <vt:lpwstr>On-screen Show (16:9)</vt:lpwstr>
  </property>
  <property fmtid="{D5CDD505-2E9C-101B-9397-08002B2CF9AE}" pid="4" name="Slides">
    <vt:r8>12</vt:r8>
  </property>
  <property fmtid="{D5CDD505-2E9C-101B-9397-08002B2CF9AE}" pid="5" name="ContentTypeId">
    <vt:lpwstr>0x010100448A7A53ED0F6C4BAC9BB320F40B3DEF</vt:lpwstr>
  </property>
</Properties>
</file>