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media/image1.jpeg" ContentType="image/jpeg"/>
  <Override PartName="/ppt/notesSlides/notesSlide1.xml" ContentType="application/vnd.openxmlformats-officedocument.presentationml.notesSlide+xml"/>
  <Override PartName="/ppt/media/image2.jpeg" ContentType="image/jpeg"/>
  <Override PartName="/ppt/media/image3.jpeg" ContentType="image/jpeg"/>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media/image4.jpeg" ContentType="image/jpeg"/>
  <Override PartName="/ppt/media/image5.jpeg" ContentType="image/jpeg"/>
  <Override PartName="/ppt/notesSlides/notesSlide6.xml" ContentType="application/vnd.openxmlformats-officedocument.presentationml.notesSlide+xml"/>
  <Override PartName="/ppt/media/image6.jpeg" ContentType="image/jpeg"/>
  <Override PartName="/ppt/notesSlides/notesSlide7.xml" ContentType="application/vnd.openxmlformats-officedocument.presentationml.notesSlide+xml"/>
  <Override PartName="/ppt/media/image7.jpeg" ContentType="image/jpeg"/>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ppt/charts/chart4.xml" ContentType="application/vnd.openxmlformats-officedocument.drawingml.chart+xml"/>
  <Override PartName="/ppt/notesSlides/notesSlide11.xml" ContentType="application/vnd.openxmlformats-officedocument.presentationml.notesSlide+xml"/>
  <Override PartName="/ppt/media/image8.jpeg" ContentType="image/jpeg"/>
  <Override PartName="/ppt/media/image9.jpeg" ContentType="image/jpeg"/>
  <Override PartName="/ppt/media/image10.jpeg" ContentType="image/jpeg"/>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media/image11.jpeg" ContentType="image/jpeg"/>
  <Override PartName="/ppt/notesSlides/notesSlide15.xml" ContentType="application/vnd.openxmlformats-officedocument.presentationml.notesSlide+xml"/>
  <Override PartName="/ppt/media/image12.jpeg" ContentType="image/jpeg"/>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media/image13.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 id="287" r:id="rId39"/>
    <p:sldId id="288" r:id="rId40"/>
    <p:sldId id="289" r:id="rId41"/>
    <p:sldId id="290" r:id="rId42"/>
    <p:sldId id="291" r:id="rId43"/>
    <p:sldId id="292" r:id="rId44"/>
  </p:sldIdLst>
  <p:sldSz cx="9144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1pPr>
    <a:lvl2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2pPr>
    <a:lvl3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3pPr>
    <a:lvl4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4pPr>
    <a:lvl5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5pPr>
    <a:lvl6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6pPr>
    <a:lvl7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7pPr>
    <a:lvl8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8pPr>
    <a:lvl9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FD7E7"/>
          </a:solidFill>
        </a:fill>
      </a:tcStyle>
    </a:wholeTbl>
    <a:band2H>
      <a:tcTxStyle b="def" i="def"/>
      <a:tcStyle>
        <a:tcBdr/>
        <a:fill>
          <a:solidFill>
            <a:srgbClr val="E8ECF4"/>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EE7D0"/>
          </a:solidFill>
        </a:fill>
      </a:tcStyle>
    </a:wholeTbl>
    <a:band2H>
      <a:tcTxStyle b="def" i="def"/>
      <a:tcStyle>
        <a:tcBdr/>
        <a:fill>
          <a:solidFill>
            <a:srgbClr val="EFF3E9"/>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CDCCE"/>
          </a:solidFill>
        </a:fill>
      </a:tcStyle>
    </a:wholeTbl>
    <a:band2H>
      <a:tcTxStyle b="def" i="def"/>
      <a:tcStyle>
        <a:tcBdr/>
        <a:fill>
          <a:solidFill>
            <a:srgbClr val="FDEEE8"/>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b="def" i="def"/>
      <a:tcStyle>
        <a:tcBdr/>
        <a:fill>
          <a:solidFill>
            <a:srgbClr val="FFFFFF"/>
          </a:solidFill>
        </a:fill>
      </a:tcStyle>
    </a:band2H>
    <a:firstCol>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 Id="rId29" Type="http://schemas.openxmlformats.org/officeDocument/2006/relationships/slide" Target="slides/slide22.xml"/><Relationship Id="rId30" Type="http://schemas.openxmlformats.org/officeDocument/2006/relationships/slide" Target="slides/slide23.xml"/><Relationship Id="rId31" Type="http://schemas.openxmlformats.org/officeDocument/2006/relationships/slide" Target="slides/slide24.xml"/><Relationship Id="rId32" Type="http://schemas.openxmlformats.org/officeDocument/2006/relationships/slide" Target="slides/slide25.xml"/><Relationship Id="rId33" Type="http://schemas.openxmlformats.org/officeDocument/2006/relationships/slide" Target="slides/slide26.xml"/><Relationship Id="rId34" Type="http://schemas.openxmlformats.org/officeDocument/2006/relationships/slide" Target="slides/slide27.xml"/><Relationship Id="rId35" Type="http://schemas.openxmlformats.org/officeDocument/2006/relationships/slide" Target="slides/slide28.xml"/><Relationship Id="rId36" Type="http://schemas.openxmlformats.org/officeDocument/2006/relationships/slide" Target="slides/slide29.xml"/><Relationship Id="rId37" Type="http://schemas.openxmlformats.org/officeDocument/2006/relationships/slide" Target="slides/slide30.xml"/><Relationship Id="rId38" Type="http://schemas.openxmlformats.org/officeDocument/2006/relationships/slide" Target="slides/slide31.xml"/><Relationship Id="rId39" Type="http://schemas.openxmlformats.org/officeDocument/2006/relationships/slide" Target="slides/slide32.xml"/><Relationship Id="rId40" Type="http://schemas.openxmlformats.org/officeDocument/2006/relationships/slide" Target="slides/slide33.xml"/><Relationship Id="rId41" Type="http://schemas.openxmlformats.org/officeDocument/2006/relationships/slide" Target="slides/slide34.xml"/><Relationship Id="rId42" Type="http://schemas.openxmlformats.org/officeDocument/2006/relationships/slide" Target="slides/slide35.xml"/><Relationship Id="rId43" Type="http://schemas.openxmlformats.org/officeDocument/2006/relationships/slide" Target="slides/slide36.xml"/><Relationship Id="rId44" Type="http://schemas.openxmlformats.org/officeDocument/2006/relationships/slide" Target="slides/slide37.xml"/></Relationships>

</file>

<file path=ppt/charts/_rels/chart1.xml.rels><?xml version="1.0" encoding="UTF-8"?>
<Relationships xmlns="http://schemas.openxmlformats.org/package/2006/relationships"><Relationship Id="rId1" Type="http://schemas.openxmlformats.org/officeDocument/2006/relationships/package" Target="../embeddings/Microsoft_Excel_Sheet1.xlsx"/></Relationships>

</file>

<file path=ppt/charts/_rels/chart2.xml.rels><?xml version="1.0" encoding="UTF-8"?>
<Relationships xmlns="http://schemas.openxmlformats.org/package/2006/relationships"><Relationship Id="rId1" Type="http://schemas.openxmlformats.org/officeDocument/2006/relationships/package" Target="../embeddings/Microsoft_Excel_Sheet2.xlsx"/></Relationships>

</file>

<file path=ppt/charts/_rels/chart3.xml.rels><?xml version="1.0" encoding="UTF-8"?>
<Relationships xmlns="http://schemas.openxmlformats.org/package/2006/relationships"><Relationship Id="rId1" Type="http://schemas.openxmlformats.org/officeDocument/2006/relationships/package" Target="../embeddings/Microsoft_Excel_Sheet3.xlsx"/></Relationships>

</file>

<file path=ppt/charts/_rels/chart4.xml.rels><?xml version="1.0" encoding="UTF-8"?>
<Relationships xmlns="http://schemas.openxmlformats.org/package/2006/relationships"><Relationship Id="rId1" Type="http://schemas.openxmlformats.org/officeDocument/2006/relationships/package" Target="../embeddings/Microsoft_Excel_Sheet4.xlsx"/></Relationships>

</file>

<file path=ppt/charts/chart1.xml><?xml version="1.0" encoding="utf-8"?>
<c:chartSpace xmlns:c="http://schemas.openxmlformats.org/drawingml/2006/chart" xmlns:a="http://schemas.openxmlformats.org/drawingml/2006/main" xmlns:r="http://schemas.openxmlformats.org/officeDocument/2006/relationships">
  <c:date1904 val="1"/>
  <c:roundedCorners val="0"/>
  <c:chart>
    <c:title>
      <c:tx>
        <c:rich>
          <a:bodyPr rot="0"/>
          <a:lstStyle/>
          <a:p>
            <a:pPr>
              <a:defRPr b="0" i="0" strike="noStrike" sz="1400" u="none">
                <a:solidFill>
                  <a:srgbClr val="595959"/>
                </a:solidFill>
                <a:latin typeface="Calibri"/>
              </a:defRPr>
            </a:pPr>
            <a:r>
              <a:rPr b="0" i="0" strike="noStrike" sz="1400" u="none">
                <a:solidFill>
                  <a:srgbClr val="595959"/>
                </a:solidFill>
                <a:latin typeface="Calibri"/>
              </a:rPr>
              <a:t>Nationality-Based Responses by Focus</a:t>
            </a:r>
          </a:p>
        </c:rich>
      </c:tx>
      <c:layout>
        <c:manualLayout>
          <c:xMode val="edge"/>
          <c:yMode val="edge"/>
          <c:x val="0.127516"/>
          <c:y val="0"/>
          <c:w val="0.744969"/>
          <c:h val="0.19376"/>
        </c:manualLayout>
      </c:layout>
      <c:overlay val="1"/>
      <c:spPr>
        <a:noFill/>
        <a:effectLst/>
      </c:spPr>
    </c:title>
    <c:autoTitleDeleted val="1"/>
    <c:plotArea>
      <c:layout>
        <c:manualLayout>
          <c:layoutTarget val="inner"/>
          <c:xMode val="edge"/>
          <c:yMode val="edge"/>
          <c:x val="0.385371"/>
          <c:y val="0.19376"/>
          <c:w val="0.597233"/>
          <c:h val="0.661495"/>
        </c:manualLayout>
      </c:layout>
      <c:barChart>
        <c:barDir val="bar"/>
        <c:grouping val="clustered"/>
        <c:varyColors val="0"/>
        <c:ser>
          <c:idx val="0"/>
          <c:order val="0"/>
          <c:tx>
            <c:strRef>
              <c:f>Sheet1!$B$1</c:f>
              <c:strCache>
                <c:ptCount val="1"/>
                <c:pt idx="0">
                  <c:v>Number of Responses</c:v>
                </c:pt>
              </c:strCache>
            </c:strRef>
          </c:tx>
          <c:spPr>
            <a:solidFill>
              <a:srgbClr val="4472C4"/>
            </a:solidFill>
            <a:ln w="19050" cap="flat">
              <a:solidFill>
                <a:srgbClr val="FFFFFF"/>
              </a:solidFill>
              <a:prstDash val="solid"/>
              <a:round/>
            </a:ln>
            <a:effectLst/>
          </c:spPr>
          <c:invertIfNegative val="0"/>
          <c:dLbls>
            <c:numFmt formatCode="0" sourceLinked="0"/>
            <c:txPr>
              <a:bodyPr/>
              <a:lstStyle/>
              <a:p>
                <a:pPr>
                  <a:defRPr b="0" i="0" strike="noStrike" sz="1000" u="none">
                    <a:solidFill>
                      <a:srgbClr val="000000"/>
                    </a:solidFill>
                    <a:latin typeface="Calibri"/>
                  </a:defRPr>
                </a:pPr>
              </a:p>
            </c:txPr>
            <c:dLblPos val="outEnd"/>
            <c:showLegendKey val="0"/>
            <c:showVal val="0"/>
            <c:showCatName val="0"/>
            <c:showSerName val="0"/>
            <c:showPercent val="0"/>
            <c:showBubbleSize val="0"/>
            <c:showLeaderLines val="0"/>
          </c:dLbls>
          <c:cat>
            <c:strRef>
              <c:f>Sheet1!$A$2:$A$25</c:f>
              <c:strCache>
                <c:ptCount val="24"/>
                <c:pt idx="0">
                  <c:v>Bangladeshi</c:v>
                </c:pt>
                <c:pt idx="1">
                  <c:v>DRC</c:v>
                </c:pt>
                <c:pt idx="2">
                  <c:v>Iranian</c:v>
                </c:pt>
                <c:pt idx="3">
                  <c:v>Romanian</c:v>
                </c:pt>
                <c:pt idx="4">
                  <c:v>Bulgarian</c:v>
                </c:pt>
                <c:pt idx="5">
                  <c:v>North Korean</c:v>
                </c:pt>
                <c:pt idx="6">
                  <c:v>Irish</c:v>
                </c:pt>
                <c:pt idx="7">
                  <c:v>English</c:v>
                </c:pt>
                <c:pt idx="8">
                  <c:v>Turkish</c:v>
                </c:pt>
                <c:pt idx="9">
                  <c:v>American</c:v>
                </c:pt>
                <c:pt idx="10">
                  <c:v>Greek</c:v>
                </c:pt>
                <c:pt idx="11">
                  <c:v>Belarusian</c:v>
                </c:pt>
                <c:pt idx="12">
                  <c:v>Somali</c:v>
                </c:pt>
                <c:pt idx="13">
                  <c:v>Chinese</c:v>
                </c:pt>
                <c:pt idx="14">
                  <c:v>Indian</c:v>
                </c:pt>
                <c:pt idx="15">
                  <c:v>Arabic</c:v>
                </c:pt>
                <c:pt idx="16">
                  <c:v>Iraq</c:v>
                </c:pt>
                <c:pt idx="17">
                  <c:v>Syria</c:v>
                </c:pt>
                <c:pt idx="18">
                  <c:v>Polish </c:v>
                </c:pt>
                <c:pt idx="19">
                  <c:v>All non-British nationalities</c:v>
                </c:pt>
                <c:pt idx="20">
                  <c:v>Pakistani</c:v>
                </c:pt>
                <c:pt idx="21">
                  <c:v>Libyan</c:v>
                </c:pt>
                <c:pt idx="22">
                  <c:v>Welsh </c:v>
                </c:pt>
                <c:pt idx="23">
                  <c:v>African</c:v>
                </c:pt>
              </c:strCache>
            </c:strRef>
          </c:cat>
          <c:val>
            <c:numRef>
              <c:f>Sheet1!$B$2:$B$25</c:f>
              <c:numCache>
                <c:ptCount val="24"/>
                <c:pt idx="0">
                  <c:v>1.000000</c:v>
                </c:pt>
                <c:pt idx="1">
                  <c:v>1.000000</c:v>
                </c:pt>
                <c:pt idx="2">
                  <c:v>2.000000</c:v>
                </c:pt>
                <c:pt idx="3">
                  <c:v>2.000000</c:v>
                </c:pt>
                <c:pt idx="4">
                  <c:v>4.000000</c:v>
                </c:pt>
                <c:pt idx="5">
                  <c:v>1.000000</c:v>
                </c:pt>
                <c:pt idx="6">
                  <c:v>2.000000</c:v>
                </c:pt>
                <c:pt idx="7">
                  <c:v>6.000000</c:v>
                </c:pt>
                <c:pt idx="8">
                  <c:v>3.000000</c:v>
                </c:pt>
                <c:pt idx="9">
                  <c:v>1.000000</c:v>
                </c:pt>
                <c:pt idx="10">
                  <c:v>2.000000</c:v>
                </c:pt>
                <c:pt idx="11">
                  <c:v>2.000000</c:v>
                </c:pt>
                <c:pt idx="12">
                  <c:v>1.000000</c:v>
                </c:pt>
                <c:pt idx="13">
                  <c:v>7.000000</c:v>
                </c:pt>
                <c:pt idx="14">
                  <c:v>2.000000</c:v>
                </c:pt>
                <c:pt idx="15">
                  <c:v>1.000000</c:v>
                </c:pt>
                <c:pt idx="16">
                  <c:v>1.000000</c:v>
                </c:pt>
                <c:pt idx="17">
                  <c:v>2.000000</c:v>
                </c:pt>
                <c:pt idx="18">
                  <c:v>14.000000</c:v>
                </c:pt>
                <c:pt idx="19">
                  <c:v>12.000000</c:v>
                </c:pt>
                <c:pt idx="20">
                  <c:v>6.000000</c:v>
                </c:pt>
                <c:pt idx="21">
                  <c:v>1.000000</c:v>
                </c:pt>
                <c:pt idx="22">
                  <c:v>5.000000</c:v>
                </c:pt>
                <c:pt idx="23">
                  <c:v>4.000000</c:v>
                </c:pt>
              </c:numCache>
            </c:numRef>
          </c:val>
        </c:ser>
        <c:gapWidth val="150"/>
        <c:overlap val="0"/>
        <c:axId val="2094734552"/>
        <c:axId val="2094734553"/>
      </c:barChart>
      <c:catAx>
        <c:axId val="2094734552"/>
        <c:scaling>
          <c:orientation val="maxMin"/>
        </c:scaling>
        <c:delete val="0"/>
        <c:axPos val="l"/>
        <c:numFmt formatCode="General" sourceLinked="0"/>
        <c:majorTickMark val="out"/>
        <c:minorTickMark val="none"/>
        <c:tickLblPos val="nextTo"/>
        <c:spPr>
          <a:ln w="12700" cap="flat">
            <a:solidFill>
              <a:srgbClr val="D9D9D9"/>
            </a:solidFill>
            <a:prstDash val="solid"/>
            <a:round/>
          </a:ln>
        </c:spPr>
        <c:txPr>
          <a:bodyPr rot="0"/>
          <a:lstStyle/>
          <a:p>
            <a:pPr>
              <a:defRPr b="0" i="0" strike="noStrike" sz="900" u="none">
                <a:solidFill>
                  <a:srgbClr val="595959"/>
                </a:solidFill>
                <a:latin typeface="Calibri"/>
              </a:defRPr>
            </a:pPr>
          </a:p>
        </c:txPr>
        <c:crossAx val="2094734553"/>
        <c:crosses val="autoZero"/>
        <c:auto val="1"/>
        <c:lblAlgn val="ctr"/>
        <c:noMultiLvlLbl val="1"/>
      </c:catAx>
      <c:valAx>
        <c:axId val="2094734553"/>
        <c:scaling>
          <c:orientation val="minMax"/>
        </c:scaling>
        <c:delete val="0"/>
        <c:axPos val="b"/>
        <c:majorGridlines>
          <c:spPr>
            <a:ln w="12700" cap="flat">
              <a:solidFill>
                <a:srgbClr val="D9D9D9"/>
              </a:solidFill>
              <a:prstDash val="solid"/>
              <a:round/>
            </a:ln>
          </c:spPr>
        </c:majorGridlines>
        <c:numFmt formatCode="0" sourceLinked="0"/>
        <c:majorTickMark val="none"/>
        <c:minorTickMark val="none"/>
        <c:tickLblPos val="high"/>
        <c:spPr>
          <a:ln w="12700" cap="flat">
            <a:noFill/>
            <a:prstDash val="solid"/>
            <a:round/>
          </a:ln>
        </c:spPr>
        <c:txPr>
          <a:bodyPr rot="0"/>
          <a:lstStyle/>
          <a:p>
            <a:pPr>
              <a:defRPr b="0" i="0" strike="noStrike" sz="900" u="none">
                <a:solidFill>
                  <a:srgbClr val="595959"/>
                </a:solidFill>
                <a:latin typeface="Calibri"/>
              </a:defRPr>
            </a:pPr>
          </a:p>
        </c:txPr>
        <c:crossAx val="2094734552"/>
        <c:crosses val="autoZero"/>
        <c:crossBetween val="between"/>
        <c:majorUnit val="3.5"/>
        <c:minorUnit val="1.75"/>
      </c:valAx>
      <c:spPr>
        <a:noFill/>
        <a:ln w="12700" cap="flat">
          <a:noFill/>
          <a:miter lim="400000"/>
        </a:ln>
        <a:effectLst/>
      </c:spPr>
    </c:plotArea>
    <c:legend>
      <c:legendPos val="b"/>
      <c:layout>
        <c:manualLayout>
          <c:xMode val="edge"/>
          <c:yMode val="edge"/>
          <c:x val="0.343136"/>
          <c:y val="0.945841"/>
          <c:w val="0.35016"/>
          <c:h val="0.0541587"/>
        </c:manualLayout>
      </c:layout>
      <c:overlay val="1"/>
      <c:spPr>
        <a:noFill/>
        <a:ln w="12700" cap="flat">
          <a:noFill/>
          <a:miter lim="400000"/>
        </a:ln>
        <a:effectLst/>
      </c:spPr>
      <c:txPr>
        <a:bodyPr rot="0"/>
        <a:lstStyle/>
        <a:p>
          <a:pPr>
            <a:defRPr b="0" i="0" strike="noStrike" sz="900" u="none">
              <a:solidFill>
                <a:srgbClr val="595959"/>
              </a:solidFill>
              <a:latin typeface="Calibri"/>
            </a:defRPr>
          </a:pPr>
        </a:p>
      </c:txPr>
    </c:legend>
    <c:plotVisOnly val="1"/>
    <c:dispBlanksAs val="gap"/>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1"/>
  <c:roundedCorners val="0"/>
  <c:chart>
    <c:title>
      <c:tx>
        <c:rich>
          <a:bodyPr rot="0"/>
          <a:lstStyle/>
          <a:p>
            <a:pPr>
              <a:defRPr b="1" i="0" strike="noStrike" sz="2200" u="none">
                <a:solidFill>
                  <a:srgbClr val="404040"/>
                </a:solidFill>
                <a:latin typeface="Calibri"/>
              </a:defRPr>
            </a:pPr>
            <a:r>
              <a:rPr b="1" i="0" strike="noStrike" sz="2200" u="none">
                <a:solidFill>
                  <a:srgbClr val="404040"/>
                </a:solidFill>
                <a:latin typeface="Calibri"/>
              </a:rPr>
              <a:t>In your current school, have you observed, responded to, or had a pupil report racial discrimination in the last 12 months? If so, please briefly describe what happened.</a:t>
            </a:r>
          </a:p>
        </c:rich>
      </c:tx>
      <c:layout>
        <c:manualLayout>
          <c:xMode val="edge"/>
          <c:yMode val="edge"/>
          <c:x val="0"/>
          <c:y val="0"/>
          <c:w val="1"/>
          <c:h val="0.311918"/>
        </c:manualLayout>
      </c:layout>
      <c:overlay val="1"/>
      <c:spPr>
        <a:noFill/>
        <a:effectLst/>
      </c:spPr>
    </c:title>
    <c:autoTitleDeleted val="1"/>
    <c:plotArea>
      <c:layout>
        <c:manualLayout>
          <c:layoutTarget val="inner"/>
          <c:xMode val="edge"/>
          <c:yMode val="edge"/>
          <c:x val="0.005"/>
          <c:y val="0.311918"/>
          <c:w val="0.632825"/>
          <c:h val="0.675582"/>
        </c:manualLayout>
      </c:layout>
      <c:pieChart>
        <c:varyColors val="0"/>
        <c:ser>
          <c:idx val="0"/>
          <c:order val="0"/>
          <c:tx>
            <c:strRef>
              <c:f>Sheet1!$A$2</c:f>
              <c:strCache>
                <c:ptCount val="1"/>
                <c:pt idx="0">
                  <c:v/>
                </c:pt>
              </c:strCache>
            </c:strRef>
          </c:tx>
          <c:spPr>
            <a:solidFill>
              <a:schemeClr val="accent1"/>
            </a:solidFill>
            <a:ln w="12700" cap="flat">
              <a:noFill/>
              <a:miter lim="400000"/>
            </a:ln>
            <a:effectLst>
              <a:outerShdw sx="100000" sy="100000" kx="0" ky="0" algn="tl" rotWithShape="1" blurRad="254000" dist="0" dir="0">
                <a:srgbClr val="000000">
                  <a:alpha val="20000"/>
                </a:srgbClr>
              </a:outerShdw>
            </a:effectLst>
          </c:spPr>
          <c:explosion val="0"/>
          <c:dPt>
            <c:idx val="0"/>
            <c:explosion val="0"/>
            <c:spPr>
              <a:solidFill>
                <a:schemeClr val="accent1"/>
              </a:solidFill>
              <a:ln w="12700" cap="flat">
                <a:noFill/>
                <a:miter lim="400000"/>
              </a:ln>
              <a:effectLst>
                <a:outerShdw sx="100000" sy="100000" kx="0" ky="0" algn="tl" rotWithShape="1" blurRad="254000" dist="0" dir="0">
                  <a:srgbClr val="000000">
                    <a:alpha val="20000"/>
                  </a:srgbClr>
                </a:outerShdw>
              </a:effectLst>
            </c:spPr>
          </c:dPt>
          <c:dPt>
            <c:idx val="1"/>
            <c:explosion val="0"/>
            <c:spPr>
              <a:solidFill>
                <a:schemeClr val="accent2"/>
              </a:solidFill>
              <a:ln w="12700" cap="flat">
                <a:noFill/>
                <a:miter lim="400000"/>
              </a:ln>
              <a:effectLst>
                <a:outerShdw sx="100000" sy="100000" kx="0" ky="0" algn="tl" rotWithShape="1" blurRad="254000" dist="0" dir="0">
                  <a:srgbClr val="000000">
                    <a:alpha val="20000"/>
                  </a:srgbClr>
                </a:outerShdw>
              </a:effectLst>
            </c:spPr>
          </c:dPt>
          <c:dLbls>
            <c:dLbl>
              <c:idx val="0"/>
              <c:numFmt formatCode="0%" sourceLinked="0"/>
              <c:txPr>
                <a:bodyPr/>
                <a:lstStyle/>
                <a:p>
                  <a:pPr>
                    <a:defRPr b="1" i="0" strike="noStrike" sz="1500" u="none">
                      <a:solidFill>
                        <a:srgbClr val="FFFFFF"/>
                      </a:solidFill>
                      <a:latin typeface="Calibri"/>
                    </a:defRPr>
                  </a:pPr>
                </a:p>
              </c:txPr>
              <c:dLblPos val="inEnd"/>
              <c:showLegendKey val="0"/>
              <c:showVal val="0"/>
              <c:showCatName val="1"/>
              <c:showSerName val="0"/>
              <c:showPercent val="1"/>
              <c:showBubbleSize val="0"/>
            </c:dLbl>
            <c:dLbl>
              <c:idx val="1"/>
              <c:numFmt formatCode="0%" sourceLinked="0"/>
              <c:txPr>
                <a:bodyPr/>
                <a:lstStyle/>
                <a:p>
                  <a:pPr>
                    <a:defRPr b="1" i="0" strike="noStrike" sz="1500" u="none">
                      <a:solidFill>
                        <a:srgbClr val="FFFFFF"/>
                      </a:solidFill>
                      <a:latin typeface="Calibri"/>
                    </a:defRPr>
                  </a:pPr>
                </a:p>
              </c:txPr>
              <c:dLblPos val="inEnd"/>
              <c:showLegendKey val="0"/>
              <c:showVal val="0"/>
              <c:showCatName val="1"/>
              <c:showSerName val="0"/>
              <c:showPercent val="1"/>
              <c:showBubbleSize val="0"/>
            </c:dLbl>
            <c:numFmt formatCode="0%" sourceLinked="0"/>
            <c:txPr>
              <a:bodyPr/>
              <a:lstStyle/>
              <a:p>
                <a:pPr>
                  <a:defRPr b="1" i="0" strike="noStrike" sz="1500" u="none">
                    <a:solidFill>
                      <a:srgbClr val="FFFFFF"/>
                    </a:solidFill>
                    <a:latin typeface="Calibri"/>
                  </a:defRPr>
                </a:pPr>
              </a:p>
            </c:txPr>
            <c:dLblPos val="inEnd"/>
            <c:showLegendKey val="0"/>
            <c:showVal val="0"/>
            <c:showCatName val="1"/>
            <c:showSerName val="0"/>
            <c:showPercent val="1"/>
            <c:showBubbleSize val="0"/>
            <c:showLeaderLines val="0"/>
            <c:leaderLines>
              <c:spPr>
                <a:noFill/>
                <a:ln w="6350" cap="flat">
                  <a:solidFill>
                    <a:srgbClr val="000000"/>
                  </a:solidFill>
                  <a:prstDash val="solid"/>
                  <a:miter lim="400000"/>
                </a:ln>
                <a:effectLst/>
              </c:spPr>
            </c:leaderLines>
          </c:dLbls>
          <c:cat>
            <c:strRef>
              <c:f>Sheet1!$B$1:$C$1</c:f>
              <c:strCache>
                <c:ptCount val="2"/>
                <c:pt idx="0">
                  <c:v>Yes</c:v>
                </c:pt>
                <c:pt idx="1">
                  <c:v>No</c:v>
                </c:pt>
              </c:strCache>
            </c:strRef>
          </c:cat>
          <c:val>
            <c:numRef>
              <c:f>Sheet1!$B$2:$C$2</c:f>
              <c:numCache>
                <c:ptCount val="2"/>
                <c:pt idx="0">
                  <c:v>0.250000</c:v>
                </c:pt>
                <c:pt idx="1">
                  <c:v>0.750000</c:v>
                </c:pt>
              </c:numCache>
            </c:numRef>
          </c:val>
        </c:ser>
        <c:firstSliceAng val="0"/>
      </c:pieChart>
      <c:spPr>
        <a:noFill/>
        <a:ln w="12700" cap="flat">
          <a:noFill/>
          <a:miter lim="400000"/>
        </a:ln>
        <a:effectLst/>
      </c:spPr>
    </c:plotArea>
    <c:legend>
      <c:legendPos val="r"/>
      <c:layout>
        <c:manualLayout>
          <c:xMode val="edge"/>
          <c:yMode val="edge"/>
          <c:x val="0.922017"/>
          <c:y val="0.571135"/>
          <c:w val="0.077983"/>
          <c:h val="0.0698223"/>
        </c:manualLayout>
      </c:layout>
      <c:overlay val="1"/>
      <c:spPr>
        <a:solidFill>
          <a:srgbClr val="F2F2F2">
            <a:alpha val="39000"/>
          </a:srgbClr>
        </a:solidFill>
        <a:ln w="12700" cap="flat">
          <a:noFill/>
          <a:miter lim="400000"/>
        </a:ln>
        <a:effectLst/>
      </c:spPr>
      <c:txPr>
        <a:bodyPr rot="0"/>
        <a:lstStyle/>
        <a:p>
          <a:pPr>
            <a:defRPr b="0" i="0" strike="noStrike" sz="1100" u="none">
              <a:solidFill>
                <a:srgbClr val="404040"/>
              </a:solidFill>
              <a:latin typeface="Calibri"/>
            </a:defRPr>
          </a:pPr>
        </a:p>
      </c:txPr>
    </c:legend>
    <c:plotVisOnly val="1"/>
    <c:dispBlanksAs val="gap"/>
  </c:chart>
  <c:spPr>
    <a:gradFill flip="none" rotWithShape="1">
      <a:gsLst>
        <a:gs pos="0">
          <a:srgbClr val="FFFFFF"/>
        </a:gs>
        <a:gs pos="39000">
          <a:srgbClr val="FFFFFF"/>
        </a:gs>
        <a:gs pos="100000">
          <a:srgbClr val="BFBFBF"/>
        </a:gs>
      </a:gsLst>
      <a:path path="circle">
        <a:fillToRect l="37721" t="-19636" r="62278" b="119636"/>
      </a:path>
    </a:gradFill>
    <a:ln w="12700" cap="flat">
      <a:solidFill>
        <a:srgbClr val="BFBFBF"/>
      </a:solidFill>
      <a:prstDash val="solid"/>
      <a:round/>
    </a:ln>
    <a:effectLst/>
  </c:sp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c:date1904 val="1"/>
  <c:roundedCorners val="0"/>
  <c:chart>
    <c:title>
      <c:tx>
        <c:rich>
          <a:bodyPr rot="0"/>
          <a:lstStyle/>
          <a:p>
            <a:pPr>
              <a:defRPr b="0" i="0" strike="noStrike" sz="1400" u="none">
                <a:solidFill>
                  <a:srgbClr val="595959"/>
                </a:solidFill>
                <a:latin typeface="Calibri"/>
              </a:defRPr>
            </a:pPr>
            <a:r>
              <a:rPr b="0" i="0" strike="noStrike" sz="1400" u="none">
                <a:solidFill>
                  <a:srgbClr val="595959"/>
                </a:solidFill>
                <a:latin typeface="Calibri"/>
              </a:rPr>
              <a:t>Incidents by Phase, where stated (96 total)</a:t>
            </a:r>
          </a:p>
        </c:rich>
      </c:tx>
      <c:layout>
        <c:manualLayout>
          <c:xMode val="edge"/>
          <c:yMode val="edge"/>
          <c:x val="0"/>
          <c:y val="0"/>
          <c:w val="1"/>
          <c:h val="0.163116"/>
        </c:manualLayout>
      </c:layout>
      <c:overlay val="1"/>
      <c:spPr>
        <a:noFill/>
        <a:effectLst/>
      </c:spPr>
    </c:title>
    <c:autoTitleDeleted val="1"/>
    <c:plotArea>
      <c:layout>
        <c:manualLayout>
          <c:layoutTarget val="inner"/>
          <c:xMode val="edge"/>
          <c:yMode val="edge"/>
          <c:x val="0.123009"/>
          <c:y val="0.163116"/>
          <c:w val="0.753981"/>
          <c:h val="0.641613"/>
        </c:manualLayout>
      </c:layout>
      <c:pieChart>
        <c:varyColors val="0"/>
        <c:ser>
          <c:idx val="0"/>
          <c:order val="0"/>
          <c:tx>
            <c:strRef>
              <c:f>Sheet1!$A$2</c:f>
              <c:strCache>
                <c:ptCount val="1"/>
                <c:pt idx="0">
                  <c:v/>
                </c:pt>
              </c:strCache>
            </c:strRef>
          </c:tx>
          <c:spPr>
            <a:solidFill>
              <a:schemeClr val="accent1"/>
            </a:solidFill>
            <a:ln w="19050" cap="flat">
              <a:solidFill>
                <a:srgbClr val="FFFFFF"/>
              </a:solidFill>
              <a:prstDash val="solid"/>
              <a:round/>
            </a:ln>
            <a:effectLst/>
          </c:spPr>
          <c:explosion val="0"/>
          <c:dPt>
            <c:idx val="0"/>
            <c:explosion val="0"/>
            <c:spPr>
              <a:solidFill>
                <a:schemeClr val="accent1"/>
              </a:solidFill>
              <a:ln w="19050" cap="flat">
                <a:solidFill>
                  <a:srgbClr val="FFFFFF"/>
                </a:solidFill>
                <a:prstDash val="solid"/>
                <a:round/>
              </a:ln>
              <a:effectLst/>
            </c:spPr>
          </c:dPt>
          <c:dPt>
            <c:idx val="1"/>
            <c:explosion val="0"/>
            <c:spPr>
              <a:solidFill>
                <a:schemeClr val="accent2"/>
              </a:solidFill>
              <a:ln w="19050" cap="flat">
                <a:solidFill>
                  <a:srgbClr val="FFFFFF"/>
                </a:solidFill>
                <a:prstDash val="solid"/>
                <a:round/>
              </a:ln>
              <a:effectLst/>
            </c:spPr>
          </c:dPt>
          <c:dPt>
            <c:idx val="2"/>
            <c:explosion val="0"/>
            <c:spPr>
              <a:solidFill>
                <a:schemeClr val="accent3"/>
              </a:solidFill>
              <a:ln w="19050" cap="flat">
                <a:solidFill>
                  <a:srgbClr val="FFFFFF"/>
                </a:solidFill>
                <a:prstDash val="solid"/>
                <a:round/>
              </a:ln>
              <a:effectLst/>
            </c:spPr>
          </c:dPt>
          <c:dLbls>
            <c:dLbl>
              <c:idx val="0"/>
              <c:numFmt formatCode="0" sourceLinked="0"/>
              <c:txPr>
                <a:bodyPr/>
                <a:lstStyle/>
                <a:p>
                  <a:pPr>
                    <a:defRPr b="0" i="0" strike="noStrike" sz="900" u="none">
                      <a:solidFill>
                        <a:srgbClr val="404040"/>
                      </a:solidFill>
                      <a:latin typeface="Calibri"/>
                    </a:defRPr>
                  </a:pPr>
                </a:p>
              </c:txPr>
              <c:dLblPos val="inEnd"/>
              <c:showLegendKey val="0"/>
              <c:showVal val="1"/>
              <c:showCatName val="0"/>
              <c:showSerName val="0"/>
              <c:showPercent val="0"/>
              <c:showBubbleSize val="0"/>
            </c:dLbl>
            <c:dLbl>
              <c:idx val="1"/>
              <c:numFmt formatCode="0" sourceLinked="0"/>
              <c:txPr>
                <a:bodyPr/>
                <a:lstStyle/>
                <a:p>
                  <a:pPr>
                    <a:defRPr b="0" i="0" strike="noStrike" sz="900" u="none">
                      <a:solidFill>
                        <a:srgbClr val="404040"/>
                      </a:solidFill>
                      <a:latin typeface="Calibri"/>
                    </a:defRPr>
                  </a:pPr>
                </a:p>
              </c:txPr>
              <c:dLblPos val="inEnd"/>
              <c:showLegendKey val="0"/>
              <c:showVal val="1"/>
              <c:showCatName val="0"/>
              <c:showSerName val="0"/>
              <c:showPercent val="0"/>
              <c:showBubbleSize val="0"/>
            </c:dLbl>
            <c:dLbl>
              <c:idx val="2"/>
              <c:numFmt formatCode="0" sourceLinked="0"/>
              <c:txPr>
                <a:bodyPr/>
                <a:lstStyle/>
                <a:p>
                  <a:pPr>
                    <a:defRPr b="0" i="0" strike="noStrike" sz="900" u="none">
                      <a:solidFill>
                        <a:srgbClr val="404040"/>
                      </a:solidFill>
                      <a:latin typeface="Calibri"/>
                    </a:defRPr>
                  </a:pPr>
                </a:p>
              </c:txPr>
              <c:dLblPos val="inEnd"/>
              <c:showLegendKey val="0"/>
              <c:showVal val="1"/>
              <c:showCatName val="0"/>
              <c:showSerName val="0"/>
              <c:showPercent val="0"/>
              <c:showBubbleSize val="0"/>
            </c:dLbl>
            <c:numFmt formatCode="0" sourceLinked="0"/>
            <c:txPr>
              <a:bodyPr/>
              <a:lstStyle/>
              <a:p>
                <a:pPr>
                  <a:defRPr b="0" i="0" strike="noStrike" sz="900" u="none">
                    <a:solidFill>
                      <a:srgbClr val="404040"/>
                    </a:solidFill>
                    <a:latin typeface="Calibri"/>
                  </a:defRPr>
                </a:pPr>
              </a:p>
            </c:txPr>
            <c:dLblPos val="inEnd"/>
            <c:showLegendKey val="0"/>
            <c:showVal val="1"/>
            <c:showCatName val="0"/>
            <c:showSerName val="0"/>
            <c:showPercent val="0"/>
            <c:showBubbleSize val="0"/>
            <c:showLeaderLines val="1"/>
            <c:leaderLines>
              <c:spPr>
                <a:noFill/>
                <a:ln w="9525" cap="flat">
                  <a:solidFill>
                    <a:srgbClr val="A6A6A6"/>
                  </a:solidFill>
                  <a:prstDash val="solid"/>
                  <a:round/>
                </a:ln>
                <a:effectLst/>
              </c:spPr>
            </c:leaderLines>
          </c:dLbls>
          <c:cat>
            <c:strRef>
              <c:f>Sheet1!$B$1:$D$1</c:f>
              <c:strCache>
                <c:ptCount val="3"/>
                <c:pt idx="0">
                  <c:v>Foundation Phase</c:v>
                </c:pt>
                <c:pt idx="1">
                  <c:v>Key Stage 2</c:v>
                </c:pt>
                <c:pt idx="2">
                  <c:v>Secondary</c:v>
                </c:pt>
              </c:strCache>
            </c:strRef>
          </c:cat>
          <c:val>
            <c:numRef>
              <c:f>Sheet1!$B$2:$D$2</c:f>
              <c:numCache>
                <c:ptCount val="3"/>
                <c:pt idx="0">
                  <c:v>7.000000</c:v>
                </c:pt>
                <c:pt idx="1">
                  <c:v>25.000000</c:v>
                </c:pt>
                <c:pt idx="2">
                  <c:v>64.000000</c:v>
                </c:pt>
              </c:numCache>
            </c:numRef>
          </c:val>
        </c:ser>
        <c:firstSliceAng val="0"/>
      </c:pieChart>
      <c:spPr>
        <a:noFill/>
        <a:ln w="12700" cap="flat">
          <a:noFill/>
          <a:miter lim="400000"/>
        </a:ln>
        <a:effectLst/>
      </c:spPr>
    </c:plotArea>
    <c:legend>
      <c:legendPos val="b"/>
      <c:layout>
        <c:manualLayout>
          <c:xMode val="edge"/>
          <c:yMode val="edge"/>
          <c:x val="0"/>
          <c:y val="0.954762"/>
          <c:w val="1"/>
          <c:h val="0.0452381"/>
        </c:manualLayout>
      </c:layout>
      <c:overlay val="1"/>
      <c:spPr>
        <a:noFill/>
        <a:ln w="12700" cap="flat">
          <a:noFill/>
          <a:miter lim="400000"/>
        </a:ln>
        <a:effectLst/>
      </c:spPr>
      <c:txPr>
        <a:bodyPr rot="0"/>
        <a:lstStyle/>
        <a:p>
          <a:pPr>
            <a:defRPr b="0" i="0" strike="noStrike" sz="900" u="none">
              <a:solidFill>
                <a:srgbClr val="FFFFFF"/>
              </a:solidFill>
              <a:latin typeface="Calibri"/>
            </a:defRPr>
          </a:pPr>
        </a:p>
      </c:txPr>
    </c:legend>
    <c:plotVisOnly val="1"/>
    <c:dispBlanksAs val="gap"/>
  </c:chart>
  <c:spPr>
    <a:noFill/>
    <a:ln>
      <a:noFill/>
    </a:ln>
    <a:effectLst/>
  </c:sp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c:date1904 val="1"/>
  <c:roundedCorners val="0"/>
  <c:chart>
    <c:title>
      <c:tx>
        <c:rich>
          <a:bodyPr rot="0"/>
          <a:lstStyle/>
          <a:p>
            <a:pPr>
              <a:defRPr b="0" i="0" strike="noStrike" sz="1400" u="none">
                <a:solidFill>
                  <a:srgbClr val="FFFFFF"/>
                </a:solidFill>
                <a:latin typeface="Calibri"/>
              </a:defRPr>
            </a:pPr>
            <a:r>
              <a:rPr b="0" i="0" strike="noStrike" sz="1400" u="none">
                <a:solidFill>
                  <a:srgbClr val="FFFFFF"/>
                </a:solidFill>
                <a:latin typeface="Calibri"/>
              </a:rPr>
              <a:t>Incidents by type, where stated (181 total)</a:t>
            </a:r>
          </a:p>
        </c:rich>
      </c:tx>
      <c:layout>
        <c:manualLayout>
          <c:xMode val="edge"/>
          <c:yMode val="edge"/>
          <c:x val="0.013085"/>
          <c:y val="0"/>
          <c:w val="0.926546"/>
          <c:h val="0.0774928"/>
        </c:manualLayout>
      </c:layout>
      <c:overlay val="1"/>
      <c:spPr>
        <a:noFill/>
        <a:effectLst/>
      </c:spPr>
    </c:title>
    <c:autoTitleDeleted val="1"/>
    <c:view3D>
      <c:rotX val="50"/>
      <c:hPercent val="25"/>
      <c:rotY val="0"/>
      <c:depthPercent val="100"/>
      <c:rAngAx val="0"/>
      <c:perspective val="30"/>
    </c:view3D>
    <c:floor>
      <c:spPr>
        <a:noFill/>
        <a:ln>
          <a:noFill/>
        </a:ln>
        <a:effectLst/>
        <a:sp3d/>
      </c:spPr>
    </c:floor>
    <c:sideWall>
      <c:spPr>
        <a:noFill/>
        <a:ln>
          <a:noFill/>
        </a:ln>
        <a:effectLst/>
        <a:sp3d/>
      </c:spPr>
    </c:sideWall>
    <c:backWall>
      <c:spPr>
        <a:noFill/>
        <a:ln>
          <a:noFill/>
        </a:ln>
        <a:effectLst/>
        <a:sp3d/>
      </c:spPr>
    </c:backWall>
    <c:plotArea>
      <c:layout>
        <c:manualLayout>
          <c:layoutTarget val="inner"/>
          <c:xMode val="edge"/>
          <c:yMode val="edge"/>
          <c:x val="0.166913"/>
          <c:y val="0.0774928"/>
          <c:w val="0.61889"/>
          <c:h val="0.820142"/>
        </c:manualLayout>
      </c:layout>
      <c:pie3DChart>
        <c:varyColors val="0"/>
        <c:ser>
          <c:idx val="0"/>
          <c:order val="0"/>
          <c:tx>
            <c:strRef>
              <c:f>Sheet1!$A$2</c:f>
              <c:strCache>
                <c:ptCount val="1"/>
                <c:pt idx="0">
                  <c:v/>
                </c:pt>
              </c:strCache>
            </c:strRef>
          </c:tx>
          <c:spPr>
            <a:solidFill>
              <a:schemeClr val="accent1"/>
            </a:solidFill>
            <a:ln w="12700" cap="flat">
              <a:noFill/>
              <a:miter lim="400000"/>
            </a:ln>
            <a:effectLst/>
            <a:sp3d prstMaterial="matte"/>
          </c:spPr>
          <c:explosion val="0"/>
          <c:dPt>
            <c:idx val="0"/>
            <c:explosion val="0"/>
            <c:spPr>
              <a:solidFill>
                <a:schemeClr val="accent1"/>
              </a:solidFill>
              <a:ln w="12700" cap="flat">
                <a:noFill/>
                <a:miter lim="400000"/>
              </a:ln>
              <a:effectLst/>
              <a:sp3d prstMaterial="matte"/>
            </c:spPr>
          </c:dPt>
          <c:dPt>
            <c:idx val="1"/>
            <c:explosion val="0"/>
            <c:spPr>
              <a:solidFill>
                <a:schemeClr val="accent2"/>
              </a:solidFill>
              <a:ln w="12700" cap="flat">
                <a:noFill/>
                <a:miter lim="400000"/>
              </a:ln>
              <a:effectLst/>
              <a:sp3d prstMaterial="matte"/>
            </c:spPr>
          </c:dPt>
          <c:dPt>
            <c:idx val="2"/>
            <c:explosion val="0"/>
            <c:spPr>
              <a:solidFill>
                <a:schemeClr val="accent3"/>
              </a:solidFill>
              <a:ln w="12700" cap="flat">
                <a:noFill/>
                <a:miter lim="400000"/>
              </a:ln>
              <a:effectLst/>
              <a:sp3d prstMaterial="matte"/>
            </c:spPr>
          </c:dPt>
          <c:dPt>
            <c:idx val="3"/>
            <c:explosion val="0"/>
            <c:spPr>
              <a:solidFill>
                <a:schemeClr val="accent4"/>
              </a:solidFill>
              <a:ln w="12700" cap="flat">
                <a:noFill/>
                <a:miter lim="400000"/>
              </a:ln>
              <a:effectLst/>
              <a:sp3d prstMaterial="matte"/>
            </c:spPr>
          </c:dPt>
          <c:dPt>
            <c:idx val="4"/>
            <c:explosion val="0"/>
            <c:spPr>
              <a:solidFill>
                <a:schemeClr val="accent5"/>
              </a:solidFill>
              <a:ln w="12700" cap="flat">
                <a:noFill/>
                <a:miter lim="400000"/>
              </a:ln>
              <a:effectLst/>
              <a:sp3d prstMaterial="matte"/>
            </c:spPr>
          </c:dPt>
          <c:dPt>
            <c:idx val="5"/>
            <c:explosion val="0"/>
            <c:spPr>
              <a:solidFill>
                <a:schemeClr val="accent6"/>
              </a:solidFill>
              <a:ln w="12700" cap="flat">
                <a:noFill/>
                <a:miter lim="400000"/>
              </a:ln>
              <a:effectLst/>
              <a:sp3d prstMaterial="matte"/>
            </c:spPr>
          </c:dPt>
          <c:dPt>
            <c:idx val="6"/>
            <c:explosion val="0"/>
            <c:spPr>
              <a:solidFill>
                <a:srgbClr val="2C4D75"/>
              </a:solidFill>
              <a:ln w="12700" cap="flat">
                <a:noFill/>
                <a:miter lim="400000"/>
              </a:ln>
              <a:effectLst/>
              <a:sp3d prstMaterial="matte"/>
            </c:spPr>
          </c:dPt>
          <c:dLbls>
            <c:dLbl>
              <c:idx val="0"/>
              <c:numFmt formatCode="0" sourceLinked="0"/>
              <c:txPr>
                <a:bodyPr/>
                <a:lstStyle/>
                <a:p>
                  <a:pPr>
                    <a:defRPr b="0" i="0" strike="noStrike" sz="900" u="none">
                      <a:solidFill>
                        <a:srgbClr val="404040"/>
                      </a:solidFill>
                      <a:latin typeface="Calibri"/>
                    </a:defRPr>
                  </a:pPr>
                </a:p>
              </c:txPr>
              <c:dLblPos val="inEnd"/>
              <c:showLegendKey val="0"/>
              <c:showVal val="1"/>
              <c:showCatName val="0"/>
              <c:showSerName val="0"/>
              <c:showPercent val="0"/>
              <c:showBubbleSize val="0"/>
            </c:dLbl>
            <c:dLbl>
              <c:idx val="1"/>
              <c:numFmt formatCode="0" sourceLinked="0"/>
              <c:txPr>
                <a:bodyPr/>
                <a:lstStyle/>
                <a:p>
                  <a:pPr>
                    <a:defRPr b="0" i="0" strike="noStrike" sz="900" u="none">
                      <a:solidFill>
                        <a:srgbClr val="404040"/>
                      </a:solidFill>
                      <a:latin typeface="Calibri"/>
                    </a:defRPr>
                  </a:pPr>
                </a:p>
              </c:txPr>
              <c:dLblPos val="inEnd"/>
              <c:showLegendKey val="0"/>
              <c:showVal val="1"/>
              <c:showCatName val="0"/>
              <c:showSerName val="0"/>
              <c:showPercent val="0"/>
              <c:showBubbleSize val="0"/>
            </c:dLbl>
            <c:dLbl>
              <c:idx val="2"/>
              <c:numFmt formatCode="0" sourceLinked="0"/>
              <c:txPr>
                <a:bodyPr/>
                <a:lstStyle/>
                <a:p>
                  <a:pPr>
                    <a:defRPr b="0" i="0" strike="noStrike" sz="900" u="none">
                      <a:solidFill>
                        <a:srgbClr val="404040"/>
                      </a:solidFill>
                      <a:latin typeface="Calibri"/>
                    </a:defRPr>
                  </a:pPr>
                </a:p>
              </c:txPr>
              <c:dLblPos val="inEnd"/>
              <c:showLegendKey val="0"/>
              <c:showVal val="1"/>
              <c:showCatName val="0"/>
              <c:showSerName val="0"/>
              <c:showPercent val="0"/>
              <c:showBubbleSize val="0"/>
            </c:dLbl>
            <c:dLbl>
              <c:idx val="3"/>
              <c:numFmt formatCode="0" sourceLinked="0"/>
              <c:txPr>
                <a:bodyPr/>
                <a:lstStyle/>
                <a:p>
                  <a:pPr>
                    <a:defRPr b="0" i="0" strike="noStrike" sz="900" u="none">
                      <a:solidFill>
                        <a:srgbClr val="404040"/>
                      </a:solidFill>
                      <a:latin typeface="Calibri"/>
                    </a:defRPr>
                  </a:pPr>
                </a:p>
              </c:txPr>
              <c:dLblPos val="outEnd"/>
              <c:showLegendKey val="0"/>
              <c:showVal val="1"/>
              <c:showCatName val="0"/>
              <c:showSerName val="0"/>
              <c:showPercent val="0"/>
              <c:showBubbleSize val="0"/>
            </c:dLbl>
            <c:dLbl>
              <c:idx val="4"/>
              <c:numFmt formatCode="0" sourceLinked="0"/>
              <c:txPr>
                <a:bodyPr/>
                <a:lstStyle/>
                <a:p>
                  <a:pPr>
                    <a:defRPr b="0" i="0" strike="noStrike" sz="900" u="none">
                      <a:solidFill>
                        <a:srgbClr val="404040"/>
                      </a:solidFill>
                      <a:latin typeface="Calibri"/>
                    </a:defRPr>
                  </a:pPr>
                </a:p>
              </c:txPr>
              <c:dLblPos val="outEnd"/>
              <c:showLegendKey val="0"/>
              <c:showVal val="1"/>
              <c:showCatName val="0"/>
              <c:showSerName val="0"/>
              <c:showPercent val="0"/>
              <c:showBubbleSize val="0"/>
            </c:dLbl>
            <c:dLbl>
              <c:idx val="5"/>
              <c:numFmt formatCode="0" sourceLinked="0"/>
              <c:txPr>
                <a:bodyPr/>
                <a:lstStyle/>
                <a:p>
                  <a:pPr>
                    <a:defRPr b="0" i="0" strike="noStrike" sz="900" u="none">
                      <a:solidFill>
                        <a:srgbClr val="404040"/>
                      </a:solidFill>
                      <a:latin typeface="Calibri"/>
                    </a:defRPr>
                  </a:pPr>
                </a:p>
              </c:txPr>
              <c:dLblPos val="outEnd"/>
              <c:showLegendKey val="0"/>
              <c:showVal val="1"/>
              <c:showCatName val="0"/>
              <c:showSerName val="0"/>
              <c:showPercent val="0"/>
              <c:showBubbleSize val="0"/>
            </c:dLbl>
            <c:dLbl>
              <c:idx val="6"/>
              <c:numFmt formatCode="0" sourceLinked="0"/>
              <c:txPr>
                <a:bodyPr/>
                <a:lstStyle/>
                <a:p>
                  <a:pPr>
                    <a:defRPr b="0" i="0" strike="noStrike" sz="900" u="none">
                      <a:solidFill>
                        <a:srgbClr val="404040"/>
                      </a:solidFill>
                      <a:latin typeface="Calibri"/>
                    </a:defRPr>
                  </a:pPr>
                </a:p>
              </c:txPr>
              <c:dLblPos val="outEnd"/>
              <c:showLegendKey val="0"/>
              <c:showVal val="1"/>
              <c:showCatName val="0"/>
              <c:showSerName val="0"/>
              <c:showPercent val="0"/>
              <c:showBubbleSize val="0"/>
            </c:dLbl>
            <c:numFmt formatCode="0" sourceLinked="0"/>
            <c:txPr>
              <a:bodyPr/>
              <a:lstStyle/>
              <a:p>
                <a:pPr>
                  <a:defRPr b="0" i="0" strike="noStrike" sz="900" u="none">
                    <a:solidFill>
                      <a:srgbClr val="404040"/>
                    </a:solidFill>
                    <a:latin typeface="Calibri"/>
                  </a:defRPr>
                </a:pPr>
              </a:p>
            </c:txPr>
            <c:dLblPos val="inEnd"/>
            <c:showLegendKey val="0"/>
            <c:showVal val="1"/>
            <c:showCatName val="0"/>
            <c:showSerName val="0"/>
            <c:showPercent val="0"/>
            <c:showBubbleSize val="0"/>
            <c:showLeaderLines val="0"/>
          </c:dLbls>
          <c:cat>
            <c:strRef>
              <c:f>Sheet1!$B$1:$H$1</c:f>
              <c:strCache>
                <c:ptCount val="7"/>
                <c:pt idx="0">
                  <c:v>Leaving out/different treatment</c:v>
                </c:pt>
                <c:pt idx="1">
                  <c:v>Name Calling</c:v>
                </c:pt>
                <c:pt idx="2">
                  <c:v>Comments</c:v>
                </c:pt>
                <c:pt idx="3">
                  <c:v>Jokes</c:v>
                </c:pt>
                <c:pt idx="4">
                  <c:v>Attacks</c:v>
                </c:pt>
                <c:pt idx="5">
                  <c:v>Online Bullying</c:v>
                </c:pt>
                <c:pt idx="6">
                  <c:v>Graffiti </c:v>
                </c:pt>
              </c:strCache>
            </c:strRef>
          </c:cat>
          <c:val>
            <c:numRef>
              <c:f>Sheet1!$B$2:$H$2</c:f>
              <c:numCache>
                <c:ptCount val="7"/>
                <c:pt idx="0">
                  <c:v>16.000000</c:v>
                </c:pt>
                <c:pt idx="1">
                  <c:v>70.000000</c:v>
                </c:pt>
                <c:pt idx="2">
                  <c:v>74.000000</c:v>
                </c:pt>
                <c:pt idx="3">
                  <c:v>11.000000</c:v>
                </c:pt>
                <c:pt idx="4">
                  <c:v>6.000000</c:v>
                </c:pt>
                <c:pt idx="5">
                  <c:v>2.000000</c:v>
                </c:pt>
                <c:pt idx="6">
                  <c:v>2.000000</c:v>
                </c:pt>
              </c:numCache>
            </c:numRef>
          </c:val>
        </c:ser>
      </c:pie3DChart>
      <c:spPr>
        <a:noFill/>
        <a:ln w="12700" cap="flat">
          <a:noFill/>
          <a:miter lim="400000"/>
        </a:ln>
        <a:effectLst/>
      </c:spPr>
    </c:plotArea>
    <c:legend>
      <c:legendPos val="r"/>
      <c:layout>
        <c:manualLayout>
          <c:xMode val="edge"/>
          <c:yMode val="edge"/>
          <c:x val="0"/>
          <c:y val="0.787683"/>
          <c:w val="1"/>
          <c:h val="0.212317"/>
        </c:manualLayout>
      </c:layout>
      <c:overlay val="1"/>
      <c:spPr>
        <a:noFill/>
        <a:ln w="12700" cap="flat">
          <a:noFill/>
          <a:miter lim="400000"/>
        </a:ln>
        <a:effectLst/>
      </c:spPr>
      <c:txPr>
        <a:bodyPr rot="0"/>
        <a:lstStyle/>
        <a:p>
          <a:pPr>
            <a:defRPr b="0" i="0" strike="noStrike" sz="900" u="none">
              <a:solidFill>
                <a:srgbClr val="FFFFFF"/>
              </a:solidFill>
              <a:latin typeface="Calibri"/>
            </a:defRPr>
          </a:pPr>
        </a:p>
      </c:txPr>
    </c:legend>
    <c:plotVisOnly val="1"/>
    <c:dispBlanksAs val="gap"/>
  </c:chart>
  <c:spPr>
    <a:noFill/>
    <a:ln>
      <a:noFill/>
    </a:ln>
    <a:effectLst/>
  </c:spPr>
  <c:externalData r:id="rId1">
    <c:autoUpdate val="0"/>
  </c:externalData>
</c:chartSpace>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89" name="Shape 189"/>
          <p:cNvSpPr/>
          <p:nvPr>
            <p:ph type="sldImg"/>
          </p:nvPr>
        </p:nvSpPr>
        <p:spPr>
          <a:xfrm>
            <a:off x="1143000" y="685800"/>
            <a:ext cx="4572000" cy="3429000"/>
          </a:xfrm>
          <a:prstGeom prst="rect">
            <a:avLst/>
          </a:prstGeom>
        </p:spPr>
        <p:txBody>
          <a:bodyPr/>
          <a:lstStyle/>
          <a:p>
            <a:pPr/>
          </a:p>
        </p:txBody>
      </p:sp>
      <p:sp>
        <p:nvSpPr>
          <p:cNvPr id="190" name="Shape 190"/>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a:defRPr>
    </a:lvl1pPr>
    <a:lvl2pPr indent="228600" latinLnBrk="0">
      <a:defRPr sz="1200">
        <a:latin typeface="+mn-lt"/>
        <a:ea typeface="+mn-ea"/>
        <a:cs typeface="+mn-cs"/>
        <a:sym typeface="Calibri"/>
      </a:defRPr>
    </a:lvl2pPr>
    <a:lvl3pPr indent="457200" latinLnBrk="0">
      <a:defRPr sz="1200">
        <a:latin typeface="+mn-lt"/>
        <a:ea typeface="+mn-ea"/>
        <a:cs typeface="+mn-cs"/>
        <a:sym typeface="Calibri"/>
      </a:defRPr>
    </a:lvl3pPr>
    <a:lvl4pPr indent="685800" latinLnBrk="0">
      <a:defRPr sz="1200">
        <a:latin typeface="+mn-lt"/>
        <a:ea typeface="+mn-ea"/>
        <a:cs typeface="+mn-cs"/>
        <a:sym typeface="Calibri"/>
      </a:defRPr>
    </a:lvl4pPr>
    <a:lvl5pPr indent="914400" latinLnBrk="0">
      <a:defRPr sz="1200">
        <a:latin typeface="+mn-lt"/>
        <a:ea typeface="+mn-ea"/>
        <a:cs typeface="+mn-cs"/>
        <a:sym typeface="Calibri"/>
      </a:defRPr>
    </a:lvl5pPr>
    <a:lvl6pPr indent="1143000" latinLnBrk="0">
      <a:defRPr sz="1200">
        <a:latin typeface="+mn-lt"/>
        <a:ea typeface="+mn-ea"/>
        <a:cs typeface="+mn-cs"/>
        <a:sym typeface="Calibri"/>
      </a:defRPr>
    </a:lvl6pPr>
    <a:lvl7pPr indent="1371600" latinLnBrk="0">
      <a:defRPr sz="1200">
        <a:latin typeface="+mn-lt"/>
        <a:ea typeface="+mn-ea"/>
        <a:cs typeface="+mn-cs"/>
        <a:sym typeface="Calibri"/>
      </a:defRPr>
    </a:lvl7pPr>
    <a:lvl8pPr indent="1600200" latinLnBrk="0">
      <a:defRPr sz="1200">
        <a:latin typeface="+mn-lt"/>
        <a:ea typeface="+mn-ea"/>
        <a:cs typeface="+mn-cs"/>
        <a:sym typeface="Calibri"/>
      </a:defRPr>
    </a:lvl8pPr>
    <a:lvl9pPr indent="1828800" latinLnBrk="0">
      <a:defRPr sz="1200">
        <a:latin typeface="+mn-lt"/>
        <a:ea typeface="+mn-ea"/>
        <a:cs typeface="+mn-cs"/>
        <a:sym typeface="Calibri"/>
      </a:defRPr>
    </a:lvl9pPr>
  </p:notesStyle>
</p:notesMaster>
</file>

<file path=ppt/notesSlides/_rels/notesSlide1.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2.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3.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4.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5.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6.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7.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Relationships>

</file>

<file path=ppt/notesSlides/_rels/notesSlide8.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Relationships>

</file>

<file path=ppt/notesSlides/_rels/notesSlide9.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Relationships>

</file>

<file path=ppt/notesSlides/_rels/notesSlide10.xml.rels><?xml version="1.0" encoding="UTF-8"?>
<Relationships xmlns="http://schemas.openxmlformats.org/package/2006/relationships"><Relationship Id="rId1" Type="http://schemas.openxmlformats.org/officeDocument/2006/relationships/slide" Target="../slides/slide17.xml"/><Relationship Id="rId2" Type="http://schemas.openxmlformats.org/officeDocument/2006/relationships/notesMaster" Target="../notesMasters/notesMaster1.xml"/></Relationships>

</file>

<file path=ppt/notesSlides/_rels/notesSlide11.xml.rels><?xml version="1.0" encoding="UTF-8"?>
<Relationships xmlns="http://schemas.openxmlformats.org/package/2006/relationships"><Relationship Id="rId1" Type="http://schemas.openxmlformats.org/officeDocument/2006/relationships/slide" Target="../slides/slide25.xml"/><Relationship Id="rId2" Type="http://schemas.openxmlformats.org/officeDocument/2006/relationships/notesMaster" Target="../notesMasters/notesMaster1.xml"/></Relationships>

</file>

<file path=ppt/notesSlides/_rels/notesSlide12.xml.rels><?xml version="1.0" encoding="UTF-8"?>
<Relationships xmlns="http://schemas.openxmlformats.org/package/2006/relationships"><Relationship Id="rId1" Type="http://schemas.openxmlformats.org/officeDocument/2006/relationships/slide" Target="../slides/slide26.xml"/><Relationship Id="rId2" Type="http://schemas.openxmlformats.org/officeDocument/2006/relationships/notesMaster" Target="../notesMasters/notesMaster1.xml"/></Relationships>

</file>

<file path=ppt/notesSlides/_rels/notesSlide13.xml.rels><?xml version="1.0" encoding="UTF-8"?>
<Relationships xmlns="http://schemas.openxmlformats.org/package/2006/relationships"><Relationship Id="rId1" Type="http://schemas.openxmlformats.org/officeDocument/2006/relationships/slide" Target="../slides/slide27.xml"/><Relationship Id="rId2" Type="http://schemas.openxmlformats.org/officeDocument/2006/relationships/notesMaster" Target="../notesMasters/notesMaster1.xml"/></Relationships>

</file>

<file path=ppt/notesSlides/_rels/notesSlide14.xml.rels><?xml version="1.0" encoding="UTF-8"?>
<Relationships xmlns="http://schemas.openxmlformats.org/package/2006/relationships"><Relationship Id="rId1" Type="http://schemas.openxmlformats.org/officeDocument/2006/relationships/slide" Target="../slides/slide28.xml"/><Relationship Id="rId2" Type="http://schemas.openxmlformats.org/officeDocument/2006/relationships/notesMaster" Target="../notesMasters/notesMaster1.xml"/></Relationships>

</file>

<file path=ppt/notesSlides/_rels/notesSlide15.xml.rels><?xml version="1.0" encoding="UTF-8"?>
<Relationships xmlns="http://schemas.openxmlformats.org/package/2006/relationships"><Relationship Id="rId1" Type="http://schemas.openxmlformats.org/officeDocument/2006/relationships/slide" Target="../slides/slide29.xml"/><Relationship Id="rId2" Type="http://schemas.openxmlformats.org/officeDocument/2006/relationships/notesMaster" Target="../notesMasters/notesMaster1.xml"/></Relationships>

</file>

<file path=ppt/notesSlides/_rels/notesSlide16.xml.rels><?xml version="1.0" encoding="UTF-8"?>
<Relationships xmlns="http://schemas.openxmlformats.org/package/2006/relationships"><Relationship Id="rId1" Type="http://schemas.openxmlformats.org/officeDocument/2006/relationships/slide" Target="../slides/slide30.xml"/><Relationship Id="rId2" Type="http://schemas.openxmlformats.org/officeDocument/2006/relationships/notesMaster" Target="../notesMasters/notesMaster1.xml"/></Relationships>

</file>

<file path=ppt/notesSlides/_rels/notesSlide17.xml.rels><?xml version="1.0" encoding="UTF-8"?>
<Relationships xmlns="http://schemas.openxmlformats.org/package/2006/relationships"><Relationship Id="rId1" Type="http://schemas.openxmlformats.org/officeDocument/2006/relationships/slide" Target="../slides/slide31.xml"/><Relationship Id="rId2" Type="http://schemas.openxmlformats.org/officeDocument/2006/relationships/notesMaster" Target="../notesMasters/notesMaster1.xml"/></Relationships>

</file>

<file path=ppt/notesSlides/_rels/notesSlide18.xml.rels><?xml version="1.0" encoding="UTF-8"?>
<Relationships xmlns="http://schemas.openxmlformats.org/package/2006/relationships"><Relationship Id="rId1" Type="http://schemas.openxmlformats.org/officeDocument/2006/relationships/slide" Target="../slides/slide32.xml"/><Relationship Id="rId2" Type="http://schemas.openxmlformats.org/officeDocument/2006/relationships/notesMaster" Target="../notesMasters/notesMaster1.xml"/></Relationships>

</file>

<file path=ppt/notesSlides/_rels/notesSlide19.xml.rels><?xml version="1.0" encoding="UTF-8"?>
<Relationships xmlns="http://schemas.openxmlformats.org/package/2006/relationships"><Relationship Id="rId1" Type="http://schemas.openxmlformats.org/officeDocument/2006/relationships/slide" Target="../slides/slide33.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7" name="Shape 207"/>
          <p:cNvSpPr/>
          <p:nvPr>
            <p:ph type="sldImg"/>
          </p:nvPr>
        </p:nvSpPr>
        <p:spPr>
          <a:prstGeom prst="rect">
            <a:avLst/>
          </a:prstGeom>
        </p:spPr>
        <p:txBody>
          <a:bodyPr/>
          <a:lstStyle/>
          <a:p>
            <a:pPr/>
          </a:p>
        </p:txBody>
      </p:sp>
      <p:sp>
        <p:nvSpPr>
          <p:cNvPr id="208" name="Shape 208"/>
          <p:cNvSpPr/>
          <p:nvPr>
            <p:ph type="body" sz="quarter" idx="1"/>
          </p:nvPr>
        </p:nvSpPr>
        <p:spPr>
          <a:prstGeom prst="rect">
            <a:avLst/>
          </a:prstGeom>
        </p:spPr>
        <p:txBody>
          <a:bodyPr/>
          <a:lstStyle/>
          <a:p>
            <a:pPr>
              <a:defRPr>
                <a:latin typeface="Arial"/>
                <a:ea typeface="Arial"/>
                <a:cs typeface="Arial"/>
                <a:sym typeface="Arial"/>
              </a:defRPr>
            </a:pPr>
            <a:r>
              <a:t>Into:</a:t>
            </a:r>
          </a:p>
          <a:p>
            <a:pPr>
              <a:defRPr>
                <a:latin typeface="Arial"/>
                <a:ea typeface="Arial"/>
                <a:cs typeface="Arial"/>
                <a:sym typeface="Arial"/>
              </a:defRPr>
            </a:pPr>
            <a:r>
              <a:t>Sometimes people get confused about us- Branding successful! We want to see racism stopped in all sports but the bread and butter of our work is in communities (education): schools, anyone who will take us to deliver anti racism. </a:t>
            </a:r>
          </a:p>
          <a:p>
            <a:pPr>
              <a:defRPr>
                <a:latin typeface="Arial"/>
                <a:ea typeface="Arial"/>
                <a:cs typeface="Arial"/>
                <a:sym typeface="Arial"/>
              </a:defRPr>
            </a:pPr>
            <a:r>
              <a:t>Also a campaigning arm.</a:t>
            </a:r>
          </a:p>
          <a:p>
            <a:pPr>
              <a:defRPr>
                <a:latin typeface="Arial"/>
                <a:ea typeface="Arial"/>
                <a:cs typeface="Arial"/>
                <a:sym typeface="Arial"/>
              </a:defRPr>
            </a:pPr>
          </a:p>
          <a:p>
            <a:pPr>
              <a:defRPr>
                <a:latin typeface="Arial"/>
                <a:ea typeface="Arial"/>
                <a:cs typeface="Arial"/>
                <a:sym typeface="Arial"/>
              </a:defRPr>
            </a:pPr>
            <a:r>
              <a:t>Intense day. WG responded to a call, post Brexit. Not to say there was no racism before that but the climat/campaign was cantered on anti muslim prejudice/ ant immigration sentiment. Sharp rise in Hate Crimes post vote to leave, as many were now given the confidence to voice/act upon these beliefs. Some confidence gained .All though we know the vote on EU was much more compelx than that.</a:t>
            </a:r>
          </a:p>
          <a:p>
            <a:pPr>
              <a:defRPr>
                <a:latin typeface="Arial"/>
                <a:ea typeface="Arial"/>
                <a:cs typeface="Arial"/>
                <a:sym typeface="Arial"/>
              </a:defRPr>
            </a:pPr>
          </a:p>
          <a:p>
            <a:pPr>
              <a:defRPr>
                <a:latin typeface="Arial"/>
                <a:ea typeface="Arial"/>
                <a:cs typeface="Arial"/>
                <a:sym typeface="Arial"/>
              </a:defRPr>
            </a:pPr>
            <a:r>
              <a:t>N – Organisation ‘bred and butter- in communities, education, prisons, hospitals’ Campaigning arm</a:t>
            </a:r>
          </a:p>
          <a:p>
            <a:pPr>
              <a:defRPr>
                <a:latin typeface="Arial"/>
                <a:ea typeface="Arial"/>
                <a:cs typeface="Arial"/>
                <a:sym typeface="Arial"/>
              </a:defRPr>
            </a:pPr>
            <a:r>
              <a:t>Brexit – Antimuslim, anti immigration, confidence gain </a:t>
            </a:r>
          </a:p>
          <a:p>
            <a:pPr>
              <a:defRPr>
                <a:latin typeface="Arial"/>
                <a:ea typeface="Arial"/>
                <a:cs typeface="Arial"/>
                <a:sym typeface="Arial"/>
              </a:defRPr>
            </a:pPr>
          </a:p>
          <a:p>
            <a:pPr>
              <a:defRPr>
                <a:latin typeface="Arial"/>
                <a:ea typeface="Arial"/>
                <a:cs typeface="Arial"/>
                <a:sym typeface="Arial"/>
              </a:defRPr>
            </a:pPr>
            <a:r>
              <a:t>There will be a lot of talking. Barriers. </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5" name="Shape 215"/>
          <p:cNvSpPr/>
          <p:nvPr>
            <p:ph type="sldImg"/>
          </p:nvPr>
        </p:nvSpPr>
        <p:spPr>
          <a:prstGeom prst="rect">
            <a:avLst/>
          </a:prstGeom>
        </p:spPr>
        <p:txBody>
          <a:bodyPr/>
          <a:lstStyle/>
          <a:p>
            <a:pPr/>
          </a:p>
        </p:txBody>
      </p:sp>
      <p:sp>
        <p:nvSpPr>
          <p:cNvPr id="216" name="Shape 216"/>
          <p:cNvSpPr/>
          <p:nvPr>
            <p:ph type="body" sz="quarter" idx="1"/>
          </p:nvPr>
        </p:nvSpPr>
        <p:spPr>
          <a:prstGeom prst="rect">
            <a:avLst/>
          </a:prstGeom>
        </p:spPr>
        <p:txBody>
          <a:bodyPr/>
          <a:lstStyle/>
          <a:p>
            <a:pPr/>
            <a:r>
              <a:t>Over view of today</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6" name="Shape 226"/>
          <p:cNvSpPr/>
          <p:nvPr>
            <p:ph type="sldImg"/>
          </p:nvPr>
        </p:nvSpPr>
        <p:spPr>
          <a:prstGeom prst="rect">
            <a:avLst/>
          </a:prstGeom>
        </p:spPr>
        <p:txBody>
          <a:bodyPr/>
          <a:lstStyle/>
          <a:p>
            <a:pPr/>
          </a:p>
        </p:txBody>
      </p:sp>
      <p:sp>
        <p:nvSpPr>
          <p:cNvPr id="227" name="Shape 227"/>
          <p:cNvSpPr/>
          <p:nvPr>
            <p:ph type="body" sz="quarter" idx="1"/>
          </p:nvPr>
        </p:nvSpPr>
        <p:spPr>
          <a:prstGeom prst="rect">
            <a:avLst/>
          </a:prstGeom>
        </p:spPr>
        <p:txBody>
          <a:bodyPr/>
          <a:lstStyle/>
          <a:p>
            <a:pPr/>
            <a:r>
              <a:t>Over view of today</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35" name="Shape 235"/>
          <p:cNvSpPr/>
          <p:nvPr>
            <p:ph type="sldImg"/>
          </p:nvPr>
        </p:nvSpPr>
        <p:spPr>
          <a:prstGeom prst="rect">
            <a:avLst/>
          </a:prstGeom>
        </p:spPr>
        <p:txBody>
          <a:bodyPr/>
          <a:lstStyle/>
          <a:p>
            <a:pPr/>
          </a:p>
        </p:txBody>
      </p:sp>
      <p:sp>
        <p:nvSpPr>
          <p:cNvPr id="236" name="Shape 236"/>
          <p:cNvSpPr/>
          <p:nvPr>
            <p:ph type="body" sz="quarter" idx="1"/>
          </p:nvPr>
        </p:nvSpPr>
        <p:spPr>
          <a:prstGeom prst="rect">
            <a:avLst/>
          </a:prstGeom>
        </p:spPr>
        <p:txBody>
          <a:bodyPr/>
          <a:lstStyle/>
          <a:p>
            <a:pPr/>
            <a:r>
              <a:t>What is the impact of racism, particularly in schools??</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49" name="Shape 249"/>
          <p:cNvSpPr/>
          <p:nvPr>
            <p:ph type="sldImg"/>
          </p:nvPr>
        </p:nvSpPr>
        <p:spPr>
          <a:prstGeom prst="rect">
            <a:avLst/>
          </a:prstGeom>
        </p:spPr>
        <p:txBody>
          <a:bodyPr/>
          <a:lstStyle/>
          <a:p>
            <a:pPr/>
          </a:p>
        </p:txBody>
      </p:sp>
      <p:sp>
        <p:nvSpPr>
          <p:cNvPr id="250" name="Shape 250"/>
          <p:cNvSpPr/>
          <p:nvPr>
            <p:ph type="body" sz="quarter" idx="1"/>
          </p:nvPr>
        </p:nvSpPr>
        <p:spPr>
          <a:prstGeom prst="rect">
            <a:avLst/>
          </a:prstGeom>
        </p:spPr>
        <p:txBody>
          <a:bodyPr/>
          <a:lstStyle/>
          <a:p>
            <a:pPr/>
            <a:r>
              <a:t>We aren’t here to tell people off!  Here to help with fears, and provide tips and resources to help combat racism in the classroom.  Here are some of the misconceptions.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57" name="Shape 257"/>
          <p:cNvSpPr/>
          <p:nvPr>
            <p:ph type="sldImg"/>
          </p:nvPr>
        </p:nvSpPr>
        <p:spPr>
          <a:prstGeom prst="rect">
            <a:avLst/>
          </a:prstGeom>
        </p:spPr>
        <p:txBody>
          <a:bodyPr/>
          <a:lstStyle/>
          <a:p>
            <a:pPr/>
          </a:p>
        </p:txBody>
      </p:sp>
      <p:sp>
        <p:nvSpPr>
          <p:cNvPr id="258" name="Shape 258"/>
          <p:cNvSpPr/>
          <p:nvPr>
            <p:ph type="body" sz="quarter" idx="1"/>
          </p:nvPr>
        </p:nvSpPr>
        <p:spPr>
          <a:prstGeom prst="rect">
            <a:avLst/>
          </a:prstGeom>
        </p:spPr>
        <p:txBody>
          <a:bodyPr/>
          <a:lstStyle/>
          <a:p>
            <a:pPr>
              <a:defRPr>
                <a:latin typeface="Arial"/>
                <a:ea typeface="Arial"/>
                <a:cs typeface="Arial"/>
                <a:sym typeface="Arial"/>
              </a:defRPr>
            </a:pPr>
            <a:r>
              <a:t>We would use these in society. We believe saying is important and modelling what we do with young people. Trying to explain value and meaning in society. Not unnesseceraly. </a:t>
            </a:r>
          </a:p>
          <a:p>
            <a:pPr>
              <a:defRPr>
                <a:latin typeface="Arial"/>
                <a:ea typeface="Arial"/>
                <a:cs typeface="Arial"/>
                <a:sym typeface="Arial"/>
              </a:defRPr>
            </a:pPr>
          </a:p>
          <a:p>
            <a:pPr>
              <a:defRPr>
                <a:latin typeface="Arial"/>
                <a:ea typeface="Arial"/>
                <a:cs typeface="Arial"/>
                <a:sym typeface="Arial"/>
              </a:defRPr>
            </a:pPr>
          </a:p>
          <a:p>
            <a:pPr>
              <a:defRPr>
                <a:latin typeface="Arial"/>
                <a:ea typeface="Arial"/>
                <a:cs typeface="Arial"/>
                <a:sym typeface="Arial"/>
              </a:defRPr>
            </a:pPr>
            <a:r>
              <a:t>We are going to use the words -  as it is what young people hear as we do in schools however we will.</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63" name="Shape 263"/>
          <p:cNvSpPr/>
          <p:nvPr>
            <p:ph type="sldImg"/>
          </p:nvPr>
        </p:nvSpPr>
        <p:spPr>
          <a:prstGeom prst="rect">
            <a:avLst/>
          </a:prstGeom>
        </p:spPr>
        <p:txBody>
          <a:bodyPr/>
          <a:lstStyle/>
          <a:p>
            <a:pPr/>
          </a:p>
        </p:txBody>
      </p:sp>
      <p:sp>
        <p:nvSpPr>
          <p:cNvPr id="264" name="Shape 264"/>
          <p:cNvSpPr/>
          <p:nvPr>
            <p:ph type="body" sz="quarter" idx="1"/>
          </p:nvPr>
        </p:nvSpPr>
        <p:spPr>
          <a:prstGeom prst="rect">
            <a:avLst/>
          </a:prstGeom>
        </p:spPr>
        <p:txBody>
          <a:bodyPr/>
          <a:lstStyle/>
          <a:p>
            <a:pPr/>
            <a:r>
              <a:t>Provocative issue, taliking about values and beliefs. Can be disagreements in the room.</a:t>
            </a:r>
          </a:p>
          <a:p>
            <a:pPr/>
          </a:p>
          <a:p>
            <a:pPr/>
            <a:r>
              <a:t>We are not here in any way to judge. Every discussion/activity is positioned in an educational framework. Learning. Feel comfortable. Us managing the room. Wide variety of people, skills, experiences. </a:t>
            </a:r>
          </a:p>
          <a:p>
            <a:pPr/>
          </a:p>
          <a:p>
            <a:pPr/>
            <a:r>
              <a:t>Overwhelm and patronised. Tough balance. Pitch in the middle.  Please stop us to explain or tell us we get this.</a:t>
            </a:r>
          </a:p>
          <a:p>
            <a:pPr/>
          </a:p>
          <a:p>
            <a:pPr/>
            <a:r>
              <a:t>Can provoke emotions. Evocative. We have all had different paths to reach here today. And there will be different experiences in the room. Almost. All racial incidents are centered aroud</a:t>
            </a:r>
          </a:p>
          <a:p>
            <a:pPr/>
          </a:p>
          <a:p>
            <a:pPr/>
            <a:r>
              <a:t>Power relations – some of us are more listened to in society. </a:t>
            </a:r>
          </a:p>
          <a:p>
            <a:pPr/>
          </a:p>
          <a:p>
            <a:pPr/>
            <a:r>
              <a:t>listend to more in society. If you are one of those, please be mindful. Complex conflict ridden subject. Our jobs to ensure that things are directed to the front through us. One voice at a time. </a:t>
            </a:r>
          </a:p>
          <a:p>
            <a:pPr/>
            <a:r>
              <a:t>We will try to live up to this too as we believe it is something we all strive to achieve, in your schools communities…</a:t>
            </a:r>
          </a:p>
          <a:p>
            <a:pPr/>
          </a:p>
          <a:p>
            <a:pPr/>
            <a:r>
              <a:t>We welcome conflict as that is how change happens. Sometimes people can hear that something is racist for the first time and that is something they have done.. So we want you to be mindfull of the differences within the room.</a:t>
            </a:r>
          </a:p>
          <a:p>
            <a:pPr/>
          </a:p>
          <a:p>
            <a:pPr/>
          </a:p>
          <a:p>
            <a:pPr/>
          </a:p>
          <a:p>
            <a:pPr/>
            <a:r>
              <a:t>N- topical issue/dissagreements/</a:t>
            </a:r>
          </a:p>
          <a:p>
            <a:pPr/>
            <a:r>
              <a:t>Today is about development not judging you. Honesty. </a:t>
            </a:r>
          </a:p>
          <a:p>
            <a:pPr/>
          </a:p>
          <a:p>
            <a:pPr/>
            <a:r>
              <a:t>Language – can be a trigger for some people.</a:t>
            </a:r>
          </a:p>
          <a:p>
            <a:pPr/>
            <a:r>
              <a:t>Complex, conflict riden subject.</a:t>
            </a:r>
          </a:p>
          <a:p>
            <a:pPr/>
          </a:p>
          <a:p>
            <a:pPr/>
            <a:r>
              <a:t>This is something that we hope you can replicate in your workplace.there will be no change without challenge.</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73" name="Shape 273"/>
          <p:cNvSpPr/>
          <p:nvPr>
            <p:ph type="sldImg"/>
          </p:nvPr>
        </p:nvSpPr>
        <p:spPr>
          <a:prstGeom prst="rect">
            <a:avLst/>
          </a:prstGeom>
        </p:spPr>
        <p:txBody>
          <a:bodyPr/>
          <a:lstStyle/>
          <a:p>
            <a:pPr/>
          </a:p>
        </p:txBody>
      </p:sp>
      <p:sp>
        <p:nvSpPr>
          <p:cNvPr id="274" name="Shape 274"/>
          <p:cNvSpPr/>
          <p:nvPr>
            <p:ph type="body" sz="quarter" idx="1"/>
          </p:nvPr>
        </p:nvSpPr>
        <p:spPr>
          <a:prstGeom prst="rect">
            <a:avLst/>
          </a:prstGeom>
        </p:spPr>
        <p:txBody>
          <a:bodyPr/>
          <a:lstStyle/>
          <a:p>
            <a:pPr/>
            <a:r>
              <a:t>What is the impact of racism, particularly in schools??</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86" name="Shape 286"/>
          <p:cNvSpPr/>
          <p:nvPr>
            <p:ph type="sldImg"/>
          </p:nvPr>
        </p:nvSpPr>
        <p:spPr>
          <a:prstGeom prst="rect">
            <a:avLst/>
          </a:prstGeom>
        </p:spPr>
        <p:txBody>
          <a:bodyPr/>
          <a:lstStyle/>
          <a:p>
            <a:pPr/>
          </a:p>
        </p:txBody>
      </p:sp>
      <p:sp>
        <p:nvSpPr>
          <p:cNvPr id="287" name="Shape 287"/>
          <p:cNvSpPr/>
          <p:nvPr>
            <p:ph type="body" sz="quarter" idx="1"/>
          </p:nvPr>
        </p:nvSpPr>
        <p:spPr>
          <a:prstGeom prst="rect">
            <a:avLst/>
          </a:prstGeom>
        </p:spPr>
        <p:txBody>
          <a:bodyPr/>
          <a:lstStyle/>
          <a:p>
            <a:pPr marL="241469" indent="-241469">
              <a:buSzPct val="100000"/>
              <a:buAutoNum type="arabicPeriod" startAt="1"/>
            </a:pPr>
            <a:r>
              <a:t>Cardiff graffiti 2018</a:t>
            </a:r>
          </a:p>
          <a:p>
            <a:pPr marL="241469" indent="-241469">
              <a:buSzPct val="100000"/>
              <a:buAutoNum type="arabicPeriod" startAt="1"/>
            </a:pPr>
            <a:r>
              <a:t>Scarlets</a:t>
            </a:r>
          </a:p>
          <a:p>
            <a:pPr marL="241469" indent="-241469">
              <a:buSzPct val="100000"/>
              <a:buAutoNum type="arabicPeriod" startAt="1"/>
            </a:pPr>
            <a:r>
              <a:t>Newport arsonist 2018</a:t>
            </a:r>
          </a:p>
          <a:p>
            <a:pPr marL="241469" indent="-241469">
              <a:buSzPct val="100000"/>
              <a:buAutoNum type="arabicPeriod" startAt="1"/>
            </a:pPr>
            <a:r>
              <a:t>Newtown racist incident</a:t>
            </a:r>
          </a:p>
          <a:p>
            <a:pPr marL="241469" indent="-241469">
              <a:buSzPct val="100000"/>
              <a:buAutoNum type="arabicPeriod" startAt="1"/>
            </a:pPr>
            <a:r>
              <a:t>Graffiti on school burned by Newport arsonist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33" name="Shape 333"/>
          <p:cNvSpPr/>
          <p:nvPr>
            <p:ph type="sldImg"/>
          </p:nvPr>
        </p:nvSpPr>
        <p:spPr>
          <a:prstGeom prst="rect">
            <a:avLst/>
          </a:prstGeom>
        </p:spPr>
        <p:txBody>
          <a:bodyPr/>
          <a:lstStyle/>
          <a:p>
            <a:pPr/>
          </a:p>
        </p:txBody>
      </p:sp>
      <p:sp>
        <p:nvSpPr>
          <p:cNvPr id="334" name="Shape 334"/>
          <p:cNvSpPr/>
          <p:nvPr>
            <p:ph type="body" sz="quarter" idx="1"/>
          </p:nvPr>
        </p:nvSpPr>
        <p:spPr>
          <a:prstGeom prst="rect">
            <a:avLst/>
          </a:prstGeom>
        </p:spPr>
        <p:txBody>
          <a:bodyPr/>
          <a:lstStyle/>
          <a:p>
            <a:pPr/>
            <a:r>
              <a:t>Nationality mainly focused on South Asian, Eastern European or just any non-British</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12" name="Shape 412"/>
          <p:cNvSpPr/>
          <p:nvPr>
            <p:ph type="sldImg"/>
          </p:nvPr>
        </p:nvSpPr>
        <p:spPr>
          <a:prstGeom prst="rect">
            <a:avLst/>
          </a:prstGeom>
        </p:spPr>
        <p:txBody>
          <a:bodyPr/>
          <a:lstStyle/>
          <a:p>
            <a:pPr/>
          </a:p>
        </p:txBody>
      </p:sp>
      <p:sp>
        <p:nvSpPr>
          <p:cNvPr id="413" name="Shape 413"/>
          <p:cNvSpPr/>
          <p:nvPr>
            <p:ph type="body" sz="quarter" idx="1"/>
          </p:nvPr>
        </p:nvSpPr>
        <p:spPr>
          <a:prstGeom prst="rect">
            <a:avLst/>
          </a:prstGeom>
        </p:spPr>
        <p:txBody>
          <a:bodyPr/>
          <a:lstStyle/>
          <a:p>
            <a:pPr/>
            <a:r>
              <a:t>Start with legislation. Dry but is important. Eq Act – heard of it, briefly go through is.different levels of knowledge.</a:t>
            </a:r>
          </a:p>
          <a:p>
            <a:pPr/>
          </a:p>
          <a:p>
            <a:pPr/>
            <a:r>
              <a:t>2010 -176 seportae pieces of legislatio consoldiations into 1. act. i.e –race relations, sexual discrimination act. It’s very cealr how you are protected.</a:t>
            </a:r>
          </a:p>
          <a:p>
            <a:pPr/>
          </a:p>
          <a:p>
            <a:pPr/>
            <a:r>
              <a:t>There are 4 prohibited behavious. What you are not allowed to do. People not allowed to do to you.</a:t>
            </a:r>
          </a:p>
          <a:p>
            <a:pPr/>
          </a:p>
          <a:p>
            <a:pPr/>
            <a:r>
              <a:t>Discrimination</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31" name="Shape 431"/>
          <p:cNvSpPr/>
          <p:nvPr>
            <p:ph type="sldImg"/>
          </p:nvPr>
        </p:nvSpPr>
        <p:spPr>
          <a:prstGeom prst="rect">
            <a:avLst/>
          </a:prstGeom>
        </p:spPr>
        <p:txBody>
          <a:bodyPr/>
          <a:lstStyle/>
          <a:p>
            <a:pPr/>
          </a:p>
        </p:txBody>
      </p:sp>
      <p:sp>
        <p:nvSpPr>
          <p:cNvPr id="432" name="Shape 432"/>
          <p:cNvSpPr/>
          <p:nvPr>
            <p:ph type="body" sz="quarter" idx="1"/>
          </p:nvPr>
        </p:nvSpPr>
        <p:spPr>
          <a:prstGeom prst="rect">
            <a:avLst/>
          </a:prstGeom>
        </p:spPr>
        <p:txBody>
          <a:bodyPr/>
          <a:lstStyle/>
          <a:p>
            <a:pPr/>
            <a:r>
              <a:t>Q) 4 prohibited behaviours?</a:t>
            </a:r>
          </a:p>
          <a:p>
            <a:pPr/>
          </a:p>
          <a:p>
            <a:pPr/>
            <a:r>
              <a:t>Discrim into two types.</a:t>
            </a:r>
          </a:p>
          <a:p>
            <a:pPr/>
          </a:p>
          <a:p>
            <a:pPr/>
            <a:r>
              <a:t>1. Direct- Because of protected characteristic (We will look at these).’Part of identity’.</a:t>
            </a:r>
          </a:p>
          <a:p>
            <a:pPr/>
          </a:p>
          <a:p>
            <a:pPr/>
            <a:r>
              <a:t>2. Indirect – less overt but just as important. When a provision,practice or policy. Example- wore something on your head because of disability. Employee say no because it looks messy, to everyone. Disproportionately effect you.</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67" name="Shape 467"/>
          <p:cNvSpPr/>
          <p:nvPr>
            <p:ph type="sldImg"/>
          </p:nvPr>
        </p:nvSpPr>
        <p:spPr>
          <a:prstGeom prst="rect">
            <a:avLst/>
          </a:prstGeom>
        </p:spPr>
        <p:txBody>
          <a:bodyPr/>
          <a:lstStyle/>
          <a:p>
            <a:pPr/>
          </a:p>
        </p:txBody>
      </p:sp>
      <p:sp>
        <p:nvSpPr>
          <p:cNvPr id="468" name="Shape 468"/>
          <p:cNvSpPr/>
          <p:nvPr>
            <p:ph type="body" sz="quarter" idx="1"/>
          </p:nvPr>
        </p:nvSpPr>
        <p:spPr>
          <a:prstGeom prst="rect">
            <a:avLst/>
          </a:prstGeom>
        </p:spPr>
        <p:txBody>
          <a:bodyPr/>
          <a:lstStyle/>
          <a:p>
            <a:pPr/>
            <a:r>
              <a:t>There are 9</a:t>
            </a:r>
          </a:p>
          <a:p>
            <a:pPr/>
            <a:r>
              <a:t>QTry to name on your tables.</a:t>
            </a:r>
          </a:p>
          <a:p>
            <a:pPr/>
            <a:r>
              <a:t>2 we are focusing on:</a:t>
            </a:r>
          </a:p>
          <a:p>
            <a:pPr>
              <a:buSzPct val="100000"/>
              <a:buChar char="-"/>
            </a:pPr>
            <a:r>
              <a:t>Religion/</a:t>
            </a:r>
          </a:p>
          <a:p>
            <a:pPr>
              <a:buSzPct val="100000"/>
              <a:buChar char="-"/>
            </a:pPr>
            <a:r>
              <a:t>Ethnicity and race . </a:t>
            </a:r>
          </a:p>
          <a:p>
            <a:pPr>
              <a:buSzPct val="100000"/>
              <a:buChar char="-"/>
            </a:pPr>
          </a:p>
          <a:p>
            <a:pPr/>
            <a:r>
              <a:t>However there are parelles between the gideline and principles that can be drawn between other areas of equality. Centered on the same things History. Population. Power.</a:t>
            </a:r>
          </a:p>
          <a:p>
            <a:pPr/>
          </a:p>
          <a:p>
            <a:pPr/>
            <a:r>
              <a:t>They cente on three things:</a:t>
            </a:r>
          </a:p>
          <a:p>
            <a:pPr>
              <a:buSzPct val="100000"/>
              <a:buChar char="-"/>
            </a:pPr>
            <a:r>
              <a:t>History – What has happened to that group of people</a:t>
            </a:r>
          </a:p>
          <a:p>
            <a:pPr>
              <a:buSzPct val="100000"/>
              <a:buChar char="-"/>
            </a:pPr>
            <a:r>
              <a:t>Population Size – who are the most dominant</a:t>
            </a:r>
          </a:p>
          <a:p>
            <a:pPr>
              <a:buSzPct val="100000"/>
              <a:buChar char="-"/>
            </a:pPr>
            <a:r>
              <a:t>Power – I can see how population works but why power? When it comes to Women half of population, then we look to power. </a:t>
            </a:r>
          </a:p>
          <a:p>
            <a:pPr/>
          </a:p>
          <a:p>
            <a:pPr/>
          </a:p>
          <a:p>
            <a:pPr/>
          </a:p>
          <a:p>
            <a:pPr/>
          </a:p>
          <a:p>
            <a:pPr/>
            <a:r>
              <a:t>Countdown theme</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74" name="Shape 474"/>
          <p:cNvSpPr/>
          <p:nvPr>
            <p:ph type="sldImg"/>
          </p:nvPr>
        </p:nvSpPr>
        <p:spPr>
          <a:prstGeom prst="rect">
            <a:avLst/>
          </a:prstGeom>
        </p:spPr>
        <p:txBody>
          <a:bodyPr/>
          <a:lstStyle/>
          <a:p>
            <a:pPr/>
          </a:p>
        </p:txBody>
      </p:sp>
      <p:sp>
        <p:nvSpPr>
          <p:cNvPr id="475" name="Shape 475"/>
          <p:cNvSpPr/>
          <p:nvPr>
            <p:ph type="body" sz="quarter" idx="1"/>
          </p:nvPr>
        </p:nvSpPr>
        <p:spPr>
          <a:prstGeom prst="rect">
            <a:avLst/>
          </a:prstGeom>
        </p:spPr>
        <p:txBody>
          <a:bodyPr/>
          <a:lstStyle/>
          <a:p>
            <a:pPr>
              <a:defRPr>
                <a:solidFill>
                  <a:srgbClr val="262626"/>
                </a:solidFill>
                <a:latin typeface="Gill Sans"/>
                <a:ea typeface="Gill Sans"/>
                <a:cs typeface="Gill Sans"/>
                <a:sym typeface="Gill Sans"/>
              </a:defRPr>
            </a:pPr>
            <a:r>
              <a:t>There is a problem with the word. </a:t>
            </a:r>
          </a:p>
          <a:p>
            <a:pPr>
              <a:defRPr>
                <a:solidFill>
                  <a:srgbClr val="262626"/>
                </a:solidFill>
                <a:latin typeface="Gill Sans"/>
                <a:ea typeface="Gill Sans"/>
                <a:cs typeface="Gill Sans"/>
                <a:sym typeface="Gill Sans"/>
              </a:defRPr>
            </a:pPr>
            <a:r>
              <a:t>Q. What is the problem?</a:t>
            </a:r>
          </a:p>
          <a:p>
            <a:pPr>
              <a:defRPr>
                <a:solidFill>
                  <a:srgbClr val="262626"/>
                </a:solidFill>
                <a:latin typeface="Gill Sans"/>
                <a:ea typeface="Gill Sans"/>
                <a:cs typeface="Gill Sans"/>
                <a:sym typeface="Gill Sans"/>
              </a:defRPr>
            </a:pPr>
            <a:r>
              <a:t>Non sensicly. Ambiguous – some people say white, religion country.</a:t>
            </a:r>
          </a:p>
          <a:p>
            <a:pPr>
              <a:defRPr>
                <a:solidFill>
                  <a:srgbClr val="262626"/>
                </a:solidFill>
                <a:latin typeface="Gill Sans"/>
                <a:ea typeface="Gill Sans"/>
                <a:cs typeface="Gill Sans"/>
                <a:sym typeface="Gill Sans"/>
              </a:defRPr>
            </a:pPr>
          </a:p>
          <a:p>
            <a:pPr>
              <a:defRPr>
                <a:solidFill>
                  <a:srgbClr val="262626"/>
                </a:solidFill>
                <a:latin typeface="Gill Sans"/>
                <a:ea typeface="Gill Sans"/>
                <a:cs typeface="Gill Sans"/>
                <a:sym typeface="Gill Sans"/>
              </a:defRPr>
            </a:pPr>
          </a:p>
          <a:p>
            <a:pPr>
              <a:defRPr>
                <a:solidFill>
                  <a:srgbClr val="262626"/>
                </a:solidFill>
                <a:latin typeface="Gill Sans"/>
                <a:ea typeface="Gill Sans"/>
                <a:cs typeface="Gill Sans"/>
                <a:sym typeface="Gill Sans"/>
              </a:defRPr>
            </a:pPr>
            <a:r>
              <a:t>N- Questions on this. Mapping identity. Legislation still use these words. </a:t>
            </a:r>
          </a:p>
          <a:p>
            <a:pPr>
              <a:defRPr>
                <a:solidFill>
                  <a:srgbClr val="262626"/>
                </a:solidFill>
                <a:latin typeface="Gill Sans"/>
                <a:ea typeface="Gill Sans"/>
                <a:cs typeface="Gill Sans"/>
                <a:sym typeface="Gill Sans"/>
              </a:defRPr>
            </a:pPr>
          </a:p>
          <a:p>
            <a:pPr>
              <a:defRPr>
                <a:solidFill>
                  <a:srgbClr val="262626"/>
                </a:solidFill>
                <a:latin typeface="Gill Sans"/>
                <a:ea typeface="Gill Sans"/>
                <a:cs typeface="Gill Sans"/>
                <a:sym typeface="Gill Sans"/>
              </a:defRPr>
            </a:pPr>
            <a:r>
              <a:t>Race does not exist – there is no scientific way of identifying race </a:t>
            </a:r>
            <a:r>
              <a:rPr>
                <a:solidFill>
                  <a:srgbClr val="404040"/>
                </a:solidFill>
              </a:rPr>
              <a:t>(ask the lungs!)</a:t>
            </a:r>
            <a:endParaRPr>
              <a:solidFill>
                <a:srgbClr val="404040"/>
              </a:solidFill>
            </a:endParaRPr>
          </a:p>
          <a:p>
            <a:pPr>
              <a:defRPr>
                <a:solidFill>
                  <a:srgbClr val="404040"/>
                </a:solidFill>
                <a:latin typeface="Gill Sans"/>
                <a:ea typeface="Gill Sans"/>
                <a:cs typeface="Gill Sans"/>
                <a:sym typeface="Gill Sans"/>
              </a:defRPr>
            </a:pPr>
          </a:p>
          <a:p>
            <a:pPr/>
            <a:r>
              <a:t>Race doesn't matter.</a:t>
            </a:r>
          </a:p>
          <a:p>
            <a:pPr/>
            <a:r>
              <a:t>In fact, it doesn't even exist in humans.</a:t>
            </a:r>
          </a:p>
          <a:p>
            <a:pPr/>
            <a:r>
              <a:t>While that may sound like the idealistic decree of a minister or rabbi, it's actually the conclusion of an evolutionary and population biologist at Washington University.</a:t>
            </a:r>
          </a:p>
          <a:p>
            <a:pPr/>
            <a:r>
              <a:t>Alan R. Templeton, Ph.D., professor of biology in Arts and Sciences, has analyzed DNA from global human populations that reveal the patterns of human evolution over the past one million years. He shows that while there is plenty of genetic variation in humans, most of the variation is individual variation. While between-population variation exists, it is either too small, which is a quantitative variation, or it is not the right type of qualitative variation -- it does not mark historical sublineages of humanity.</a:t>
            </a:r>
          </a:p>
          <a:p>
            <a:pPr/>
            <a:r>
              <a:t>Using the latest molecular biology techniques, Templeton has analyzed millions of genetic sequences found in three distinct types of human DNA and concludes that, in the scientific sense, there is no such thing as race.</a:t>
            </a:r>
          </a:p>
          <a:p>
            <a:pPr/>
            <a:r>
              <a:t>"Race is a real cultural, political and economic concept in society, but it is not a biological concept, and that unfortunately is what many people wrongfully consider to be the essence of race in humans -- genetic differences," Templeton said. "Evolutionary history is the key to understanding race, and new molecular biology techniques offer so much on recent evolutionary history. I wanted to bring some objectivity to the topic. This very objective analysis shows the outcome is not even a close call: There's nothing even like a really distinct subdivision of humanity."</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83" name="Shape 483"/>
          <p:cNvSpPr/>
          <p:nvPr>
            <p:ph type="sldImg"/>
          </p:nvPr>
        </p:nvSpPr>
        <p:spPr>
          <a:prstGeom prst="rect">
            <a:avLst/>
          </a:prstGeom>
        </p:spPr>
        <p:txBody>
          <a:bodyPr/>
          <a:lstStyle/>
          <a:p>
            <a:pPr/>
          </a:p>
        </p:txBody>
      </p:sp>
      <p:sp>
        <p:nvSpPr>
          <p:cNvPr id="484" name="Shape 484"/>
          <p:cNvSpPr/>
          <p:nvPr>
            <p:ph type="body" sz="quarter" idx="1"/>
          </p:nvPr>
        </p:nvSpPr>
        <p:spPr>
          <a:prstGeom prst="rect">
            <a:avLst/>
          </a:prstGeom>
        </p:spPr>
        <p:txBody>
          <a:bodyPr/>
          <a:lstStyle/>
          <a:p>
            <a:pPr/>
            <a:r>
              <a:t>Sudo Science said you can biologically catagories people by there race. Not only that you could assign a worth, attributes.</a:t>
            </a:r>
          </a:p>
          <a:p>
            <a:pPr/>
          </a:p>
          <a:p>
            <a:pPr/>
            <a:r>
              <a:t>Science- Humans 99.9% (Quote from Book). 0.01may account for what we look like but it is insignificant. Two cabbages. </a:t>
            </a:r>
          </a:p>
          <a:p>
            <a:pPr/>
            <a:r>
              <a:t>Why do people come up with these ideas- History – depression/trans atlantic slave trade. Categorizing people. Less/more. That belief has been used by many others throughout history. History – Adolf – I am going to shift who is at the bottom of that hierarchy.</a:t>
            </a:r>
          </a:p>
          <a:p>
            <a:pPr/>
            <a:r>
              <a:t> (Uganda) book Tutsi Huitu.</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90" name="Shape 490"/>
          <p:cNvSpPr/>
          <p:nvPr>
            <p:ph type="sldImg"/>
          </p:nvPr>
        </p:nvSpPr>
        <p:spPr>
          <a:prstGeom prst="rect">
            <a:avLst/>
          </a:prstGeom>
        </p:spPr>
        <p:txBody>
          <a:bodyPr/>
          <a:lstStyle/>
          <a:p>
            <a:pPr/>
          </a:p>
        </p:txBody>
      </p:sp>
      <p:sp>
        <p:nvSpPr>
          <p:cNvPr id="491" name="Shape 491"/>
          <p:cNvSpPr/>
          <p:nvPr>
            <p:ph type="body" sz="quarter" idx="1"/>
          </p:nvPr>
        </p:nvSpPr>
        <p:spPr>
          <a:prstGeom prst="rect">
            <a:avLst/>
          </a:prstGeom>
        </p:spPr>
        <p:txBody>
          <a:bodyPr/>
          <a:lstStyle/>
          <a:p>
            <a:pPr/>
            <a:r>
              <a:t>What the equality act means:</a:t>
            </a:r>
          </a:p>
          <a:p>
            <a:pPr/>
          </a:p>
          <a:p>
            <a:pPr/>
            <a:r>
              <a:t>Can get a bit confusing. But it lists the certaing groups. Specifically protected because of their ethnicity GRT, doesn’t mean less protection for anyone else. Everyone is protected. Miss treatment of those groups is racism and some aren’t aware of this.</a:t>
            </a:r>
          </a:p>
          <a:p>
            <a:pPr/>
          </a:p>
          <a:p>
            <a:pPr/>
            <a:r>
              <a:t>  </a:t>
            </a:r>
          </a:p>
          <a:p>
            <a:pPr/>
            <a:r>
              <a:t>Q – Groups are protected from the act. As are you.</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97" name="Shape 497"/>
          <p:cNvSpPr/>
          <p:nvPr>
            <p:ph type="sldImg"/>
          </p:nvPr>
        </p:nvSpPr>
        <p:spPr>
          <a:prstGeom prst="rect">
            <a:avLst/>
          </a:prstGeom>
        </p:spPr>
        <p:txBody>
          <a:bodyPr/>
          <a:lstStyle/>
          <a:p>
            <a:pPr/>
          </a:p>
        </p:txBody>
      </p:sp>
      <p:sp>
        <p:nvSpPr>
          <p:cNvPr id="498" name="Shape 498"/>
          <p:cNvSpPr/>
          <p:nvPr>
            <p:ph type="body" sz="quarter" idx="1"/>
          </p:nvPr>
        </p:nvSpPr>
        <p:spPr>
          <a:prstGeom prst="rect">
            <a:avLst/>
          </a:prstGeom>
        </p:spPr>
        <p:txBody>
          <a:bodyPr/>
          <a:lstStyle/>
          <a:p>
            <a:pPr/>
            <a:r>
              <a:t>There are two additional clauses in the act.</a:t>
            </a:r>
          </a:p>
          <a:p>
            <a:pPr/>
            <a:r>
              <a:t>P :Protecting those who don’t have the characteristics. Percieved to be gay.</a:t>
            </a:r>
          </a:p>
          <a:p>
            <a:pPr/>
            <a:r>
              <a:t>British ‘go home.</a:t>
            </a:r>
          </a:p>
          <a:p>
            <a:pPr/>
            <a:r>
              <a:t>A: Dissabled child, had to carry out duties, you employer would make it really difficult, you would be protected by association.</a:t>
            </a:r>
          </a:p>
          <a:p>
            <a:pPr/>
          </a:p>
          <a:p>
            <a:pPr/>
            <a:r>
              <a:t>Summarry: So that broadens and widens the protection that we have.</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04" name="Shape 504"/>
          <p:cNvSpPr/>
          <p:nvPr>
            <p:ph type="sldImg"/>
          </p:nvPr>
        </p:nvSpPr>
        <p:spPr>
          <a:prstGeom prst="rect">
            <a:avLst/>
          </a:prstGeom>
        </p:spPr>
        <p:txBody>
          <a:bodyPr/>
          <a:lstStyle/>
          <a:p>
            <a:pPr/>
          </a:p>
        </p:txBody>
      </p:sp>
      <p:sp>
        <p:nvSpPr>
          <p:cNvPr id="505" name="Shape 505"/>
          <p:cNvSpPr/>
          <p:nvPr>
            <p:ph type="body" sz="quarter" idx="1"/>
          </p:nvPr>
        </p:nvSpPr>
        <p:spPr>
          <a:prstGeom prst="rect">
            <a:avLst/>
          </a:prstGeom>
        </p:spPr>
        <p:txBody>
          <a:bodyPr/>
          <a:lstStyle/>
          <a:p>
            <a:pPr/>
            <a:r>
              <a:t>Not enough that we just prevent.</a:t>
            </a:r>
          </a:p>
          <a:p>
            <a:pPr/>
          </a:p>
          <a:p>
            <a:pPr/>
            <a:r>
              <a:t>Promote good relations between all of the groups. Proactively try to create equality. This is something you are doing allready. Comparing statistcs. Boys girls. Roma. </a:t>
            </a:r>
          </a:p>
          <a:p>
            <a:pPr/>
            <a:r>
              <a:t>More looking at how we can advance.</a:t>
            </a:r>
          </a:p>
          <a:p>
            <a:pPr/>
          </a:p>
          <a:p>
            <a:pPr/>
          </a:p>
          <a:p>
            <a:pPr/>
            <a:r>
              <a:t>N Eliminate and PREVENT: ‘duty to promote and foster equality within and between groups’ </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34" name="Shape 534"/>
          <p:cNvSpPr/>
          <p:nvPr>
            <p:ph type="sldImg"/>
          </p:nvPr>
        </p:nvSpPr>
        <p:spPr>
          <a:prstGeom prst="rect">
            <a:avLst/>
          </a:prstGeom>
        </p:spPr>
        <p:txBody>
          <a:bodyPr/>
          <a:lstStyle/>
          <a:p>
            <a:pPr/>
          </a:p>
        </p:txBody>
      </p:sp>
      <p:sp>
        <p:nvSpPr>
          <p:cNvPr id="535" name="Shape 535"/>
          <p:cNvSpPr/>
          <p:nvPr>
            <p:ph type="body" sz="quarter" idx="1"/>
          </p:nvPr>
        </p:nvSpPr>
        <p:spPr>
          <a:prstGeom prst="rect">
            <a:avLst/>
          </a:prstGeom>
        </p:spPr>
        <p:txBody>
          <a:bodyPr/>
          <a:lstStyle/>
          <a:p>
            <a:pPr/>
            <a:r>
              <a:t>Note that we add religion to our formal definition due to hate crime measurements and the perception clause. Due to a lack of education, individuals may sometimes be victims of racism as some people believe there to be a link between skin colour, nationality and religion. E.g. ‘Muslims are black, Muslims are not British’.</a:t>
            </a:r>
          </a:p>
        </p:txBody>
      </p:sp>
    </p:spTree>
  </p:cSld>
  <p:clrMapOvr>
    <a:masterClrMapping/>
  </p:clrMapOvr>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Slide">
    <p:spTree>
      <p:nvGrpSpPr>
        <p:cNvPr id="1" name=""/>
        <p:cNvGrpSpPr/>
        <p:nvPr/>
      </p:nvGrpSpPr>
      <p:grpSpPr>
        <a:xfrm>
          <a:off x="0" y="0"/>
          <a:ext cx="0" cy="0"/>
          <a:chOff x="0" y="0"/>
          <a:chExt cx="0" cy="0"/>
        </a:xfrm>
      </p:grpSpPr>
      <p:sp>
        <p:nvSpPr>
          <p:cNvPr id="11" name="Title Text"/>
          <p:cNvSpPr txBox="1"/>
          <p:nvPr>
            <p:ph type="title"/>
          </p:nvPr>
        </p:nvSpPr>
        <p:spPr>
          <a:xfrm>
            <a:off x="685800" y="2130425"/>
            <a:ext cx="7772400" cy="1470025"/>
          </a:xfrm>
          <a:prstGeom prst="rect">
            <a:avLst/>
          </a:prstGeom>
        </p:spPr>
        <p:txBody>
          <a:bodyPr/>
          <a:lstStyle/>
          <a:p>
            <a:pPr/>
            <a:r>
              <a:t>Title Text</a:t>
            </a:r>
          </a:p>
        </p:txBody>
      </p:sp>
      <p:sp>
        <p:nvSpPr>
          <p:cNvPr id="12" name="Body Level One…"/>
          <p:cNvSpPr txBox="1"/>
          <p:nvPr>
            <p:ph type="body" sz="quarter" idx="1"/>
          </p:nvPr>
        </p:nvSpPr>
        <p:spPr>
          <a:xfrm>
            <a:off x="1371600" y="3886200"/>
            <a:ext cx="6400800" cy="1752600"/>
          </a:xfrm>
          <a:prstGeom prst="rect">
            <a:avLst/>
          </a:prstGeom>
        </p:spPr>
        <p:txBody>
          <a:bodyPr/>
          <a:lstStyle>
            <a:lvl1pPr marL="0" indent="0" algn="ctr">
              <a:buSzTx/>
              <a:buFontTx/>
              <a:buNone/>
              <a:defRPr>
                <a:solidFill>
                  <a:srgbClr val="888888"/>
                </a:solidFill>
              </a:defRPr>
            </a:lvl1pPr>
            <a:lvl2pPr marL="0" indent="0" algn="ctr">
              <a:buSzTx/>
              <a:buFontTx/>
              <a:buNone/>
              <a:defRPr>
                <a:solidFill>
                  <a:srgbClr val="888888"/>
                </a:solidFill>
              </a:defRPr>
            </a:lvl2pPr>
            <a:lvl3pPr marL="0" indent="0" algn="ctr">
              <a:buSzTx/>
              <a:buFontTx/>
              <a:buNone/>
              <a:defRPr>
                <a:solidFill>
                  <a:srgbClr val="888888"/>
                </a:solidFill>
              </a:defRPr>
            </a:lvl3pPr>
            <a:lvl4pPr marL="0" indent="0" algn="ctr">
              <a:buSzTx/>
              <a:buFontTx/>
              <a:buNone/>
              <a:defRPr>
                <a:solidFill>
                  <a:srgbClr val="888888"/>
                </a:solidFill>
              </a:defRPr>
            </a:lvl4pPr>
            <a:lvl5pPr marL="0" indent="0" algn="ctr">
              <a:buSzTx/>
              <a:buFontTx/>
              <a:buNone/>
              <a:defRPr>
                <a:solidFill>
                  <a:srgbClr val="888888"/>
                </a:solidFill>
              </a:defRPr>
            </a:lvl5pPr>
          </a:lstStyle>
          <a:p>
            <a:pPr/>
            <a:r>
              <a:t>Body Level One</a:t>
            </a:r>
          </a:p>
          <a:p>
            <a:pPr lvl="1"/>
            <a:r>
              <a:t>Body Level Two</a:t>
            </a:r>
          </a:p>
          <a:p>
            <a:pPr lvl="2"/>
            <a:r>
              <a:t>Body Level Three</a:t>
            </a:r>
          </a:p>
          <a:p>
            <a:pPr lvl="3"/>
            <a:r>
              <a:t>Body Level Four</a:t>
            </a:r>
          </a:p>
          <a:p>
            <a:pPr lvl="4"/>
            <a:r>
              <a:t>Body Level Five</a:t>
            </a:r>
          </a:p>
        </p:txBody>
      </p:sp>
      <p:sp>
        <p:nvSpPr>
          <p:cNvPr id="1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20" name="Title Text"/>
          <p:cNvSpPr txBox="1"/>
          <p:nvPr>
            <p:ph type="title"/>
          </p:nvPr>
        </p:nvSpPr>
        <p:spPr>
          <a:prstGeom prst="rect">
            <a:avLst/>
          </a:prstGeom>
        </p:spPr>
        <p:txBody>
          <a:bodyPr/>
          <a:lstStyle/>
          <a:p>
            <a:pPr/>
            <a:r>
              <a:t>Title Text</a:t>
            </a:r>
          </a:p>
        </p:txBody>
      </p:sp>
      <p:sp>
        <p:nvSpPr>
          <p:cNvPr id="21"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2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Header">
    <p:spTree>
      <p:nvGrpSpPr>
        <p:cNvPr id="1" name=""/>
        <p:cNvGrpSpPr/>
        <p:nvPr/>
      </p:nvGrpSpPr>
      <p:grpSpPr>
        <a:xfrm>
          <a:off x="0" y="0"/>
          <a:ext cx="0" cy="0"/>
          <a:chOff x="0" y="0"/>
          <a:chExt cx="0" cy="0"/>
        </a:xfrm>
      </p:grpSpPr>
      <p:sp>
        <p:nvSpPr>
          <p:cNvPr id="29" name="Title Text"/>
          <p:cNvSpPr txBox="1"/>
          <p:nvPr>
            <p:ph type="title"/>
          </p:nvPr>
        </p:nvSpPr>
        <p:spPr>
          <a:xfrm>
            <a:off x="722312" y="4406900"/>
            <a:ext cx="7772401" cy="1362075"/>
          </a:xfrm>
          <a:prstGeom prst="rect">
            <a:avLst/>
          </a:prstGeom>
        </p:spPr>
        <p:txBody>
          <a:bodyPr anchor="t"/>
          <a:lstStyle>
            <a:lvl1pPr algn="l">
              <a:defRPr b="1" cap="all" sz="4000"/>
            </a:lvl1pPr>
          </a:lstStyle>
          <a:p>
            <a:pPr/>
            <a:r>
              <a:t>Title Text</a:t>
            </a:r>
          </a:p>
        </p:txBody>
      </p:sp>
      <p:sp>
        <p:nvSpPr>
          <p:cNvPr id="30" name="Body Level One…"/>
          <p:cNvSpPr txBox="1"/>
          <p:nvPr>
            <p:ph type="body" sz="quarter" idx="1"/>
          </p:nvPr>
        </p:nvSpPr>
        <p:spPr>
          <a:xfrm>
            <a:off x="722312" y="2906713"/>
            <a:ext cx="7772401" cy="1500189"/>
          </a:xfrm>
          <a:prstGeom prst="rect">
            <a:avLst/>
          </a:prstGeom>
        </p:spPr>
        <p:txBody>
          <a:bodyPr anchor="b"/>
          <a:lstStyle>
            <a:lvl1pPr marL="0" indent="0">
              <a:spcBef>
                <a:spcPts val="400"/>
              </a:spcBef>
              <a:buSzTx/>
              <a:buFontTx/>
              <a:buNone/>
              <a:defRPr sz="2000">
                <a:solidFill>
                  <a:srgbClr val="888888"/>
                </a:solidFill>
              </a:defRPr>
            </a:lvl1pPr>
            <a:lvl2pPr marL="0" indent="0">
              <a:spcBef>
                <a:spcPts val="400"/>
              </a:spcBef>
              <a:buSzTx/>
              <a:buFontTx/>
              <a:buNone/>
              <a:defRPr sz="2000">
                <a:solidFill>
                  <a:srgbClr val="888888"/>
                </a:solidFill>
              </a:defRPr>
            </a:lvl2pPr>
            <a:lvl3pPr marL="0" indent="0">
              <a:spcBef>
                <a:spcPts val="400"/>
              </a:spcBef>
              <a:buSzTx/>
              <a:buFontTx/>
              <a:buNone/>
              <a:defRPr sz="2000">
                <a:solidFill>
                  <a:srgbClr val="888888"/>
                </a:solidFill>
              </a:defRPr>
            </a:lvl3pPr>
            <a:lvl4pPr marL="0" indent="0">
              <a:spcBef>
                <a:spcPts val="400"/>
              </a:spcBef>
              <a:buSzTx/>
              <a:buFontTx/>
              <a:buNone/>
              <a:defRPr sz="2000">
                <a:solidFill>
                  <a:srgbClr val="888888"/>
                </a:solidFill>
              </a:defRPr>
            </a:lvl4pPr>
            <a:lvl5pPr marL="0" indent="0">
              <a:spcBef>
                <a:spcPts val="400"/>
              </a:spcBef>
              <a:buSzTx/>
              <a:buFontTx/>
              <a:buNone/>
              <a:defRPr sz="2000">
                <a:solidFill>
                  <a:srgbClr val="888888"/>
                </a:solidFill>
              </a:defRPr>
            </a:lvl5pPr>
          </a:lstStyle>
          <a:p>
            <a:pPr/>
            <a:r>
              <a:t>Body Level One</a:t>
            </a:r>
          </a:p>
          <a:p>
            <a:pPr lvl="1"/>
            <a:r>
              <a:t>Body Level Two</a:t>
            </a:r>
          </a:p>
          <a:p>
            <a:pPr lvl="2"/>
            <a:r>
              <a:t>Body Level Three</a:t>
            </a:r>
          </a:p>
          <a:p>
            <a:pPr lvl="3"/>
            <a:r>
              <a:t>Body Level Four</a:t>
            </a:r>
          </a:p>
          <a:p>
            <a:pPr lvl="4"/>
            <a:r>
              <a:t>Body Level Five</a:t>
            </a:r>
          </a:p>
        </p:txBody>
      </p:sp>
      <p:sp>
        <p:nvSpPr>
          <p:cNvPr id="3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spTree>
      <p:nvGrpSpPr>
        <p:cNvPr id="1" name=""/>
        <p:cNvGrpSpPr/>
        <p:nvPr/>
      </p:nvGrpSpPr>
      <p:grpSpPr>
        <a:xfrm>
          <a:off x="0" y="0"/>
          <a:ext cx="0" cy="0"/>
          <a:chOff x="0" y="0"/>
          <a:chExt cx="0" cy="0"/>
        </a:xfrm>
      </p:grpSpPr>
      <p:sp>
        <p:nvSpPr>
          <p:cNvPr id="38" name="Title Text"/>
          <p:cNvSpPr txBox="1"/>
          <p:nvPr>
            <p:ph type="title"/>
          </p:nvPr>
        </p:nvSpPr>
        <p:spPr>
          <a:prstGeom prst="rect">
            <a:avLst/>
          </a:prstGeom>
        </p:spPr>
        <p:txBody>
          <a:bodyPr/>
          <a:lstStyle/>
          <a:p>
            <a:pPr/>
            <a:r>
              <a:t>Title Text</a:t>
            </a:r>
          </a:p>
        </p:txBody>
      </p:sp>
      <p:sp>
        <p:nvSpPr>
          <p:cNvPr id="39" name="Body Level One…"/>
          <p:cNvSpPr txBox="1"/>
          <p:nvPr>
            <p:ph type="body" sz="half" idx="1"/>
          </p:nvPr>
        </p:nvSpPr>
        <p:spPr>
          <a:xfrm>
            <a:off x="457200" y="1600200"/>
            <a:ext cx="4038600" cy="4525963"/>
          </a:xfrm>
          <a:prstGeom prst="rect">
            <a:avLst/>
          </a:prstGeom>
        </p:spPr>
        <p:txBody>
          <a:bodyPr/>
          <a:lstStyle>
            <a:lvl1pPr>
              <a:spcBef>
                <a:spcPts val="600"/>
              </a:spcBef>
              <a:defRPr sz="2800"/>
            </a:lvl1pPr>
            <a:lvl2pPr marL="790575" indent="-333375">
              <a:spcBef>
                <a:spcPts val="600"/>
              </a:spcBef>
              <a:defRPr sz="2800"/>
            </a:lvl2pPr>
            <a:lvl3pPr marL="1234438" indent="-320038">
              <a:spcBef>
                <a:spcPts val="600"/>
              </a:spcBef>
              <a:defRPr sz="2800"/>
            </a:lvl3pPr>
            <a:lvl4pPr marL="1727200" indent="-355600">
              <a:spcBef>
                <a:spcPts val="600"/>
              </a:spcBef>
              <a:defRPr sz="2800"/>
            </a:lvl4pPr>
            <a:lvl5pPr marL="2184400" indent="-355600">
              <a:spcBef>
                <a:spcPts val="600"/>
              </a:spcBef>
              <a:defRPr sz="2800"/>
            </a:lvl5pPr>
          </a:lstStyle>
          <a:p>
            <a:pPr/>
            <a:r>
              <a:t>Body Level One</a:t>
            </a:r>
          </a:p>
          <a:p>
            <a:pPr lvl="1"/>
            <a:r>
              <a:t>Body Level Two</a:t>
            </a:r>
          </a:p>
          <a:p>
            <a:pPr lvl="2"/>
            <a:r>
              <a:t>Body Level Three</a:t>
            </a:r>
          </a:p>
          <a:p>
            <a:pPr lvl="3"/>
            <a:r>
              <a:t>Body Level Four</a:t>
            </a:r>
          </a:p>
          <a:p>
            <a:pPr lvl="4"/>
            <a:r>
              <a:t>Body Level Five</a:t>
            </a:r>
          </a:p>
        </p:txBody>
      </p:sp>
      <p:sp>
        <p:nvSpPr>
          <p:cNvPr id="4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mparison">
    <p:spTree>
      <p:nvGrpSpPr>
        <p:cNvPr id="1" name=""/>
        <p:cNvGrpSpPr/>
        <p:nvPr/>
      </p:nvGrpSpPr>
      <p:grpSpPr>
        <a:xfrm>
          <a:off x="0" y="0"/>
          <a:ext cx="0" cy="0"/>
          <a:chOff x="0" y="0"/>
          <a:chExt cx="0" cy="0"/>
        </a:xfrm>
      </p:grpSpPr>
      <p:sp>
        <p:nvSpPr>
          <p:cNvPr id="47" name="Title Text"/>
          <p:cNvSpPr txBox="1"/>
          <p:nvPr>
            <p:ph type="title"/>
          </p:nvPr>
        </p:nvSpPr>
        <p:spPr>
          <a:prstGeom prst="rect">
            <a:avLst/>
          </a:prstGeom>
        </p:spPr>
        <p:txBody>
          <a:bodyPr/>
          <a:lstStyle/>
          <a:p>
            <a:pPr/>
            <a:r>
              <a:t>Title Text</a:t>
            </a:r>
          </a:p>
        </p:txBody>
      </p:sp>
      <p:sp>
        <p:nvSpPr>
          <p:cNvPr id="48" name="Body Level One…"/>
          <p:cNvSpPr txBox="1"/>
          <p:nvPr>
            <p:ph type="body" sz="quarter" idx="1"/>
          </p:nvPr>
        </p:nvSpPr>
        <p:spPr>
          <a:xfrm>
            <a:off x="457200" y="1535112"/>
            <a:ext cx="4040188" cy="639763"/>
          </a:xfrm>
          <a:prstGeom prst="rect">
            <a:avLst/>
          </a:prstGeom>
        </p:spPr>
        <p:txBody>
          <a:bodyPr anchor="b"/>
          <a:lstStyle>
            <a:lvl1pPr marL="0" indent="0">
              <a:spcBef>
                <a:spcPts val="500"/>
              </a:spcBef>
              <a:buSzTx/>
              <a:buFontTx/>
              <a:buNone/>
              <a:defRPr b="1" sz="2400"/>
            </a:lvl1pPr>
            <a:lvl2pPr marL="0" indent="0">
              <a:spcBef>
                <a:spcPts val="500"/>
              </a:spcBef>
              <a:buSzTx/>
              <a:buFontTx/>
              <a:buNone/>
              <a:defRPr b="1" sz="2400"/>
            </a:lvl2pPr>
            <a:lvl3pPr marL="0" indent="0">
              <a:spcBef>
                <a:spcPts val="500"/>
              </a:spcBef>
              <a:buSzTx/>
              <a:buFontTx/>
              <a:buNone/>
              <a:defRPr b="1" sz="2400"/>
            </a:lvl3pPr>
            <a:lvl4pPr marL="0" indent="0">
              <a:spcBef>
                <a:spcPts val="500"/>
              </a:spcBef>
              <a:buSzTx/>
              <a:buFontTx/>
              <a:buNone/>
              <a:defRPr b="1" sz="2400"/>
            </a:lvl4pPr>
            <a:lvl5pPr marL="0" indent="0">
              <a:spcBef>
                <a:spcPts val="500"/>
              </a:spcBef>
              <a:buSzTx/>
              <a:buFontTx/>
              <a:buNone/>
              <a:defRPr b="1" sz="2400"/>
            </a:lvl5pPr>
          </a:lstStyle>
          <a:p>
            <a:pPr/>
            <a:r>
              <a:t>Body Level One</a:t>
            </a:r>
          </a:p>
          <a:p>
            <a:pPr lvl="1"/>
            <a:r>
              <a:t>Body Level Two</a:t>
            </a:r>
          </a:p>
          <a:p>
            <a:pPr lvl="2"/>
            <a:r>
              <a:t>Body Level Three</a:t>
            </a:r>
          </a:p>
          <a:p>
            <a:pPr lvl="3"/>
            <a:r>
              <a:t>Body Level Four</a:t>
            </a:r>
          </a:p>
          <a:p>
            <a:pPr lvl="4"/>
            <a:r>
              <a:t>Body Level Five</a:t>
            </a:r>
          </a:p>
        </p:txBody>
      </p:sp>
      <p:sp>
        <p:nvSpPr>
          <p:cNvPr id="49" name="Text Placeholder 4"/>
          <p:cNvSpPr/>
          <p:nvPr>
            <p:ph type="body" sz="quarter" idx="21"/>
          </p:nvPr>
        </p:nvSpPr>
        <p:spPr>
          <a:xfrm>
            <a:off x="4645025" y="1535111"/>
            <a:ext cx="4041775" cy="639765"/>
          </a:xfrm>
          <a:prstGeom prst="rect">
            <a:avLst/>
          </a:prstGeom>
        </p:spPr>
        <p:txBody>
          <a:bodyPr anchor="b"/>
          <a:lstStyle/>
          <a:p>
            <a:pPr/>
          </a:p>
        </p:txBody>
      </p:sp>
      <p:sp>
        <p:nvSpPr>
          <p:cNvPr id="5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57" name="Title Text"/>
          <p:cNvSpPr txBox="1"/>
          <p:nvPr>
            <p:ph type="title"/>
          </p:nvPr>
        </p:nvSpPr>
        <p:spPr>
          <a:prstGeom prst="rect">
            <a:avLst/>
          </a:prstGeom>
        </p:spPr>
        <p:txBody>
          <a:bodyPr/>
          <a:lstStyle/>
          <a:p>
            <a:pPr/>
            <a:r>
              <a:t>Title Text</a:t>
            </a:r>
          </a:p>
        </p:txBody>
      </p:sp>
      <p:sp>
        <p:nvSpPr>
          <p:cNvPr id="5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6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0">
    <p:bg>
      <p:bgPr>
        <a:solidFill>
          <a:srgbClr val="414141"/>
        </a:solidFill>
      </p:bgPr>
    </p:bg>
    <p:spTree>
      <p:nvGrpSpPr>
        <p:cNvPr id="1" name=""/>
        <p:cNvGrpSpPr/>
        <p:nvPr/>
      </p:nvGrpSpPr>
      <p:grpSpPr>
        <a:xfrm>
          <a:off x="0" y="0"/>
          <a:ext cx="0" cy="0"/>
          <a:chOff x="0" y="0"/>
          <a:chExt cx="0" cy="0"/>
        </a:xfrm>
      </p:grpSpPr>
      <p:sp>
        <p:nvSpPr>
          <p:cNvPr id="72" name="Slide Number"/>
          <p:cNvSpPr txBox="1"/>
          <p:nvPr>
            <p:ph type="sldNum" sz="quarter" idx="2"/>
          </p:nvPr>
        </p:nvSpPr>
        <p:spPr>
          <a:prstGeom prst="rect">
            <a:avLst/>
          </a:prstGeom>
        </p:spPr>
        <p:txBody>
          <a:bodyPr/>
          <a:lstStyle>
            <a:lvl1pPr>
              <a:defRPr>
                <a:solidFill>
                  <a:srgbClr val="FFFFFF"/>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spTree>
      <p:nvGrpSpPr>
        <p:cNvPr id="1" name=""/>
        <p:cNvGrpSpPr/>
        <p:nvPr/>
      </p:nvGrpSpPr>
      <p:grpSpPr>
        <a:xfrm>
          <a:off x="0" y="0"/>
          <a:ext cx="0" cy="0"/>
          <a:chOff x="0" y="0"/>
          <a:chExt cx="0" cy="0"/>
        </a:xfrm>
      </p:grpSpPr>
      <p:sp>
        <p:nvSpPr>
          <p:cNvPr id="79" name="Title Text"/>
          <p:cNvSpPr txBox="1"/>
          <p:nvPr>
            <p:ph type="title"/>
          </p:nvPr>
        </p:nvSpPr>
        <p:spPr>
          <a:xfrm>
            <a:off x="457200" y="273050"/>
            <a:ext cx="3008315" cy="1162050"/>
          </a:xfrm>
          <a:prstGeom prst="rect">
            <a:avLst/>
          </a:prstGeom>
        </p:spPr>
        <p:txBody>
          <a:bodyPr anchor="b"/>
          <a:lstStyle>
            <a:lvl1pPr algn="l">
              <a:defRPr b="1" sz="2000"/>
            </a:lvl1pPr>
          </a:lstStyle>
          <a:p>
            <a:pPr/>
            <a:r>
              <a:t>Title Text</a:t>
            </a:r>
          </a:p>
        </p:txBody>
      </p:sp>
      <p:sp>
        <p:nvSpPr>
          <p:cNvPr id="80" name="Body Level One…"/>
          <p:cNvSpPr txBox="1"/>
          <p:nvPr>
            <p:ph type="body" idx="1"/>
          </p:nvPr>
        </p:nvSpPr>
        <p:spPr>
          <a:xfrm>
            <a:off x="3575050" y="273050"/>
            <a:ext cx="5111750" cy="5853113"/>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81" name="Text Placeholder 3"/>
          <p:cNvSpPr/>
          <p:nvPr>
            <p:ph type="body" sz="half" idx="21"/>
          </p:nvPr>
        </p:nvSpPr>
        <p:spPr>
          <a:xfrm>
            <a:off x="457198" y="1435100"/>
            <a:ext cx="3008316" cy="4691063"/>
          </a:xfrm>
          <a:prstGeom prst="rect">
            <a:avLst/>
          </a:prstGeom>
        </p:spPr>
        <p:txBody>
          <a:bodyPr/>
          <a:lstStyle/>
          <a:p>
            <a:pPr/>
          </a:p>
        </p:txBody>
      </p:sp>
      <p:sp>
        <p:nvSpPr>
          <p:cNvPr id="8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icture with Caption">
    <p:spTree>
      <p:nvGrpSpPr>
        <p:cNvPr id="1" name=""/>
        <p:cNvGrpSpPr/>
        <p:nvPr/>
      </p:nvGrpSpPr>
      <p:grpSpPr>
        <a:xfrm>
          <a:off x="0" y="0"/>
          <a:ext cx="0" cy="0"/>
          <a:chOff x="0" y="0"/>
          <a:chExt cx="0" cy="0"/>
        </a:xfrm>
      </p:grpSpPr>
      <p:sp>
        <p:nvSpPr>
          <p:cNvPr id="89" name="Title Text"/>
          <p:cNvSpPr txBox="1"/>
          <p:nvPr>
            <p:ph type="title"/>
          </p:nvPr>
        </p:nvSpPr>
        <p:spPr>
          <a:xfrm>
            <a:off x="1792288" y="4800600"/>
            <a:ext cx="5486402" cy="566738"/>
          </a:xfrm>
          <a:prstGeom prst="rect">
            <a:avLst/>
          </a:prstGeom>
        </p:spPr>
        <p:txBody>
          <a:bodyPr anchor="b"/>
          <a:lstStyle>
            <a:lvl1pPr algn="l">
              <a:defRPr b="1" sz="2000"/>
            </a:lvl1pPr>
          </a:lstStyle>
          <a:p>
            <a:pPr/>
            <a:r>
              <a:t>Title Text</a:t>
            </a:r>
          </a:p>
        </p:txBody>
      </p:sp>
      <p:sp>
        <p:nvSpPr>
          <p:cNvPr id="90" name="Picture Placeholder 2"/>
          <p:cNvSpPr/>
          <p:nvPr>
            <p:ph type="pic" sz="half" idx="21"/>
          </p:nvPr>
        </p:nvSpPr>
        <p:spPr>
          <a:xfrm>
            <a:off x="1792288" y="612775"/>
            <a:ext cx="5486402" cy="4114800"/>
          </a:xfrm>
          <a:prstGeom prst="rect">
            <a:avLst/>
          </a:prstGeom>
        </p:spPr>
        <p:txBody>
          <a:bodyPr lIns="91439" tIns="45719" rIns="91439" bIns="45719">
            <a:noAutofit/>
          </a:bodyPr>
          <a:lstStyle/>
          <a:p>
            <a:pPr/>
          </a:p>
        </p:txBody>
      </p:sp>
      <p:sp>
        <p:nvSpPr>
          <p:cNvPr id="91" name="Body Level One…"/>
          <p:cNvSpPr txBox="1"/>
          <p:nvPr>
            <p:ph type="body" sz="quarter" idx="1"/>
          </p:nvPr>
        </p:nvSpPr>
        <p:spPr>
          <a:xfrm>
            <a:off x="1792288" y="5367337"/>
            <a:ext cx="5486402" cy="804864"/>
          </a:xfrm>
          <a:prstGeom prst="rect">
            <a:avLst/>
          </a:prstGeom>
        </p:spPr>
        <p:txBody>
          <a:bodyPr/>
          <a:lstStyle>
            <a:lvl1pPr marL="0" indent="0">
              <a:spcBef>
                <a:spcPts val="300"/>
              </a:spcBef>
              <a:buSzTx/>
              <a:buFontTx/>
              <a:buNone/>
              <a:defRPr sz="1400"/>
            </a:lvl1pPr>
            <a:lvl2pPr marL="0" indent="0">
              <a:spcBef>
                <a:spcPts val="300"/>
              </a:spcBef>
              <a:buSzTx/>
              <a:buFontTx/>
              <a:buNone/>
              <a:defRPr sz="1400"/>
            </a:lvl2pPr>
            <a:lvl3pPr marL="0" indent="0">
              <a:spcBef>
                <a:spcPts val="300"/>
              </a:spcBef>
              <a:buSzTx/>
              <a:buFontTx/>
              <a:buNone/>
              <a:defRPr sz="1400"/>
            </a:lvl3pPr>
            <a:lvl4pPr marL="0" indent="0">
              <a:spcBef>
                <a:spcPts val="300"/>
              </a:spcBef>
              <a:buSzTx/>
              <a:buFontTx/>
              <a:buNone/>
              <a:defRPr sz="1400"/>
            </a:lvl4pPr>
            <a:lvl5pPr marL="0" indent="0">
              <a:spcBef>
                <a:spcPts val="300"/>
              </a:spcBef>
              <a:buSzTx/>
              <a:buFontTx/>
              <a:buNone/>
              <a:defRPr sz="1400"/>
            </a:lvl5pPr>
          </a:lstStyle>
          <a:p>
            <a:pPr/>
            <a:r>
              <a:t>Body Level One</a:t>
            </a:r>
          </a:p>
          <a:p>
            <a:pPr lvl="1"/>
            <a:r>
              <a:t>Body Level Two</a:t>
            </a:r>
          </a:p>
          <a:p>
            <a:pPr lvl="2"/>
            <a:r>
              <a:t>Body Level Three</a:t>
            </a:r>
          </a:p>
          <a:p>
            <a:pPr lvl="3"/>
            <a:r>
              <a:t>Body Level Four</a:t>
            </a:r>
          </a:p>
          <a:p>
            <a:pPr lvl="4"/>
            <a:r>
              <a:t>Body Level Five</a:t>
            </a:r>
          </a:p>
        </p:txBody>
      </p:sp>
      <p:sp>
        <p:nvSpPr>
          <p:cNvPr id="9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Text and Media Clip">
    <p:spTree>
      <p:nvGrpSpPr>
        <p:cNvPr id="1" name=""/>
        <p:cNvGrpSpPr/>
        <p:nvPr/>
      </p:nvGrpSpPr>
      <p:grpSpPr>
        <a:xfrm>
          <a:off x="0" y="0"/>
          <a:ext cx="0" cy="0"/>
          <a:chOff x="0" y="0"/>
          <a:chExt cx="0" cy="0"/>
        </a:xfrm>
      </p:grpSpPr>
      <p:sp>
        <p:nvSpPr>
          <p:cNvPr id="99" name="Title Text"/>
          <p:cNvSpPr txBox="1"/>
          <p:nvPr>
            <p:ph type="title"/>
          </p:nvPr>
        </p:nvSpPr>
        <p:spPr>
          <a:prstGeom prst="rect">
            <a:avLst/>
          </a:prstGeom>
        </p:spPr>
        <p:txBody>
          <a:bodyPr/>
          <a:lstStyle/>
          <a:p>
            <a:pPr/>
            <a:r>
              <a:t>Title Text</a:t>
            </a:r>
          </a:p>
        </p:txBody>
      </p:sp>
      <p:sp>
        <p:nvSpPr>
          <p:cNvPr id="100" name="Body Level One…"/>
          <p:cNvSpPr txBox="1"/>
          <p:nvPr>
            <p:ph type="body" sz="half" idx="1"/>
          </p:nvPr>
        </p:nvSpPr>
        <p:spPr>
          <a:xfrm>
            <a:off x="1908175" y="1628775"/>
            <a:ext cx="3317875" cy="4525963"/>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01" name="Media Placeholder 3"/>
          <p:cNvSpPr/>
          <p:nvPr>
            <p:ph type="media" sz="half" idx="21"/>
          </p:nvPr>
        </p:nvSpPr>
        <p:spPr>
          <a:xfrm>
            <a:off x="5378450" y="1628775"/>
            <a:ext cx="3319463" cy="4525963"/>
          </a:xfrm>
          <a:prstGeom prst="rect">
            <a:avLst/>
          </a:prstGeom>
        </p:spPr>
        <p:txBody>
          <a:bodyPr lIns="91439" tIns="45719" rIns="91439" bIns="45719">
            <a:noAutofit/>
          </a:bodyPr>
          <a:lstStyle/>
          <a:p>
            <a:pPr/>
          </a:p>
        </p:txBody>
      </p:sp>
      <p:sp>
        <p:nvSpPr>
          <p:cNvPr id="10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Slide">
    <p:spTree>
      <p:nvGrpSpPr>
        <p:cNvPr id="1" name=""/>
        <p:cNvGrpSpPr/>
        <p:nvPr/>
      </p:nvGrpSpPr>
      <p:grpSpPr>
        <a:xfrm>
          <a:off x="0" y="0"/>
          <a:ext cx="0" cy="0"/>
          <a:chOff x="0" y="0"/>
          <a:chExt cx="0" cy="0"/>
        </a:xfrm>
      </p:grpSpPr>
      <p:sp>
        <p:nvSpPr>
          <p:cNvPr id="109" name="Title Text"/>
          <p:cNvSpPr txBox="1"/>
          <p:nvPr>
            <p:ph type="title"/>
          </p:nvPr>
        </p:nvSpPr>
        <p:spPr>
          <a:xfrm>
            <a:off x="1143000" y="1122362"/>
            <a:ext cx="6858000" cy="2387601"/>
          </a:xfrm>
          <a:prstGeom prst="rect">
            <a:avLst/>
          </a:prstGeom>
        </p:spPr>
        <p:txBody>
          <a:bodyPr anchor="b"/>
          <a:lstStyle>
            <a:lvl1pPr defTabSz="685800">
              <a:lnSpc>
                <a:spcPct val="90000"/>
              </a:lnSpc>
              <a:defRPr sz="4500">
                <a:latin typeface="Calibri Light"/>
                <a:ea typeface="Calibri Light"/>
                <a:cs typeface="Calibri Light"/>
                <a:sym typeface="Calibri Light"/>
              </a:defRPr>
            </a:lvl1pPr>
          </a:lstStyle>
          <a:p>
            <a:pPr/>
            <a:r>
              <a:t>Title Text</a:t>
            </a:r>
          </a:p>
        </p:txBody>
      </p:sp>
      <p:sp>
        <p:nvSpPr>
          <p:cNvPr id="110" name="Body Level One…"/>
          <p:cNvSpPr txBox="1"/>
          <p:nvPr>
            <p:ph type="body" sz="quarter" idx="1"/>
          </p:nvPr>
        </p:nvSpPr>
        <p:spPr>
          <a:xfrm>
            <a:off x="1143000" y="3602037"/>
            <a:ext cx="6858000" cy="1655764"/>
          </a:xfrm>
          <a:prstGeom prst="rect">
            <a:avLst/>
          </a:prstGeom>
        </p:spPr>
        <p:txBody>
          <a:bodyPr/>
          <a:lstStyle>
            <a:lvl1pPr marL="0" indent="0" algn="ctr" defTabSz="685800">
              <a:lnSpc>
                <a:spcPct val="90000"/>
              </a:lnSpc>
              <a:buSzTx/>
              <a:buFontTx/>
              <a:buNone/>
              <a:defRPr sz="1800"/>
            </a:lvl1pPr>
            <a:lvl2pPr marL="0" indent="0" algn="ctr" defTabSz="685800">
              <a:lnSpc>
                <a:spcPct val="90000"/>
              </a:lnSpc>
              <a:buSzTx/>
              <a:buFontTx/>
              <a:buNone/>
              <a:defRPr sz="1800"/>
            </a:lvl2pPr>
            <a:lvl3pPr marL="0" indent="0" algn="ctr" defTabSz="685800">
              <a:lnSpc>
                <a:spcPct val="90000"/>
              </a:lnSpc>
              <a:buSzTx/>
              <a:buFontTx/>
              <a:buNone/>
              <a:defRPr sz="1800"/>
            </a:lvl3pPr>
            <a:lvl4pPr marL="0" indent="0" algn="ctr" defTabSz="685800">
              <a:lnSpc>
                <a:spcPct val="90000"/>
              </a:lnSpc>
              <a:buSzTx/>
              <a:buFontTx/>
              <a:buNone/>
              <a:defRPr sz="1800"/>
            </a:lvl4pPr>
            <a:lvl5pPr marL="0" indent="0" algn="ctr" defTabSz="685800">
              <a:lnSpc>
                <a:spcPct val="90000"/>
              </a:lnSpc>
              <a:buSzTx/>
              <a:buFontTx/>
              <a:buNone/>
              <a:defRPr sz="1800"/>
            </a:lvl5pPr>
          </a:lstStyle>
          <a:p>
            <a:pPr/>
            <a:r>
              <a:t>Body Level One</a:t>
            </a:r>
          </a:p>
          <a:p>
            <a:pPr lvl="1"/>
            <a:r>
              <a:t>Body Level Two</a:t>
            </a:r>
          </a:p>
          <a:p>
            <a:pPr lvl="2"/>
            <a:r>
              <a:t>Body Level Three</a:t>
            </a:r>
          </a:p>
          <a:p>
            <a:pPr lvl="3"/>
            <a:r>
              <a:t>Body Level Four</a:t>
            </a:r>
          </a:p>
          <a:p>
            <a:pPr lvl="4"/>
            <a:r>
              <a:t>Body Level Five</a:t>
            </a:r>
          </a:p>
        </p:txBody>
      </p:sp>
      <p:sp>
        <p:nvSpPr>
          <p:cNvPr id="111" name="Slide Number"/>
          <p:cNvSpPr txBox="1"/>
          <p:nvPr>
            <p:ph type="sldNum" sz="quarter" idx="2"/>
          </p:nvPr>
        </p:nvSpPr>
        <p:spPr>
          <a:xfrm>
            <a:off x="8295349" y="6435957"/>
            <a:ext cx="220002" cy="205913"/>
          </a:xfrm>
          <a:prstGeom prst="rect">
            <a:avLst/>
          </a:prstGeom>
        </p:spPr>
        <p:txBody>
          <a:bodyPr/>
          <a:lstStyle>
            <a:lvl1pPr>
              <a:defRPr sz="9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118" name="Title Text"/>
          <p:cNvSpPr txBox="1"/>
          <p:nvPr>
            <p:ph type="title"/>
          </p:nvPr>
        </p:nvSpPr>
        <p:spPr>
          <a:xfrm>
            <a:off x="628650" y="365125"/>
            <a:ext cx="7886700" cy="1325564"/>
          </a:xfrm>
          <a:prstGeom prst="rect">
            <a:avLst/>
          </a:prstGeom>
        </p:spPr>
        <p:txBody>
          <a:bodyPr/>
          <a:lstStyle>
            <a:lvl1pPr algn="l" defTabSz="685800">
              <a:lnSpc>
                <a:spcPct val="90000"/>
              </a:lnSpc>
              <a:defRPr sz="3300">
                <a:latin typeface="Calibri Light"/>
                <a:ea typeface="Calibri Light"/>
                <a:cs typeface="Calibri Light"/>
                <a:sym typeface="Calibri Light"/>
              </a:defRPr>
            </a:lvl1pPr>
          </a:lstStyle>
          <a:p>
            <a:pPr/>
            <a:r>
              <a:t>Title Text</a:t>
            </a:r>
          </a:p>
        </p:txBody>
      </p:sp>
      <p:sp>
        <p:nvSpPr>
          <p:cNvPr id="119" name="Body Level One…"/>
          <p:cNvSpPr txBox="1"/>
          <p:nvPr>
            <p:ph type="body" idx="1"/>
          </p:nvPr>
        </p:nvSpPr>
        <p:spPr>
          <a:xfrm>
            <a:off x="628650" y="1825625"/>
            <a:ext cx="7886700" cy="4351338"/>
          </a:xfrm>
          <a:prstGeom prst="rect">
            <a:avLst/>
          </a:prstGeom>
        </p:spPr>
        <p:txBody>
          <a:bodyPr/>
          <a:lstStyle>
            <a:lvl1pPr marL="171450" indent="-171450" defTabSz="685800">
              <a:lnSpc>
                <a:spcPct val="90000"/>
              </a:lnSpc>
              <a:defRPr sz="2100"/>
            </a:lvl1pPr>
            <a:lvl2pPr marL="542925" indent="-200025" defTabSz="685800">
              <a:lnSpc>
                <a:spcPct val="90000"/>
              </a:lnSpc>
              <a:buChar char="•"/>
              <a:defRPr sz="2100"/>
            </a:lvl2pPr>
            <a:lvl3pPr marL="925830" indent="-240030" defTabSz="685800">
              <a:lnSpc>
                <a:spcPct val="90000"/>
              </a:lnSpc>
              <a:defRPr sz="2100"/>
            </a:lvl3pPr>
            <a:lvl4pPr marL="1305657" indent="-276957" defTabSz="685800">
              <a:lnSpc>
                <a:spcPct val="90000"/>
              </a:lnSpc>
              <a:buChar char="•"/>
              <a:defRPr sz="2100"/>
            </a:lvl4pPr>
            <a:lvl5pPr marL="1648556" indent="-276957" defTabSz="685800">
              <a:lnSpc>
                <a:spcPct val="90000"/>
              </a:lnSpc>
              <a:buChar char="•"/>
              <a:defRPr sz="2100"/>
            </a:lvl5pPr>
          </a:lstStyle>
          <a:p>
            <a:pPr/>
            <a:r>
              <a:t>Body Level One</a:t>
            </a:r>
          </a:p>
          <a:p>
            <a:pPr lvl="1"/>
            <a:r>
              <a:t>Body Level Two</a:t>
            </a:r>
          </a:p>
          <a:p>
            <a:pPr lvl="2"/>
            <a:r>
              <a:t>Body Level Three</a:t>
            </a:r>
          </a:p>
          <a:p>
            <a:pPr lvl="3"/>
            <a:r>
              <a:t>Body Level Four</a:t>
            </a:r>
          </a:p>
          <a:p>
            <a:pPr lvl="4"/>
            <a:r>
              <a:t>Body Level Five</a:t>
            </a:r>
          </a:p>
        </p:txBody>
      </p:sp>
      <p:sp>
        <p:nvSpPr>
          <p:cNvPr id="120" name="Slide Number"/>
          <p:cNvSpPr txBox="1"/>
          <p:nvPr>
            <p:ph type="sldNum" sz="quarter" idx="2"/>
          </p:nvPr>
        </p:nvSpPr>
        <p:spPr>
          <a:xfrm>
            <a:off x="8295349" y="6435957"/>
            <a:ext cx="220002" cy="205913"/>
          </a:xfrm>
          <a:prstGeom prst="rect">
            <a:avLst/>
          </a:prstGeom>
        </p:spPr>
        <p:txBody>
          <a:bodyPr/>
          <a:lstStyle>
            <a:lvl1pPr>
              <a:defRPr sz="9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Header">
    <p:spTree>
      <p:nvGrpSpPr>
        <p:cNvPr id="1" name=""/>
        <p:cNvGrpSpPr/>
        <p:nvPr/>
      </p:nvGrpSpPr>
      <p:grpSpPr>
        <a:xfrm>
          <a:off x="0" y="0"/>
          <a:ext cx="0" cy="0"/>
          <a:chOff x="0" y="0"/>
          <a:chExt cx="0" cy="0"/>
        </a:xfrm>
      </p:grpSpPr>
      <p:sp>
        <p:nvSpPr>
          <p:cNvPr id="127" name="Title Text"/>
          <p:cNvSpPr txBox="1"/>
          <p:nvPr>
            <p:ph type="title"/>
          </p:nvPr>
        </p:nvSpPr>
        <p:spPr>
          <a:xfrm>
            <a:off x="623887" y="1709739"/>
            <a:ext cx="7886701" cy="2852737"/>
          </a:xfrm>
          <a:prstGeom prst="rect">
            <a:avLst/>
          </a:prstGeom>
        </p:spPr>
        <p:txBody>
          <a:bodyPr anchor="b"/>
          <a:lstStyle>
            <a:lvl1pPr algn="l" defTabSz="685800">
              <a:lnSpc>
                <a:spcPct val="90000"/>
              </a:lnSpc>
              <a:defRPr sz="4500">
                <a:latin typeface="Calibri Light"/>
                <a:ea typeface="Calibri Light"/>
                <a:cs typeface="Calibri Light"/>
                <a:sym typeface="Calibri Light"/>
              </a:defRPr>
            </a:lvl1pPr>
          </a:lstStyle>
          <a:p>
            <a:pPr/>
            <a:r>
              <a:t>Title Text</a:t>
            </a:r>
          </a:p>
        </p:txBody>
      </p:sp>
      <p:sp>
        <p:nvSpPr>
          <p:cNvPr id="128" name="Body Level One…"/>
          <p:cNvSpPr txBox="1"/>
          <p:nvPr>
            <p:ph type="body" sz="quarter" idx="1"/>
          </p:nvPr>
        </p:nvSpPr>
        <p:spPr>
          <a:xfrm>
            <a:off x="623887" y="4589464"/>
            <a:ext cx="7886701" cy="1500189"/>
          </a:xfrm>
          <a:prstGeom prst="rect">
            <a:avLst/>
          </a:prstGeom>
        </p:spPr>
        <p:txBody>
          <a:bodyPr/>
          <a:lstStyle>
            <a:lvl1pPr marL="0" indent="0" defTabSz="685800">
              <a:lnSpc>
                <a:spcPct val="90000"/>
              </a:lnSpc>
              <a:buSzTx/>
              <a:buFontTx/>
              <a:buNone/>
              <a:defRPr sz="1800">
                <a:solidFill>
                  <a:srgbClr val="888888"/>
                </a:solidFill>
              </a:defRPr>
            </a:lvl1pPr>
            <a:lvl2pPr marL="0" indent="0" defTabSz="685800">
              <a:lnSpc>
                <a:spcPct val="90000"/>
              </a:lnSpc>
              <a:buSzTx/>
              <a:buFontTx/>
              <a:buNone/>
              <a:defRPr sz="1800">
                <a:solidFill>
                  <a:srgbClr val="888888"/>
                </a:solidFill>
              </a:defRPr>
            </a:lvl2pPr>
            <a:lvl3pPr marL="0" indent="0" defTabSz="685800">
              <a:lnSpc>
                <a:spcPct val="90000"/>
              </a:lnSpc>
              <a:buSzTx/>
              <a:buFontTx/>
              <a:buNone/>
              <a:defRPr sz="1800">
                <a:solidFill>
                  <a:srgbClr val="888888"/>
                </a:solidFill>
              </a:defRPr>
            </a:lvl3pPr>
            <a:lvl4pPr marL="0" indent="0" defTabSz="685800">
              <a:lnSpc>
                <a:spcPct val="90000"/>
              </a:lnSpc>
              <a:buSzTx/>
              <a:buFontTx/>
              <a:buNone/>
              <a:defRPr sz="1800">
                <a:solidFill>
                  <a:srgbClr val="888888"/>
                </a:solidFill>
              </a:defRPr>
            </a:lvl4pPr>
            <a:lvl5pPr marL="0" indent="0" defTabSz="685800">
              <a:lnSpc>
                <a:spcPct val="90000"/>
              </a:lnSpc>
              <a:buSzTx/>
              <a:buFontTx/>
              <a:buNone/>
              <a:defRPr sz="1800">
                <a:solidFill>
                  <a:srgbClr val="888888"/>
                </a:solidFill>
              </a:defRPr>
            </a:lvl5pPr>
          </a:lstStyle>
          <a:p>
            <a:pPr/>
            <a:r>
              <a:t>Body Level One</a:t>
            </a:r>
          </a:p>
          <a:p>
            <a:pPr lvl="1"/>
            <a:r>
              <a:t>Body Level Two</a:t>
            </a:r>
          </a:p>
          <a:p>
            <a:pPr lvl="2"/>
            <a:r>
              <a:t>Body Level Three</a:t>
            </a:r>
          </a:p>
          <a:p>
            <a:pPr lvl="3"/>
            <a:r>
              <a:t>Body Level Four</a:t>
            </a:r>
          </a:p>
          <a:p>
            <a:pPr lvl="4"/>
            <a:r>
              <a:t>Body Level Five</a:t>
            </a:r>
          </a:p>
        </p:txBody>
      </p:sp>
      <p:sp>
        <p:nvSpPr>
          <p:cNvPr id="129" name="Slide Number"/>
          <p:cNvSpPr txBox="1"/>
          <p:nvPr>
            <p:ph type="sldNum" sz="quarter" idx="2"/>
          </p:nvPr>
        </p:nvSpPr>
        <p:spPr>
          <a:xfrm>
            <a:off x="8295349" y="6435957"/>
            <a:ext cx="220002" cy="205913"/>
          </a:xfrm>
          <a:prstGeom prst="rect">
            <a:avLst/>
          </a:prstGeom>
        </p:spPr>
        <p:txBody>
          <a:bodyPr/>
          <a:lstStyle>
            <a:lvl1pPr>
              <a:defRPr sz="9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spTree>
      <p:nvGrpSpPr>
        <p:cNvPr id="1" name=""/>
        <p:cNvGrpSpPr/>
        <p:nvPr/>
      </p:nvGrpSpPr>
      <p:grpSpPr>
        <a:xfrm>
          <a:off x="0" y="0"/>
          <a:ext cx="0" cy="0"/>
          <a:chOff x="0" y="0"/>
          <a:chExt cx="0" cy="0"/>
        </a:xfrm>
      </p:grpSpPr>
      <p:sp>
        <p:nvSpPr>
          <p:cNvPr id="136" name="Title Text"/>
          <p:cNvSpPr txBox="1"/>
          <p:nvPr>
            <p:ph type="title"/>
          </p:nvPr>
        </p:nvSpPr>
        <p:spPr>
          <a:xfrm>
            <a:off x="628650" y="365125"/>
            <a:ext cx="7886700" cy="1325564"/>
          </a:xfrm>
          <a:prstGeom prst="rect">
            <a:avLst/>
          </a:prstGeom>
        </p:spPr>
        <p:txBody>
          <a:bodyPr/>
          <a:lstStyle>
            <a:lvl1pPr algn="l" defTabSz="685800">
              <a:lnSpc>
                <a:spcPct val="90000"/>
              </a:lnSpc>
              <a:defRPr sz="3300">
                <a:latin typeface="Calibri Light"/>
                <a:ea typeface="Calibri Light"/>
                <a:cs typeface="Calibri Light"/>
                <a:sym typeface="Calibri Light"/>
              </a:defRPr>
            </a:lvl1pPr>
          </a:lstStyle>
          <a:p>
            <a:pPr/>
            <a:r>
              <a:t>Title Text</a:t>
            </a:r>
          </a:p>
        </p:txBody>
      </p:sp>
      <p:sp>
        <p:nvSpPr>
          <p:cNvPr id="137" name="Body Level One…"/>
          <p:cNvSpPr txBox="1"/>
          <p:nvPr>
            <p:ph type="body" sz="half" idx="1"/>
          </p:nvPr>
        </p:nvSpPr>
        <p:spPr>
          <a:xfrm>
            <a:off x="628650" y="1825625"/>
            <a:ext cx="3886200" cy="4351338"/>
          </a:xfrm>
          <a:prstGeom prst="rect">
            <a:avLst/>
          </a:prstGeom>
        </p:spPr>
        <p:txBody>
          <a:bodyPr/>
          <a:lstStyle>
            <a:lvl1pPr marL="171450" indent="-171450" defTabSz="685800">
              <a:lnSpc>
                <a:spcPct val="90000"/>
              </a:lnSpc>
              <a:defRPr sz="2100"/>
            </a:lvl1pPr>
            <a:lvl2pPr marL="542925" indent="-200025" defTabSz="685800">
              <a:lnSpc>
                <a:spcPct val="90000"/>
              </a:lnSpc>
              <a:buChar char="•"/>
              <a:defRPr sz="2100"/>
            </a:lvl2pPr>
            <a:lvl3pPr marL="925830" indent="-240030" defTabSz="685800">
              <a:lnSpc>
                <a:spcPct val="90000"/>
              </a:lnSpc>
              <a:defRPr sz="2100"/>
            </a:lvl3pPr>
            <a:lvl4pPr marL="1305657" indent="-276957" defTabSz="685800">
              <a:lnSpc>
                <a:spcPct val="90000"/>
              </a:lnSpc>
              <a:buChar char="•"/>
              <a:defRPr sz="2100"/>
            </a:lvl4pPr>
            <a:lvl5pPr marL="1648556" indent="-276957" defTabSz="685800">
              <a:lnSpc>
                <a:spcPct val="90000"/>
              </a:lnSpc>
              <a:buChar char="•"/>
              <a:defRPr sz="2100"/>
            </a:lvl5pPr>
          </a:lstStyle>
          <a:p>
            <a:pPr/>
            <a:r>
              <a:t>Body Level One</a:t>
            </a:r>
          </a:p>
          <a:p>
            <a:pPr lvl="1"/>
            <a:r>
              <a:t>Body Level Two</a:t>
            </a:r>
          </a:p>
          <a:p>
            <a:pPr lvl="2"/>
            <a:r>
              <a:t>Body Level Three</a:t>
            </a:r>
          </a:p>
          <a:p>
            <a:pPr lvl="3"/>
            <a:r>
              <a:t>Body Level Four</a:t>
            </a:r>
          </a:p>
          <a:p>
            <a:pPr lvl="4"/>
            <a:r>
              <a:t>Body Level Five</a:t>
            </a:r>
          </a:p>
        </p:txBody>
      </p:sp>
      <p:sp>
        <p:nvSpPr>
          <p:cNvPr id="138" name="Slide Number"/>
          <p:cNvSpPr txBox="1"/>
          <p:nvPr>
            <p:ph type="sldNum" sz="quarter" idx="2"/>
          </p:nvPr>
        </p:nvSpPr>
        <p:spPr>
          <a:xfrm>
            <a:off x="8295349" y="6435957"/>
            <a:ext cx="220002" cy="205913"/>
          </a:xfrm>
          <a:prstGeom prst="rect">
            <a:avLst/>
          </a:prstGeom>
        </p:spPr>
        <p:txBody>
          <a:bodyPr/>
          <a:lstStyle>
            <a:lvl1pPr>
              <a:defRPr sz="9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mparison">
    <p:spTree>
      <p:nvGrpSpPr>
        <p:cNvPr id="1" name=""/>
        <p:cNvGrpSpPr/>
        <p:nvPr/>
      </p:nvGrpSpPr>
      <p:grpSpPr>
        <a:xfrm>
          <a:off x="0" y="0"/>
          <a:ext cx="0" cy="0"/>
          <a:chOff x="0" y="0"/>
          <a:chExt cx="0" cy="0"/>
        </a:xfrm>
      </p:grpSpPr>
      <p:sp>
        <p:nvSpPr>
          <p:cNvPr id="145" name="Title Text"/>
          <p:cNvSpPr txBox="1"/>
          <p:nvPr>
            <p:ph type="title"/>
          </p:nvPr>
        </p:nvSpPr>
        <p:spPr>
          <a:xfrm>
            <a:off x="629841" y="365125"/>
            <a:ext cx="7886701" cy="1325564"/>
          </a:xfrm>
          <a:prstGeom prst="rect">
            <a:avLst/>
          </a:prstGeom>
        </p:spPr>
        <p:txBody>
          <a:bodyPr/>
          <a:lstStyle>
            <a:lvl1pPr algn="l" defTabSz="685800">
              <a:lnSpc>
                <a:spcPct val="90000"/>
              </a:lnSpc>
              <a:defRPr sz="3300">
                <a:latin typeface="Calibri Light"/>
                <a:ea typeface="Calibri Light"/>
                <a:cs typeface="Calibri Light"/>
                <a:sym typeface="Calibri Light"/>
              </a:defRPr>
            </a:lvl1pPr>
          </a:lstStyle>
          <a:p>
            <a:pPr/>
            <a:r>
              <a:t>Title Text</a:t>
            </a:r>
          </a:p>
        </p:txBody>
      </p:sp>
      <p:sp>
        <p:nvSpPr>
          <p:cNvPr id="146" name="Body Level One…"/>
          <p:cNvSpPr txBox="1"/>
          <p:nvPr>
            <p:ph type="body" sz="quarter" idx="1"/>
          </p:nvPr>
        </p:nvSpPr>
        <p:spPr>
          <a:xfrm>
            <a:off x="629841" y="1681163"/>
            <a:ext cx="3868342" cy="823914"/>
          </a:xfrm>
          <a:prstGeom prst="rect">
            <a:avLst/>
          </a:prstGeom>
        </p:spPr>
        <p:txBody>
          <a:bodyPr anchor="b"/>
          <a:lstStyle>
            <a:lvl1pPr marL="0" indent="0" defTabSz="685800">
              <a:lnSpc>
                <a:spcPct val="90000"/>
              </a:lnSpc>
              <a:buSzTx/>
              <a:buFontTx/>
              <a:buNone/>
              <a:defRPr b="1" sz="1800"/>
            </a:lvl1pPr>
            <a:lvl2pPr marL="0" indent="0" defTabSz="685800">
              <a:lnSpc>
                <a:spcPct val="90000"/>
              </a:lnSpc>
              <a:buSzTx/>
              <a:buFontTx/>
              <a:buNone/>
              <a:defRPr b="1" sz="1800"/>
            </a:lvl2pPr>
            <a:lvl3pPr marL="0" indent="0" defTabSz="685800">
              <a:lnSpc>
                <a:spcPct val="90000"/>
              </a:lnSpc>
              <a:buSzTx/>
              <a:buFontTx/>
              <a:buNone/>
              <a:defRPr b="1" sz="1800"/>
            </a:lvl3pPr>
            <a:lvl4pPr marL="0" indent="0" defTabSz="685800">
              <a:lnSpc>
                <a:spcPct val="90000"/>
              </a:lnSpc>
              <a:buSzTx/>
              <a:buFontTx/>
              <a:buNone/>
              <a:defRPr b="1" sz="1800"/>
            </a:lvl4pPr>
            <a:lvl5pPr marL="0" indent="0" defTabSz="685800">
              <a:lnSpc>
                <a:spcPct val="90000"/>
              </a:lnSpc>
              <a:buSzTx/>
              <a:buFontTx/>
              <a:buNone/>
              <a:defRPr b="1" sz="1800"/>
            </a:lvl5pPr>
          </a:lstStyle>
          <a:p>
            <a:pPr/>
            <a:r>
              <a:t>Body Level One</a:t>
            </a:r>
          </a:p>
          <a:p>
            <a:pPr lvl="1"/>
            <a:r>
              <a:t>Body Level Two</a:t>
            </a:r>
          </a:p>
          <a:p>
            <a:pPr lvl="2"/>
            <a:r>
              <a:t>Body Level Three</a:t>
            </a:r>
          </a:p>
          <a:p>
            <a:pPr lvl="3"/>
            <a:r>
              <a:t>Body Level Four</a:t>
            </a:r>
          </a:p>
          <a:p>
            <a:pPr lvl="4"/>
            <a:r>
              <a:t>Body Level Five</a:t>
            </a:r>
          </a:p>
        </p:txBody>
      </p:sp>
      <p:sp>
        <p:nvSpPr>
          <p:cNvPr id="147" name="Text Placeholder 4"/>
          <p:cNvSpPr/>
          <p:nvPr>
            <p:ph type="body" sz="quarter" idx="21"/>
          </p:nvPr>
        </p:nvSpPr>
        <p:spPr>
          <a:xfrm>
            <a:off x="4629148" y="1681163"/>
            <a:ext cx="3887394" cy="823914"/>
          </a:xfrm>
          <a:prstGeom prst="rect">
            <a:avLst/>
          </a:prstGeom>
        </p:spPr>
        <p:txBody>
          <a:bodyPr anchor="b"/>
          <a:lstStyle/>
          <a:p>
            <a:pPr/>
          </a:p>
        </p:txBody>
      </p:sp>
      <p:sp>
        <p:nvSpPr>
          <p:cNvPr id="148" name="Slide Number"/>
          <p:cNvSpPr txBox="1"/>
          <p:nvPr>
            <p:ph type="sldNum" sz="quarter" idx="2"/>
          </p:nvPr>
        </p:nvSpPr>
        <p:spPr>
          <a:xfrm>
            <a:off x="8295349" y="6435957"/>
            <a:ext cx="220002" cy="205913"/>
          </a:xfrm>
          <a:prstGeom prst="rect">
            <a:avLst/>
          </a:prstGeom>
        </p:spPr>
        <p:txBody>
          <a:bodyPr/>
          <a:lstStyle>
            <a:lvl1pPr>
              <a:defRPr sz="9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155" name="Title Text"/>
          <p:cNvSpPr txBox="1"/>
          <p:nvPr>
            <p:ph type="title"/>
          </p:nvPr>
        </p:nvSpPr>
        <p:spPr>
          <a:xfrm>
            <a:off x="628650" y="365125"/>
            <a:ext cx="7886700" cy="1325564"/>
          </a:xfrm>
          <a:prstGeom prst="rect">
            <a:avLst/>
          </a:prstGeom>
        </p:spPr>
        <p:txBody>
          <a:bodyPr/>
          <a:lstStyle>
            <a:lvl1pPr algn="l" defTabSz="685800">
              <a:lnSpc>
                <a:spcPct val="90000"/>
              </a:lnSpc>
              <a:defRPr sz="3300">
                <a:latin typeface="Calibri Light"/>
                <a:ea typeface="Calibri Light"/>
                <a:cs typeface="Calibri Light"/>
                <a:sym typeface="Calibri Light"/>
              </a:defRPr>
            </a:lvl1pPr>
          </a:lstStyle>
          <a:p>
            <a:pPr/>
            <a:r>
              <a:t>Title Text</a:t>
            </a:r>
          </a:p>
        </p:txBody>
      </p:sp>
      <p:sp>
        <p:nvSpPr>
          <p:cNvPr id="156" name="Slide Number"/>
          <p:cNvSpPr txBox="1"/>
          <p:nvPr>
            <p:ph type="sldNum" sz="quarter" idx="2"/>
          </p:nvPr>
        </p:nvSpPr>
        <p:spPr>
          <a:xfrm>
            <a:off x="8295349" y="6435957"/>
            <a:ext cx="220002" cy="205913"/>
          </a:xfrm>
          <a:prstGeom prst="rect">
            <a:avLst/>
          </a:prstGeom>
        </p:spPr>
        <p:txBody>
          <a:bodyPr/>
          <a:lstStyle>
            <a:lvl1pPr>
              <a:defRPr sz="9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163" name="Slide Number"/>
          <p:cNvSpPr txBox="1"/>
          <p:nvPr>
            <p:ph type="sldNum" sz="quarter" idx="2"/>
          </p:nvPr>
        </p:nvSpPr>
        <p:spPr>
          <a:xfrm>
            <a:off x="8295349" y="6435957"/>
            <a:ext cx="220002" cy="205913"/>
          </a:xfrm>
          <a:prstGeom prst="rect">
            <a:avLst/>
          </a:prstGeom>
        </p:spPr>
        <p:txBody>
          <a:bodyPr/>
          <a:lstStyle>
            <a:lvl1pPr>
              <a:defRPr sz="9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spTree>
      <p:nvGrpSpPr>
        <p:cNvPr id="1" name=""/>
        <p:cNvGrpSpPr/>
        <p:nvPr/>
      </p:nvGrpSpPr>
      <p:grpSpPr>
        <a:xfrm>
          <a:off x="0" y="0"/>
          <a:ext cx="0" cy="0"/>
          <a:chOff x="0" y="0"/>
          <a:chExt cx="0" cy="0"/>
        </a:xfrm>
      </p:grpSpPr>
      <p:sp>
        <p:nvSpPr>
          <p:cNvPr id="170" name="Title Text"/>
          <p:cNvSpPr txBox="1"/>
          <p:nvPr>
            <p:ph type="title"/>
          </p:nvPr>
        </p:nvSpPr>
        <p:spPr>
          <a:xfrm>
            <a:off x="629841" y="457200"/>
            <a:ext cx="2949178" cy="1600200"/>
          </a:xfrm>
          <a:prstGeom prst="rect">
            <a:avLst/>
          </a:prstGeom>
        </p:spPr>
        <p:txBody>
          <a:bodyPr anchor="b"/>
          <a:lstStyle>
            <a:lvl1pPr algn="l" defTabSz="685800">
              <a:lnSpc>
                <a:spcPct val="90000"/>
              </a:lnSpc>
              <a:defRPr sz="2400">
                <a:latin typeface="Calibri Light"/>
                <a:ea typeface="Calibri Light"/>
                <a:cs typeface="Calibri Light"/>
                <a:sym typeface="Calibri Light"/>
              </a:defRPr>
            </a:lvl1pPr>
          </a:lstStyle>
          <a:p>
            <a:pPr/>
            <a:r>
              <a:t>Title Text</a:t>
            </a:r>
          </a:p>
        </p:txBody>
      </p:sp>
      <p:sp>
        <p:nvSpPr>
          <p:cNvPr id="171" name="Body Level One…"/>
          <p:cNvSpPr txBox="1"/>
          <p:nvPr>
            <p:ph type="body" sz="half" idx="1"/>
          </p:nvPr>
        </p:nvSpPr>
        <p:spPr>
          <a:xfrm>
            <a:off x="3887391" y="987425"/>
            <a:ext cx="4629152" cy="4873627"/>
          </a:xfrm>
          <a:prstGeom prst="rect">
            <a:avLst/>
          </a:prstGeom>
        </p:spPr>
        <p:txBody>
          <a:bodyPr/>
          <a:lstStyle>
            <a:lvl1pPr marL="171450" indent="-171450" defTabSz="685800">
              <a:lnSpc>
                <a:spcPct val="90000"/>
              </a:lnSpc>
              <a:defRPr sz="2400"/>
            </a:lvl1pPr>
            <a:lvl2pPr marL="538842" indent="-195942" defTabSz="685800">
              <a:lnSpc>
                <a:spcPct val="90000"/>
              </a:lnSpc>
              <a:buChar char="•"/>
              <a:defRPr sz="2400"/>
            </a:lvl2pPr>
            <a:lvl3pPr marL="914400" indent="-228600" defTabSz="685800">
              <a:lnSpc>
                <a:spcPct val="90000"/>
              </a:lnSpc>
              <a:defRPr sz="2400"/>
            </a:lvl3pPr>
            <a:lvl4pPr marL="1303019" indent="-274319" defTabSz="685800">
              <a:lnSpc>
                <a:spcPct val="90000"/>
              </a:lnSpc>
              <a:buChar char="•"/>
              <a:defRPr sz="2400"/>
            </a:lvl4pPr>
            <a:lvl5pPr marL="1645920" indent="-274319" defTabSz="685800">
              <a:lnSpc>
                <a:spcPct val="90000"/>
              </a:lnSpc>
              <a:buChar char="•"/>
              <a:defRPr sz="2400"/>
            </a:lvl5pPr>
          </a:lstStyle>
          <a:p>
            <a:pPr/>
            <a:r>
              <a:t>Body Level One</a:t>
            </a:r>
          </a:p>
          <a:p>
            <a:pPr lvl="1"/>
            <a:r>
              <a:t>Body Level Two</a:t>
            </a:r>
          </a:p>
          <a:p>
            <a:pPr lvl="2"/>
            <a:r>
              <a:t>Body Level Three</a:t>
            </a:r>
          </a:p>
          <a:p>
            <a:pPr lvl="3"/>
            <a:r>
              <a:t>Body Level Four</a:t>
            </a:r>
          </a:p>
          <a:p>
            <a:pPr lvl="4"/>
            <a:r>
              <a:t>Body Level Five</a:t>
            </a:r>
          </a:p>
        </p:txBody>
      </p:sp>
      <p:sp>
        <p:nvSpPr>
          <p:cNvPr id="172" name="Text Placeholder 3"/>
          <p:cNvSpPr/>
          <p:nvPr>
            <p:ph type="body" sz="quarter" idx="21"/>
          </p:nvPr>
        </p:nvSpPr>
        <p:spPr>
          <a:xfrm>
            <a:off x="629839" y="2057400"/>
            <a:ext cx="2949182" cy="3811588"/>
          </a:xfrm>
          <a:prstGeom prst="rect">
            <a:avLst/>
          </a:prstGeom>
        </p:spPr>
        <p:txBody>
          <a:bodyPr/>
          <a:lstStyle/>
          <a:p>
            <a:pPr/>
          </a:p>
        </p:txBody>
      </p:sp>
      <p:sp>
        <p:nvSpPr>
          <p:cNvPr id="173" name="Slide Number"/>
          <p:cNvSpPr txBox="1"/>
          <p:nvPr>
            <p:ph type="sldNum" sz="quarter" idx="2"/>
          </p:nvPr>
        </p:nvSpPr>
        <p:spPr>
          <a:xfrm>
            <a:off x="8295349" y="6435957"/>
            <a:ext cx="220002" cy="205913"/>
          </a:xfrm>
          <a:prstGeom prst="rect">
            <a:avLst/>
          </a:prstGeom>
        </p:spPr>
        <p:txBody>
          <a:bodyPr/>
          <a:lstStyle>
            <a:lvl1pPr>
              <a:defRPr sz="9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icture with Caption">
    <p:spTree>
      <p:nvGrpSpPr>
        <p:cNvPr id="1" name=""/>
        <p:cNvGrpSpPr/>
        <p:nvPr/>
      </p:nvGrpSpPr>
      <p:grpSpPr>
        <a:xfrm>
          <a:off x="0" y="0"/>
          <a:ext cx="0" cy="0"/>
          <a:chOff x="0" y="0"/>
          <a:chExt cx="0" cy="0"/>
        </a:xfrm>
      </p:grpSpPr>
      <p:sp>
        <p:nvSpPr>
          <p:cNvPr id="180" name="Title Text"/>
          <p:cNvSpPr txBox="1"/>
          <p:nvPr>
            <p:ph type="title"/>
          </p:nvPr>
        </p:nvSpPr>
        <p:spPr>
          <a:xfrm>
            <a:off x="629841" y="457200"/>
            <a:ext cx="2949178" cy="1600200"/>
          </a:xfrm>
          <a:prstGeom prst="rect">
            <a:avLst/>
          </a:prstGeom>
        </p:spPr>
        <p:txBody>
          <a:bodyPr anchor="b"/>
          <a:lstStyle>
            <a:lvl1pPr algn="l" defTabSz="685800">
              <a:lnSpc>
                <a:spcPct val="90000"/>
              </a:lnSpc>
              <a:defRPr sz="2400">
                <a:latin typeface="Calibri Light"/>
                <a:ea typeface="Calibri Light"/>
                <a:cs typeface="Calibri Light"/>
                <a:sym typeface="Calibri Light"/>
              </a:defRPr>
            </a:lvl1pPr>
          </a:lstStyle>
          <a:p>
            <a:pPr/>
            <a:r>
              <a:t>Title Text</a:t>
            </a:r>
          </a:p>
        </p:txBody>
      </p:sp>
      <p:sp>
        <p:nvSpPr>
          <p:cNvPr id="181" name="Picture Placeholder 2"/>
          <p:cNvSpPr/>
          <p:nvPr>
            <p:ph type="pic" sz="half" idx="21"/>
          </p:nvPr>
        </p:nvSpPr>
        <p:spPr>
          <a:xfrm>
            <a:off x="3887391" y="987425"/>
            <a:ext cx="4629152" cy="4873627"/>
          </a:xfrm>
          <a:prstGeom prst="rect">
            <a:avLst/>
          </a:prstGeom>
        </p:spPr>
        <p:txBody>
          <a:bodyPr lIns="91439" tIns="45719" rIns="91439" bIns="45719">
            <a:noAutofit/>
          </a:bodyPr>
          <a:lstStyle/>
          <a:p>
            <a:pPr/>
          </a:p>
        </p:txBody>
      </p:sp>
      <p:sp>
        <p:nvSpPr>
          <p:cNvPr id="182" name="Body Level One…"/>
          <p:cNvSpPr txBox="1"/>
          <p:nvPr>
            <p:ph type="body" sz="quarter" idx="1"/>
          </p:nvPr>
        </p:nvSpPr>
        <p:spPr>
          <a:xfrm>
            <a:off x="629841" y="2057400"/>
            <a:ext cx="2949178" cy="3811588"/>
          </a:xfrm>
          <a:prstGeom prst="rect">
            <a:avLst/>
          </a:prstGeom>
        </p:spPr>
        <p:txBody>
          <a:bodyPr/>
          <a:lstStyle>
            <a:lvl1pPr marL="0" indent="0" defTabSz="685800">
              <a:lnSpc>
                <a:spcPct val="90000"/>
              </a:lnSpc>
              <a:buSzTx/>
              <a:buFontTx/>
              <a:buNone/>
              <a:defRPr sz="1200"/>
            </a:lvl1pPr>
            <a:lvl2pPr marL="0" indent="0" defTabSz="685800">
              <a:lnSpc>
                <a:spcPct val="90000"/>
              </a:lnSpc>
              <a:buSzTx/>
              <a:buFontTx/>
              <a:buNone/>
              <a:defRPr sz="1200"/>
            </a:lvl2pPr>
            <a:lvl3pPr marL="0" indent="0" defTabSz="685800">
              <a:lnSpc>
                <a:spcPct val="90000"/>
              </a:lnSpc>
              <a:buSzTx/>
              <a:buFontTx/>
              <a:buNone/>
              <a:defRPr sz="1200"/>
            </a:lvl3pPr>
            <a:lvl4pPr marL="0" indent="0" defTabSz="685800">
              <a:lnSpc>
                <a:spcPct val="90000"/>
              </a:lnSpc>
              <a:buSzTx/>
              <a:buFontTx/>
              <a:buNone/>
              <a:defRPr sz="1200"/>
            </a:lvl4pPr>
            <a:lvl5pPr marL="0" indent="0" defTabSz="685800">
              <a:lnSpc>
                <a:spcPct val="90000"/>
              </a:lnSpc>
              <a:buSzTx/>
              <a:buFontTx/>
              <a:buNone/>
              <a:defRPr sz="1200"/>
            </a:lvl5pPr>
          </a:lstStyle>
          <a:p>
            <a:pPr/>
            <a:r>
              <a:t>Body Level One</a:t>
            </a:r>
          </a:p>
          <a:p>
            <a:pPr lvl="1"/>
            <a:r>
              <a:t>Body Level Two</a:t>
            </a:r>
          </a:p>
          <a:p>
            <a:pPr lvl="2"/>
            <a:r>
              <a:t>Body Level Three</a:t>
            </a:r>
          </a:p>
          <a:p>
            <a:pPr lvl="3"/>
            <a:r>
              <a:t>Body Level Four</a:t>
            </a:r>
          </a:p>
          <a:p>
            <a:pPr lvl="4"/>
            <a:r>
              <a:t>Body Level Five</a:t>
            </a:r>
          </a:p>
        </p:txBody>
      </p:sp>
      <p:sp>
        <p:nvSpPr>
          <p:cNvPr id="183" name="Slide Number"/>
          <p:cNvSpPr txBox="1"/>
          <p:nvPr>
            <p:ph type="sldNum" sz="quarter" idx="2"/>
          </p:nvPr>
        </p:nvSpPr>
        <p:spPr>
          <a:xfrm>
            <a:off x="8295349" y="6435957"/>
            <a:ext cx="220002" cy="205913"/>
          </a:xfrm>
          <a:prstGeom prst="rect">
            <a:avLst/>
          </a:prstGeom>
        </p:spPr>
        <p:txBody>
          <a:bodyPr/>
          <a:lstStyle>
            <a:lvl1pPr>
              <a:defRPr sz="900"/>
            </a:lvl1p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 Id="rId17" Type="http://schemas.openxmlformats.org/officeDocument/2006/relationships/slideLayout" Target="../slideLayouts/slideLayout16.xml"/><Relationship Id="rId18" Type="http://schemas.openxmlformats.org/officeDocument/2006/relationships/slideLayout" Target="../slideLayouts/slideLayout17.xml"/><Relationship Id="rId19" Type="http://schemas.openxmlformats.org/officeDocument/2006/relationships/slideLayout" Target="../slideLayouts/slideLayout18.xml"/><Relationship Id="rId20" Type="http://schemas.openxmlformats.org/officeDocument/2006/relationships/slideLayout" Target="../slideLayouts/slideLayout19.xml"/><Relationship Id="rId21"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Title Text"/>
          <p:cNvSpPr txBox="1"/>
          <p:nvPr>
            <p:ph type="title"/>
          </p:nvPr>
        </p:nvSpPr>
        <p:spPr>
          <a:xfrm>
            <a:off x="457200" y="274638"/>
            <a:ext cx="8229600" cy="1143001"/>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normAutofit fontScale="100000" lnSpcReduction="0"/>
          </a:bodyPr>
          <a:lstStyle/>
          <a:p>
            <a:pPr/>
            <a:r>
              <a:t>Title Text</a:t>
            </a:r>
          </a:p>
        </p:txBody>
      </p:sp>
      <p:sp>
        <p:nvSpPr>
          <p:cNvPr id="3" name="Body Level One…"/>
          <p:cNvSpPr txBox="1"/>
          <p:nvPr>
            <p:ph type="body" idx="1"/>
          </p:nvPr>
        </p:nvSpPr>
        <p:spPr>
          <a:xfrm>
            <a:off x="457200" y="1600200"/>
            <a:ext cx="8229600" cy="4525963"/>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8428178" y="6414761"/>
            <a:ext cx="258623" cy="248303"/>
          </a:xfrm>
          <a:prstGeom prst="rect">
            <a:avLst/>
          </a:prstGeom>
          <a:ln w="12700">
            <a:miter lim="400000"/>
          </a:ln>
        </p:spPr>
        <p:txBody>
          <a:bodyPr wrap="none" lIns="45718" tIns="45718" rIns="45718" bIns="45718" anchor="ctr">
            <a:spAutoFit/>
          </a:bodyPr>
          <a:lstStyle>
            <a:lvl1pPr algn="r">
              <a:defRPr sz="1200">
                <a:solidFill>
                  <a:srgbClr val="888888"/>
                </a:solidFill>
                <a:latin typeface="+mn-lt"/>
                <a:ea typeface="+mn-ea"/>
                <a:cs typeface="+mn-cs"/>
                <a:sym typeface="Calibri"/>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Lst>
  <p:transition xmlns:p14="http://schemas.microsoft.com/office/powerpoint/2010/main" spd="med" advClick="1"/>
  <p:txStyles>
    <p:titleStyle>
      <a:lvl1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n-lt"/>
          <a:ea typeface="+mn-ea"/>
          <a:cs typeface="+mn-cs"/>
          <a:sym typeface="Calibri"/>
        </a:defRPr>
      </a:lvl1pPr>
      <a:lvl2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n-lt"/>
          <a:ea typeface="+mn-ea"/>
          <a:cs typeface="+mn-cs"/>
          <a:sym typeface="Calibri"/>
        </a:defRPr>
      </a:lvl2pPr>
      <a:lvl3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n-lt"/>
          <a:ea typeface="+mn-ea"/>
          <a:cs typeface="+mn-cs"/>
          <a:sym typeface="Calibri"/>
        </a:defRPr>
      </a:lvl3pPr>
      <a:lvl4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n-lt"/>
          <a:ea typeface="+mn-ea"/>
          <a:cs typeface="+mn-cs"/>
          <a:sym typeface="Calibri"/>
        </a:defRPr>
      </a:lvl4pPr>
      <a:lvl5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n-lt"/>
          <a:ea typeface="+mn-ea"/>
          <a:cs typeface="+mn-cs"/>
          <a:sym typeface="Calibri"/>
        </a:defRPr>
      </a:lvl5pPr>
      <a:lvl6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n-lt"/>
          <a:ea typeface="+mn-ea"/>
          <a:cs typeface="+mn-cs"/>
          <a:sym typeface="Calibri"/>
        </a:defRPr>
      </a:lvl6pPr>
      <a:lvl7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n-lt"/>
          <a:ea typeface="+mn-ea"/>
          <a:cs typeface="+mn-cs"/>
          <a:sym typeface="Calibri"/>
        </a:defRPr>
      </a:lvl7pPr>
      <a:lvl8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n-lt"/>
          <a:ea typeface="+mn-ea"/>
          <a:cs typeface="+mn-cs"/>
          <a:sym typeface="Calibri"/>
        </a:defRPr>
      </a:lvl8pPr>
      <a:lvl9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n-lt"/>
          <a:ea typeface="+mn-ea"/>
          <a:cs typeface="+mn-cs"/>
          <a:sym typeface="Calibri"/>
        </a:defRPr>
      </a:lvl9pPr>
    </p:titleStyle>
    <p:bodyStyle>
      <a:lvl1pPr marL="342900" marR="0" indent="-34290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n-lt"/>
          <a:ea typeface="+mn-ea"/>
          <a:cs typeface="+mn-cs"/>
          <a:sym typeface="Calibri"/>
        </a:defRPr>
      </a:lvl1pPr>
      <a:lvl2pPr marL="783771" marR="0" indent="-326571"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n-lt"/>
          <a:ea typeface="+mn-ea"/>
          <a:cs typeface="+mn-cs"/>
          <a:sym typeface="Calibri"/>
        </a:defRPr>
      </a:lvl2pPr>
      <a:lvl3pPr marL="1219200" marR="0" indent="-30480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n-lt"/>
          <a:ea typeface="+mn-ea"/>
          <a:cs typeface="+mn-cs"/>
          <a:sym typeface="Calibri"/>
        </a:defRPr>
      </a:lvl3pPr>
      <a:lvl4pPr marL="1737360" marR="0" indent="-36576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n-lt"/>
          <a:ea typeface="+mn-ea"/>
          <a:cs typeface="+mn-cs"/>
          <a:sym typeface="Calibri"/>
        </a:defRPr>
      </a:lvl4pPr>
      <a:lvl5pPr marL="2194560" marR="0" indent="-36576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n-lt"/>
          <a:ea typeface="+mn-ea"/>
          <a:cs typeface="+mn-cs"/>
          <a:sym typeface="Calibri"/>
        </a:defRPr>
      </a:lvl5pPr>
      <a:lvl6pPr marL="2651760" marR="0" indent="-36576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n-lt"/>
          <a:ea typeface="+mn-ea"/>
          <a:cs typeface="+mn-cs"/>
          <a:sym typeface="Calibri"/>
        </a:defRPr>
      </a:lvl6pPr>
      <a:lvl7pPr marL="3108960" marR="0" indent="-36576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n-lt"/>
          <a:ea typeface="+mn-ea"/>
          <a:cs typeface="+mn-cs"/>
          <a:sym typeface="Calibri"/>
        </a:defRPr>
      </a:lvl7pPr>
      <a:lvl8pPr marL="3566159" marR="0" indent="-365759"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n-lt"/>
          <a:ea typeface="+mn-ea"/>
          <a:cs typeface="+mn-cs"/>
          <a:sym typeface="Calibri"/>
        </a:defRPr>
      </a:lvl8pPr>
      <a:lvl9pPr marL="4023359" marR="0" indent="-365759"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n-lt"/>
          <a:ea typeface="+mn-ea"/>
          <a:cs typeface="+mn-cs"/>
          <a:sym typeface="Calibri"/>
        </a:defRPr>
      </a:lvl9pPr>
    </p:bodyStyle>
    <p:otherStyle>
      <a:lvl1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1pPr>
      <a:lvl2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2pPr>
      <a:lvl3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3pPr>
      <a:lvl4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4pPr>
      <a:lvl5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5pPr>
      <a:lvl6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6pPr>
      <a:lvl7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7pPr>
      <a:lvl8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8pPr>
      <a:lvl9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png"/></Relationships>

</file>

<file path=ppt/slides/_rels/slide2.xml.rels><?xml version="1.0" encoding="UTF-8"?>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image" Target="../media/image2.png"/><Relationship Id="rId3" Type="http://schemas.openxmlformats.org/officeDocument/2006/relationships/image" Target="../media/image1.jpeg"/><Relationship Id="rId4" Type="http://schemas.openxmlformats.org/officeDocument/2006/relationships/image" Target="../media/image3.png"/></Relationships>

</file>

<file path=ppt/slides/_rels/slide3.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4.png"/><Relationship Id="rId4" Type="http://schemas.openxmlformats.org/officeDocument/2006/relationships/image" Target="../media/image2.jpeg"/><Relationship Id="rId5" Type="http://schemas.openxmlformats.org/officeDocument/2006/relationships/image" Target="../media/image3.jpeg"/></Relationships>

</file>

<file path=ppt/slides/_rels/slide4.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5.png"/></Relationships>

</file>

<file path=ppt/slides/_rels/slide5.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5.png"/><Relationship Id="rId4" Type="http://schemas.openxmlformats.org/officeDocument/2006/relationships/image" Target="../media/image6.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5.png"/><Relationship Id="rId4" Type="http://schemas.openxmlformats.org/officeDocument/2006/relationships/image" Target="../media/image7.png"/><Relationship Id="rId5" Type="http://schemas.openxmlformats.org/officeDocument/2006/relationships/image" Target="../media/image8.png"/></Relationships>

</file>

<file path=ppt/slides/_rels/slide7.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4.jpeg"/><Relationship Id="rId4" Type="http://schemas.openxmlformats.org/officeDocument/2006/relationships/image" Target="../media/image9.png"/><Relationship Id="rId5" Type="http://schemas.openxmlformats.org/officeDocument/2006/relationships/image" Target="../media/image10.png"/><Relationship Id="rId6" Type="http://schemas.openxmlformats.org/officeDocument/2006/relationships/image" Target="../media/image5.jpeg"/><Relationship Id="rId7" Type="http://schemas.openxmlformats.org/officeDocument/2006/relationships/image" Target="../media/image11.png"/><Relationship Id="rId8" Type="http://schemas.openxmlformats.org/officeDocument/2006/relationships/image" Target="../media/image12.png"/><Relationship Id="rId9" Type="http://schemas.openxmlformats.org/officeDocument/2006/relationships/image" Target="../media/image13.png"/><Relationship Id="rId10" Type="http://schemas.openxmlformats.org/officeDocument/2006/relationships/image" Target="../media/image14.png"/><Relationship Id="rId11" Type="http://schemas.openxmlformats.org/officeDocument/2006/relationships/image" Target="../media/image8.png"/></Relationships>

</file>

<file path=ppt/slides/_rels/slide8.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 Id="rId3" Type="http://schemas.openxmlformats.org/officeDocument/2006/relationships/image" Target="../media/image5.png"/><Relationship Id="rId4" Type="http://schemas.openxmlformats.org/officeDocument/2006/relationships/image" Target="../media/image6.jpeg"/></Relationships>

</file>

<file path=ppt/slides/_rels/slide9.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7.jpeg"/></Relationships>

</file>

<file path=ppt/slides/_rels/slide10.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5.png"/><Relationship Id="rId4" Type="http://schemas.openxmlformats.org/officeDocument/2006/relationships/image" Target="../media/image15.png"/><Relationship Id="rId5" Type="http://schemas.openxmlformats.org/officeDocument/2006/relationships/image" Target="../media/image16.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5.png"/><Relationship Id="rId4" Type="http://schemas.openxmlformats.org/officeDocument/2006/relationships/image" Target="../media/image17.png"/><Relationship Id="rId5" Type="http://schemas.openxmlformats.org/officeDocument/2006/relationships/image" Target="../media/image18.png"/><Relationship Id="rId6" Type="http://schemas.openxmlformats.org/officeDocument/2006/relationships/image" Target="../media/image19.png"/><Relationship Id="rId7" Type="http://schemas.openxmlformats.org/officeDocument/2006/relationships/image" Target="../media/image20.png"/><Relationship Id="rId8" Type="http://schemas.openxmlformats.org/officeDocument/2006/relationships/image" Target="../media/image21.png"/><Relationship Id="rId9" Type="http://schemas.openxmlformats.org/officeDocument/2006/relationships/image" Target="../media/image22.png"/></Relationships>

</file>

<file path=ppt/slides/_rels/slide12.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5.pn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image" Target="../media/image25.png"/></Relationships>

</file>

<file path=ppt/slides/_rels/slide13.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 Id="rId3" Type="http://schemas.openxmlformats.org/officeDocument/2006/relationships/image" Target="../media/image26.png"/><Relationship Id="rId4" Type="http://schemas.openxmlformats.org/officeDocument/2006/relationships/image" Target="../media/image27.png"/></Relationships>

</file>

<file path=ppt/slides/_rels/slide14.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15.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5.png"/></Relationships>

</file>

<file path=ppt/slides/_rels/slide16.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8.png"/></Relationships>

</file>

<file path=ppt/slides/_rels/slide17.xml.rels><?xml version="1.0" encoding="UTF-8"?>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10.xml"/><Relationship Id="rId3" Type="http://schemas.openxmlformats.org/officeDocument/2006/relationships/chart" Target="../charts/chart1.xml"/></Relationships>

</file>

<file path=ppt/slides/_rels/slide18.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9.png"/><Relationship Id="rId3" Type="http://schemas.openxmlformats.org/officeDocument/2006/relationships/image" Target="../media/image30.png"/></Relationships>

</file>

<file path=ppt/slides/_rels/slide19.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9.png"/><Relationship Id="rId3" Type="http://schemas.openxmlformats.org/officeDocument/2006/relationships/chart" Target="../charts/chart2.xml"/></Relationships>

</file>

<file path=ppt/slides/_rels/slide20.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1.png"/><Relationship Id="rId3" Type="http://schemas.openxmlformats.org/officeDocument/2006/relationships/chart" Target="../charts/chart3.xml"/><Relationship Id="rId4" Type="http://schemas.openxmlformats.org/officeDocument/2006/relationships/chart" Target="../charts/chart4.xml"/></Relationships>

</file>

<file path=ppt/slides/_rels/slide21.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9.png"/></Relationships>

</file>

<file path=ppt/slides/_rels/slide22.xml.rels><?xml version="1.0" encoding="UTF-8"?>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9.png"/></Relationships>

</file>

<file path=ppt/slides/_rels/slide24.xml.rels><?xml version="1.0" encoding="UTF-8"?>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image" Target="../media/image29.png"/><Relationship Id="rId3" Type="http://schemas.openxmlformats.org/officeDocument/2006/relationships/image" Target="../media/image32.png"/></Relationships>

</file>

<file path=ppt/slides/_rels/slide25.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5.png"/><Relationship Id="rId4" Type="http://schemas.openxmlformats.org/officeDocument/2006/relationships/image" Target="../media/image8.jpeg"/><Relationship Id="rId5" Type="http://schemas.openxmlformats.org/officeDocument/2006/relationships/image" Target="../media/image9.jpeg"/><Relationship Id="rId6" Type="http://schemas.openxmlformats.org/officeDocument/2006/relationships/image" Target="../media/image10.jpeg"/></Relationships>

</file>

<file path=ppt/slides/_rels/slide26.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2.xml"/><Relationship Id="rId3" Type="http://schemas.openxmlformats.org/officeDocument/2006/relationships/image" Target="../media/image5.png"/></Relationships>

</file>

<file path=ppt/slides/_rels/slide27.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3.xml"/><Relationship Id="rId3" Type="http://schemas.openxmlformats.org/officeDocument/2006/relationships/image" Target="../media/image5.png"/></Relationships>

</file>

<file path=ppt/slides/_rels/slide28.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4.xml"/><Relationship Id="rId3" Type="http://schemas.openxmlformats.org/officeDocument/2006/relationships/image" Target="../media/image11.jpeg"/></Relationships>

</file>

<file path=ppt/slides/_rels/slide29.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5.png"/><Relationship Id="rId4" Type="http://schemas.openxmlformats.org/officeDocument/2006/relationships/image" Target="../media/image33.png"/><Relationship Id="rId5" Type="http://schemas.openxmlformats.org/officeDocument/2006/relationships/image" Target="../media/image12.jpeg"/></Relationships>

</file>

<file path=ppt/slides/_rels/slide30.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6.xml"/><Relationship Id="rId3" Type="http://schemas.openxmlformats.org/officeDocument/2006/relationships/image" Target="../media/image5.png"/></Relationships>

</file>

<file path=ppt/slides/_rels/slide31.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image" Target="../media/image5.png"/></Relationships>

</file>

<file path=ppt/slides/_rels/slide32.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8.xml"/><Relationship Id="rId3" Type="http://schemas.openxmlformats.org/officeDocument/2006/relationships/image" Target="../media/image5.png"/></Relationships>

</file>

<file path=ppt/slides/_rels/slide33.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 Id="rId3" Type="http://schemas.openxmlformats.org/officeDocument/2006/relationships/image" Target="../media/image5.png"/></Relationships>

</file>

<file path=ppt/slides/_rels/slide34.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35.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png"/><Relationship Id="rId3" Type="http://schemas.openxmlformats.org/officeDocument/2006/relationships/image" Target="../media/image34.png"/></Relationships>

</file>

<file path=ppt/slides/_rels/slide36.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3.jpeg"/><Relationship Id="rId3" Type="http://schemas.openxmlformats.org/officeDocument/2006/relationships/image" Target="../media/image35.png"/><Relationship Id="rId4" Type="http://schemas.openxmlformats.org/officeDocument/2006/relationships/image" Target="../media/image36.png"/><Relationship Id="rId5" Type="http://schemas.openxmlformats.org/officeDocument/2006/relationships/image" Target="../media/image37.png"/><Relationship Id="rId6" Type="http://schemas.openxmlformats.org/officeDocument/2006/relationships/image" Target="../media/image38.png"/></Relationships>

</file>

<file path=ppt/slides/_rels/slide37.xml.rels><?xml version="1.0" encoding="UTF-8"?>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2" name="!!BGRectangle"/>
          <p:cNvSpPr/>
          <p:nvPr/>
        </p:nvSpPr>
        <p:spPr>
          <a:xfrm>
            <a:off x="-1" y="0"/>
            <a:ext cx="9141716" cy="6858000"/>
          </a:xfrm>
          <a:prstGeom prst="rect">
            <a:avLst/>
          </a:prstGeom>
          <a:solidFill>
            <a:srgbClr val="414141"/>
          </a:solidFill>
          <a:ln w="12700">
            <a:miter lim="400000"/>
          </a:ln>
        </p:spPr>
        <p:txBody>
          <a:bodyPr lIns="45718" tIns="45718" rIns="45718" bIns="45718" anchor="ctr"/>
          <a:lstStyle/>
          <a:p>
            <a:pPr algn="ctr">
              <a:defRPr>
                <a:solidFill>
                  <a:srgbClr val="FFFFFF"/>
                </a:solidFill>
                <a:latin typeface="+mn-lt"/>
                <a:ea typeface="+mn-ea"/>
                <a:cs typeface="+mn-cs"/>
                <a:sym typeface="Calibri"/>
              </a:defRPr>
            </a:pPr>
          </a:p>
        </p:txBody>
      </p:sp>
      <p:pic>
        <p:nvPicPr>
          <p:cNvPr id="193" name="Picture 2" descr="Picture 2"/>
          <p:cNvPicPr>
            <a:picLocks noChangeAspect="1"/>
          </p:cNvPicPr>
          <p:nvPr/>
        </p:nvPicPr>
        <p:blipFill>
          <a:blip r:embed="rId2">
            <a:extLst/>
          </a:blip>
          <a:srcRect l="17544" t="0" r="31422" b="2"/>
          <a:stretch>
            <a:fillRect/>
          </a:stretch>
        </p:blipFill>
        <p:spPr>
          <a:xfrm>
            <a:off x="293925" y="573676"/>
            <a:ext cx="3827407" cy="5710648"/>
          </a:xfrm>
          <a:prstGeom prst="rect">
            <a:avLst/>
          </a:prstGeom>
          <a:ln w="12700">
            <a:miter lim="400000"/>
          </a:ln>
        </p:spPr>
      </p:pic>
      <p:sp>
        <p:nvSpPr>
          <p:cNvPr id="194" name="!!Line"/>
          <p:cNvSpPr/>
          <p:nvPr/>
        </p:nvSpPr>
        <p:spPr>
          <a:xfrm>
            <a:off x="4578222" y="1417319"/>
            <a:ext cx="12702" cy="4023362"/>
          </a:xfrm>
          <a:prstGeom prst="rect">
            <a:avLst/>
          </a:prstGeom>
          <a:solidFill>
            <a:srgbClr val="FFFFFF"/>
          </a:solidFill>
          <a:ln w="12700">
            <a:miter lim="400000"/>
          </a:ln>
        </p:spPr>
        <p:txBody>
          <a:bodyPr lIns="45718" tIns="45718" rIns="45718" bIns="45718" anchor="ctr"/>
          <a:lstStyle/>
          <a:p>
            <a:pPr algn="ctr">
              <a:defRPr>
                <a:solidFill>
                  <a:srgbClr val="FFFFFF"/>
                </a:solidFill>
                <a:latin typeface="+mn-lt"/>
                <a:ea typeface="+mn-ea"/>
                <a:cs typeface="+mn-cs"/>
                <a:sym typeface="Calibri"/>
              </a:defRPr>
            </a:pPr>
          </a:p>
        </p:txBody>
      </p:sp>
      <p:sp>
        <p:nvSpPr>
          <p:cNvPr id="195" name="TextBox 4"/>
          <p:cNvSpPr txBox="1"/>
          <p:nvPr/>
        </p:nvSpPr>
        <p:spPr>
          <a:xfrm>
            <a:off x="4977760" y="1340767"/>
            <a:ext cx="3574325" cy="4536506"/>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p>
            <a:pPr indent="-212597" defTabSz="850391">
              <a:lnSpc>
                <a:spcPct val="81000"/>
              </a:lnSpc>
              <a:spcBef>
                <a:spcPts val="500"/>
              </a:spcBef>
              <a:buSzPct val="100000"/>
              <a:buFont typeface="Arial"/>
              <a:buChar char="•"/>
              <a:defRPr i="1" sz="2200">
                <a:solidFill>
                  <a:srgbClr val="FFFFFF"/>
                </a:solidFill>
                <a:latin typeface="+mn-lt"/>
                <a:ea typeface="+mn-ea"/>
                <a:cs typeface="+mn-cs"/>
                <a:sym typeface="Calibri"/>
              </a:defRPr>
            </a:pPr>
            <a:r>
              <a:t>Please watch the video below.</a:t>
            </a:r>
          </a:p>
          <a:p>
            <a:pPr indent="-212597" defTabSz="850391">
              <a:lnSpc>
                <a:spcPct val="81000"/>
              </a:lnSpc>
              <a:spcBef>
                <a:spcPts val="500"/>
              </a:spcBef>
              <a:buSzPct val="100000"/>
              <a:buFont typeface="Arial"/>
              <a:buChar char="•"/>
              <a:defRPr i="1" sz="2200">
                <a:solidFill>
                  <a:srgbClr val="FFFFFF"/>
                </a:solidFill>
                <a:latin typeface="+mn-lt"/>
                <a:ea typeface="+mn-ea"/>
                <a:cs typeface="+mn-cs"/>
                <a:sym typeface="Calibri"/>
              </a:defRPr>
            </a:pPr>
          </a:p>
          <a:p>
            <a:pPr indent="-212597" defTabSz="850391">
              <a:lnSpc>
                <a:spcPct val="81000"/>
              </a:lnSpc>
              <a:spcBef>
                <a:spcPts val="500"/>
              </a:spcBef>
              <a:buSzPct val="100000"/>
              <a:buFont typeface="Arial"/>
              <a:buChar char="•"/>
              <a:defRPr i="1" sz="2200">
                <a:solidFill>
                  <a:srgbClr val="FFFFFF"/>
                </a:solidFill>
                <a:latin typeface="+mn-lt"/>
                <a:ea typeface="+mn-ea"/>
                <a:cs typeface="+mn-cs"/>
                <a:sym typeface="Calibri"/>
              </a:defRPr>
            </a:pPr>
            <a:r>
              <a:t>You can complete the suggested task on the final slide by yourself, or work with one or two students from your group. </a:t>
            </a:r>
          </a:p>
          <a:p>
            <a:pPr indent="-212597" defTabSz="850391">
              <a:lnSpc>
                <a:spcPct val="81000"/>
              </a:lnSpc>
              <a:spcBef>
                <a:spcPts val="500"/>
              </a:spcBef>
              <a:buSzPct val="100000"/>
              <a:buFont typeface="Arial"/>
              <a:buChar char="•"/>
              <a:defRPr i="1" sz="2200">
                <a:solidFill>
                  <a:srgbClr val="FFFFFF"/>
                </a:solidFill>
                <a:latin typeface="+mn-lt"/>
                <a:ea typeface="+mn-ea"/>
                <a:cs typeface="+mn-cs"/>
                <a:sym typeface="Calibri"/>
              </a:defRPr>
            </a:pPr>
          </a:p>
          <a:p>
            <a:pPr indent="-212597" defTabSz="850391">
              <a:lnSpc>
                <a:spcPct val="81000"/>
              </a:lnSpc>
              <a:spcBef>
                <a:spcPts val="500"/>
              </a:spcBef>
              <a:buSzPct val="100000"/>
              <a:buFont typeface="Arial"/>
              <a:buChar char="•"/>
              <a:defRPr i="1" sz="2200">
                <a:solidFill>
                  <a:srgbClr val="FFFFFF"/>
                </a:solidFill>
                <a:latin typeface="+mn-lt"/>
                <a:ea typeface="+mn-ea"/>
                <a:cs typeface="+mn-cs"/>
                <a:sym typeface="Calibri"/>
              </a:defRPr>
            </a:pPr>
            <a:r>
              <a:t>Please be ready to share your activity in Monday's session. </a:t>
            </a:r>
          </a:p>
          <a:p>
            <a:pPr defTabSz="850391">
              <a:lnSpc>
                <a:spcPct val="81000"/>
              </a:lnSpc>
              <a:spcBef>
                <a:spcPts val="500"/>
              </a:spcBef>
              <a:defRPr sz="2200">
                <a:solidFill>
                  <a:srgbClr val="FFFFFF"/>
                </a:solidFill>
                <a:latin typeface="+mn-lt"/>
                <a:ea typeface="+mn-ea"/>
                <a:cs typeface="+mn-cs"/>
                <a:sym typeface="Calibri"/>
              </a:defRPr>
            </a:pPr>
            <a:br>
              <a:rPr i="1"/>
            </a:b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7" name="Rectangle 8"/>
          <p:cNvSpPr/>
          <p:nvPr/>
        </p:nvSpPr>
        <p:spPr>
          <a:xfrm>
            <a:off x="0" y="-26861"/>
            <a:ext cx="9144000" cy="6858001"/>
          </a:xfrm>
          <a:prstGeom prst="rect">
            <a:avLst/>
          </a:prstGeom>
          <a:solidFill>
            <a:srgbClr val="404040"/>
          </a:solidFill>
          <a:ln w="76200">
            <a:solidFill>
              <a:srgbClr val="FFFFFF"/>
            </a:solidFill>
          </a:ln>
        </p:spPr>
        <p:txBody>
          <a:bodyPr lIns="45718" tIns="45718" rIns="45718" bIns="45718" anchor="ctr"/>
          <a:lstStyle/>
          <a:p>
            <a:pPr algn="ctr">
              <a:defRPr>
                <a:solidFill>
                  <a:srgbClr val="FFFFFF"/>
                </a:solidFill>
                <a:latin typeface="+mn-lt"/>
                <a:ea typeface="+mn-ea"/>
                <a:cs typeface="+mn-cs"/>
                <a:sym typeface="Calibri"/>
              </a:defRPr>
            </a:pPr>
          </a:p>
        </p:txBody>
      </p:sp>
      <p:sp>
        <p:nvSpPr>
          <p:cNvPr id="198" name="Subtitle 2"/>
          <p:cNvSpPr txBox="1"/>
          <p:nvPr/>
        </p:nvSpPr>
        <p:spPr>
          <a:xfrm>
            <a:off x="2673502" y="1772816"/>
            <a:ext cx="6893339" cy="1733974"/>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defTabSz="457200">
              <a:lnSpc>
                <a:spcPct val="90000"/>
              </a:lnSpc>
              <a:defRPr sz="6000">
                <a:solidFill>
                  <a:srgbClr val="FFFFFF"/>
                </a:solidFill>
                <a:latin typeface="Arial"/>
                <a:ea typeface="Arial"/>
                <a:cs typeface="Arial"/>
                <a:sym typeface="Arial"/>
              </a:defRPr>
            </a:lvl1pPr>
          </a:lstStyle>
          <a:p>
            <a:pPr/>
            <a:r>
              <a:t>TEACHERS OF TOMORROW</a:t>
            </a:r>
          </a:p>
        </p:txBody>
      </p:sp>
      <p:sp>
        <p:nvSpPr>
          <p:cNvPr id="199" name="TextBox 3"/>
          <p:cNvSpPr txBox="1"/>
          <p:nvPr/>
        </p:nvSpPr>
        <p:spPr>
          <a:xfrm>
            <a:off x="6201150" y="6248399"/>
            <a:ext cx="2861635" cy="3962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sz="2000">
                <a:solidFill>
                  <a:srgbClr val="FFFFFF"/>
                </a:solidFill>
                <a:latin typeface="Sinkin Sans 400 Regular"/>
                <a:ea typeface="Sinkin Sans 400 Regular"/>
                <a:cs typeface="Sinkin Sans 400 Regular"/>
                <a:sym typeface="Sinkin Sans 400 Regular"/>
              </a:defRPr>
            </a:lvl1pPr>
          </a:lstStyle>
          <a:p>
            <a:pPr/>
            <a:r>
              <a:t>@theredcardwales</a:t>
            </a:r>
          </a:p>
        </p:txBody>
      </p:sp>
      <p:pic>
        <p:nvPicPr>
          <p:cNvPr id="200" name="Picture 1" descr="Picture 1"/>
          <p:cNvPicPr>
            <a:picLocks noChangeAspect="1"/>
          </p:cNvPicPr>
          <p:nvPr/>
        </p:nvPicPr>
        <p:blipFill>
          <a:blip r:embed="rId2">
            <a:extLst/>
          </a:blip>
          <a:stretch>
            <a:fillRect/>
          </a:stretch>
        </p:blipFill>
        <p:spPr>
          <a:xfrm>
            <a:off x="4211959" y="228600"/>
            <a:ext cx="4741915" cy="397452"/>
          </a:xfrm>
          <a:prstGeom prst="rect">
            <a:avLst/>
          </a:prstGeom>
          <a:ln w="12700">
            <a:miter lim="400000"/>
          </a:ln>
        </p:spPr>
      </p:pic>
      <p:pic>
        <p:nvPicPr>
          <p:cNvPr id="201" name="Picture 5" descr="Picture 5"/>
          <p:cNvPicPr>
            <a:picLocks noChangeAspect="1"/>
          </p:cNvPicPr>
          <p:nvPr/>
        </p:nvPicPr>
        <p:blipFill>
          <a:blip r:embed="rId3">
            <a:extLst/>
          </a:blip>
          <a:stretch>
            <a:fillRect/>
          </a:stretch>
        </p:blipFill>
        <p:spPr>
          <a:xfrm>
            <a:off x="7164288" y="4578186"/>
            <a:ext cx="1670902" cy="1493039"/>
          </a:xfrm>
          <a:prstGeom prst="rect">
            <a:avLst/>
          </a:prstGeom>
          <a:ln w="12700">
            <a:miter lim="400000"/>
          </a:ln>
        </p:spPr>
      </p:pic>
      <p:pic>
        <p:nvPicPr>
          <p:cNvPr id="202" name="Picture 4" descr="Picture 4"/>
          <p:cNvPicPr>
            <a:picLocks noChangeAspect="1"/>
          </p:cNvPicPr>
          <p:nvPr/>
        </p:nvPicPr>
        <p:blipFill>
          <a:blip r:embed="rId4">
            <a:extLst/>
          </a:blip>
          <a:stretch>
            <a:fillRect/>
          </a:stretch>
        </p:blipFill>
        <p:spPr>
          <a:xfrm>
            <a:off x="-756592" y="-42290"/>
            <a:ext cx="4652067" cy="6858001"/>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04" name="Picture 2" descr="Picture 2"/>
          <p:cNvPicPr>
            <a:picLocks noChangeAspect="1"/>
          </p:cNvPicPr>
          <p:nvPr/>
        </p:nvPicPr>
        <p:blipFill>
          <a:blip r:embed="rId3">
            <a:extLst/>
          </a:blip>
          <a:stretch>
            <a:fillRect/>
          </a:stretch>
        </p:blipFill>
        <p:spPr>
          <a:xfrm>
            <a:off x="-180528" y="0"/>
            <a:ext cx="9348269" cy="6937375"/>
          </a:xfrm>
          <a:prstGeom prst="rect">
            <a:avLst/>
          </a:prstGeom>
          <a:ln w="12700">
            <a:miter lim="400000"/>
          </a:ln>
        </p:spPr>
      </p:pic>
      <p:pic>
        <p:nvPicPr>
          <p:cNvPr id="205" name="Picture 5" descr="Picture 5"/>
          <p:cNvPicPr>
            <a:picLocks noChangeAspect="1"/>
          </p:cNvPicPr>
          <p:nvPr/>
        </p:nvPicPr>
        <p:blipFill>
          <a:blip r:embed="rId4">
            <a:extLst/>
          </a:blip>
          <a:stretch>
            <a:fillRect/>
          </a:stretch>
        </p:blipFill>
        <p:spPr>
          <a:xfrm>
            <a:off x="611187" y="1773238"/>
            <a:ext cx="3960815" cy="2916237"/>
          </a:xfrm>
          <a:prstGeom prst="rect">
            <a:avLst/>
          </a:prstGeom>
          <a:ln w="12700">
            <a:miter lim="400000"/>
          </a:ln>
        </p:spPr>
      </p:pic>
      <p:pic>
        <p:nvPicPr>
          <p:cNvPr id="206" name="Picture 7" descr="Picture 7"/>
          <p:cNvPicPr>
            <a:picLocks noChangeAspect="1"/>
          </p:cNvPicPr>
          <p:nvPr/>
        </p:nvPicPr>
        <p:blipFill>
          <a:blip r:embed="rId5">
            <a:extLst/>
          </a:blip>
          <a:stretch>
            <a:fillRect/>
          </a:stretch>
        </p:blipFill>
        <p:spPr>
          <a:xfrm>
            <a:off x="5292725" y="2205038"/>
            <a:ext cx="2981325" cy="3648077"/>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0" name="Rectangle 7"/>
          <p:cNvSpPr/>
          <p:nvPr/>
        </p:nvSpPr>
        <p:spPr>
          <a:xfrm>
            <a:off x="0" y="-26861"/>
            <a:ext cx="9144000" cy="6858001"/>
          </a:xfrm>
          <a:prstGeom prst="rect">
            <a:avLst/>
          </a:prstGeom>
          <a:solidFill>
            <a:srgbClr val="404040"/>
          </a:solidFill>
          <a:ln w="76200">
            <a:solidFill>
              <a:srgbClr val="FFFFFF"/>
            </a:solidFill>
          </a:ln>
        </p:spPr>
        <p:txBody>
          <a:bodyPr lIns="45718" tIns="45718" rIns="45718" bIns="45718" anchor="ctr"/>
          <a:lstStyle/>
          <a:p>
            <a:pPr algn="ctr">
              <a:defRPr>
                <a:solidFill>
                  <a:srgbClr val="FFFFFF"/>
                </a:solidFill>
                <a:latin typeface="+mn-lt"/>
                <a:ea typeface="+mn-ea"/>
                <a:cs typeface="+mn-cs"/>
                <a:sym typeface="Calibri"/>
              </a:defRPr>
            </a:pPr>
          </a:p>
        </p:txBody>
      </p:sp>
      <p:sp>
        <p:nvSpPr>
          <p:cNvPr id="211" name="Rectangle 1"/>
          <p:cNvSpPr txBox="1"/>
          <p:nvPr/>
        </p:nvSpPr>
        <p:spPr>
          <a:xfrm>
            <a:off x="222402" y="1693979"/>
            <a:ext cx="8261492" cy="4135968"/>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lvl="1" marL="812800" indent="-457200">
              <a:lnSpc>
                <a:spcPct val="150000"/>
              </a:lnSpc>
              <a:buSzPct val="100000"/>
              <a:buFont typeface="Arial"/>
              <a:buChar char="•"/>
              <a:defRPr sz="2400">
                <a:solidFill>
                  <a:srgbClr val="FFFFFF"/>
                </a:solidFill>
                <a:latin typeface="Arial"/>
                <a:ea typeface="Arial"/>
                <a:cs typeface="Arial"/>
                <a:sym typeface="Arial"/>
              </a:defRPr>
            </a:pPr>
            <a:r>
              <a:t>Reflect upon unconscious bias.</a:t>
            </a:r>
          </a:p>
          <a:p>
            <a:pPr lvl="1" marL="812800" indent="-457200">
              <a:lnSpc>
                <a:spcPct val="150000"/>
              </a:lnSpc>
              <a:buSzPct val="100000"/>
              <a:buFont typeface="Arial"/>
              <a:buChar char="•"/>
              <a:defRPr sz="2400">
                <a:solidFill>
                  <a:srgbClr val="FFFFFF"/>
                </a:solidFill>
                <a:latin typeface="Arial"/>
                <a:ea typeface="Arial"/>
                <a:cs typeface="Arial"/>
                <a:sym typeface="Arial"/>
              </a:defRPr>
            </a:pPr>
            <a:r>
              <a:t>Understand and consider the language of equality. </a:t>
            </a:r>
          </a:p>
          <a:p>
            <a:pPr lvl="1" marL="812800" indent="-457200">
              <a:lnSpc>
                <a:spcPct val="150000"/>
              </a:lnSpc>
              <a:buSzPct val="100000"/>
              <a:buFont typeface="Arial"/>
              <a:buChar char="•"/>
              <a:defRPr sz="2400">
                <a:solidFill>
                  <a:srgbClr val="FFFFFF"/>
                </a:solidFill>
                <a:latin typeface="Arial"/>
                <a:ea typeface="Arial"/>
                <a:cs typeface="Arial"/>
                <a:sym typeface="Arial"/>
              </a:defRPr>
            </a:pPr>
            <a:r>
              <a:t>Appreciate the importance of embedding anti-racism education and provide resources to do so.</a:t>
            </a:r>
          </a:p>
          <a:p>
            <a:pPr lvl="1" marL="812800" indent="-457200">
              <a:lnSpc>
                <a:spcPct val="150000"/>
              </a:lnSpc>
              <a:buSzPct val="100000"/>
              <a:buFont typeface="Arial"/>
              <a:buChar char="•"/>
              <a:defRPr sz="2400">
                <a:solidFill>
                  <a:srgbClr val="FFFFFF"/>
                </a:solidFill>
                <a:latin typeface="Arial"/>
                <a:ea typeface="Arial"/>
                <a:cs typeface="Arial"/>
                <a:sym typeface="Arial"/>
              </a:defRPr>
            </a:pPr>
            <a:r>
              <a:t>Increase your knowledge and confidence in teaching about racism and discrimination.</a:t>
            </a:r>
          </a:p>
          <a:p>
            <a:pPr lvl="1" marL="812800" indent="-457200">
              <a:lnSpc>
                <a:spcPct val="150000"/>
              </a:lnSpc>
              <a:buSzPct val="100000"/>
              <a:buFont typeface="Arial"/>
              <a:buChar char="•"/>
              <a:defRPr sz="2400">
                <a:solidFill>
                  <a:srgbClr val="FFFFFF"/>
                </a:solidFill>
                <a:latin typeface="Arial"/>
                <a:ea typeface="Arial"/>
                <a:cs typeface="Arial"/>
                <a:sym typeface="Arial"/>
              </a:defRPr>
            </a:pPr>
            <a:r>
              <a:t>Understand the statutory requirements of your role.</a:t>
            </a:r>
          </a:p>
          <a:p>
            <a:pPr lvl="1" marL="812800" indent="-457200">
              <a:lnSpc>
                <a:spcPct val="150000"/>
              </a:lnSpc>
              <a:buSzPct val="100000"/>
              <a:buFont typeface="Arial"/>
              <a:buChar char="•"/>
              <a:defRPr sz="2400">
                <a:solidFill>
                  <a:srgbClr val="FFFFFF"/>
                </a:solidFill>
                <a:latin typeface="Arial"/>
                <a:ea typeface="Arial"/>
                <a:cs typeface="Arial"/>
                <a:sym typeface="Arial"/>
              </a:defRPr>
            </a:pPr>
            <a:r>
              <a:t>Recognise and respond to a racist incident.</a:t>
            </a:r>
          </a:p>
        </p:txBody>
      </p:sp>
      <p:sp>
        <p:nvSpPr>
          <p:cNvPr id="212" name="TextBox 10"/>
          <p:cNvSpPr txBox="1"/>
          <p:nvPr/>
        </p:nvSpPr>
        <p:spPr>
          <a:xfrm>
            <a:off x="579120" y="833734"/>
            <a:ext cx="7619566" cy="486206"/>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sz="2800">
                <a:solidFill>
                  <a:srgbClr val="FFFFFF"/>
                </a:solidFill>
                <a:latin typeface="Arial"/>
                <a:ea typeface="Arial"/>
                <a:cs typeface="Arial"/>
                <a:sym typeface="Arial"/>
              </a:defRPr>
            </a:lvl1pPr>
          </a:lstStyle>
          <a:p>
            <a:pPr/>
            <a:r>
              <a:t>Today’s conference will help you to:</a:t>
            </a:r>
          </a:p>
        </p:txBody>
      </p:sp>
      <p:sp>
        <p:nvSpPr>
          <p:cNvPr id="213" name="Rectangle 11"/>
          <p:cNvSpPr/>
          <p:nvPr/>
        </p:nvSpPr>
        <p:spPr>
          <a:xfrm>
            <a:off x="685798" y="1295047"/>
            <a:ext cx="6046442" cy="45721"/>
          </a:xfrm>
          <a:prstGeom prst="rect">
            <a:avLst/>
          </a:prstGeom>
          <a:solidFill>
            <a:srgbClr val="C00000"/>
          </a:solidFill>
          <a:ln w="25400">
            <a:solidFill>
              <a:srgbClr val="404040"/>
            </a:solidFill>
          </a:ln>
        </p:spPr>
        <p:txBody>
          <a:bodyPr lIns="45718" tIns="45718" rIns="45718" bIns="45718" anchor="ctr"/>
          <a:lstStyle/>
          <a:p>
            <a:pPr algn="ctr">
              <a:defRPr>
                <a:solidFill>
                  <a:srgbClr val="FFFFFF"/>
                </a:solidFill>
                <a:latin typeface="+mn-lt"/>
                <a:ea typeface="+mn-ea"/>
                <a:cs typeface="+mn-cs"/>
                <a:sym typeface="Calibri"/>
              </a:defRPr>
            </a:pPr>
          </a:p>
        </p:txBody>
      </p:sp>
      <p:pic>
        <p:nvPicPr>
          <p:cNvPr id="214" name="Picture 12" descr="Picture 12"/>
          <p:cNvPicPr>
            <a:picLocks noChangeAspect="1"/>
          </p:cNvPicPr>
          <p:nvPr/>
        </p:nvPicPr>
        <p:blipFill>
          <a:blip r:embed="rId3">
            <a:extLst/>
          </a:blip>
          <a:stretch>
            <a:fillRect/>
          </a:stretch>
        </p:blipFill>
        <p:spPr>
          <a:xfrm>
            <a:off x="6019800" y="152400"/>
            <a:ext cx="2971800" cy="249088"/>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ID="10" grpId="1" fill="hold">
                                  <p:stCondLst>
                                    <p:cond delay="0"/>
                                  </p:stCondLst>
                                  <p:iterate type="el" backwards="0">
                                    <p:tmAbs val="0"/>
                                  </p:iterate>
                                  <p:childTnLst>
                                    <p:set>
                                      <p:cBhvr>
                                        <p:cTn id="6" fill="hold"/>
                                        <p:tgtEl>
                                          <p:spTgt spid="211">
                                            <p:bg/>
                                          </p:spTgt>
                                        </p:tgtEl>
                                        <p:attrNameLst>
                                          <p:attrName>style.visibility</p:attrName>
                                        </p:attrNameLst>
                                      </p:cBhvr>
                                      <p:to>
                                        <p:strVal val="visible"/>
                                      </p:to>
                                    </p:set>
                                    <p:animEffect filter="fade" transition="in">
                                      <p:cBhvr>
                                        <p:cTn id="7" dur="500"/>
                                        <p:tgtEl>
                                          <p:spTgt spid="211">
                                            <p:bg/>
                                          </p:spTgt>
                                        </p:tgtEl>
                                      </p:cBhvr>
                                    </p:animEffect>
                                  </p:childTnLst>
                                </p:cTn>
                              </p:par>
                              <p:par>
                                <p:cTn id="8" presetClass="entr" nodeType="withEffect" presetSubtype="0" presetID="10" grpId="1" fill="hold">
                                  <p:stCondLst>
                                    <p:cond delay="0"/>
                                  </p:stCondLst>
                                  <p:iterate type="el" backwards="0">
                                    <p:tmAbs val="0"/>
                                  </p:iterate>
                                  <p:childTnLst>
                                    <p:set>
                                      <p:cBhvr>
                                        <p:cTn id="9" fill="hold"/>
                                        <p:tgtEl>
                                          <p:spTgt spid="211">
                                            <p:txEl>
                                              <p:pRg st="0" end="0"/>
                                            </p:txEl>
                                          </p:spTgt>
                                        </p:tgtEl>
                                        <p:attrNameLst>
                                          <p:attrName>style.visibility</p:attrName>
                                        </p:attrNameLst>
                                      </p:cBhvr>
                                      <p:to>
                                        <p:strVal val="visible"/>
                                      </p:to>
                                    </p:set>
                                    <p:animEffect filter="fade" transition="in">
                                      <p:cBhvr>
                                        <p:cTn id="10" dur="500"/>
                                        <p:tgtEl>
                                          <p:spTgt spid="211">
                                            <p:txEl>
                                              <p:pRg st="0" end="0"/>
                                            </p:txEl>
                                          </p:spTgt>
                                        </p:tgtEl>
                                      </p:cBhvr>
                                    </p:animEffect>
                                  </p:childTnLst>
                                </p:cTn>
                              </p:par>
                            </p:childTnLst>
                          </p:cTn>
                        </p:par>
                        <p:par>
                          <p:cTn id="11" fill="hold">
                            <p:stCondLst>
                              <p:cond delay="500"/>
                            </p:stCondLst>
                            <p:childTnLst>
                              <p:par>
                                <p:cTn id="12" presetClass="entr" nodeType="afterEffect" presetID="10" grpId="1" fill="hold">
                                  <p:stCondLst>
                                    <p:cond delay="0"/>
                                  </p:stCondLst>
                                  <p:iterate type="el" backwards="0">
                                    <p:tmAbs val="0"/>
                                  </p:iterate>
                                  <p:childTnLst>
                                    <p:set>
                                      <p:cBhvr>
                                        <p:cTn id="13" fill="hold"/>
                                        <p:tgtEl>
                                          <p:spTgt spid="211">
                                            <p:txEl>
                                              <p:pRg st="1" end="1"/>
                                            </p:txEl>
                                          </p:spTgt>
                                        </p:tgtEl>
                                        <p:attrNameLst>
                                          <p:attrName>style.visibility</p:attrName>
                                        </p:attrNameLst>
                                      </p:cBhvr>
                                      <p:to>
                                        <p:strVal val="visible"/>
                                      </p:to>
                                    </p:set>
                                    <p:animEffect filter="fade" transition="in">
                                      <p:cBhvr>
                                        <p:cTn id="14" dur="500"/>
                                        <p:tgtEl>
                                          <p:spTgt spid="211">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Class="entr" nodeType="clickEffect" presetID="10" grpId="1" fill="hold">
                                  <p:stCondLst>
                                    <p:cond delay="0"/>
                                  </p:stCondLst>
                                  <p:iterate type="el" backwards="0">
                                    <p:tmAbs val="0"/>
                                  </p:iterate>
                                  <p:childTnLst>
                                    <p:set>
                                      <p:cBhvr>
                                        <p:cTn id="18" fill="hold"/>
                                        <p:tgtEl>
                                          <p:spTgt spid="211">
                                            <p:txEl>
                                              <p:pRg st="2" end="2"/>
                                            </p:txEl>
                                          </p:spTgt>
                                        </p:tgtEl>
                                        <p:attrNameLst>
                                          <p:attrName>style.visibility</p:attrName>
                                        </p:attrNameLst>
                                      </p:cBhvr>
                                      <p:to>
                                        <p:strVal val="visible"/>
                                      </p:to>
                                    </p:set>
                                    <p:animEffect filter="fade" transition="in">
                                      <p:cBhvr>
                                        <p:cTn id="19" dur="500"/>
                                        <p:tgtEl>
                                          <p:spTgt spid="211">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Class="entr" nodeType="clickEffect" presetID="10" grpId="1" fill="hold">
                                  <p:stCondLst>
                                    <p:cond delay="0"/>
                                  </p:stCondLst>
                                  <p:iterate type="el" backwards="0">
                                    <p:tmAbs val="0"/>
                                  </p:iterate>
                                  <p:childTnLst>
                                    <p:set>
                                      <p:cBhvr>
                                        <p:cTn id="23" fill="hold"/>
                                        <p:tgtEl>
                                          <p:spTgt spid="211">
                                            <p:txEl>
                                              <p:pRg st="3" end="3"/>
                                            </p:txEl>
                                          </p:spTgt>
                                        </p:tgtEl>
                                        <p:attrNameLst>
                                          <p:attrName>style.visibility</p:attrName>
                                        </p:attrNameLst>
                                      </p:cBhvr>
                                      <p:to>
                                        <p:strVal val="visible"/>
                                      </p:to>
                                    </p:set>
                                    <p:animEffect filter="fade" transition="in">
                                      <p:cBhvr>
                                        <p:cTn id="24" dur="500"/>
                                        <p:tgtEl>
                                          <p:spTgt spid="211">
                                            <p:txEl>
                                              <p:pRg st="3" end="3"/>
                                            </p:txEl>
                                          </p:spTgt>
                                        </p:tgtEl>
                                      </p:cBhvr>
                                    </p:animEffect>
                                  </p:childTnLst>
                                </p:cTn>
                              </p:par>
                            </p:childTnLst>
                          </p:cTn>
                        </p:par>
                      </p:childTnLst>
                    </p:cTn>
                  </p:par>
                  <p:par>
                    <p:cTn id="25" fill="hold">
                      <p:stCondLst>
                        <p:cond delay="indefinite"/>
                      </p:stCondLst>
                      <p:childTnLst>
                        <p:par>
                          <p:cTn id="26" fill="hold">
                            <p:stCondLst>
                              <p:cond delay="0"/>
                            </p:stCondLst>
                            <p:childTnLst>
                              <p:par>
                                <p:cTn id="27" presetClass="entr" nodeType="clickEffect" presetID="10" grpId="1" fill="hold">
                                  <p:stCondLst>
                                    <p:cond delay="0"/>
                                  </p:stCondLst>
                                  <p:iterate type="el" backwards="0">
                                    <p:tmAbs val="0"/>
                                  </p:iterate>
                                  <p:childTnLst>
                                    <p:set>
                                      <p:cBhvr>
                                        <p:cTn id="28" fill="hold"/>
                                        <p:tgtEl>
                                          <p:spTgt spid="211">
                                            <p:txEl>
                                              <p:pRg st="4" end="4"/>
                                            </p:txEl>
                                          </p:spTgt>
                                        </p:tgtEl>
                                        <p:attrNameLst>
                                          <p:attrName>style.visibility</p:attrName>
                                        </p:attrNameLst>
                                      </p:cBhvr>
                                      <p:to>
                                        <p:strVal val="visible"/>
                                      </p:to>
                                    </p:set>
                                    <p:animEffect filter="fade" transition="in">
                                      <p:cBhvr>
                                        <p:cTn id="29" dur="500"/>
                                        <p:tgtEl>
                                          <p:spTgt spid="211">
                                            <p:txEl>
                                              <p:pRg st="4" end="4"/>
                                            </p:txEl>
                                          </p:spTgt>
                                        </p:tgtEl>
                                      </p:cBhvr>
                                    </p:animEffect>
                                  </p:childTnLst>
                                </p:cTn>
                              </p:par>
                            </p:childTnLst>
                          </p:cTn>
                        </p:par>
                      </p:childTnLst>
                    </p:cTn>
                  </p:par>
                  <p:par>
                    <p:cTn id="30" fill="hold">
                      <p:stCondLst>
                        <p:cond delay="indefinite"/>
                      </p:stCondLst>
                      <p:childTnLst>
                        <p:par>
                          <p:cTn id="31" fill="hold">
                            <p:stCondLst>
                              <p:cond delay="0"/>
                            </p:stCondLst>
                            <p:childTnLst>
                              <p:par>
                                <p:cTn id="32" presetClass="entr" nodeType="clickEffect" presetID="10" grpId="1" fill="hold">
                                  <p:stCondLst>
                                    <p:cond delay="0"/>
                                  </p:stCondLst>
                                  <p:iterate type="el" backwards="0">
                                    <p:tmAbs val="0"/>
                                  </p:iterate>
                                  <p:childTnLst>
                                    <p:set>
                                      <p:cBhvr>
                                        <p:cTn id="33" fill="hold"/>
                                        <p:tgtEl>
                                          <p:spTgt spid="211">
                                            <p:txEl>
                                              <p:pRg st="5" end="5"/>
                                            </p:txEl>
                                          </p:spTgt>
                                        </p:tgtEl>
                                        <p:attrNameLst>
                                          <p:attrName>style.visibility</p:attrName>
                                        </p:attrNameLst>
                                      </p:cBhvr>
                                      <p:to>
                                        <p:strVal val="visible"/>
                                      </p:to>
                                    </p:set>
                                    <p:animEffect filter="fade" transition="in">
                                      <p:cBhvr>
                                        <p:cTn id="34" dur="500"/>
                                        <p:tgtEl>
                                          <p:spTgt spid="211">
                                            <p:txEl>
                                              <p:pRg st="5" end="5"/>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211" grpId="1"/>
    </p:bldLst>
  </p:timing>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220" name="Group 11"/>
          <p:cNvGrpSpPr/>
          <p:nvPr/>
        </p:nvGrpSpPr>
        <p:grpSpPr>
          <a:xfrm>
            <a:off x="0" y="-26861"/>
            <a:ext cx="9144000" cy="6858001"/>
            <a:chOff x="0" y="0"/>
            <a:chExt cx="9144000" cy="6858000"/>
          </a:xfrm>
        </p:grpSpPr>
        <p:sp>
          <p:nvSpPr>
            <p:cNvPr id="218" name="Rectangle 12"/>
            <p:cNvSpPr/>
            <p:nvPr/>
          </p:nvSpPr>
          <p:spPr>
            <a:xfrm>
              <a:off x="0" y="0"/>
              <a:ext cx="9144000" cy="6858001"/>
            </a:xfrm>
            <a:prstGeom prst="rect">
              <a:avLst/>
            </a:prstGeom>
            <a:solidFill>
              <a:srgbClr val="404040"/>
            </a:solidFill>
            <a:ln w="76200" cap="flat">
              <a:solidFill>
                <a:srgbClr val="FFFFFF"/>
              </a:solidFill>
              <a:prstDash val="solid"/>
              <a:round/>
            </a:ln>
            <a:effectLst/>
          </p:spPr>
          <p:txBody>
            <a:bodyPr wrap="square" lIns="45718" tIns="45718" rIns="45718" bIns="45718" numCol="1" anchor="ctr">
              <a:noAutofit/>
            </a:bodyPr>
            <a:lstStyle/>
            <a:p>
              <a:pPr algn="ctr">
                <a:defRPr>
                  <a:solidFill>
                    <a:srgbClr val="FFFFFF"/>
                  </a:solidFill>
                  <a:latin typeface="+mn-lt"/>
                  <a:ea typeface="+mn-ea"/>
                  <a:cs typeface="+mn-cs"/>
                  <a:sym typeface="Calibri"/>
                </a:defRPr>
              </a:pPr>
            </a:p>
          </p:txBody>
        </p:sp>
        <p:pic>
          <p:nvPicPr>
            <p:cNvPr id="219" name="Picture 13" descr="Picture 13"/>
            <p:cNvPicPr>
              <a:picLocks noChangeAspect="1"/>
            </p:cNvPicPr>
            <p:nvPr/>
          </p:nvPicPr>
          <p:blipFill>
            <a:blip r:embed="rId3">
              <a:extLst/>
            </a:blip>
            <a:stretch>
              <a:fillRect/>
            </a:stretch>
          </p:blipFill>
          <p:spPr>
            <a:xfrm>
              <a:off x="6019800" y="179260"/>
              <a:ext cx="2971802" cy="249089"/>
            </a:xfrm>
            <a:prstGeom prst="rect">
              <a:avLst/>
            </a:prstGeom>
            <a:ln w="12700" cap="flat">
              <a:noFill/>
              <a:miter lim="400000"/>
            </a:ln>
            <a:effectLst/>
          </p:spPr>
        </p:pic>
      </p:grpSp>
      <p:pic>
        <p:nvPicPr>
          <p:cNvPr id="221" name="Picture 1" descr="Picture 1"/>
          <p:cNvPicPr>
            <a:picLocks noChangeAspect="1"/>
          </p:cNvPicPr>
          <p:nvPr/>
        </p:nvPicPr>
        <p:blipFill>
          <a:blip r:embed="rId4">
            <a:extLst/>
          </a:blip>
          <a:stretch>
            <a:fillRect/>
          </a:stretch>
        </p:blipFill>
        <p:spPr>
          <a:xfrm flipH="1">
            <a:off x="2895599" y="376607"/>
            <a:ext cx="6190987" cy="6405194"/>
          </a:xfrm>
          <a:prstGeom prst="rect">
            <a:avLst/>
          </a:prstGeom>
          <a:ln w="12700">
            <a:miter lim="400000"/>
          </a:ln>
        </p:spPr>
      </p:pic>
      <p:sp>
        <p:nvSpPr>
          <p:cNvPr id="222" name="Rectangle 3"/>
          <p:cNvSpPr/>
          <p:nvPr/>
        </p:nvSpPr>
        <p:spPr>
          <a:xfrm>
            <a:off x="838200" y="1371600"/>
            <a:ext cx="5181600" cy="5181600"/>
          </a:xfrm>
          <a:prstGeom prst="rect">
            <a:avLst/>
          </a:prstGeom>
          <a:solidFill>
            <a:srgbClr val="FFFFFF"/>
          </a:solidFill>
          <a:ln w="25400">
            <a:solidFill>
              <a:srgbClr val="FFFFFF"/>
            </a:solidFill>
          </a:ln>
        </p:spPr>
        <p:txBody>
          <a:bodyPr lIns="45718" tIns="45718" rIns="45718" bIns="45718" anchor="ctr"/>
          <a:lstStyle/>
          <a:p>
            <a:pPr algn="ctr">
              <a:defRPr>
                <a:solidFill>
                  <a:srgbClr val="FFFFFF"/>
                </a:solidFill>
                <a:latin typeface="+mn-lt"/>
                <a:ea typeface="+mn-ea"/>
                <a:cs typeface="+mn-cs"/>
                <a:sym typeface="Calibri"/>
              </a:defRPr>
            </a:pPr>
          </a:p>
        </p:txBody>
      </p:sp>
      <p:sp>
        <p:nvSpPr>
          <p:cNvPr id="223" name="TextBox 8"/>
          <p:cNvSpPr txBox="1"/>
          <p:nvPr/>
        </p:nvSpPr>
        <p:spPr>
          <a:xfrm>
            <a:off x="198118" y="278288"/>
            <a:ext cx="4328164" cy="437067"/>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b="1" sz="2400">
                <a:solidFill>
                  <a:srgbClr val="FFFFFF"/>
                </a:solidFill>
                <a:latin typeface="Arial"/>
                <a:ea typeface="Arial"/>
                <a:cs typeface="Arial"/>
                <a:sym typeface="Arial"/>
              </a:defRPr>
            </a:lvl1pPr>
          </a:lstStyle>
          <a:p>
            <a:pPr/>
            <a:r>
              <a:t>YOU WILL RECEIVE:</a:t>
            </a:r>
          </a:p>
        </p:txBody>
      </p:sp>
      <p:sp>
        <p:nvSpPr>
          <p:cNvPr id="224" name="Rectangle 10"/>
          <p:cNvSpPr/>
          <p:nvPr/>
        </p:nvSpPr>
        <p:spPr>
          <a:xfrm>
            <a:off x="609600" y="655235"/>
            <a:ext cx="3505200" cy="45721"/>
          </a:xfrm>
          <a:prstGeom prst="rect">
            <a:avLst/>
          </a:prstGeom>
          <a:solidFill>
            <a:srgbClr val="C00000"/>
          </a:solidFill>
          <a:ln w="25400">
            <a:solidFill>
              <a:srgbClr val="404040"/>
            </a:solidFill>
          </a:ln>
        </p:spPr>
        <p:txBody>
          <a:bodyPr lIns="45718" tIns="45718" rIns="45718" bIns="45718" anchor="ctr"/>
          <a:lstStyle/>
          <a:p>
            <a:pPr algn="ctr">
              <a:defRPr>
                <a:solidFill>
                  <a:srgbClr val="FFFFFF"/>
                </a:solidFill>
                <a:latin typeface="+mn-lt"/>
                <a:ea typeface="+mn-ea"/>
                <a:cs typeface="+mn-cs"/>
                <a:sym typeface="Calibri"/>
              </a:defRPr>
            </a:pPr>
          </a:p>
        </p:txBody>
      </p:sp>
      <p:sp>
        <p:nvSpPr>
          <p:cNvPr id="225" name="Rectangle 9"/>
          <p:cNvSpPr txBox="1"/>
          <p:nvPr/>
        </p:nvSpPr>
        <p:spPr>
          <a:xfrm>
            <a:off x="807718" y="1600200"/>
            <a:ext cx="5013964" cy="341298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lvl="1" marL="698500" indent="-342900">
              <a:lnSpc>
                <a:spcPct val="150000"/>
              </a:lnSpc>
              <a:buSzPct val="100000"/>
              <a:buFont typeface="Arial"/>
              <a:buChar char="•"/>
              <a:defRPr sz="2000">
                <a:latin typeface="Arial"/>
                <a:ea typeface="Arial"/>
                <a:cs typeface="Arial"/>
                <a:sym typeface="Arial"/>
              </a:defRPr>
            </a:pPr>
            <a:r>
              <a:t>SRtRC Education Packs &amp; Films.</a:t>
            </a:r>
          </a:p>
          <a:p>
            <a:pPr lvl="1" indent="355600">
              <a:lnSpc>
                <a:spcPct val="150000"/>
              </a:lnSpc>
              <a:defRPr sz="700">
                <a:latin typeface="Arial"/>
                <a:ea typeface="Arial"/>
                <a:cs typeface="Arial"/>
                <a:sym typeface="Arial"/>
              </a:defRPr>
            </a:pPr>
          </a:p>
          <a:p>
            <a:pPr lvl="1" marL="698500" indent="-342900">
              <a:lnSpc>
                <a:spcPct val="150000"/>
              </a:lnSpc>
              <a:buSzPct val="100000"/>
              <a:buFont typeface="Arial"/>
              <a:buChar char="•"/>
              <a:defRPr sz="2000">
                <a:latin typeface="Arial"/>
                <a:ea typeface="Arial"/>
                <a:cs typeface="Arial"/>
                <a:sym typeface="Arial"/>
              </a:defRPr>
            </a:pPr>
            <a:r>
              <a:t>Additional Anti Racism resources &amp; activities.</a:t>
            </a:r>
          </a:p>
          <a:p>
            <a:pPr lvl="1" indent="355600">
              <a:lnSpc>
                <a:spcPct val="150000"/>
              </a:lnSpc>
              <a:defRPr sz="600">
                <a:latin typeface="Arial"/>
                <a:ea typeface="Arial"/>
                <a:cs typeface="Arial"/>
                <a:sym typeface="Arial"/>
              </a:defRPr>
            </a:pPr>
          </a:p>
          <a:p>
            <a:pPr lvl="1" marL="698500" indent="-342900">
              <a:lnSpc>
                <a:spcPct val="150000"/>
              </a:lnSpc>
              <a:buSzPct val="100000"/>
              <a:buFont typeface="Arial"/>
              <a:buChar char="•"/>
              <a:defRPr sz="2000">
                <a:latin typeface="Arial"/>
                <a:ea typeface="Arial"/>
                <a:cs typeface="Arial"/>
                <a:sym typeface="Arial"/>
              </a:defRPr>
            </a:pPr>
            <a:r>
              <a:t>Presentations slides.</a:t>
            </a:r>
          </a:p>
          <a:p>
            <a:pPr lvl="1" indent="355600">
              <a:lnSpc>
                <a:spcPct val="150000"/>
              </a:lnSpc>
              <a:defRPr sz="400">
                <a:latin typeface="Arial"/>
                <a:ea typeface="Arial"/>
                <a:cs typeface="Arial"/>
                <a:sym typeface="Arial"/>
              </a:defRPr>
            </a:pPr>
          </a:p>
          <a:p>
            <a:pPr lvl="1" marL="698500" indent="-342900">
              <a:lnSpc>
                <a:spcPct val="150000"/>
              </a:lnSpc>
              <a:buSzPct val="100000"/>
              <a:buFont typeface="Arial"/>
              <a:buChar char="•"/>
              <a:defRPr sz="2000">
                <a:latin typeface="Arial"/>
                <a:ea typeface="Arial"/>
                <a:cs typeface="Arial"/>
                <a:sym typeface="Arial"/>
              </a:defRPr>
            </a:pPr>
            <a:r>
              <a:t>One Goal Wall hanger resource.</a:t>
            </a:r>
          </a:p>
          <a:p>
            <a:pPr lvl="1" indent="355600">
              <a:lnSpc>
                <a:spcPct val="150000"/>
              </a:lnSpc>
              <a:defRPr sz="400">
                <a:latin typeface="Arial"/>
                <a:ea typeface="Arial"/>
                <a:cs typeface="Arial"/>
                <a:sym typeface="Arial"/>
              </a:defRPr>
            </a:pPr>
          </a:p>
          <a:p>
            <a:pPr lvl="1" marL="698500" indent="-342900">
              <a:lnSpc>
                <a:spcPct val="150000"/>
              </a:lnSpc>
              <a:buSzPct val="100000"/>
              <a:buFont typeface="Arial"/>
              <a:buChar char="•"/>
              <a:defRPr sz="2000">
                <a:latin typeface="Arial"/>
                <a:ea typeface="Arial"/>
                <a:cs typeface="Arial"/>
                <a:sym typeface="Arial"/>
              </a:defRPr>
            </a:pPr>
            <a:r>
              <a:t>Further information &amp; on going support.</a:t>
            </a:r>
          </a:p>
        </p:txBody>
      </p:sp>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ID="10" grpId="1" fill="hold">
                                  <p:stCondLst>
                                    <p:cond delay="0"/>
                                  </p:stCondLst>
                                  <p:iterate type="el" backwards="0">
                                    <p:tmAbs val="0"/>
                                  </p:iterate>
                                  <p:childTnLst>
                                    <p:set>
                                      <p:cBhvr>
                                        <p:cTn id="6" fill="hold"/>
                                        <p:tgtEl>
                                          <p:spTgt spid="225">
                                            <p:bg/>
                                          </p:spTgt>
                                        </p:tgtEl>
                                        <p:attrNameLst>
                                          <p:attrName>style.visibility</p:attrName>
                                        </p:attrNameLst>
                                      </p:cBhvr>
                                      <p:to>
                                        <p:strVal val="visible"/>
                                      </p:to>
                                    </p:set>
                                    <p:animEffect filter="fade" transition="in">
                                      <p:cBhvr>
                                        <p:cTn id="7" dur="500"/>
                                        <p:tgtEl>
                                          <p:spTgt spid="225">
                                            <p:bg/>
                                          </p:spTgt>
                                        </p:tgtEl>
                                      </p:cBhvr>
                                    </p:animEffect>
                                  </p:childTnLst>
                                </p:cTn>
                              </p:par>
                              <p:par>
                                <p:cTn id="8" presetClass="entr" nodeType="withEffect" presetSubtype="0" presetID="10" grpId="1" fill="hold">
                                  <p:stCondLst>
                                    <p:cond delay="0"/>
                                  </p:stCondLst>
                                  <p:iterate type="el" backwards="0">
                                    <p:tmAbs val="0"/>
                                  </p:iterate>
                                  <p:childTnLst>
                                    <p:set>
                                      <p:cBhvr>
                                        <p:cTn id="9" fill="hold"/>
                                        <p:tgtEl>
                                          <p:spTgt spid="225">
                                            <p:txEl>
                                              <p:pRg st="0" end="0"/>
                                            </p:txEl>
                                          </p:spTgt>
                                        </p:tgtEl>
                                        <p:attrNameLst>
                                          <p:attrName>style.visibility</p:attrName>
                                        </p:attrNameLst>
                                      </p:cBhvr>
                                      <p:to>
                                        <p:strVal val="visible"/>
                                      </p:to>
                                    </p:set>
                                    <p:animEffect filter="fade" transition="in">
                                      <p:cBhvr>
                                        <p:cTn id="10" dur="500"/>
                                        <p:tgtEl>
                                          <p:spTgt spid="225">
                                            <p:txEl>
                                              <p:pRg st="0" end="0"/>
                                            </p:txEl>
                                          </p:spTgt>
                                        </p:tgtEl>
                                      </p:cBhvr>
                                    </p:animEffect>
                                  </p:childTnLst>
                                </p:cTn>
                              </p:par>
                            </p:childTnLst>
                          </p:cTn>
                        </p:par>
                        <p:par>
                          <p:cTn id="11" fill="hold">
                            <p:stCondLst>
                              <p:cond delay="500"/>
                            </p:stCondLst>
                            <p:childTnLst>
                              <p:par>
                                <p:cTn id="12" presetClass="entr" nodeType="afterEffect" presetID="10" grpId="1" fill="hold">
                                  <p:stCondLst>
                                    <p:cond delay="0"/>
                                  </p:stCondLst>
                                  <p:iterate type="el" backwards="0">
                                    <p:tmAbs val="0"/>
                                  </p:iterate>
                                  <p:childTnLst>
                                    <p:set>
                                      <p:cBhvr>
                                        <p:cTn id="13" fill="hold"/>
                                        <p:tgtEl>
                                          <p:spTgt spid="225">
                                            <p:txEl>
                                              <p:pRg st="1" end="1"/>
                                            </p:txEl>
                                          </p:spTgt>
                                        </p:tgtEl>
                                        <p:attrNameLst>
                                          <p:attrName>style.visibility</p:attrName>
                                        </p:attrNameLst>
                                      </p:cBhvr>
                                      <p:to>
                                        <p:strVal val="visible"/>
                                      </p:to>
                                    </p:set>
                                    <p:animEffect filter="fade" transition="in">
                                      <p:cBhvr>
                                        <p:cTn id="14" dur="500"/>
                                        <p:tgtEl>
                                          <p:spTgt spid="225">
                                            <p:txEl>
                                              <p:pRg st="1" end="1"/>
                                            </p:txEl>
                                          </p:spTgt>
                                        </p:tgtEl>
                                      </p:cBhvr>
                                    </p:animEffect>
                                  </p:childTnLst>
                                </p:cTn>
                              </p:par>
                            </p:childTnLst>
                          </p:cTn>
                        </p:par>
                        <p:par>
                          <p:cTn id="15" fill="hold">
                            <p:stCondLst>
                              <p:cond delay="1000"/>
                            </p:stCondLst>
                            <p:childTnLst>
                              <p:par>
                                <p:cTn id="16" presetClass="entr" nodeType="afterEffect" presetID="10" grpId="1" fill="hold">
                                  <p:stCondLst>
                                    <p:cond delay="0"/>
                                  </p:stCondLst>
                                  <p:iterate type="el" backwards="0">
                                    <p:tmAbs val="0"/>
                                  </p:iterate>
                                  <p:childTnLst>
                                    <p:set>
                                      <p:cBhvr>
                                        <p:cTn id="17" fill="hold"/>
                                        <p:tgtEl>
                                          <p:spTgt spid="225">
                                            <p:txEl>
                                              <p:pRg st="2" end="2"/>
                                            </p:txEl>
                                          </p:spTgt>
                                        </p:tgtEl>
                                        <p:attrNameLst>
                                          <p:attrName>style.visibility</p:attrName>
                                        </p:attrNameLst>
                                      </p:cBhvr>
                                      <p:to>
                                        <p:strVal val="visible"/>
                                      </p:to>
                                    </p:set>
                                    <p:animEffect filter="fade" transition="in">
                                      <p:cBhvr>
                                        <p:cTn id="18" dur="500"/>
                                        <p:tgtEl>
                                          <p:spTgt spid="225">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Class="entr" nodeType="clickEffect" presetID="10" grpId="1" fill="hold">
                                  <p:stCondLst>
                                    <p:cond delay="0"/>
                                  </p:stCondLst>
                                  <p:iterate type="el" backwards="0">
                                    <p:tmAbs val="0"/>
                                  </p:iterate>
                                  <p:childTnLst>
                                    <p:set>
                                      <p:cBhvr>
                                        <p:cTn id="22" fill="hold"/>
                                        <p:tgtEl>
                                          <p:spTgt spid="225">
                                            <p:txEl>
                                              <p:pRg st="3" end="3"/>
                                            </p:txEl>
                                          </p:spTgt>
                                        </p:tgtEl>
                                        <p:attrNameLst>
                                          <p:attrName>style.visibility</p:attrName>
                                        </p:attrNameLst>
                                      </p:cBhvr>
                                      <p:to>
                                        <p:strVal val="visible"/>
                                      </p:to>
                                    </p:set>
                                    <p:animEffect filter="fade" transition="in">
                                      <p:cBhvr>
                                        <p:cTn id="23" dur="500"/>
                                        <p:tgtEl>
                                          <p:spTgt spid="225">
                                            <p:txEl>
                                              <p:pRg st="3" end="3"/>
                                            </p:txEl>
                                          </p:spTgt>
                                        </p:tgtEl>
                                      </p:cBhvr>
                                    </p:animEffect>
                                  </p:childTnLst>
                                </p:cTn>
                              </p:par>
                            </p:childTnLst>
                          </p:cTn>
                        </p:par>
                        <p:par>
                          <p:cTn id="24" fill="hold">
                            <p:stCondLst>
                              <p:cond delay="500"/>
                            </p:stCondLst>
                            <p:childTnLst>
                              <p:par>
                                <p:cTn id="25" presetClass="entr" nodeType="afterEffect" presetID="10" grpId="1" fill="hold">
                                  <p:stCondLst>
                                    <p:cond delay="0"/>
                                  </p:stCondLst>
                                  <p:iterate type="el" backwards="0">
                                    <p:tmAbs val="0"/>
                                  </p:iterate>
                                  <p:childTnLst>
                                    <p:set>
                                      <p:cBhvr>
                                        <p:cTn id="26" fill="hold"/>
                                        <p:tgtEl>
                                          <p:spTgt spid="225">
                                            <p:txEl>
                                              <p:pRg st="4" end="4"/>
                                            </p:txEl>
                                          </p:spTgt>
                                        </p:tgtEl>
                                        <p:attrNameLst>
                                          <p:attrName>style.visibility</p:attrName>
                                        </p:attrNameLst>
                                      </p:cBhvr>
                                      <p:to>
                                        <p:strVal val="visible"/>
                                      </p:to>
                                    </p:set>
                                    <p:animEffect filter="fade" transition="in">
                                      <p:cBhvr>
                                        <p:cTn id="27" dur="500"/>
                                        <p:tgtEl>
                                          <p:spTgt spid="22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Class="entr" nodeType="clickEffect" presetID="10" grpId="1" fill="hold">
                                  <p:stCondLst>
                                    <p:cond delay="0"/>
                                  </p:stCondLst>
                                  <p:iterate type="el" backwards="0">
                                    <p:tmAbs val="0"/>
                                  </p:iterate>
                                  <p:childTnLst>
                                    <p:set>
                                      <p:cBhvr>
                                        <p:cTn id="31" fill="hold"/>
                                        <p:tgtEl>
                                          <p:spTgt spid="225">
                                            <p:txEl>
                                              <p:pRg st="5" end="5"/>
                                            </p:txEl>
                                          </p:spTgt>
                                        </p:tgtEl>
                                        <p:attrNameLst>
                                          <p:attrName>style.visibility</p:attrName>
                                        </p:attrNameLst>
                                      </p:cBhvr>
                                      <p:to>
                                        <p:strVal val="visible"/>
                                      </p:to>
                                    </p:set>
                                    <p:animEffect filter="fade" transition="in">
                                      <p:cBhvr>
                                        <p:cTn id="32" dur="500"/>
                                        <p:tgtEl>
                                          <p:spTgt spid="225">
                                            <p:txEl>
                                              <p:pRg st="5" end="5"/>
                                            </p:txEl>
                                          </p:spTgt>
                                        </p:tgtEl>
                                      </p:cBhvr>
                                    </p:animEffect>
                                  </p:childTnLst>
                                </p:cTn>
                              </p:par>
                            </p:childTnLst>
                          </p:cTn>
                        </p:par>
                        <p:par>
                          <p:cTn id="33" fill="hold">
                            <p:stCondLst>
                              <p:cond delay="500"/>
                            </p:stCondLst>
                            <p:childTnLst>
                              <p:par>
                                <p:cTn id="34" presetClass="entr" nodeType="afterEffect" presetID="10" grpId="1" fill="hold">
                                  <p:stCondLst>
                                    <p:cond delay="0"/>
                                  </p:stCondLst>
                                  <p:iterate type="el" backwards="0">
                                    <p:tmAbs val="0"/>
                                  </p:iterate>
                                  <p:childTnLst>
                                    <p:set>
                                      <p:cBhvr>
                                        <p:cTn id="35" fill="hold"/>
                                        <p:tgtEl>
                                          <p:spTgt spid="225">
                                            <p:txEl>
                                              <p:pRg st="6" end="6"/>
                                            </p:txEl>
                                          </p:spTgt>
                                        </p:tgtEl>
                                        <p:attrNameLst>
                                          <p:attrName>style.visibility</p:attrName>
                                        </p:attrNameLst>
                                      </p:cBhvr>
                                      <p:to>
                                        <p:strVal val="visible"/>
                                      </p:to>
                                    </p:set>
                                    <p:animEffect filter="fade" transition="in">
                                      <p:cBhvr>
                                        <p:cTn id="36" dur="500"/>
                                        <p:tgtEl>
                                          <p:spTgt spid="225">
                                            <p:txEl>
                                              <p:pRg st="6" end="6"/>
                                            </p:txEl>
                                          </p:spTgt>
                                        </p:tgtEl>
                                      </p:cBhvr>
                                    </p:animEffect>
                                  </p:childTnLst>
                                </p:cTn>
                              </p:par>
                            </p:childTnLst>
                          </p:cTn>
                        </p:par>
                      </p:childTnLst>
                    </p:cTn>
                  </p:par>
                  <p:par>
                    <p:cTn id="37" fill="hold">
                      <p:stCondLst>
                        <p:cond delay="indefinite"/>
                      </p:stCondLst>
                      <p:childTnLst>
                        <p:par>
                          <p:cTn id="38" fill="hold">
                            <p:stCondLst>
                              <p:cond delay="0"/>
                            </p:stCondLst>
                            <p:childTnLst>
                              <p:par>
                                <p:cTn id="39" presetClass="entr" nodeType="clickEffect" presetID="10" grpId="1" fill="hold">
                                  <p:stCondLst>
                                    <p:cond delay="0"/>
                                  </p:stCondLst>
                                  <p:iterate type="el" backwards="0">
                                    <p:tmAbs val="0"/>
                                  </p:iterate>
                                  <p:childTnLst>
                                    <p:set>
                                      <p:cBhvr>
                                        <p:cTn id="40" fill="hold"/>
                                        <p:tgtEl>
                                          <p:spTgt spid="225">
                                            <p:txEl>
                                              <p:pRg st="7" end="7"/>
                                            </p:txEl>
                                          </p:spTgt>
                                        </p:tgtEl>
                                        <p:attrNameLst>
                                          <p:attrName>style.visibility</p:attrName>
                                        </p:attrNameLst>
                                      </p:cBhvr>
                                      <p:to>
                                        <p:strVal val="visible"/>
                                      </p:to>
                                    </p:set>
                                    <p:animEffect filter="fade" transition="in">
                                      <p:cBhvr>
                                        <p:cTn id="41" dur="500"/>
                                        <p:tgtEl>
                                          <p:spTgt spid="225">
                                            <p:txEl>
                                              <p:pRg st="7" end="7"/>
                                            </p:txEl>
                                          </p:spTgt>
                                        </p:tgtEl>
                                      </p:cBhvr>
                                    </p:animEffect>
                                  </p:childTnLst>
                                </p:cTn>
                              </p:par>
                            </p:childTnLst>
                          </p:cTn>
                        </p:par>
                        <p:par>
                          <p:cTn id="42" fill="hold">
                            <p:stCondLst>
                              <p:cond delay="500"/>
                            </p:stCondLst>
                            <p:childTnLst>
                              <p:par>
                                <p:cTn id="43" presetClass="entr" nodeType="afterEffect" presetID="10" grpId="1" fill="hold">
                                  <p:stCondLst>
                                    <p:cond delay="0"/>
                                  </p:stCondLst>
                                  <p:iterate type="el" backwards="0">
                                    <p:tmAbs val="0"/>
                                  </p:iterate>
                                  <p:childTnLst>
                                    <p:set>
                                      <p:cBhvr>
                                        <p:cTn id="44" fill="hold"/>
                                        <p:tgtEl>
                                          <p:spTgt spid="225">
                                            <p:txEl>
                                              <p:pRg st="8" end="8"/>
                                            </p:txEl>
                                          </p:spTgt>
                                        </p:tgtEl>
                                        <p:attrNameLst>
                                          <p:attrName>style.visibility</p:attrName>
                                        </p:attrNameLst>
                                      </p:cBhvr>
                                      <p:to>
                                        <p:strVal val="visible"/>
                                      </p:to>
                                    </p:set>
                                    <p:animEffect filter="fade" transition="in">
                                      <p:cBhvr>
                                        <p:cTn id="45" dur="500"/>
                                        <p:tgtEl>
                                          <p:spTgt spid="225">
                                            <p:txEl>
                                              <p:pRg st="8" end="8"/>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225" grpId="1"/>
    </p:bldLst>
  </p:timing>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231" name="Group 4"/>
          <p:cNvGrpSpPr/>
          <p:nvPr/>
        </p:nvGrpSpPr>
        <p:grpSpPr>
          <a:xfrm>
            <a:off x="0" y="-26861"/>
            <a:ext cx="9144000" cy="6858001"/>
            <a:chOff x="0" y="0"/>
            <a:chExt cx="9144000" cy="6858000"/>
          </a:xfrm>
        </p:grpSpPr>
        <p:sp>
          <p:nvSpPr>
            <p:cNvPr id="229" name="Rectangle 7"/>
            <p:cNvSpPr/>
            <p:nvPr/>
          </p:nvSpPr>
          <p:spPr>
            <a:xfrm>
              <a:off x="0" y="0"/>
              <a:ext cx="9144000" cy="6858001"/>
            </a:xfrm>
            <a:prstGeom prst="rect">
              <a:avLst/>
            </a:prstGeom>
            <a:solidFill>
              <a:srgbClr val="404040"/>
            </a:solidFill>
            <a:ln w="76200" cap="flat">
              <a:solidFill>
                <a:srgbClr val="FFFFFF"/>
              </a:solidFill>
              <a:prstDash val="solid"/>
              <a:round/>
            </a:ln>
            <a:effectLst/>
          </p:spPr>
          <p:txBody>
            <a:bodyPr wrap="square" lIns="45718" tIns="45718" rIns="45718" bIns="45718" numCol="1" anchor="ctr">
              <a:noAutofit/>
            </a:bodyPr>
            <a:lstStyle/>
            <a:p>
              <a:pPr algn="ctr">
                <a:defRPr>
                  <a:solidFill>
                    <a:srgbClr val="FFFFFF"/>
                  </a:solidFill>
                  <a:latin typeface="+mn-lt"/>
                  <a:ea typeface="+mn-ea"/>
                  <a:cs typeface="+mn-cs"/>
                  <a:sym typeface="Calibri"/>
                </a:defRPr>
              </a:pPr>
            </a:p>
          </p:txBody>
        </p:sp>
        <p:pic>
          <p:nvPicPr>
            <p:cNvPr id="230" name="Picture 8" descr="Picture 8"/>
            <p:cNvPicPr>
              <a:picLocks noChangeAspect="1"/>
            </p:cNvPicPr>
            <p:nvPr/>
          </p:nvPicPr>
          <p:blipFill>
            <a:blip r:embed="rId3">
              <a:extLst/>
            </a:blip>
            <a:stretch>
              <a:fillRect/>
            </a:stretch>
          </p:blipFill>
          <p:spPr>
            <a:xfrm>
              <a:off x="6019800" y="179260"/>
              <a:ext cx="2971802" cy="249089"/>
            </a:xfrm>
            <a:prstGeom prst="rect">
              <a:avLst/>
            </a:prstGeom>
            <a:ln w="12700" cap="flat">
              <a:noFill/>
              <a:miter lim="400000"/>
            </a:ln>
            <a:effectLst/>
          </p:spPr>
        </p:pic>
      </p:grpSp>
      <p:sp>
        <p:nvSpPr>
          <p:cNvPr id="232" name="Rectangle 2"/>
          <p:cNvSpPr txBox="1"/>
          <p:nvPr/>
        </p:nvSpPr>
        <p:spPr>
          <a:xfrm>
            <a:off x="1163433" y="609600"/>
            <a:ext cx="8087246" cy="1819111"/>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6000">
                <a:solidFill>
                  <a:srgbClr val="FFFFFF"/>
                </a:solidFill>
                <a:latin typeface="Arial"/>
                <a:ea typeface="Arial"/>
                <a:cs typeface="Arial"/>
                <a:sym typeface="Arial"/>
              </a:defRPr>
            </a:lvl1pPr>
          </a:lstStyle>
          <a:p>
            <a:pPr/>
            <a:r>
              <a:t>WHAT TODAY IS NOT ABOUT…</a:t>
            </a:r>
          </a:p>
        </p:txBody>
      </p:sp>
      <p:pic>
        <p:nvPicPr>
          <p:cNvPr id="233" name="Picture 1" descr="Picture 1"/>
          <p:cNvPicPr>
            <a:picLocks noChangeAspect="1"/>
          </p:cNvPicPr>
          <p:nvPr/>
        </p:nvPicPr>
        <p:blipFill>
          <a:blip r:embed="rId4">
            <a:extLst/>
          </a:blip>
          <a:stretch>
            <a:fillRect/>
          </a:stretch>
        </p:blipFill>
        <p:spPr>
          <a:xfrm>
            <a:off x="34898" y="2106739"/>
            <a:ext cx="3945248" cy="4724402"/>
          </a:xfrm>
          <a:prstGeom prst="rect">
            <a:avLst/>
          </a:prstGeom>
          <a:ln w="12700">
            <a:miter lim="400000"/>
          </a:ln>
        </p:spPr>
      </p:pic>
      <p:pic>
        <p:nvPicPr>
          <p:cNvPr id="234" name="Picture 6" descr="Picture 6"/>
          <p:cNvPicPr>
            <a:picLocks noChangeAspect="1"/>
          </p:cNvPicPr>
          <p:nvPr/>
        </p:nvPicPr>
        <p:blipFill>
          <a:blip r:embed="rId5">
            <a:extLst/>
          </a:blip>
          <a:stretch>
            <a:fillRect/>
          </a:stretch>
        </p:blipFill>
        <p:spPr>
          <a:xfrm>
            <a:off x="2459764" y="4495800"/>
            <a:ext cx="1190922" cy="1190922"/>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38" name="Picture 2" descr="Picture 2"/>
          <p:cNvPicPr>
            <a:picLocks noChangeAspect="1"/>
          </p:cNvPicPr>
          <p:nvPr/>
        </p:nvPicPr>
        <p:blipFill>
          <a:blip r:embed="rId3">
            <a:extLst/>
          </a:blip>
          <a:stretch>
            <a:fillRect/>
          </a:stretch>
        </p:blipFill>
        <p:spPr>
          <a:xfrm>
            <a:off x="-19633" y="0"/>
            <a:ext cx="9147934" cy="6858000"/>
          </a:xfrm>
          <a:prstGeom prst="rect">
            <a:avLst/>
          </a:prstGeom>
          <a:ln w="12700">
            <a:miter lim="400000"/>
          </a:ln>
        </p:spPr>
      </p:pic>
      <p:pic>
        <p:nvPicPr>
          <p:cNvPr id="239" name="Picture 15" descr="Picture 15"/>
          <p:cNvPicPr>
            <a:picLocks noChangeAspect="1"/>
          </p:cNvPicPr>
          <p:nvPr/>
        </p:nvPicPr>
        <p:blipFill>
          <a:blip r:embed="rId4">
            <a:extLst/>
          </a:blip>
          <a:stretch>
            <a:fillRect/>
          </a:stretch>
        </p:blipFill>
        <p:spPr>
          <a:xfrm>
            <a:off x="-594332" y="-315894"/>
            <a:ext cx="5731512" cy="4189732"/>
          </a:xfrm>
          <a:prstGeom prst="rect">
            <a:avLst/>
          </a:prstGeom>
          <a:ln w="12700">
            <a:miter lim="400000"/>
          </a:ln>
        </p:spPr>
      </p:pic>
      <p:sp>
        <p:nvSpPr>
          <p:cNvPr id="240" name="Rectangle 2"/>
          <p:cNvSpPr txBox="1"/>
          <p:nvPr/>
        </p:nvSpPr>
        <p:spPr>
          <a:xfrm>
            <a:off x="427676" y="838198"/>
            <a:ext cx="3616606" cy="1460688"/>
          </a:xfrm>
          <a:prstGeom prst="rect">
            <a:avLst/>
          </a:prstGeom>
          <a:ln w="12700">
            <a:miter lim="400000"/>
          </a:ln>
          <a:extLst>
            <a:ext uri="{C572A759-6A51-4108-AA02-DFA0A04FC94B}">
              <ma14:wrappingTextBoxFlag xmlns:ma14="http://schemas.microsoft.com/office/mac/drawingml/2011/main" val="1"/>
            </a:ext>
          </a:extLst>
        </p:spPr>
        <p:txBody>
          <a:bodyPr lIns="32141" tIns="32141" rIns="32141" bIns="32141">
            <a:spAutoFit/>
          </a:bodyPr>
          <a:lstStyle/>
          <a:p>
            <a:pPr algn="ctr">
              <a:defRPr sz="3200">
                <a:latin typeface="Arial"/>
                <a:ea typeface="Arial"/>
                <a:cs typeface="Arial"/>
                <a:sym typeface="Arial"/>
              </a:defRPr>
            </a:pPr>
            <a:r>
              <a:t>Racism is </a:t>
            </a:r>
            <a:r>
              <a:rPr u="sng">
                <a:solidFill>
                  <a:srgbClr val="C00000"/>
                </a:solidFill>
              </a:rPr>
              <a:t>NOT</a:t>
            </a:r>
            <a:r>
              <a:t> about invoking the PC Brigade</a:t>
            </a:r>
          </a:p>
        </p:txBody>
      </p:sp>
      <p:pic>
        <p:nvPicPr>
          <p:cNvPr id="241" name="Picture 14" descr="Picture 14"/>
          <p:cNvPicPr>
            <a:picLocks noChangeAspect="1"/>
          </p:cNvPicPr>
          <p:nvPr/>
        </p:nvPicPr>
        <p:blipFill>
          <a:blip r:embed="rId5">
            <a:extLst/>
          </a:blip>
          <a:stretch>
            <a:fillRect/>
          </a:stretch>
        </p:blipFill>
        <p:spPr>
          <a:xfrm>
            <a:off x="6829752" y="1125209"/>
            <a:ext cx="2218554" cy="2085565"/>
          </a:xfrm>
          <a:prstGeom prst="rect">
            <a:avLst/>
          </a:prstGeom>
          <a:ln w="12700">
            <a:miter lim="400000"/>
          </a:ln>
        </p:spPr>
      </p:pic>
      <p:pic>
        <p:nvPicPr>
          <p:cNvPr id="242" name="Picture 7" descr="Picture 7"/>
          <p:cNvPicPr>
            <a:picLocks noChangeAspect="1"/>
          </p:cNvPicPr>
          <p:nvPr/>
        </p:nvPicPr>
        <p:blipFill>
          <a:blip r:embed="rId6">
            <a:extLst/>
          </a:blip>
          <a:stretch>
            <a:fillRect/>
          </a:stretch>
        </p:blipFill>
        <p:spPr>
          <a:xfrm>
            <a:off x="4116565" y="3314172"/>
            <a:ext cx="2041232" cy="2551210"/>
          </a:xfrm>
          <a:prstGeom prst="rect">
            <a:avLst/>
          </a:prstGeom>
          <a:ln w="12700">
            <a:miter lim="400000"/>
          </a:ln>
          <a:effectLst>
            <a:outerShdw sx="100000" sy="100000" kx="0" ky="0" algn="b" rotWithShape="0" blurRad="190500" dist="0" dir="0">
              <a:srgbClr val="000000">
                <a:alpha val="70000"/>
              </a:srgbClr>
            </a:outerShdw>
          </a:effectLst>
        </p:spPr>
      </p:pic>
      <p:pic>
        <p:nvPicPr>
          <p:cNvPr id="243" name="Picture 8" descr="Picture 8"/>
          <p:cNvPicPr>
            <a:picLocks noChangeAspect="1"/>
          </p:cNvPicPr>
          <p:nvPr/>
        </p:nvPicPr>
        <p:blipFill>
          <a:blip r:embed="rId7">
            <a:extLst/>
          </a:blip>
          <a:stretch>
            <a:fillRect/>
          </a:stretch>
        </p:blipFill>
        <p:spPr>
          <a:xfrm>
            <a:off x="762006" y="3688712"/>
            <a:ext cx="2282894" cy="2876829"/>
          </a:xfrm>
          <a:prstGeom prst="rect">
            <a:avLst/>
          </a:prstGeom>
          <a:ln w="12700">
            <a:miter lim="400000"/>
          </a:ln>
          <a:effectLst>
            <a:outerShdw sx="100000" sy="100000" kx="0" ky="0" algn="b" rotWithShape="0" blurRad="190500" dist="0" dir="0">
              <a:srgbClr val="000000">
                <a:alpha val="70000"/>
              </a:srgbClr>
            </a:outerShdw>
          </a:effectLst>
        </p:spPr>
      </p:pic>
      <p:pic>
        <p:nvPicPr>
          <p:cNvPr id="244" name="Picture 9" descr="Picture 9"/>
          <p:cNvPicPr>
            <a:picLocks noChangeAspect="1"/>
          </p:cNvPicPr>
          <p:nvPr/>
        </p:nvPicPr>
        <p:blipFill>
          <a:blip r:embed="rId8">
            <a:extLst/>
          </a:blip>
          <a:stretch>
            <a:fillRect/>
          </a:stretch>
        </p:blipFill>
        <p:spPr>
          <a:xfrm>
            <a:off x="4677955" y="3043553"/>
            <a:ext cx="5708652" cy="3814447"/>
          </a:xfrm>
          <a:prstGeom prst="rect">
            <a:avLst/>
          </a:prstGeom>
          <a:ln w="12700">
            <a:miter lim="400000"/>
          </a:ln>
        </p:spPr>
      </p:pic>
      <p:pic>
        <p:nvPicPr>
          <p:cNvPr id="245" name="Picture 4" descr="Picture 4"/>
          <p:cNvPicPr>
            <a:picLocks noChangeAspect="1"/>
          </p:cNvPicPr>
          <p:nvPr/>
        </p:nvPicPr>
        <p:blipFill>
          <a:blip r:embed="rId9">
            <a:extLst/>
          </a:blip>
          <a:stretch>
            <a:fillRect/>
          </a:stretch>
        </p:blipFill>
        <p:spPr>
          <a:xfrm>
            <a:off x="5257800" y="3048000"/>
            <a:ext cx="1131492" cy="1063105"/>
          </a:xfrm>
          <a:prstGeom prst="rect">
            <a:avLst/>
          </a:prstGeom>
          <a:ln w="12700">
            <a:miter lim="400000"/>
          </a:ln>
        </p:spPr>
      </p:pic>
      <p:pic>
        <p:nvPicPr>
          <p:cNvPr id="246" name="Picture 4" descr="Picture 4"/>
          <p:cNvPicPr>
            <a:picLocks noChangeAspect="1"/>
          </p:cNvPicPr>
          <p:nvPr/>
        </p:nvPicPr>
        <p:blipFill>
          <a:blip r:embed="rId10">
            <a:extLst/>
          </a:blip>
          <a:stretch>
            <a:fillRect/>
          </a:stretch>
        </p:blipFill>
        <p:spPr>
          <a:xfrm>
            <a:off x="2133600" y="3348356"/>
            <a:ext cx="1131492" cy="1063107"/>
          </a:xfrm>
          <a:prstGeom prst="rect">
            <a:avLst/>
          </a:prstGeom>
          <a:ln w="12700">
            <a:miter lim="400000"/>
          </a:ln>
        </p:spPr>
      </p:pic>
      <p:pic>
        <p:nvPicPr>
          <p:cNvPr id="247" name="Picture 6" descr="Picture 6"/>
          <p:cNvPicPr>
            <a:picLocks noChangeAspect="1"/>
          </p:cNvPicPr>
          <p:nvPr/>
        </p:nvPicPr>
        <p:blipFill>
          <a:blip r:embed="rId11">
            <a:extLst/>
          </a:blip>
          <a:stretch>
            <a:fillRect/>
          </a:stretch>
        </p:blipFill>
        <p:spPr>
          <a:xfrm>
            <a:off x="4677955" y="316944"/>
            <a:ext cx="1851047" cy="1851047"/>
          </a:xfrm>
          <a:prstGeom prst="rect">
            <a:avLst/>
          </a:prstGeom>
          <a:ln w="12700">
            <a:miter lim="400000"/>
          </a:ln>
        </p:spPr>
      </p:pic>
      <p:pic>
        <p:nvPicPr>
          <p:cNvPr id="248" name="Picture 4" descr="Picture 4"/>
          <p:cNvPicPr>
            <a:picLocks noChangeAspect="1"/>
          </p:cNvPicPr>
          <p:nvPr/>
        </p:nvPicPr>
        <p:blipFill>
          <a:blip r:embed="rId10">
            <a:extLst/>
          </a:blip>
          <a:stretch>
            <a:fillRect/>
          </a:stretch>
        </p:blipFill>
        <p:spPr>
          <a:xfrm>
            <a:off x="4896022" y="30127"/>
            <a:ext cx="1131493" cy="1063107"/>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ID="10" grpId="1" fill="hold">
                                  <p:stCondLst>
                                    <p:cond delay="0"/>
                                  </p:stCondLst>
                                  <p:iterate type="el" backwards="0">
                                    <p:tmAbs val="0"/>
                                  </p:iterate>
                                  <p:childTnLst>
                                    <p:set>
                                      <p:cBhvr>
                                        <p:cTn id="6" fill="hold"/>
                                        <p:tgtEl>
                                          <p:spTgt spid="243"/>
                                        </p:tgtEl>
                                        <p:attrNameLst>
                                          <p:attrName>style.visibility</p:attrName>
                                        </p:attrNameLst>
                                      </p:cBhvr>
                                      <p:to>
                                        <p:strVal val="visible"/>
                                      </p:to>
                                    </p:set>
                                    <p:animEffect filter="fade" transition="in">
                                      <p:cBhvr>
                                        <p:cTn id="7" dur="500"/>
                                        <p:tgtEl>
                                          <p:spTgt spid="243"/>
                                        </p:tgtEl>
                                      </p:cBhvr>
                                    </p:animEffect>
                                  </p:childTnLst>
                                </p:cTn>
                              </p:par>
                            </p:childTnLst>
                          </p:cTn>
                        </p:par>
                        <p:par>
                          <p:cTn id="8" fill="hold">
                            <p:stCondLst>
                              <p:cond delay="500"/>
                            </p:stCondLst>
                            <p:childTnLst>
                              <p:par>
                                <p:cTn id="9" presetClass="entr" nodeType="afterEffect" presetID="10" grpId="2" fill="hold">
                                  <p:stCondLst>
                                    <p:cond delay="0"/>
                                  </p:stCondLst>
                                  <p:iterate type="el" backwards="0">
                                    <p:tmAbs val="0"/>
                                  </p:iterate>
                                  <p:childTnLst>
                                    <p:set>
                                      <p:cBhvr>
                                        <p:cTn id="10" fill="hold"/>
                                        <p:tgtEl>
                                          <p:spTgt spid="246"/>
                                        </p:tgtEl>
                                        <p:attrNameLst>
                                          <p:attrName>style.visibility</p:attrName>
                                        </p:attrNameLst>
                                      </p:cBhvr>
                                      <p:to>
                                        <p:strVal val="visible"/>
                                      </p:to>
                                    </p:set>
                                    <p:animEffect filter="fade" transition="in">
                                      <p:cBhvr>
                                        <p:cTn id="11" dur="500"/>
                                        <p:tgtEl>
                                          <p:spTgt spid="246"/>
                                        </p:tgtEl>
                                      </p:cBhvr>
                                    </p:animEffect>
                                  </p:childTnLst>
                                </p:cTn>
                              </p:par>
                            </p:childTnLst>
                          </p:cTn>
                        </p:par>
                        <p:par>
                          <p:cTn id="12" fill="hold">
                            <p:stCondLst>
                              <p:cond delay="1000"/>
                            </p:stCondLst>
                            <p:childTnLst>
                              <p:par>
                                <p:cTn id="13" presetClass="entr" nodeType="afterEffect" presetID="10" grpId="3" fill="hold">
                                  <p:stCondLst>
                                    <p:cond delay="0"/>
                                  </p:stCondLst>
                                  <p:iterate type="el" backwards="0">
                                    <p:tmAbs val="0"/>
                                  </p:iterate>
                                  <p:childTnLst>
                                    <p:set>
                                      <p:cBhvr>
                                        <p:cTn id="14" fill="hold"/>
                                        <p:tgtEl>
                                          <p:spTgt spid="244"/>
                                        </p:tgtEl>
                                        <p:attrNameLst>
                                          <p:attrName>style.visibility</p:attrName>
                                        </p:attrNameLst>
                                      </p:cBhvr>
                                      <p:to>
                                        <p:strVal val="visible"/>
                                      </p:to>
                                    </p:set>
                                    <p:animEffect filter="fade" transition="in">
                                      <p:cBhvr>
                                        <p:cTn id="15" dur="500"/>
                                        <p:tgtEl>
                                          <p:spTgt spid="244"/>
                                        </p:tgtEl>
                                      </p:cBhvr>
                                    </p:animEffect>
                                  </p:childTnLst>
                                </p:cTn>
                              </p:par>
                            </p:childTnLst>
                          </p:cTn>
                        </p:par>
                        <p:par>
                          <p:cTn id="16" fill="hold">
                            <p:stCondLst>
                              <p:cond delay="1500"/>
                            </p:stCondLst>
                            <p:childTnLst>
                              <p:par>
                                <p:cTn id="17" presetClass="entr" nodeType="afterEffect" presetID="10" grpId="4" fill="hold">
                                  <p:stCondLst>
                                    <p:cond delay="0"/>
                                  </p:stCondLst>
                                  <p:iterate type="el" backwards="0">
                                    <p:tmAbs val="0"/>
                                  </p:iterate>
                                  <p:childTnLst>
                                    <p:set>
                                      <p:cBhvr>
                                        <p:cTn id="18" fill="hold"/>
                                        <p:tgtEl>
                                          <p:spTgt spid="242"/>
                                        </p:tgtEl>
                                        <p:attrNameLst>
                                          <p:attrName>style.visibility</p:attrName>
                                        </p:attrNameLst>
                                      </p:cBhvr>
                                      <p:to>
                                        <p:strVal val="visible"/>
                                      </p:to>
                                    </p:set>
                                    <p:animEffect filter="fade" transition="in">
                                      <p:cBhvr>
                                        <p:cTn id="19" dur="500"/>
                                        <p:tgtEl>
                                          <p:spTgt spid="242"/>
                                        </p:tgtEl>
                                      </p:cBhvr>
                                    </p:animEffect>
                                  </p:childTnLst>
                                </p:cTn>
                              </p:par>
                            </p:childTnLst>
                          </p:cTn>
                        </p:par>
                        <p:par>
                          <p:cTn id="20" fill="hold">
                            <p:stCondLst>
                              <p:cond delay="2000"/>
                            </p:stCondLst>
                            <p:childTnLst>
                              <p:par>
                                <p:cTn id="21" presetClass="entr" nodeType="afterEffect" presetID="10" grpId="5" fill="hold">
                                  <p:stCondLst>
                                    <p:cond delay="0"/>
                                  </p:stCondLst>
                                  <p:iterate type="el" backwards="0">
                                    <p:tmAbs val="0"/>
                                  </p:iterate>
                                  <p:childTnLst>
                                    <p:set>
                                      <p:cBhvr>
                                        <p:cTn id="22" fill="hold"/>
                                        <p:tgtEl>
                                          <p:spTgt spid="245"/>
                                        </p:tgtEl>
                                        <p:attrNameLst>
                                          <p:attrName>style.visibility</p:attrName>
                                        </p:attrNameLst>
                                      </p:cBhvr>
                                      <p:to>
                                        <p:strVal val="visible"/>
                                      </p:to>
                                    </p:set>
                                    <p:animEffect filter="fade" transition="in">
                                      <p:cBhvr>
                                        <p:cTn id="23" dur="500"/>
                                        <p:tgtEl>
                                          <p:spTgt spid="245"/>
                                        </p:tgtEl>
                                      </p:cBhvr>
                                    </p:animEffect>
                                  </p:childTnLst>
                                </p:cTn>
                              </p:par>
                            </p:childTnLst>
                          </p:cTn>
                        </p:par>
                        <p:par>
                          <p:cTn id="24" fill="hold">
                            <p:stCondLst>
                              <p:cond delay="2500"/>
                            </p:stCondLst>
                            <p:childTnLst>
                              <p:par>
                                <p:cTn id="25" presetClass="entr" nodeType="afterEffect" presetID="10" grpId="6" fill="hold">
                                  <p:stCondLst>
                                    <p:cond delay="0"/>
                                  </p:stCondLst>
                                  <p:iterate type="el" backwards="0">
                                    <p:tmAbs val="0"/>
                                  </p:iterate>
                                  <p:childTnLst>
                                    <p:set>
                                      <p:cBhvr>
                                        <p:cTn id="26" fill="hold"/>
                                        <p:tgtEl>
                                          <p:spTgt spid="241"/>
                                        </p:tgtEl>
                                        <p:attrNameLst>
                                          <p:attrName>style.visibility</p:attrName>
                                        </p:attrNameLst>
                                      </p:cBhvr>
                                      <p:to>
                                        <p:strVal val="visible"/>
                                      </p:to>
                                    </p:set>
                                    <p:animEffect filter="fade" transition="in">
                                      <p:cBhvr>
                                        <p:cTn id="27" dur="500"/>
                                        <p:tgtEl>
                                          <p:spTgt spid="241"/>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246" grpId="2"/>
      <p:bldP build="whole" bldLvl="1" animBg="1" rev="0" advAuto="0" spid="242" grpId="4"/>
      <p:bldP build="whole" bldLvl="1" animBg="1" rev="0" advAuto="0" spid="244" grpId="3"/>
      <p:bldP build="whole" bldLvl="1" animBg="1" rev="0" advAuto="0" spid="245" grpId="5"/>
      <p:bldP build="whole" bldLvl="1" animBg="1" rev="0" advAuto="0" spid="241" grpId="6"/>
      <p:bldP build="whole" bldLvl="1" animBg="1" rev="0" advAuto="0" spid="243" grpId="1"/>
    </p:bldLst>
  </p:timing>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254" name="Group 4"/>
          <p:cNvGrpSpPr/>
          <p:nvPr/>
        </p:nvGrpSpPr>
        <p:grpSpPr>
          <a:xfrm>
            <a:off x="0" y="-26861"/>
            <a:ext cx="9144000" cy="6858001"/>
            <a:chOff x="0" y="0"/>
            <a:chExt cx="9144000" cy="6858000"/>
          </a:xfrm>
        </p:grpSpPr>
        <p:sp>
          <p:nvSpPr>
            <p:cNvPr id="252" name="Rectangle 5"/>
            <p:cNvSpPr/>
            <p:nvPr/>
          </p:nvSpPr>
          <p:spPr>
            <a:xfrm>
              <a:off x="0" y="0"/>
              <a:ext cx="9144000" cy="6858001"/>
            </a:xfrm>
            <a:prstGeom prst="rect">
              <a:avLst/>
            </a:prstGeom>
            <a:solidFill>
              <a:srgbClr val="404040"/>
            </a:solidFill>
            <a:ln w="76200" cap="flat">
              <a:solidFill>
                <a:srgbClr val="FFFFFF"/>
              </a:solidFill>
              <a:prstDash val="solid"/>
              <a:round/>
            </a:ln>
            <a:effectLst/>
          </p:spPr>
          <p:txBody>
            <a:bodyPr wrap="square" lIns="45718" tIns="45718" rIns="45718" bIns="45718" numCol="1" anchor="ctr">
              <a:noAutofit/>
            </a:bodyPr>
            <a:lstStyle/>
            <a:p>
              <a:pPr algn="ctr">
                <a:defRPr>
                  <a:solidFill>
                    <a:srgbClr val="FFFFFF"/>
                  </a:solidFill>
                  <a:latin typeface="+mn-lt"/>
                  <a:ea typeface="+mn-ea"/>
                  <a:cs typeface="+mn-cs"/>
                  <a:sym typeface="Calibri"/>
                </a:defRPr>
              </a:pPr>
            </a:p>
          </p:txBody>
        </p:sp>
        <p:pic>
          <p:nvPicPr>
            <p:cNvPr id="253" name="Picture 6" descr="Picture 6"/>
            <p:cNvPicPr>
              <a:picLocks noChangeAspect="1"/>
            </p:cNvPicPr>
            <p:nvPr/>
          </p:nvPicPr>
          <p:blipFill>
            <a:blip r:embed="rId3">
              <a:extLst/>
            </a:blip>
            <a:stretch>
              <a:fillRect/>
            </a:stretch>
          </p:blipFill>
          <p:spPr>
            <a:xfrm>
              <a:off x="6019800" y="179260"/>
              <a:ext cx="2971802" cy="249089"/>
            </a:xfrm>
            <a:prstGeom prst="rect">
              <a:avLst/>
            </a:prstGeom>
            <a:ln w="12700" cap="flat">
              <a:noFill/>
              <a:miter lim="400000"/>
            </a:ln>
            <a:effectLst/>
          </p:spPr>
        </p:pic>
      </p:grpSp>
      <p:sp>
        <p:nvSpPr>
          <p:cNvPr id="255" name="Content Placeholder 2"/>
          <p:cNvSpPr txBox="1"/>
          <p:nvPr>
            <p:ph type="body" idx="4294967295"/>
          </p:nvPr>
        </p:nvSpPr>
        <p:spPr>
          <a:xfrm>
            <a:off x="702467" y="692694"/>
            <a:ext cx="8294690" cy="3411541"/>
          </a:xfrm>
          <a:prstGeom prst="rect">
            <a:avLst/>
          </a:prstGeom>
        </p:spPr>
        <p:txBody>
          <a:bodyPr/>
          <a:lstStyle>
            <a:lvl1pPr algn="ctr">
              <a:spcBef>
                <a:spcPts val="1500"/>
              </a:spcBef>
              <a:buSzTx/>
              <a:buNone/>
              <a:defRPr sz="6600">
                <a:solidFill>
                  <a:srgbClr val="FFFFFF"/>
                </a:solidFill>
                <a:latin typeface="Arial"/>
                <a:ea typeface="Arial"/>
                <a:cs typeface="Arial"/>
                <a:sym typeface="Arial"/>
              </a:defRPr>
            </a:lvl1pPr>
          </a:lstStyle>
          <a:p>
            <a:pPr/>
            <a:r>
              <a:t>Language Amnesty…</a:t>
            </a:r>
          </a:p>
        </p:txBody>
      </p:sp>
      <p:pic>
        <p:nvPicPr>
          <p:cNvPr id="256" name="Picture 3" descr="Picture 3"/>
          <p:cNvPicPr>
            <a:picLocks noChangeAspect="1"/>
          </p:cNvPicPr>
          <p:nvPr/>
        </p:nvPicPr>
        <p:blipFill>
          <a:blip r:embed="rId4">
            <a:extLst/>
          </a:blip>
          <a:stretch>
            <a:fillRect/>
          </a:stretch>
        </p:blipFill>
        <p:spPr>
          <a:xfrm>
            <a:off x="2871934" y="2924942"/>
            <a:ext cx="3440116" cy="2309815"/>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60" name="Rectangle 2"/>
          <p:cNvSpPr txBox="1"/>
          <p:nvPr>
            <p:ph type="body" sz="half" idx="1"/>
          </p:nvPr>
        </p:nvSpPr>
        <p:spPr>
          <a:xfrm>
            <a:off x="1116012" y="1773238"/>
            <a:ext cx="8229601" cy="2160589"/>
          </a:xfrm>
          <a:prstGeom prst="rect">
            <a:avLst/>
          </a:prstGeom>
        </p:spPr>
        <p:txBody>
          <a:bodyPr/>
          <a:lstStyle/>
          <a:p>
            <a:pPr algn="ctr">
              <a:spcBef>
                <a:spcPts val="1100"/>
              </a:spcBef>
              <a:buSzTx/>
              <a:buNone/>
              <a:defRPr sz="4800">
                <a:solidFill>
                  <a:srgbClr val="FFFFFF"/>
                </a:solidFill>
                <a:latin typeface="Impact"/>
                <a:ea typeface="Impact"/>
                <a:cs typeface="Impact"/>
                <a:sym typeface="Impact"/>
              </a:defRPr>
            </a:pPr>
            <a:r>
              <a:t>Creating the Right</a:t>
            </a:r>
          </a:p>
          <a:p>
            <a:pPr algn="ctr">
              <a:spcBef>
                <a:spcPts val="1100"/>
              </a:spcBef>
              <a:buSzTx/>
              <a:buNone/>
              <a:defRPr sz="4800">
                <a:solidFill>
                  <a:srgbClr val="FFFFFF"/>
                </a:solidFill>
                <a:latin typeface="Impact"/>
                <a:ea typeface="Impact"/>
                <a:cs typeface="Impact"/>
                <a:sym typeface="Impact"/>
              </a:defRPr>
            </a:pPr>
            <a:r>
              <a:t> Atmosphere</a:t>
            </a:r>
          </a:p>
        </p:txBody>
      </p:sp>
      <p:pic>
        <p:nvPicPr>
          <p:cNvPr id="261" name="Picture 3" descr="Picture 3"/>
          <p:cNvPicPr>
            <a:picLocks noChangeAspect="1"/>
          </p:cNvPicPr>
          <p:nvPr/>
        </p:nvPicPr>
        <p:blipFill>
          <a:blip r:embed="rId3">
            <a:extLst/>
          </a:blip>
          <a:stretch>
            <a:fillRect/>
          </a:stretch>
        </p:blipFill>
        <p:spPr>
          <a:xfrm>
            <a:off x="0" y="0"/>
            <a:ext cx="9144000" cy="6858000"/>
          </a:xfrm>
          <a:prstGeom prst="rect">
            <a:avLst/>
          </a:prstGeom>
          <a:ln w="12700">
            <a:miter lim="400000"/>
          </a:ln>
        </p:spPr>
      </p:pic>
      <p:sp>
        <p:nvSpPr>
          <p:cNvPr id="262" name="Text Box 4"/>
          <p:cNvSpPr txBox="1"/>
          <p:nvPr/>
        </p:nvSpPr>
        <p:spPr>
          <a:xfrm>
            <a:off x="2103120" y="2133600"/>
            <a:ext cx="5237799" cy="17424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spcBef>
                <a:spcPts val="3200"/>
              </a:spcBef>
              <a:defRPr sz="5400">
                <a:solidFill>
                  <a:srgbClr val="FFFFFF"/>
                </a:solidFill>
                <a:latin typeface="Impact"/>
                <a:ea typeface="Impact"/>
                <a:cs typeface="Impact"/>
                <a:sym typeface="Impact"/>
              </a:defRPr>
            </a:lvl1pPr>
          </a:lstStyle>
          <a:p>
            <a:pPr/>
            <a:r>
              <a:t>Creating the Right Atmosphere</a:t>
            </a:r>
          </a:p>
        </p:txBody>
      </p:sp>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268" name="Group 5"/>
          <p:cNvGrpSpPr/>
          <p:nvPr/>
        </p:nvGrpSpPr>
        <p:grpSpPr>
          <a:xfrm>
            <a:off x="0" y="-26988"/>
            <a:ext cx="9144000" cy="6858002"/>
            <a:chOff x="0" y="0"/>
            <a:chExt cx="9144000" cy="6858000"/>
          </a:xfrm>
        </p:grpSpPr>
        <p:sp>
          <p:nvSpPr>
            <p:cNvPr id="266" name="Rectangle 8"/>
            <p:cNvSpPr/>
            <p:nvPr/>
          </p:nvSpPr>
          <p:spPr>
            <a:xfrm>
              <a:off x="0" y="0"/>
              <a:ext cx="9144000" cy="6858002"/>
            </a:xfrm>
            <a:prstGeom prst="rect">
              <a:avLst/>
            </a:prstGeom>
            <a:solidFill>
              <a:srgbClr val="404040"/>
            </a:solidFill>
            <a:ln w="76200" cap="flat">
              <a:solidFill>
                <a:srgbClr val="FFFFFF"/>
              </a:solidFill>
              <a:prstDash val="solid"/>
              <a:round/>
            </a:ln>
            <a:effectLst/>
          </p:spPr>
          <p:txBody>
            <a:bodyPr wrap="square" lIns="45718" tIns="45718" rIns="45718" bIns="45718" numCol="1" anchor="ctr">
              <a:noAutofit/>
            </a:bodyPr>
            <a:lstStyle/>
            <a:p>
              <a:pPr algn="ctr">
                <a:defRPr>
                  <a:solidFill>
                    <a:srgbClr val="FFFFFF"/>
                  </a:solidFill>
                  <a:latin typeface="+mn-lt"/>
                  <a:ea typeface="+mn-ea"/>
                  <a:cs typeface="+mn-cs"/>
                  <a:sym typeface="Calibri"/>
                </a:defRPr>
              </a:pPr>
            </a:p>
          </p:txBody>
        </p:sp>
        <p:pic>
          <p:nvPicPr>
            <p:cNvPr id="267" name="Picture 7" descr="Picture 7"/>
            <p:cNvPicPr>
              <a:picLocks noChangeAspect="1"/>
            </p:cNvPicPr>
            <p:nvPr/>
          </p:nvPicPr>
          <p:blipFill>
            <a:blip r:embed="rId3">
              <a:extLst/>
            </a:blip>
            <a:stretch>
              <a:fillRect/>
            </a:stretch>
          </p:blipFill>
          <p:spPr>
            <a:xfrm>
              <a:off x="6019800" y="179261"/>
              <a:ext cx="2971802" cy="249089"/>
            </a:xfrm>
            <a:prstGeom prst="rect">
              <a:avLst/>
            </a:prstGeom>
            <a:ln w="12700" cap="flat">
              <a:noFill/>
              <a:miter lim="400000"/>
            </a:ln>
            <a:effectLst/>
          </p:spPr>
        </p:pic>
      </p:grpSp>
      <p:sp>
        <p:nvSpPr>
          <p:cNvPr id="269" name="Rectangle 2"/>
          <p:cNvSpPr txBox="1"/>
          <p:nvPr/>
        </p:nvSpPr>
        <p:spPr>
          <a:xfrm>
            <a:off x="1112518" y="1447800"/>
            <a:ext cx="7394696" cy="2144324"/>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sz="7200">
                <a:solidFill>
                  <a:srgbClr val="FFFFFF"/>
                </a:solidFill>
                <a:latin typeface="Arial"/>
                <a:ea typeface="Arial"/>
                <a:cs typeface="Arial"/>
                <a:sym typeface="Arial"/>
              </a:defRPr>
            </a:lvl1pPr>
          </a:lstStyle>
          <a:p>
            <a:pPr/>
            <a:r>
              <a:t>Is Racism still a problem in 2020?</a:t>
            </a:r>
          </a:p>
        </p:txBody>
      </p:sp>
      <p:pic>
        <p:nvPicPr>
          <p:cNvPr id="270" name="Picture 4" descr="Picture 4"/>
          <p:cNvPicPr>
            <a:picLocks noChangeAspect="1"/>
          </p:cNvPicPr>
          <p:nvPr/>
        </p:nvPicPr>
        <p:blipFill>
          <a:blip r:embed="rId4">
            <a:extLst/>
          </a:blip>
          <a:srcRect l="0" t="0" r="0" b="66106"/>
          <a:stretch>
            <a:fillRect/>
          </a:stretch>
        </p:blipFill>
        <p:spPr>
          <a:xfrm>
            <a:off x="3200400" y="3809998"/>
            <a:ext cx="5067850" cy="2971803"/>
          </a:xfrm>
          <a:prstGeom prst="rect">
            <a:avLst/>
          </a:prstGeom>
          <a:ln w="12700">
            <a:miter lim="400000"/>
          </a:ln>
        </p:spPr>
      </p:pic>
      <p:pic>
        <p:nvPicPr>
          <p:cNvPr id="271" name="Picture 7" descr="Picture 7"/>
          <p:cNvPicPr>
            <a:picLocks noChangeAspect="1"/>
          </p:cNvPicPr>
          <p:nvPr/>
        </p:nvPicPr>
        <p:blipFill>
          <a:blip r:embed="rId5">
            <a:extLst/>
          </a:blip>
          <a:srcRect l="21543" t="4038" r="0" b="64860"/>
          <a:stretch>
            <a:fillRect/>
          </a:stretch>
        </p:blipFill>
        <p:spPr>
          <a:xfrm>
            <a:off x="1676399" y="4073957"/>
            <a:ext cx="3948210" cy="2707845"/>
          </a:xfrm>
          <a:prstGeom prst="rect">
            <a:avLst/>
          </a:prstGeom>
          <a:ln w="12700">
            <a:miter lim="400000"/>
          </a:ln>
        </p:spPr>
      </p:pic>
      <p:pic>
        <p:nvPicPr>
          <p:cNvPr id="272" name="Picture 12" descr="Picture 12"/>
          <p:cNvPicPr>
            <a:picLocks noChangeAspect="1"/>
          </p:cNvPicPr>
          <p:nvPr/>
        </p:nvPicPr>
        <p:blipFill>
          <a:blip r:embed="rId3">
            <a:extLst/>
          </a:blip>
          <a:stretch>
            <a:fillRect/>
          </a:stretch>
        </p:blipFill>
        <p:spPr>
          <a:xfrm>
            <a:off x="6019800" y="152400"/>
            <a:ext cx="2971800" cy="249088"/>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278" name="Group 5"/>
          <p:cNvGrpSpPr/>
          <p:nvPr/>
        </p:nvGrpSpPr>
        <p:grpSpPr>
          <a:xfrm>
            <a:off x="0" y="-26988"/>
            <a:ext cx="9144000" cy="6858002"/>
            <a:chOff x="0" y="0"/>
            <a:chExt cx="9144000" cy="6858000"/>
          </a:xfrm>
        </p:grpSpPr>
        <p:sp>
          <p:nvSpPr>
            <p:cNvPr id="276" name="Rectangle 10"/>
            <p:cNvSpPr/>
            <p:nvPr/>
          </p:nvSpPr>
          <p:spPr>
            <a:xfrm>
              <a:off x="0" y="0"/>
              <a:ext cx="9144000" cy="6858002"/>
            </a:xfrm>
            <a:prstGeom prst="rect">
              <a:avLst/>
            </a:prstGeom>
            <a:solidFill>
              <a:srgbClr val="404040"/>
            </a:solidFill>
            <a:ln w="76200" cap="flat">
              <a:solidFill>
                <a:srgbClr val="FFFFFF"/>
              </a:solidFill>
              <a:prstDash val="solid"/>
              <a:round/>
            </a:ln>
            <a:effectLst/>
          </p:spPr>
          <p:txBody>
            <a:bodyPr wrap="square" lIns="45718" tIns="45718" rIns="45718" bIns="45718" numCol="1" anchor="ctr">
              <a:noAutofit/>
            </a:bodyPr>
            <a:lstStyle/>
            <a:p>
              <a:pPr algn="ctr">
                <a:defRPr>
                  <a:solidFill>
                    <a:srgbClr val="FFFFFF"/>
                  </a:solidFill>
                  <a:latin typeface="+mn-lt"/>
                  <a:ea typeface="+mn-ea"/>
                  <a:cs typeface="+mn-cs"/>
                  <a:sym typeface="Calibri"/>
                </a:defRPr>
              </a:pPr>
            </a:p>
          </p:txBody>
        </p:sp>
        <p:pic>
          <p:nvPicPr>
            <p:cNvPr id="277" name="Picture 7" descr="Picture 7"/>
            <p:cNvPicPr>
              <a:picLocks noChangeAspect="1"/>
            </p:cNvPicPr>
            <p:nvPr/>
          </p:nvPicPr>
          <p:blipFill>
            <a:blip r:embed="rId3">
              <a:extLst/>
            </a:blip>
            <a:stretch>
              <a:fillRect/>
            </a:stretch>
          </p:blipFill>
          <p:spPr>
            <a:xfrm>
              <a:off x="6019800" y="179261"/>
              <a:ext cx="2971802" cy="249089"/>
            </a:xfrm>
            <a:prstGeom prst="rect">
              <a:avLst/>
            </a:prstGeom>
            <a:ln w="12700" cap="flat">
              <a:noFill/>
              <a:miter lim="400000"/>
            </a:ln>
            <a:effectLst/>
          </p:spPr>
        </p:pic>
      </p:grpSp>
      <p:pic>
        <p:nvPicPr>
          <p:cNvPr id="279" name="Picture 2" descr="Picture 2"/>
          <p:cNvPicPr>
            <a:picLocks noChangeAspect="1"/>
          </p:cNvPicPr>
          <p:nvPr/>
        </p:nvPicPr>
        <p:blipFill>
          <a:blip r:embed="rId4">
            <a:extLst/>
          </a:blip>
          <a:stretch>
            <a:fillRect/>
          </a:stretch>
        </p:blipFill>
        <p:spPr>
          <a:xfrm>
            <a:off x="533400" y="609600"/>
            <a:ext cx="4724400" cy="3535363"/>
          </a:xfrm>
          <a:prstGeom prst="rect">
            <a:avLst/>
          </a:prstGeom>
          <a:ln w="12700">
            <a:miter lim="400000"/>
          </a:ln>
        </p:spPr>
      </p:pic>
      <p:pic>
        <p:nvPicPr>
          <p:cNvPr id="280" name="Picture 3" descr="Picture 3"/>
          <p:cNvPicPr>
            <a:picLocks noChangeAspect="1"/>
          </p:cNvPicPr>
          <p:nvPr/>
        </p:nvPicPr>
        <p:blipFill>
          <a:blip r:embed="rId5">
            <a:extLst/>
          </a:blip>
          <a:stretch>
            <a:fillRect/>
          </a:stretch>
        </p:blipFill>
        <p:spPr>
          <a:xfrm rot="1083463">
            <a:off x="381000" y="3651250"/>
            <a:ext cx="4445000" cy="1968500"/>
          </a:xfrm>
          <a:prstGeom prst="rect">
            <a:avLst/>
          </a:prstGeom>
          <a:ln w="12700">
            <a:miter lim="400000"/>
          </a:ln>
        </p:spPr>
      </p:pic>
      <p:pic>
        <p:nvPicPr>
          <p:cNvPr id="281" name="Picture 4" descr="Picture 4"/>
          <p:cNvPicPr>
            <a:picLocks noChangeAspect="1"/>
          </p:cNvPicPr>
          <p:nvPr/>
        </p:nvPicPr>
        <p:blipFill>
          <a:blip r:embed="rId6">
            <a:extLst/>
          </a:blip>
          <a:srcRect l="0" t="0" r="8891" b="0"/>
          <a:stretch>
            <a:fillRect/>
          </a:stretch>
        </p:blipFill>
        <p:spPr>
          <a:xfrm rot="20736389">
            <a:off x="3994150" y="1379537"/>
            <a:ext cx="4648200" cy="2271714"/>
          </a:xfrm>
          <a:prstGeom prst="rect">
            <a:avLst/>
          </a:prstGeom>
          <a:ln w="12700">
            <a:miter lim="400000"/>
          </a:ln>
        </p:spPr>
      </p:pic>
      <p:pic>
        <p:nvPicPr>
          <p:cNvPr id="282" name="Picture 5" descr="Picture 5"/>
          <p:cNvPicPr>
            <a:picLocks noChangeAspect="1"/>
          </p:cNvPicPr>
          <p:nvPr/>
        </p:nvPicPr>
        <p:blipFill>
          <a:blip r:embed="rId7">
            <a:extLst/>
          </a:blip>
          <a:stretch>
            <a:fillRect/>
          </a:stretch>
        </p:blipFill>
        <p:spPr>
          <a:xfrm>
            <a:off x="4724400" y="4476750"/>
            <a:ext cx="4014788" cy="1504950"/>
          </a:xfrm>
          <a:prstGeom prst="rect">
            <a:avLst/>
          </a:prstGeom>
          <a:ln w="12700">
            <a:miter lim="400000"/>
          </a:ln>
        </p:spPr>
      </p:pic>
      <p:pic>
        <p:nvPicPr>
          <p:cNvPr id="283" name="Picture 6" descr="Picture 6"/>
          <p:cNvPicPr>
            <a:picLocks noChangeAspect="1"/>
          </p:cNvPicPr>
          <p:nvPr/>
        </p:nvPicPr>
        <p:blipFill>
          <a:blip r:embed="rId8">
            <a:extLst/>
          </a:blip>
          <a:srcRect l="12453" t="0" r="2426" b="9196"/>
          <a:stretch>
            <a:fillRect/>
          </a:stretch>
        </p:blipFill>
        <p:spPr>
          <a:xfrm>
            <a:off x="1143000" y="1362073"/>
            <a:ext cx="6470650" cy="4073529"/>
          </a:xfrm>
          <a:prstGeom prst="rect">
            <a:avLst/>
          </a:prstGeom>
          <a:ln w="12700">
            <a:miter lim="400000"/>
          </a:ln>
        </p:spPr>
      </p:pic>
      <p:pic>
        <p:nvPicPr>
          <p:cNvPr id="284" name="Picture 8" descr="Picture 8"/>
          <p:cNvPicPr>
            <a:picLocks noChangeAspect="1"/>
          </p:cNvPicPr>
          <p:nvPr/>
        </p:nvPicPr>
        <p:blipFill>
          <a:blip r:embed="rId3">
            <a:extLst/>
          </a:blip>
          <a:stretch>
            <a:fillRect/>
          </a:stretch>
        </p:blipFill>
        <p:spPr>
          <a:xfrm>
            <a:off x="6019800" y="152400"/>
            <a:ext cx="2971800" cy="249240"/>
          </a:xfrm>
          <a:prstGeom prst="rect">
            <a:avLst/>
          </a:prstGeom>
          <a:ln w="12700">
            <a:miter lim="400000"/>
          </a:ln>
        </p:spPr>
      </p:pic>
      <p:pic>
        <p:nvPicPr>
          <p:cNvPr id="285" name="Picture 1" descr="Picture 1"/>
          <p:cNvPicPr>
            <a:picLocks noChangeAspect="1"/>
          </p:cNvPicPr>
          <p:nvPr/>
        </p:nvPicPr>
        <p:blipFill>
          <a:blip r:embed="rId9">
            <a:extLst/>
          </a:blip>
          <a:stretch>
            <a:fillRect/>
          </a:stretch>
        </p:blipFill>
        <p:spPr>
          <a:xfrm>
            <a:off x="1524000" y="762000"/>
            <a:ext cx="6302375" cy="5410200"/>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27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Subtype="0" presetID="1" grpId="2" fill="hold">
                                  <p:stCondLst>
                                    <p:cond delay="0"/>
                                  </p:stCondLst>
                                  <p:iterate type="el" backwards="0">
                                    <p:tmAbs val="0"/>
                                  </p:iterate>
                                  <p:childTnLst>
                                    <p:set>
                                      <p:cBhvr>
                                        <p:cTn id="10" fill="hold"/>
                                        <p:tgtEl>
                                          <p:spTgt spid="28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Class="entr" nodeType="clickEffect" presetSubtype="0" presetID="1" grpId="3" fill="hold">
                                  <p:stCondLst>
                                    <p:cond delay="0"/>
                                  </p:stCondLst>
                                  <p:iterate type="el" backwards="0">
                                    <p:tmAbs val="0"/>
                                  </p:iterate>
                                  <p:childTnLst>
                                    <p:set>
                                      <p:cBhvr>
                                        <p:cTn id="14" fill="hold"/>
                                        <p:tgtEl>
                                          <p:spTgt spid="28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Class="entr" nodeType="clickEffect" presetSubtype="0" presetID="1" grpId="4" fill="hold">
                                  <p:stCondLst>
                                    <p:cond delay="0"/>
                                  </p:stCondLst>
                                  <p:iterate type="el" backwards="0">
                                    <p:tmAbs val="0"/>
                                  </p:iterate>
                                  <p:childTnLst>
                                    <p:set>
                                      <p:cBhvr>
                                        <p:cTn id="18" fill="hold"/>
                                        <p:tgtEl>
                                          <p:spTgt spid="28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Class="entr" nodeType="clickEffect" presetSubtype="0" presetID="1" grpId="5" fill="hold">
                                  <p:stCondLst>
                                    <p:cond delay="0"/>
                                  </p:stCondLst>
                                  <p:iterate type="el" backwards="0">
                                    <p:tmAbs val="0"/>
                                  </p:iterate>
                                  <p:childTnLst>
                                    <p:set>
                                      <p:cBhvr>
                                        <p:cTn id="22" fill="hold"/>
                                        <p:tgtEl>
                                          <p:spTgt spid="28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Class="entr" nodeType="clickEffect" presetSubtype="0" presetID="1" grpId="6" fill="hold">
                                  <p:stCondLst>
                                    <p:cond delay="0"/>
                                  </p:stCondLst>
                                  <p:iterate type="el" backwards="0">
                                    <p:tmAbs val="0"/>
                                  </p:iterate>
                                  <p:childTnLst>
                                    <p:set>
                                      <p:cBhvr>
                                        <p:cTn id="26" fill="hold"/>
                                        <p:tgtEl>
                                          <p:spTgt spid="285"/>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283" grpId="5"/>
      <p:bldP build="whole" bldLvl="1" animBg="1" rev="0" advAuto="0" spid="285" grpId="6"/>
      <p:bldP build="whole" bldLvl="1" animBg="1" rev="0" advAuto="0" spid="281" grpId="2"/>
      <p:bldP build="whole" bldLvl="1" animBg="1" rev="0" advAuto="0" spid="280" grpId="3"/>
      <p:bldP build="whole" bldLvl="1" animBg="1" rev="0" advAuto="0" spid="279" grpId="1"/>
      <p:bldP build="whole" bldLvl="1" animBg="1" rev="0" advAuto="0" spid="282" grpId="4"/>
    </p:bldLst>
  </p:timing>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291" name="Group 5"/>
          <p:cNvGrpSpPr/>
          <p:nvPr/>
        </p:nvGrpSpPr>
        <p:grpSpPr>
          <a:xfrm>
            <a:off x="0" y="77809"/>
            <a:ext cx="9144000" cy="6858001"/>
            <a:chOff x="0" y="0"/>
            <a:chExt cx="9144000" cy="6858000"/>
          </a:xfrm>
        </p:grpSpPr>
        <p:sp>
          <p:nvSpPr>
            <p:cNvPr id="289" name="Rectangle 11"/>
            <p:cNvSpPr/>
            <p:nvPr/>
          </p:nvSpPr>
          <p:spPr>
            <a:xfrm>
              <a:off x="0" y="0"/>
              <a:ext cx="9144000" cy="6858002"/>
            </a:xfrm>
            <a:prstGeom prst="rect">
              <a:avLst/>
            </a:prstGeom>
            <a:solidFill>
              <a:srgbClr val="404040"/>
            </a:solidFill>
            <a:ln w="76200" cap="flat">
              <a:solidFill>
                <a:srgbClr val="FFFFFF"/>
              </a:solidFill>
              <a:prstDash val="solid"/>
              <a:round/>
            </a:ln>
            <a:effectLst/>
          </p:spPr>
          <p:txBody>
            <a:bodyPr wrap="square" lIns="45718" tIns="45718" rIns="45718" bIns="45718" numCol="1" anchor="ctr">
              <a:noAutofit/>
            </a:bodyPr>
            <a:lstStyle/>
            <a:p>
              <a:pPr algn="ctr">
                <a:defRPr>
                  <a:solidFill>
                    <a:srgbClr val="FFFFFF"/>
                  </a:solidFill>
                  <a:latin typeface="+mn-lt"/>
                  <a:ea typeface="+mn-ea"/>
                  <a:cs typeface="+mn-cs"/>
                  <a:sym typeface="Calibri"/>
                </a:defRPr>
              </a:pPr>
            </a:p>
          </p:txBody>
        </p:sp>
        <p:pic>
          <p:nvPicPr>
            <p:cNvPr id="290" name="Picture 7" descr="Picture 7"/>
            <p:cNvPicPr>
              <a:picLocks noChangeAspect="1"/>
            </p:cNvPicPr>
            <p:nvPr/>
          </p:nvPicPr>
          <p:blipFill>
            <a:blip r:embed="rId2">
              <a:extLst/>
            </a:blip>
            <a:stretch>
              <a:fillRect/>
            </a:stretch>
          </p:blipFill>
          <p:spPr>
            <a:xfrm>
              <a:off x="6019800" y="179261"/>
              <a:ext cx="2971802" cy="249089"/>
            </a:xfrm>
            <a:prstGeom prst="rect">
              <a:avLst/>
            </a:prstGeom>
            <a:ln w="12700" cap="flat">
              <a:noFill/>
              <a:miter lim="400000"/>
            </a:ln>
            <a:effectLst/>
          </p:spPr>
        </p:pic>
      </p:grpSp>
      <p:sp>
        <p:nvSpPr>
          <p:cNvPr id="292" name="Title 1"/>
          <p:cNvSpPr txBox="1"/>
          <p:nvPr>
            <p:ph type="title"/>
          </p:nvPr>
        </p:nvSpPr>
        <p:spPr>
          <a:xfrm>
            <a:off x="394554" y="5085722"/>
            <a:ext cx="8354891" cy="697837"/>
          </a:xfrm>
          <a:prstGeom prst="rect">
            <a:avLst/>
          </a:prstGeom>
        </p:spPr>
        <p:txBody>
          <a:bodyPr lIns="34290" tIns="34290" rIns="34290" bIns="34290" anchor="b"/>
          <a:lstStyle>
            <a:lvl1pPr>
              <a:defRPr sz="4000">
                <a:solidFill>
                  <a:srgbClr val="FFFFFF"/>
                </a:solidFill>
              </a:defRPr>
            </a:lvl1pPr>
          </a:lstStyle>
          <a:p>
            <a:pPr/>
            <a:r>
              <a:t>The influence of media</a:t>
            </a:r>
          </a:p>
        </p:txBody>
      </p:sp>
      <p:pic>
        <p:nvPicPr>
          <p:cNvPr id="293" name="Content Placeholder 6" descr="Content Placeholder 6"/>
          <p:cNvPicPr>
            <a:picLocks noChangeAspect="1"/>
          </p:cNvPicPr>
          <p:nvPr/>
        </p:nvPicPr>
        <p:blipFill>
          <a:blip r:embed="rId3">
            <a:extLst/>
          </a:blip>
          <a:stretch>
            <a:fillRect/>
          </a:stretch>
        </p:blipFill>
        <p:spPr>
          <a:xfrm>
            <a:off x="149731" y="908720"/>
            <a:ext cx="3208371" cy="2125543"/>
          </a:xfrm>
          <a:prstGeom prst="rect">
            <a:avLst/>
          </a:prstGeom>
          <a:ln w="12700">
            <a:miter lim="400000"/>
          </a:ln>
        </p:spPr>
      </p:pic>
      <p:pic>
        <p:nvPicPr>
          <p:cNvPr id="294" name="Picture 5" descr="Picture 5"/>
          <p:cNvPicPr>
            <a:picLocks noChangeAspect="1"/>
          </p:cNvPicPr>
          <p:nvPr/>
        </p:nvPicPr>
        <p:blipFill>
          <a:blip r:embed="rId4">
            <a:extLst/>
          </a:blip>
          <a:stretch>
            <a:fillRect/>
          </a:stretch>
        </p:blipFill>
        <p:spPr>
          <a:xfrm>
            <a:off x="5716830" y="1484783"/>
            <a:ext cx="3321665" cy="2026217"/>
          </a:xfrm>
          <a:prstGeom prst="rect">
            <a:avLst/>
          </a:prstGeom>
          <a:ln w="12700">
            <a:miter lim="400000"/>
          </a:ln>
        </p:spPr>
      </p:pic>
      <p:pic>
        <p:nvPicPr>
          <p:cNvPr id="295" name="Content Placeholder 4" descr="Content Placeholder 4"/>
          <p:cNvPicPr>
            <a:picLocks noChangeAspect="1"/>
          </p:cNvPicPr>
          <p:nvPr/>
        </p:nvPicPr>
        <p:blipFill>
          <a:blip r:embed="rId5">
            <a:extLst/>
          </a:blip>
          <a:stretch>
            <a:fillRect/>
          </a:stretch>
        </p:blipFill>
        <p:spPr>
          <a:xfrm>
            <a:off x="3308972" y="972457"/>
            <a:ext cx="2343149" cy="3113821"/>
          </a:xfrm>
          <a:prstGeom prst="rect">
            <a:avLst/>
          </a:prstGeom>
          <a:ln w="12700">
            <a:miter lim="400000"/>
          </a:ln>
        </p:spPr>
      </p:pic>
      <p:grpSp>
        <p:nvGrpSpPr>
          <p:cNvPr id="298" name="Rectangle 7"/>
          <p:cNvGrpSpPr/>
          <p:nvPr/>
        </p:nvGrpSpPr>
        <p:grpSpPr>
          <a:xfrm>
            <a:off x="134796" y="3034262"/>
            <a:ext cx="3232907" cy="1052016"/>
            <a:chOff x="-1" y="0"/>
            <a:chExt cx="3232905" cy="1052015"/>
          </a:xfrm>
        </p:grpSpPr>
        <p:sp>
          <p:nvSpPr>
            <p:cNvPr id="296" name="Rectangle"/>
            <p:cNvSpPr/>
            <p:nvPr/>
          </p:nvSpPr>
          <p:spPr>
            <a:xfrm>
              <a:off x="-2" y="-1"/>
              <a:ext cx="3232907" cy="1052017"/>
            </a:xfrm>
            <a:prstGeom prst="rect">
              <a:avLst/>
            </a:prstGeom>
            <a:solidFill>
              <a:srgbClr val="F2DCDB"/>
            </a:solidFill>
            <a:ln w="25400" cap="flat">
              <a:solidFill>
                <a:srgbClr val="3A5E8A"/>
              </a:solidFill>
              <a:prstDash val="solid"/>
              <a:round/>
            </a:ln>
            <a:effectLst/>
          </p:spPr>
          <p:txBody>
            <a:bodyPr wrap="square" lIns="45718" tIns="45718" rIns="45718" bIns="45718" numCol="1" anchor="ctr">
              <a:noAutofit/>
            </a:bodyPr>
            <a:lstStyle/>
            <a:p>
              <a:pPr algn="ctr">
                <a:defRPr>
                  <a:solidFill>
                    <a:srgbClr val="FFFFFF"/>
                  </a:solidFill>
                  <a:latin typeface="+mn-lt"/>
                  <a:ea typeface="+mn-ea"/>
                  <a:cs typeface="+mn-cs"/>
                  <a:sym typeface="Calibri"/>
                </a:defRPr>
              </a:pPr>
            </a:p>
          </p:txBody>
        </p:sp>
        <p:sp>
          <p:nvSpPr>
            <p:cNvPr id="297" name="YouTuber PewDiePie – Over 100 million followers, initially game commentary. A WSJ investigation found anti-Semitism and Nazi imagery in 9 of his videos."/>
            <p:cNvSpPr txBox="1"/>
            <p:nvPr/>
          </p:nvSpPr>
          <p:spPr>
            <a:xfrm>
              <a:off x="58419" y="92106"/>
              <a:ext cx="3116067" cy="86780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8" tIns="45718" rIns="45718" bIns="45718" numCol="1" anchor="ctr">
              <a:spAutoFit/>
            </a:bodyPr>
            <a:lstStyle>
              <a:lvl1pPr algn="ctr">
                <a:defRPr sz="1300">
                  <a:latin typeface="+mn-lt"/>
                  <a:ea typeface="+mn-ea"/>
                  <a:cs typeface="+mn-cs"/>
                  <a:sym typeface="Calibri"/>
                </a:defRPr>
              </a:lvl1pPr>
            </a:lstStyle>
            <a:p>
              <a:pPr/>
              <a:r>
                <a:t>YouTuber PewDiePie – Over 100 million followers, initially game commentary. A WSJ investigation found anti-Semitism and Nazi imagery in 9 of his videos.</a:t>
              </a:r>
            </a:p>
          </p:txBody>
        </p:sp>
      </p:grpSp>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302" name="Group 5"/>
          <p:cNvGrpSpPr/>
          <p:nvPr/>
        </p:nvGrpSpPr>
        <p:grpSpPr>
          <a:xfrm>
            <a:off x="0" y="77809"/>
            <a:ext cx="9144000" cy="6858001"/>
            <a:chOff x="0" y="0"/>
            <a:chExt cx="9144000" cy="6858000"/>
          </a:xfrm>
        </p:grpSpPr>
        <p:sp>
          <p:nvSpPr>
            <p:cNvPr id="300" name="Rectangle 6"/>
            <p:cNvSpPr/>
            <p:nvPr/>
          </p:nvSpPr>
          <p:spPr>
            <a:xfrm>
              <a:off x="0" y="0"/>
              <a:ext cx="9144000" cy="6858002"/>
            </a:xfrm>
            <a:prstGeom prst="rect">
              <a:avLst/>
            </a:prstGeom>
            <a:solidFill>
              <a:srgbClr val="404040"/>
            </a:solidFill>
            <a:ln w="76200" cap="flat">
              <a:solidFill>
                <a:srgbClr val="FFFFFF"/>
              </a:solidFill>
              <a:prstDash val="solid"/>
              <a:round/>
            </a:ln>
            <a:effectLst/>
          </p:spPr>
          <p:txBody>
            <a:bodyPr wrap="square" lIns="45718" tIns="45718" rIns="45718" bIns="45718" numCol="1" anchor="ctr">
              <a:noAutofit/>
            </a:bodyPr>
            <a:lstStyle/>
            <a:p>
              <a:pPr algn="ctr">
                <a:defRPr>
                  <a:solidFill>
                    <a:srgbClr val="FFFFFF"/>
                  </a:solidFill>
                  <a:latin typeface="+mn-lt"/>
                  <a:ea typeface="+mn-ea"/>
                  <a:cs typeface="+mn-cs"/>
                  <a:sym typeface="Calibri"/>
                </a:defRPr>
              </a:pPr>
            </a:p>
          </p:txBody>
        </p:sp>
        <p:pic>
          <p:nvPicPr>
            <p:cNvPr id="301" name="Picture 7" descr="Picture 7"/>
            <p:cNvPicPr>
              <a:picLocks noChangeAspect="1"/>
            </p:cNvPicPr>
            <p:nvPr/>
          </p:nvPicPr>
          <p:blipFill>
            <a:blip r:embed="rId2">
              <a:extLst/>
            </a:blip>
            <a:stretch>
              <a:fillRect/>
            </a:stretch>
          </p:blipFill>
          <p:spPr>
            <a:xfrm>
              <a:off x="6019800" y="179261"/>
              <a:ext cx="2971802" cy="249089"/>
            </a:xfrm>
            <a:prstGeom prst="rect">
              <a:avLst/>
            </a:prstGeom>
            <a:ln w="12700" cap="flat">
              <a:noFill/>
              <a:miter lim="400000"/>
            </a:ln>
            <a:effectLst/>
          </p:spPr>
        </p:pic>
      </p:grpSp>
      <p:sp>
        <p:nvSpPr>
          <p:cNvPr id="303" name="Title 1"/>
          <p:cNvSpPr txBox="1"/>
          <p:nvPr>
            <p:ph type="title"/>
          </p:nvPr>
        </p:nvSpPr>
        <p:spPr>
          <a:xfrm>
            <a:off x="652653" y="1312172"/>
            <a:ext cx="7838693" cy="994175"/>
          </a:xfrm>
          <a:prstGeom prst="rect">
            <a:avLst/>
          </a:prstGeom>
        </p:spPr>
        <p:txBody>
          <a:bodyPr/>
          <a:lstStyle>
            <a:lvl1pPr>
              <a:defRPr sz="4800">
                <a:solidFill>
                  <a:srgbClr val="FFFFFF"/>
                </a:solidFill>
              </a:defRPr>
            </a:lvl1pPr>
          </a:lstStyle>
          <a:p>
            <a:pPr/>
            <a:r>
              <a:t>Right-wing extremism</a:t>
            </a:r>
          </a:p>
        </p:txBody>
      </p:sp>
      <p:grpSp>
        <p:nvGrpSpPr>
          <p:cNvPr id="308" name="Content Placeholder 2"/>
          <p:cNvGrpSpPr/>
          <p:nvPr/>
        </p:nvGrpSpPr>
        <p:grpSpPr>
          <a:xfrm>
            <a:off x="816046" y="2925592"/>
            <a:ext cx="7511909" cy="2785278"/>
            <a:chOff x="0" y="0"/>
            <a:chExt cx="7511908" cy="2785276"/>
          </a:xfrm>
        </p:grpSpPr>
        <p:sp>
          <p:nvSpPr>
            <p:cNvPr id="304" name="Square"/>
            <p:cNvSpPr/>
            <p:nvPr/>
          </p:nvSpPr>
          <p:spPr>
            <a:xfrm>
              <a:off x="949781" y="-1"/>
              <a:ext cx="1554189" cy="1554191"/>
            </a:xfrm>
            <a:prstGeom prst="rect">
              <a:avLst/>
            </a:prstGeom>
            <a:blipFill rotWithShape="1">
              <a:blip r:embed="rId3"/>
              <a:srcRect l="0" t="0" r="0" b="0"/>
              <a:stretch>
                <a:fillRect/>
              </a:stretch>
            </a:blipFill>
            <a:ln w="12700" cap="flat">
              <a:noFill/>
              <a:miter lim="400000"/>
            </a:ln>
            <a:effectLst/>
          </p:spPr>
          <p:txBody>
            <a:bodyPr wrap="square" lIns="45718" tIns="45718" rIns="45718" bIns="45718" numCol="1" anchor="t">
              <a:noAutofit/>
            </a:bodyPr>
            <a:lstStyle/>
            <a:p>
              <a:pPr>
                <a:spcBef>
                  <a:spcPts val="700"/>
                </a:spcBef>
                <a:defRPr sz="3200">
                  <a:latin typeface="+mn-lt"/>
                  <a:ea typeface="+mn-ea"/>
                  <a:cs typeface="+mn-cs"/>
                  <a:sym typeface="Calibri"/>
                </a:defRPr>
              </a:pPr>
            </a:p>
          </p:txBody>
        </p:sp>
        <p:sp>
          <p:nvSpPr>
            <p:cNvPr id="305" name="60% of PREVENT referrals in Wales are related to the Far Right and Extreme Right Wing"/>
            <p:cNvSpPr txBox="1"/>
            <p:nvPr/>
          </p:nvSpPr>
          <p:spPr>
            <a:xfrm>
              <a:off x="-1" y="1976683"/>
              <a:ext cx="3453753" cy="77751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t">
              <a:spAutoFit/>
            </a:bodyPr>
            <a:lstStyle>
              <a:lvl1pPr algn="ctr" defTabSz="800100">
                <a:lnSpc>
                  <a:spcPct val="90000"/>
                </a:lnSpc>
                <a:spcBef>
                  <a:spcPts val="700"/>
                </a:spcBef>
                <a:defRPr>
                  <a:solidFill>
                    <a:srgbClr val="FFFFFF"/>
                  </a:solidFill>
                  <a:latin typeface="+mn-lt"/>
                  <a:ea typeface="+mn-ea"/>
                  <a:cs typeface="+mn-cs"/>
                  <a:sym typeface="Calibri"/>
                </a:defRPr>
              </a:lvl1pPr>
            </a:lstStyle>
            <a:p>
              <a:pPr/>
              <a:r>
                <a:t>60% of PREVENT referrals in Wales are related to the Far Right and Extreme Right Wing</a:t>
              </a:r>
            </a:p>
          </p:txBody>
        </p:sp>
        <p:sp>
          <p:nvSpPr>
            <p:cNvPr id="306" name="Square"/>
            <p:cNvSpPr/>
            <p:nvPr/>
          </p:nvSpPr>
          <p:spPr>
            <a:xfrm>
              <a:off x="5007936" y="-1"/>
              <a:ext cx="1554189" cy="1554191"/>
            </a:xfrm>
            <a:prstGeom prst="rect">
              <a:avLst/>
            </a:prstGeom>
            <a:blipFill rotWithShape="1">
              <a:blip r:embed="rId4"/>
              <a:srcRect l="0" t="0" r="0" b="0"/>
              <a:stretch>
                <a:fillRect/>
              </a:stretch>
            </a:blipFill>
            <a:ln w="12700" cap="flat">
              <a:noFill/>
              <a:miter lim="400000"/>
            </a:ln>
            <a:effectLst/>
          </p:spPr>
          <p:txBody>
            <a:bodyPr wrap="square" lIns="45718" tIns="45718" rIns="45718" bIns="45718" numCol="1" anchor="t">
              <a:noAutofit/>
            </a:bodyPr>
            <a:lstStyle/>
            <a:p>
              <a:pPr>
                <a:spcBef>
                  <a:spcPts val="700"/>
                </a:spcBef>
                <a:defRPr sz="3200">
                  <a:latin typeface="+mn-lt"/>
                  <a:ea typeface="+mn-ea"/>
                  <a:cs typeface="+mn-cs"/>
                  <a:sym typeface="Calibri"/>
                </a:defRPr>
              </a:pPr>
            </a:p>
          </p:txBody>
        </p:sp>
        <p:sp>
          <p:nvSpPr>
            <p:cNvPr id="307" name="Key offenders: university educated, tech-savvy, young, White male"/>
            <p:cNvSpPr txBox="1"/>
            <p:nvPr/>
          </p:nvSpPr>
          <p:spPr>
            <a:xfrm>
              <a:off x="4058156" y="1976683"/>
              <a:ext cx="3453752" cy="808594"/>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t">
              <a:spAutoFit/>
            </a:bodyPr>
            <a:lstStyle>
              <a:lvl1pPr algn="ctr" defTabSz="889000">
                <a:lnSpc>
                  <a:spcPct val="90000"/>
                </a:lnSpc>
                <a:spcBef>
                  <a:spcPts val="800"/>
                </a:spcBef>
                <a:defRPr sz="2000">
                  <a:solidFill>
                    <a:srgbClr val="FFFFFF"/>
                  </a:solidFill>
                  <a:latin typeface="+mn-lt"/>
                  <a:ea typeface="+mn-ea"/>
                  <a:cs typeface="+mn-cs"/>
                  <a:sym typeface="Calibri"/>
                </a:defRPr>
              </a:lvl1pPr>
            </a:lstStyle>
            <a:p>
              <a:pPr/>
              <a:r>
                <a:t>Key offenders: university educated, tech-savvy, young, White male</a:t>
              </a:r>
            </a:p>
          </p:txBody>
        </p:sp>
      </p:grpSp>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312" name="Group 31"/>
          <p:cNvGrpSpPr/>
          <p:nvPr/>
        </p:nvGrpSpPr>
        <p:grpSpPr>
          <a:xfrm>
            <a:off x="0" y="77809"/>
            <a:ext cx="9144000" cy="6858001"/>
            <a:chOff x="0" y="0"/>
            <a:chExt cx="9144000" cy="6858000"/>
          </a:xfrm>
        </p:grpSpPr>
        <p:sp>
          <p:nvSpPr>
            <p:cNvPr id="310" name="Rectangle 36"/>
            <p:cNvSpPr/>
            <p:nvPr/>
          </p:nvSpPr>
          <p:spPr>
            <a:xfrm>
              <a:off x="0" y="0"/>
              <a:ext cx="9144000" cy="6858002"/>
            </a:xfrm>
            <a:prstGeom prst="rect">
              <a:avLst/>
            </a:prstGeom>
            <a:solidFill>
              <a:srgbClr val="404040"/>
            </a:solidFill>
            <a:ln w="76200" cap="flat">
              <a:solidFill>
                <a:srgbClr val="FFFFFF"/>
              </a:solidFill>
              <a:prstDash val="solid"/>
              <a:round/>
            </a:ln>
            <a:effectLst/>
          </p:spPr>
          <p:txBody>
            <a:bodyPr wrap="square" lIns="45718" tIns="45718" rIns="45718" bIns="45718" numCol="1" anchor="ctr">
              <a:noAutofit/>
            </a:bodyPr>
            <a:lstStyle/>
            <a:p>
              <a:pPr algn="ctr">
                <a:defRPr>
                  <a:solidFill>
                    <a:srgbClr val="FFFFFF"/>
                  </a:solidFill>
                  <a:latin typeface="+mn-lt"/>
                  <a:ea typeface="+mn-ea"/>
                  <a:cs typeface="+mn-cs"/>
                  <a:sym typeface="Calibri"/>
                </a:defRPr>
              </a:pPr>
            </a:p>
          </p:txBody>
        </p:sp>
        <p:pic>
          <p:nvPicPr>
            <p:cNvPr id="311" name="Picture 37" descr="Picture 37"/>
            <p:cNvPicPr>
              <a:picLocks noChangeAspect="1"/>
            </p:cNvPicPr>
            <p:nvPr/>
          </p:nvPicPr>
          <p:blipFill>
            <a:blip r:embed="rId2">
              <a:extLst/>
            </a:blip>
            <a:stretch>
              <a:fillRect/>
            </a:stretch>
          </p:blipFill>
          <p:spPr>
            <a:xfrm>
              <a:off x="6019800" y="179261"/>
              <a:ext cx="2971802" cy="249089"/>
            </a:xfrm>
            <a:prstGeom prst="rect">
              <a:avLst/>
            </a:prstGeom>
            <a:ln w="12700" cap="flat">
              <a:noFill/>
              <a:miter lim="400000"/>
            </a:ln>
            <a:effectLst/>
          </p:spPr>
        </p:pic>
      </p:grpSp>
      <p:sp>
        <p:nvSpPr>
          <p:cNvPr id="313" name="Title 1"/>
          <p:cNvSpPr txBox="1"/>
          <p:nvPr>
            <p:ph type="title"/>
          </p:nvPr>
        </p:nvSpPr>
        <p:spPr>
          <a:xfrm>
            <a:off x="592074" y="1916832"/>
            <a:ext cx="2957238" cy="2407798"/>
          </a:xfrm>
          <a:prstGeom prst="rect">
            <a:avLst/>
          </a:prstGeom>
          <a:solidFill>
            <a:srgbClr val="BFBFBF"/>
          </a:solidFill>
        </p:spPr>
        <p:txBody>
          <a:bodyPr/>
          <a:lstStyle>
            <a:lvl1pPr>
              <a:defRPr sz="3000"/>
            </a:lvl1pPr>
          </a:lstStyle>
          <a:p>
            <a:pPr/>
            <a:r>
              <a:t>Hate crime statistics</a:t>
            </a:r>
          </a:p>
        </p:txBody>
      </p:sp>
      <p:sp>
        <p:nvSpPr>
          <p:cNvPr id="314" name="Content Placeholder 2"/>
          <p:cNvSpPr txBox="1"/>
          <p:nvPr>
            <p:ph type="body" sz="half" idx="1"/>
          </p:nvPr>
        </p:nvSpPr>
        <p:spPr>
          <a:xfrm>
            <a:off x="3840479" y="1460754"/>
            <a:ext cx="4711448" cy="3936492"/>
          </a:xfrm>
          <a:prstGeom prst="rect">
            <a:avLst/>
          </a:prstGeom>
        </p:spPr>
        <p:txBody>
          <a:bodyPr anchor="ctr"/>
          <a:lstStyle>
            <a:lvl1pPr marL="332613" indent="-332613" defTabSz="886967">
              <a:spcBef>
                <a:spcPts val="500"/>
              </a:spcBef>
              <a:defRPr sz="2300">
                <a:solidFill>
                  <a:srgbClr val="FFFFFF"/>
                </a:solidFill>
              </a:defRPr>
            </a:lvl1pPr>
          </a:lstStyle>
          <a:p>
            <a:pPr/>
            <a:r>
              <a:t>According to Welsh Government Equalities, ‘Statistics show 74% of hate crimes and incidents in Wales relate to race and/or religion, meaning BAME and minority faith communities are disproportionately affected with often devastating impacts on victims, their families and the wider community.’</a:t>
            </a:r>
          </a:p>
        </p:txBody>
      </p:sp>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318" name="Group 5"/>
          <p:cNvGrpSpPr/>
          <p:nvPr/>
        </p:nvGrpSpPr>
        <p:grpSpPr>
          <a:xfrm>
            <a:off x="0" y="-26988"/>
            <a:ext cx="9144000" cy="6858002"/>
            <a:chOff x="0" y="0"/>
            <a:chExt cx="9144000" cy="6858000"/>
          </a:xfrm>
        </p:grpSpPr>
        <p:sp>
          <p:nvSpPr>
            <p:cNvPr id="316" name="Rectangle 5"/>
            <p:cNvSpPr/>
            <p:nvPr/>
          </p:nvSpPr>
          <p:spPr>
            <a:xfrm>
              <a:off x="0" y="0"/>
              <a:ext cx="9144000" cy="6858002"/>
            </a:xfrm>
            <a:prstGeom prst="rect">
              <a:avLst/>
            </a:prstGeom>
            <a:solidFill>
              <a:srgbClr val="404040"/>
            </a:solidFill>
            <a:ln w="76200" cap="flat">
              <a:solidFill>
                <a:srgbClr val="FFFFFF"/>
              </a:solidFill>
              <a:prstDash val="solid"/>
              <a:round/>
            </a:ln>
            <a:effectLst/>
          </p:spPr>
          <p:txBody>
            <a:bodyPr wrap="square" lIns="45718" tIns="45718" rIns="45718" bIns="45718" numCol="1" anchor="ctr">
              <a:noAutofit/>
            </a:bodyPr>
            <a:lstStyle/>
            <a:p>
              <a:pPr algn="ctr">
                <a:defRPr>
                  <a:solidFill>
                    <a:srgbClr val="FFFFFF"/>
                  </a:solidFill>
                  <a:latin typeface="+mn-lt"/>
                  <a:ea typeface="+mn-ea"/>
                  <a:cs typeface="+mn-cs"/>
                  <a:sym typeface="Calibri"/>
                </a:defRPr>
              </a:pPr>
            </a:p>
          </p:txBody>
        </p:sp>
        <p:pic>
          <p:nvPicPr>
            <p:cNvPr id="317" name="Picture 7" descr="Picture 7"/>
            <p:cNvPicPr>
              <a:picLocks noChangeAspect="1"/>
            </p:cNvPicPr>
            <p:nvPr/>
          </p:nvPicPr>
          <p:blipFill>
            <a:blip r:embed="rId2">
              <a:extLst/>
            </a:blip>
            <a:stretch>
              <a:fillRect/>
            </a:stretch>
          </p:blipFill>
          <p:spPr>
            <a:xfrm>
              <a:off x="6019800" y="179261"/>
              <a:ext cx="2971802" cy="249089"/>
            </a:xfrm>
            <a:prstGeom prst="rect">
              <a:avLst/>
            </a:prstGeom>
            <a:ln w="12700" cap="flat">
              <a:noFill/>
              <a:miter lim="400000"/>
            </a:ln>
            <a:effectLst/>
          </p:spPr>
        </p:pic>
      </p:grpSp>
      <p:sp>
        <p:nvSpPr>
          <p:cNvPr id="319" name="Title 1"/>
          <p:cNvSpPr txBox="1"/>
          <p:nvPr>
            <p:ph type="title"/>
          </p:nvPr>
        </p:nvSpPr>
        <p:spPr>
          <a:xfrm>
            <a:off x="683568" y="1556791"/>
            <a:ext cx="7272809" cy="3960443"/>
          </a:xfrm>
          <a:prstGeom prst="rect">
            <a:avLst/>
          </a:prstGeom>
        </p:spPr>
        <p:txBody>
          <a:bodyPr/>
          <a:lstStyle>
            <a:lvl1pPr>
              <a:defRPr sz="6000">
                <a:solidFill>
                  <a:srgbClr val="FFFFFF"/>
                </a:solidFill>
              </a:defRPr>
            </a:lvl1pPr>
          </a:lstStyle>
          <a:p>
            <a:pPr/>
            <a:r>
              <a:t>Racism in our schools Wales-wide Survey 2019</a:t>
            </a:r>
          </a:p>
        </p:txBody>
      </p:sp>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21" name="Rectangle 5"/>
          <p:cNvSpPr/>
          <p:nvPr/>
        </p:nvSpPr>
        <p:spPr>
          <a:xfrm>
            <a:off x="33214" y="0"/>
            <a:ext cx="9144001" cy="6858000"/>
          </a:xfrm>
          <a:prstGeom prst="rect">
            <a:avLst/>
          </a:prstGeom>
          <a:solidFill>
            <a:srgbClr val="404040"/>
          </a:solidFill>
          <a:ln w="76200">
            <a:solidFill>
              <a:srgbClr val="FFFFFF"/>
            </a:solidFill>
          </a:ln>
        </p:spPr>
        <p:txBody>
          <a:bodyPr lIns="45718" tIns="45718" rIns="45718" bIns="45718" anchor="ctr"/>
          <a:lstStyle/>
          <a:p>
            <a:pPr algn="ctr">
              <a:defRPr>
                <a:solidFill>
                  <a:srgbClr val="FFFFFF"/>
                </a:solidFill>
                <a:latin typeface="+mn-lt"/>
                <a:ea typeface="+mn-ea"/>
                <a:cs typeface="+mn-cs"/>
                <a:sym typeface="Calibri"/>
              </a:defRPr>
            </a:pPr>
          </a:p>
        </p:txBody>
      </p:sp>
      <p:grpSp>
        <p:nvGrpSpPr>
          <p:cNvPr id="324" name="Rectangle: Rounded Corners 4"/>
          <p:cNvGrpSpPr/>
          <p:nvPr/>
        </p:nvGrpSpPr>
        <p:grpSpPr>
          <a:xfrm>
            <a:off x="6940487" y="1556791"/>
            <a:ext cx="1938134" cy="2802838"/>
            <a:chOff x="0" y="0"/>
            <a:chExt cx="1938133" cy="2802837"/>
          </a:xfrm>
        </p:grpSpPr>
        <p:sp>
          <p:nvSpPr>
            <p:cNvPr id="322" name="Rounded Rectangle"/>
            <p:cNvSpPr/>
            <p:nvPr/>
          </p:nvSpPr>
          <p:spPr>
            <a:xfrm>
              <a:off x="0" y="0"/>
              <a:ext cx="1938134" cy="2802838"/>
            </a:xfrm>
            <a:prstGeom prst="roundRect">
              <a:avLst>
                <a:gd name="adj" fmla="val 16667"/>
              </a:avLst>
            </a:prstGeom>
            <a:solidFill>
              <a:schemeClr val="accent1"/>
            </a:solidFill>
            <a:ln w="25400" cap="flat">
              <a:solidFill>
                <a:srgbClr val="3A5E8A"/>
              </a:solidFill>
              <a:prstDash val="solid"/>
              <a:round/>
            </a:ln>
            <a:effectLst/>
          </p:spPr>
          <p:txBody>
            <a:bodyPr wrap="square" lIns="45718" tIns="45718" rIns="45718" bIns="45718" numCol="1" anchor="ctr">
              <a:noAutofit/>
            </a:bodyPr>
            <a:lstStyle/>
            <a:p>
              <a:pPr algn="ctr">
                <a:defRPr>
                  <a:solidFill>
                    <a:srgbClr val="FFFFFF"/>
                  </a:solidFill>
                  <a:latin typeface="+mn-lt"/>
                  <a:ea typeface="+mn-ea"/>
                  <a:cs typeface="+mn-cs"/>
                  <a:sym typeface="Calibri"/>
                </a:defRPr>
              </a:pPr>
            </a:p>
          </p:txBody>
        </p:sp>
        <p:sp>
          <p:nvSpPr>
            <p:cNvPr id="323" name="68% of the 1058 respondents said that a pupil in their current school had expressed misconceptions or stereotypes."/>
            <p:cNvSpPr txBox="1"/>
            <p:nvPr/>
          </p:nvSpPr>
          <p:spPr>
            <a:xfrm>
              <a:off x="153031" y="764316"/>
              <a:ext cx="1632070" cy="127420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8" tIns="45718" rIns="45718" bIns="45718" numCol="1" anchor="ctr">
              <a:spAutoFit/>
            </a:bodyPr>
            <a:lstStyle>
              <a:lvl1pPr algn="ctr">
                <a:defRPr sz="1300">
                  <a:solidFill>
                    <a:srgbClr val="FFFFFF"/>
                  </a:solidFill>
                  <a:latin typeface="+mn-lt"/>
                  <a:ea typeface="+mn-ea"/>
                  <a:cs typeface="+mn-cs"/>
                  <a:sym typeface="Calibri"/>
                </a:defRPr>
              </a:lvl1pPr>
            </a:lstStyle>
            <a:p>
              <a:pPr/>
              <a:r>
                <a:t>68% of the 1058 respondents said that a pupil in their current school had expressed misconceptions or stereotypes.</a:t>
              </a:r>
            </a:p>
          </p:txBody>
        </p:sp>
      </p:grpSp>
      <p:pic>
        <p:nvPicPr>
          <p:cNvPr id="325" name="Picture 1" descr="Picture 1"/>
          <p:cNvPicPr>
            <a:picLocks noChangeAspect="1"/>
          </p:cNvPicPr>
          <p:nvPr/>
        </p:nvPicPr>
        <p:blipFill>
          <a:blip r:embed="rId2">
            <a:extLst/>
          </a:blip>
          <a:stretch>
            <a:fillRect/>
          </a:stretch>
        </p:blipFill>
        <p:spPr>
          <a:xfrm>
            <a:off x="285909" y="980728"/>
            <a:ext cx="6261135" cy="5419815"/>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27" name="Title 1"/>
          <p:cNvSpPr txBox="1"/>
          <p:nvPr>
            <p:ph type="title"/>
          </p:nvPr>
        </p:nvSpPr>
        <p:spPr>
          <a:xfrm>
            <a:off x="628650" y="1131094"/>
            <a:ext cx="4005454" cy="859634"/>
          </a:xfrm>
          <a:prstGeom prst="rect">
            <a:avLst/>
          </a:prstGeom>
        </p:spPr>
        <p:txBody>
          <a:bodyPr lIns="34290" tIns="34290" rIns="34290" bIns="34290"/>
          <a:lstStyle>
            <a:lvl1pPr>
              <a:defRPr sz="2100" u="sng"/>
            </a:lvl1pPr>
          </a:lstStyle>
          <a:p>
            <a:pPr/>
            <a:r>
              <a:t>Of the 1058 respondents, 159 chose to add additional comments: </a:t>
            </a:r>
          </a:p>
        </p:txBody>
      </p:sp>
      <p:sp>
        <p:nvSpPr>
          <p:cNvPr id="328" name="Freeform: Shape 11"/>
          <p:cNvSpPr/>
          <p:nvPr/>
        </p:nvSpPr>
        <p:spPr>
          <a:xfrm>
            <a:off x="4634103" y="857249"/>
            <a:ext cx="4509898" cy="113348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6328" y="0"/>
                </a:moveTo>
                <a:lnTo>
                  <a:pt x="21600" y="0"/>
                </a:lnTo>
                <a:lnTo>
                  <a:pt x="21600" y="21564"/>
                </a:lnTo>
                <a:lnTo>
                  <a:pt x="16328" y="21564"/>
                </a:lnTo>
                <a:lnTo>
                  <a:pt x="16328" y="21600"/>
                </a:lnTo>
                <a:lnTo>
                  <a:pt x="0" y="21600"/>
                </a:lnTo>
                <a:lnTo>
                  <a:pt x="2506" y="0"/>
                </a:lnTo>
                <a:lnTo>
                  <a:pt x="16328" y="0"/>
                </a:lnTo>
                <a:close/>
              </a:path>
            </a:pathLst>
          </a:custGeom>
          <a:solidFill>
            <a:srgbClr val="FFC000"/>
          </a:solidFill>
          <a:ln w="12700">
            <a:miter lim="400000"/>
          </a:ln>
        </p:spPr>
        <p:txBody>
          <a:bodyPr lIns="45718" tIns="45718" rIns="45718" bIns="45718" anchor="ctr"/>
          <a:lstStyle/>
          <a:p>
            <a:pPr algn="ctr" defTabSz="685800">
              <a:defRPr sz="1300">
                <a:solidFill>
                  <a:srgbClr val="FFFFFF"/>
                </a:solidFill>
                <a:latin typeface="+mn-lt"/>
                <a:ea typeface="+mn-ea"/>
                <a:cs typeface="+mn-cs"/>
                <a:sym typeface="Calibri"/>
              </a:defRPr>
            </a:pPr>
          </a:p>
        </p:txBody>
      </p:sp>
      <p:sp>
        <p:nvSpPr>
          <p:cNvPr id="329" name="Freeform: Shape 13"/>
          <p:cNvSpPr/>
          <p:nvPr/>
        </p:nvSpPr>
        <p:spPr>
          <a:xfrm>
            <a:off x="2610598" y="2125266"/>
            <a:ext cx="6533403" cy="387548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549" y="21600"/>
                </a:lnTo>
                <a:lnTo>
                  <a:pt x="6485" y="4"/>
                </a:lnTo>
                <a:lnTo>
                  <a:pt x="0" y="4"/>
                </a:lnTo>
                <a:close/>
              </a:path>
            </a:pathLst>
          </a:custGeom>
          <a:solidFill>
            <a:srgbClr val="A6A6A6">
              <a:alpha val="49804"/>
            </a:srgbClr>
          </a:solidFill>
          <a:ln w="12700">
            <a:miter lim="400000"/>
          </a:ln>
        </p:spPr>
        <p:txBody>
          <a:bodyPr lIns="45718" tIns="45718" rIns="45718" bIns="45718" anchor="ctr"/>
          <a:lstStyle/>
          <a:p>
            <a:pPr algn="ctr" defTabSz="685800">
              <a:defRPr sz="1300">
                <a:solidFill>
                  <a:srgbClr val="FFFFFF"/>
                </a:solidFill>
                <a:latin typeface="+mn-lt"/>
                <a:ea typeface="+mn-ea"/>
                <a:cs typeface="+mn-cs"/>
                <a:sym typeface="Calibri"/>
              </a:defRPr>
            </a:pPr>
          </a:p>
        </p:txBody>
      </p:sp>
      <p:sp>
        <p:nvSpPr>
          <p:cNvPr id="330" name="Freeform: Shape 15"/>
          <p:cNvSpPr/>
          <p:nvPr/>
        </p:nvSpPr>
        <p:spPr>
          <a:xfrm>
            <a:off x="0" y="2125978"/>
            <a:ext cx="4448593" cy="387477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12882" y="21600"/>
                </a:lnTo>
                <a:lnTo>
                  <a:pt x="0" y="21600"/>
                </a:lnTo>
                <a:close/>
              </a:path>
            </a:pathLst>
          </a:custGeom>
          <a:solidFill>
            <a:srgbClr val="303030"/>
          </a:solidFill>
          <a:ln w="12700">
            <a:miter lim="400000"/>
          </a:ln>
        </p:spPr>
        <p:txBody>
          <a:bodyPr lIns="45718" tIns="45718" rIns="45718" bIns="45718" anchor="ctr"/>
          <a:lstStyle/>
          <a:p>
            <a:pPr algn="ctr" defTabSz="685800">
              <a:defRPr sz="1300">
                <a:solidFill>
                  <a:srgbClr val="FFFFFF"/>
                </a:solidFill>
                <a:latin typeface="+mn-lt"/>
                <a:ea typeface="+mn-ea"/>
                <a:cs typeface="+mn-cs"/>
                <a:sym typeface="Calibri"/>
              </a:defRPr>
            </a:pPr>
          </a:p>
        </p:txBody>
      </p:sp>
      <p:sp>
        <p:nvSpPr>
          <p:cNvPr id="331" name="Content Placeholder 2"/>
          <p:cNvSpPr txBox="1"/>
          <p:nvPr>
            <p:ph type="body" sz="quarter" idx="1"/>
          </p:nvPr>
        </p:nvSpPr>
        <p:spPr>
          <a:xfrm>
            <a:off x="489386" y="2345326"/>
            <a:ext cx="2702381" cy="2729766"/>
          </a:xfrm>
          <a:prstGeom prst="rect">
            <a:avLst/>
          </a:prstGeom>
        </p:spPr>
        <p:txBody>
          <a:bodyPr lIns="34290" tIns="34290" rIns="34290" bIns="34290" anchor="ctr"/>
          <a:lstStyle/>
          <a:p>
            <a:pPr>
              <a:defRPr sz="1300">
                <a:solidFill>
                  <a:srgbClr val="FFFFFF"/>
                </a:solidFill>
              </a:defRPr>
            </a:pPr>
            <a:r>
              <a:t>66% (105) mentioned anti-Islamic sentiment within their learning communities</a:t>
            </a:r>
          </a:p>
          <a:p>
            <a:pPr>
              <a:defRPr sz="1200">
                <a:solidFill>
                  <a:srgbClr val="FFFFFF"/>
                </a:solidFill>
              </a:defRPr>
            </a:pPr>
            <a:r>
              <a:t>12.6% (19) raised issues of anti-Semitism.</a:t>
            </a:r>
          </a:p>
          <a:p>
            <a:pPr>
              <a:defRPr sz="1300">
                <a:solidFill>
                  <a:srgbClr val="FFFFFF"/>
                </a:solidFill>
              </a:defRPr>
            </a:pPr>
            <a:r>
              <a:t>52.2% (83) </a:t>
            </a:r>
            <a:r>
              <a:rPr sz="1200"/>
              <a:t>mentioned issues around nationality.</a:t>
            </a:r>
            <a:endParaRPr sz="1200"/>
          </a:p>
          <a:p>
            <a:pPr>
              <a:defRPr sz="1200">
                <a:solidFill>
                  <a:srgbClr val="FFFFFF"/>
                </a:solidFill>
              </a:defRPr>
            </a:pPr>
            <a:r>
              <a:t>WECTU  have linked Islamophobia with the Far Right and anti-Semitism with the Extreme Right.</a:t>
            </a:r>
          </a:p>
        </p:txBody>
      </p:sp>
      <p:graphicFrame>
        <p:nvGraphicFramePr>
          <p:cNvPr id="332" name="Chart 6"/>
          <p:cNvGraphicFramePr/>
          <p:nvPr/>
        </p:nvGraphicFramePr>
        <p:xfrm>
          <a:off x="4661445" y="2480562"/>
          <a:ext cx="3695156" cy="2747895"/>
        </p:xfrm>
        <a:graphic xmlns:a="http://schemas.openxmlformats.org/drawingml/2006/main">
          <a:graphicData uri="http://schemas.openxmlformats.org/drawingml/2006/chart">
            <c:chart xmlns:c="http://schemas.openxmlformats.org/drawingml/2006/chart" r:id="rId3"/>
          </a:graphicData>
        </a:graphic>
      </p:graphicFrame>
    </p:spTree>
  </p:cSld>
  <p:clrMapOvr>
    <a:masterClrMapping/>
  </p:clrMapOvr>
  <p:transition xmlns:p14="http://schemas.microsoft.com/office/powerpoint/2010/main" spd="med" advClick="1"/>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36" name="Picture 1" descr="Picture 1"/>
          <p:cNvPicPr>
            <a:picLocks noChangeAspect="1"/>
          </p:cNvPicPr>
          <p:nvPr/>
        </p:nvPicPr>
        <p:blipFill>
          <a:blip r:embed="rId2">
            <a:extLst/>
          </a:blip>
          <a:stretch>
            <a:fillRect/>
          </a:stretch>
        </p:blipFill>
        <p:spPr>
          <a:xfrm>
            <a:off x="13057" y="0"/>
            <a:ext cx="9117887" cy="6858000"/>
          </a:xfrm>
          <a:prstGeom prst="rect">
            <a:avLst/>
          </a:prstGeom>
          <a:ln w="12700">
            <a:miter lim="400000"/>
          </a:ln>
        </p:spPr>
      </p:pic>
      <p:pic>
        <p:nvPicPr>
          <p:cNvPr id="337" name="Picture 2" descr="Picture 2"/>
          <p:cNvPicPr>
            <a:picLocks noChangeAspect="1"/>
          </p:cNvPicPr>
          <p:nvPr/>
        </p:nvPicPr>
        <p:blipFill>
          <a:blip r:embed="rId3">
            <a:extLst/>
          </a:blip>
          <a:stretch>
            <a:fillRect/>
          </a:stretch>
        </p:blipFill>
        <p:spPr>
          <a:xfrm>
            <a:off x="362626" y="692694"/>
            <a:ext cx="6565963" cy="5895346"/>
          </a:xfrm>
          <a:prstGeom prst="rect">
            <a:avLst/>
          </a:prstGeom>
          <a:ln w="12700">
            <a:miter lim="400000"/>
          </a:ln>
        </p:spPr>
      </p:pic>
      <p:grpSp>
        <p:nvGrpSpPr>
          <p:cNvPr id="340" name="Rectangle: Rounded Corners 6"/>
          <p:cNvGrpSpPr/>
          <p:nvPr/>
        </p:nvGrpSpPr>
        <p:grpSpPr>
          <a:xfrm>
            <a:off x="6092688" y="2367998"/>
            <a:ext cx="2683568" cy="2176673"/>
            <a:chOff x="0" y="0"/>
            <a:chExt cx="2683567" cy="2176671"/>
          </a:xfrm>
        </p:grpSpPr>
        <p:sp>
          <p:nvSpPr>
            <p:cNvPr id="338" name="Rounded Rectangle"/>
            <p:cNvSpPr/>
            <p:nvPr/>
          </p:nvSpPr>
          <p:spPr>
            <a:xfrm>
              <a:off x="0" y="0"/>
              <a:ext cx="2683568" cy="2176672"/>
            </a:xfrm>
            <a:prstGeom prst="roundRect">
              <a:avLst>
                <a:gd name="adj" fmla="val 16667"/>
              </a:avLst>
            </a:prstGeom>
            <a:solidFill>
              <a:schemeClr val="accent1"/>
            </a:solidFill>
            <a:ln w="25400" cap="flat">
              <a:solidFill>
                <a:srgbClr val="3A5E8A"/>
              </a:solidFill>
              <a:prstDash val="solid"/>
              <a:round/>
            </a:ln>
            <a:effectLst/>
          </p:spPr>
          <p:txBody>
            <a:bodyPr wrap="square" lIns="45718" tIns="45718" rIns="45718" bIns="45718" numCol="1" anchor="ctr">
              <a:noAutofit/>
            </a:bodyPr>
            <a:lstStyle/>
            <a:p>
              <a:pPr algn="ctr">
                <a:defRPr>
                  <a:solidFill>
                    <a:srgbClr val="FFFFFF"/>
                  </a:solidFill>
                  <a:latin typeface="+mn-lt"/>
                  <a:ea typeface="+mn-ea"/>
                  <a:cs typeface="+mn-cs"/>
                  <a:sym typeface="Calibri"/>
                </a:defRPr>
              </a:pPr>
            </a:p>
          </p:txBody>
        </p:sp>
        <p:sp>
          <p:nvSpPr>
            <p:cNvPr id="339" name="44% of the 1058 respondents were aware of a pupil having been discriminated against because of a key characteristic."/>
            <p:cNvSpPr txBox="1"/>
            <p:nvPr/>
          </p:nvSpPr>
          <p:spPr>
            <a:xfrm>
              <a:off x="164675" y="654434"/>
              <a:ext cx="2354217" cy="86780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8" tIns="45718" rIns="45718" bIns="45718" numCol="1" anchor="ctr">
              <a:spAutoFit/>
            </a:bodyPr>
            <a:lstStyle>
              <a:lvl1pPr algn="ctr">
                <a:defRPr sz="1300">
                  <a:solidFill>
                    <a:srgbClr val="FFFFFF"/>
                  </a:solidFill>
                  <a:latin typeface="+mn-lt"/>
                  <a:ea typeface="+mn-ea"/>
                  <a:cs typeface="+mn-cs"/>
                  <a:sym typeface="Calibri"/>
                </a:defRPr>
              </a:lvl1pPr>
            </a:lstStyle>
            <a:p>
              <a:pPr/>
              <a:r>
                <a:t>44% of the 1058 respondents were aware of a pupil having been discriminated against because of a key characteristic.</a:t>
              </a:r>
            </a:p>
          </p:txBody>
        </p:sp>
      </p:grpSp>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42" name="Picture 3" descr="Picture 3"/>
          <p:cNvPicPr>
            <a:picLocks noChangeAspect="1"/>
          </p:cNvPicPr>
          <p:nvPr/>
        </p:nvPicPr>
        <p:blipFill>
          <a:blip r:embed="rId2">
            <a:extLst/>
          </a:blip>
          <a:stretch>
            <a:fillRect/>
          </a:stretch>
        </p:blipFill>
        <p:spPr>
          <a:xfrm>
            <a:off x="13057" y="0"/>
            <a:ext cx="9117887" cy="6858000"/>
          </a:xfrm>
          <a:prstGeom prst="rect">
            <a:avLst/>
          </a:prstGeom>
          <a:ln w="12700">
            <a:miter lim="400000"/>
          </a:ln>
        </p:spPr>
      </p:pic>
      <p:graphicFrame>
        <p:nvGraphicFramePr>
          <p:cNvPr id="343" name="Chart 4"/>
          <p:cNvGraphicFramePr/>
          <p:nvPr/>
        </p:nvGraphicFramePr>
        <p:xfrm>
          <a:off x="2271453" y="-521569"/>
          <a:ext cx="6514245" cy="5991110"/>
        </p:xfrm>
        <a:graphic xmlns:a="http://schemas.openxmlformats.org/drawingml/2006/main">
          <a:graphicData uri="http://schemas.openxmlformats.org/drawingml/2006/chart">
            <c:chart xmlns:c="http://schemas.openxmlformats.org/drawingml/2006/chart" r:id="rId3"/>
          </a:graphicData>
        </a:graphic>
      </p:graphicFrame>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45" name="Picture 3" descr="Picture 3"/>
          <p:cNvPicPr>
            <a:picLocks noChangeAspect="1"/>
          </p:cNvPicPr>
          <p:nvPr/>
        </p:nvPicPr>
        <p:blipFill>
          <a:blip r:embed="rId2">
            <a:extLst/>
          </a:blip>
          <a:stretch>
            <a:fillRect/>
          </a:stretch>
        </p:blipFill>
        <p:spPr>
          <a:xfrm>
            <a:off x="12190" y="0"/>
            <a:ext cx="9119619" cy="6858000"/>
          </a:xfrm>
          <a:prstGeom prst="rect">
            <a:avLst/>
          </a:prstGeom>
          <a:ln w="12700">
            <a:miter lim="400000"/>
          </a:ln>
        </p:spPr>
      </p:pic>
      <p:graphicFrame>
        <p:nvGraphicFramePr>
          <p:cNvPr id="346" name="Chart 1"/>
          <p:cNvGraphicFramePr/>
          <p:nvPr/>
        </p:nvGraphicFramePr>
        <p:xfrm>
          <a:off x="1381317" y="220430"/>
          <a:ext cx="3033503" cy="3496652"/>
        </p:xfrm>
        <a:graphic xmlns:a="http://schemas.openxmlformats.org/drawingml/2006/main">
          <a:graphicData uri="http://schemas.openxmlformats.org/drawingml/2006/chart">
            <c:chart xmlns:c="http://schemas.openxmlformats.org/drawingml/2006/chart" r:id="rId3"/>
          </a:graphicData>
        </a:graphic>
      </p:graphicFrame>
      <p:graphicFrame>
        <p:nvGraphicFramePr>
          <p:cNvPr id="347" name="Chart 2"/>
          <p:cNvGraphicFramePr/>
          <p:nvPr/>
        </p:nvGraphicFramePr>
        <p:xfrm>
          <a:off x="4981861" y="3689785"/>
          <a:ext cx="3315633" cy="2222067"/>
        </p:xfrm>
        <a:graphic xmlns:a="http://schemas.openxmlformats.org/drawingml/2006/main">
          <a:graphicData uri="http://schemas.openxmlformats.org/drawingml/2006/chart">
            <c:chart xmlns:c="http://schemas.openxmlformats.org/drawingml/2006/chart" r:id="rId4"/>
          </a:graphicData>
        </a:graphic>
      </p:graphicFrame>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0" showMasterSp="1" showMasterPhAnim="1">
  <p:cSld>
    <p:spTree>
      <p:nvGrpSpPr>
        <p:cNvPr id="1" name=""/>
        <p:cNvGrpSpPr/>
        <p:nvPr/>
      </p:nvGrpSpPr>
      <p:grpSpPr>
        <a:xfrm>
          <a:off x="0" y="0"/>
          <a:ext cx="0" cy="0"/>
          <a:chOff x="0" y="0"/>
          <a:chExt cx="0" cy="0"/>
        </a:xfrm>
      </p:grpSpPr>
      <p:pic>
        <p:nvPicPr>
          <p:cNvPr id="349" name="Picture 6" descr="Picture 6"/>
          <p:cNvPicPr>
            <a:picLocks noChangeAspect="1"/>
          </p:cNvPicPr>
          <p:nvPr/>
        </p:nvPicPr>
        <p:blipFill>
          <a:blip r:embed="rId2">
            <a:extLst/>
          </a:blip>
          <a:stretch>
            <a:fillRect/>
          </a:stretch>
        </p:blipFill>
        <p:spPr>
          <a:xfrm>
            <a:off x="13057" y="0"/>
            <a:ext cx="9117887" cy="6858000"/>
          </a:xfrm>
          <a:prstGeom prst="rect">
            <a:avLst/>
          </a:prstGeom>
          <a:ln w="12700">
            <a:miter lim="400000"/>
          </a:ln>
        </p:spPr>
      </p:pic>
      <p:grpSp>
        <p:nvGrpSpPr>
          <p:cNvPr id="352" name="Speech Bubble: Rectangle with Corners Rounded 1"/>
          <p:cNvGrpSpPr/>
          <p:nvPr/>
        </p:nvGrpSpPr>
        <p:grpSpPr>
          <a:xfrm>
            <a:off x="154059" y="3530875"/>
            <a:ext cx="2176673" cy="1677232"/>
            <a:chOff x="0" y="0"/>
            <a:chExt cx="2176672" cy="1677230"/>
          </a:xfrm>
        </p:grpSpPr>
        <p:sp>
          <p:nvSpPr>
            <p:cNvPr id="350" name="Shape"/>
            <p:cNvSpPr/>
            <p:nvPr/>
          </p:nvSpPr>
          <p:spPr>
            <a:xfrm>
              <a:off x="0" y="0"/>
              <a:ext cx="2176674" cy="167723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200"/>
                  </a:moveTo>
                  <a:cubicBezTo>
                    <a:pt x="0" y="1433"/>
                    <a:pt x="1104" y="0"/>
                    <a:pt x="2466" y="0"/>
                  </a:cubicBezTo>
                  <a:lnTo>
                    <a:pt x="19134" y="0"/>
                  </a:lnTo>
                  <a:cubicBezTo>
                    <a:pt x="20496" y="0"/>
                    <a:pt x="21600" y="1433"/>
                    <a:pt x="21600" y="3200"/>
                  </a:cubicBezTo>
                  <a:lnTo>
                    <a:pt x="21600" y="16000"/>
                  </a:lnTo>
                  <a:cubicBezTo>
                    <a:pt x="21600" y="17767"/>
                    <a:pt x="20496" y="19200"/>
                    <a:pt x="19134" y="19200"/>
                  </a:cubicBezTo>
                  <a:lnTo>
                    <a:pt x="9000" y="19200"/>
                  </a:lnTo>
                  <a:lnTo>
                    <a:pt x="6300" y="21600"/>
                  </a:lnTo>
                  <a:lnTo>
                    <a:pt x="3600" y="19200"/>
                  </a:lnTo>
                  <a:lnTo>
                    <a:pt x="2466" y="19200"/>
                  </a:lnTo>
                  <a:cubicBezTo>
                    <a:pt x="1104" y="19200"/>
                    <a:pt x="0" y="17767"/>
                    <a:pt x="0" y="16000"/>
                  </a:cubicBezTo>
                  <a:lnTo>
                    <a:pt x="0" y="11200"/>
                  </a:lnTo>
                  <a:close/>
                </a:path>
              </a:pathLst>
            </a:custGeom>
            <a:solidFill>
              <a:schemeClr val="accent1"/>
            </a:solidFill>
            <a:ln w="25400" cap="flat">
              <a:solidFill>
                <a:srgbClr val="3A5E8A"/>
              </a:solidFill>
              <a:prstDash val="solid"/>
              <a:round/>
            </a:ln>
            <a:effectLst/>
          </p:spPr>
          <p:txBody>
            <a:bodyPr wrap="square" lIns="45718" tIns="45718" rIns="45718" bIns="45718" numCol="1" anchor="ctr">
              <a:noAutofit/>
            </a:bodyPr>
            <a:lstStyle/>
            <a:p>
              <a:pPr algn="ctr">
                <a:defRPr sz="1300">
                  <a:solidFill>
                    <a:srgbClr val="FFFFFF"/>
                  </a:solidFill>
                  <a:latin typeface="+mn-lt"/>
                  <a:ea typeface="+mn-ea"/>
                  <a:cs typeface="+mn-cs"/>
                  <a:sym typeface="Calibri"/>
                </a:defRPr>
              </a:pPr>
            </a:p>
          </p:txBody>
        </p:sp>
        <p:sp>
          <p:nvSpPr>
            <p:cNvPr id="351" name="‘Girls (year 5/6) pulling hijab off another child. Comments (year 4)”wouldn’t want to sit next to a black man on a bus”’"/>
            <p:cNvSpPr txBox="1"/>
            <p:nvPr/>
          </p:nvSpPr>
          <p:spPr>
            <a:xfrm>
              <a:off x="131198" y="209934"/>
              <a:ext cx="1914277" cy="107100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8" tIns="45718" rIns="45718" bIns="45718" numCol="1" anchor="ctr">
              <a:spAutoFit/>
            </a:bodyPr>
            <a:lstStyle>
              <a:lvl1pPr algn="ctr">
                <a:defRPr sz="1300">
                  <a:solidFill>
                    <a:srgbClr val="FFFFFF"/>
                  </a:solidFill>
                  <a:latin typeface="+mn-lt"/>
                  <a:ea typeface="+mn-ea"/>
                  <a:cs typeface="+mn-cs"/>
                  <a:sym typeface="Calibri"/>
                </a:defRPr>
              </a:lvl1pPr>
            </a:lstStyle>
            <a:p>
              <a:pPr/>
              <a:r>
                <a:t>‘Girls (year 5/6) pulling hijab off another child. Comments (year 4)”wouldn’t want to sit next to a black man on a bus”’</a:t>
              </a:r>
            </a:p>
          </p:txBody>
        </p:sp>
      </p:grpSp>
      <p:grpSp>
        <p:nvGrpSpPr>
          <p:cNvPr id="355" name="Speech Bubble: Rectangle with Corners Rounded 2"/>
          <p:cNvGrpSpPr/>
          <p:nvPr/>
        </p:nvGrpSpPr>
        <p:grpSpPr>
          <a:xfrm>
            <a:off x="616228" y="1214614"/>
            <a:ext cx="3429004" cy="1865277"/>
            <a:chOff x="0" y="0"/>
            <a:chExt cx="3429002" cy="1865275"/>
          </a:xfrm>
        </p:grpSpPr>
        <p:sp>
          <p:nvSpPr>
            <p:cNvPr id="353" name="Shape"/>
            <p:cNvSpPr/>
            <p:nvPr/>
          </p:nvSpPr>
          <p:spPr>
            <a:xfrm>
              <a:off x="-1" y="20321"/>
              <a:ext cx="3429004" cy="18449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200"/>
                  </a:moveTo>
                  <a:cubicBezTo>
                    <a:pt x="0" y="1433"/>
                    <a:pt x="771" y="0"/>
                    <a:pt x="1722" y="0"/>
                  </a:cubicBezTo>
                  <a:lnTo>
                    <a:pt x="19878" y="0"/>
                  </a:lnTo>
                  <a:cubicBezTo>
                    <a:pt x="20829" y="0"/>
                    <a:pt x="21600" y="1433"/>
                    <a:pt x="21600" y="3200"/>
                  </a:cubicBezTo>
                  <a:lnTo>
                    <a:pt x="21600" y="16000"/>
                  </a:lnTo>
                  <a:cubicBezTo>
                    <a:pt x="21600" y="17767"/>
                    <a:pt x="20829" y="19200"/>
                    <a:pt x="19878" y="19200"/>
                  </a:cubicBezTo>
                  <a:lnTo>
                    <a:pt x="9000" y="19200"/>
                  </a:lnTo>
                  <a:lnTo>
                    <a:pt x="6300" y="21600"/>
                  </a:lnTo>
                  <a:lnTo>
                    <a:pt x="3600" y="19200"/>
                  </a:lnTo>
                  <a:lnTo>
                    <a:pt x="1722" y="19200"/>
                  </a:lnTo>
                  <a:cubicBezTo>
                    <a:pt x="771" y="19200"/>
                    <a:pt x="0" y="17767"/>
                    <a:pt x="0" y="16000"/>
                  </a:cubicBezTo>
                  <a:lnTo>
                    <a:pt x="0" y="11200"/>
                  </a:lnTo>
                  <a:close/>
                </a:path>
              </a:pathLst>
            </a:custGeom>
            <a:solidFill>
              <a:schemeClr val="accent1"/>
            </a:solidFill>
            <a:ln w="25400" cap="flat">
              <a:solidFill>
                <a:srgbClr val="3A5E8A"/>
              </a:solidFill>
              <a:prstDash val="solid"/>
              <a:round/>
            </a:ln>
            <a:effectLst/>
          </p:spPr>
          <p:txBody>
            <a:bodyPr wrap="square" lIns="45718" tIns="45718" rIns="45718" bIns="45718" numCol="1" anchor="ctr">
              <a:noAutofit/>
            </a:bodyPr>
            <a:lstStyle/>
            <a:p>
              <a:pPr algn="ctr">
                <a:defRPr sz="1300">
                  <a:solidFill>
                    <a:srgbClr val="FFFFFF"/>
                  </a:solidFill>
                  <a:latin typeface="+mn-lt"/>
                  <a:ea typeface="+mn-ea"/>
                  <a:cs typeface="+mn-cs"/>
                  <a:sym typeface="Calibri"/>
                </a:defRPr>
              </a:pPr>
            </a:p>
          </p:txBody>
        </p:sp>
        <p:sp>
          <p:nvSpPr>
            <p:cNvPr id="354" name="‘Year 11 boy asking another boy if he was a slave. Year 10 boy telling another girl her dad is a terrorist as he is Muslim. Pupil asked me in class “What's the difference between an Indian and a Paki?“. Racist jokes, ignorant comments about immigration a"/>
            <p:cNvSpPr txBox="1"/>
            <p:nvPr/>
          </p:nvSpPr>
          <p:spPr>
            <a:xfrm>
              <a:off x="138474" y="-1"/>
              <a:ext cx="3152052" cy="168060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8" tIns="45718" rIns="45718" bIns="45718" numCol="1" anchor="ctr">
              <a:spAutoFit/>
            </a:bodyPr>
            <a:lstStyle>
              <a:lvl1pPr algn="ctr">
                <a:defRPr sz="1300">
                  <a:solidFill>
                    <a:srgbClr val="FFFFFF"/>
                  </a:solidFill>
                  <a:latin typeface="+mn-lt"/>
                  <a:ea typeface="+mn-ea"/>
                  <a:cs typeface="+mn-cs"/>
                  <a:sym typeface="Calibri"/>
                </a:defRPr>
              </a:lvl1pPr>
            </a:lstStyle>
            <a:p>
              <a:pPr/>
              <a:r>
                <a:t>‘Year 11 boy asking another boy if he was a slave. Year 10 boy telling another girl her dad is a terrorist as he is Muslim. Pupil asked me in class “What's the difference between an Indian and a Paki?“. Racist jokes, ignorant comments about immigration and asylum seekers, comments about pupils' skin colour and nationality.’</a:t>
              </a:r>
            </a:p>
          </p:txBody>
        </p:sp>
      </p:grpSp>
      <p:grpSp>
        <p:nvGrpSpPr>
          <p:cNvPr id="358" name="Speech Bubble: Rectangle with Corners Rounded 3"/>
          <p:cNvGrpSpPr/>
          <p:nvPr/>
        </p:nvGrpSpPr>
        <p:grpSpPr>
          <a:xfrm>
            <a:off x="5988322" y="3547026"/>
            <a:ext cx="2817750" cy="1850546"/>
            <a:chOff x="0" y="0"/>
            <a:chExt cx="2817748" cy="1850544"/>
          </a:xfrm>
        </p:grpSpPr>
        <p:sp>
          <p:nvSpPr>
            <p:cNvPr id="356" name="Shape"/>
            <p:cNvSpPr/>
            <p:nvPr/>
          </p:nvSpPr>
          <p:spPr>
            <a:xfrm>
              <a:off x="-1" y="0"/>
              <a:ext cx="2817750" cy="185054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200"/>
                  </a:moveTo>
                  <a:cubicBezTo>
                    <a:pt x="0" y="1433"/>
                    <a:pt x="941" y="0"/>
                    <a:pt x="2102" y="0"/>
                  </a:cubicBezTo>
                  <a:lnTo>
                    <a:pt x="19498" y="0"/>
                  </a:lnTo>
                  <a:cubicBezTo>
                    <a:pt x="20659" y="0"/>
                    <a:pt x="21600" y="1433"/>
                    <a:pt x="21600" y="3200"/>
                  </a:cubicBezTo>
                  <a:lnTo>
                    <a:pt x="21600" y="16000"/>
                  </a:lnTo>
                  <a:cubicBezTo>
                    <a:pt x="21600" y="17767"/>
                    <a:pt x="20659" y="19200"/>
                    <a:pt x="19498" y="19200"/>
                  </a:cubicBezTo>
                  <a:lnTo>
                    <a:pt x="9000" y="19200"/>
                  </a:lnTo>
                  <a:lnTo>
                    <a:pt x="6300" y="21600"/>
                  </a:lnTo>
                  <a:lnTo>
                    <a:pt x="3600" y="19200"/>
                  </a:lnTo>
                  <a:lnTo>
                    <a:pt x="2102" y="19200"/>
                  </a:lnTo>
                  <a:cubicBezTo>
                    <a:pt x="941" y="19200"/>
                    <a:pt x="0" y="17767"/>
                    <a:pt x="0" y="16000"/>
                  </a:cubicBezTo>
                  <a:lnTo>
                    <a:pt x="0" y="11200"/>
                  </a:lnTo>
                  <a:close/>
                </a:path>
              </a:pathLst>
            </a:custGeom>
            <a:solidFill>
              <a:schemeClr val="accent1"/>
            </a:solidFill>
            <a:ln w="25400" cap="flat">
              <a:solidFill>
                <a:srgbClr val="3A5E8A"/>
              </a:solidFill>
              <a:prstDash val="solid"/>
              <a:round/>
            </a:ln>
            <a:effectLst/>
          </p:spPr>
          <p:txBody>
            <a:bodyPr wrap="square" lIns="45718" tIns="45718" rIns="45718" bIns="45718" numCol="1" anchor="ctr">
              <a:noAutofit/>
            </a:bodyPr>
            <a:lstStyle/>
            <a:p>
              <a:pPr algn="ctr">
                <a:defRPr sz="1300">
                  <a:solidFill>
                    <a:srgbClr val="FFFFFF"/>
                  </a:solidFill>
                  <a:latin typeface="+mn-lt"/>
                  <a:ea typeface="+mn-ea"/>
                  <a:cs typeface="+mn-cs"/>
                  <a:sym typeface="Calibri"/>
                </a:defRPr>
              </a:pPr>
            </a:p>
          </p:txBody>
        </p:sp>
        <p:sp>
          <p:nvSpPr>
            <p:cNvPr id="357" name="‘There have been 2 incidents during the past year. There has not been an issue for more that 5 years before this. A year 1 child to a mixed race (Asian/British) child to put her brown skin away. A yr 5 pupil said that her skin was the colour of poo!’"/>
            <p:cNvSpPr txBox="1"/>
            <p:nvPr/>
          </p:nvSpPr>
          <p:spPr>
            <a:xfrm>
              <a:off x="138718" y="83762"/>
              <a:ext cx="2540311" cy="147740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8" tIns="45718" rIns="45718" bIns="45718" numCol="1" anchor="ctr">
              <a:spAutoFit/>
            </a:bodyPr>
            <a:lstStyle>
              <a:lvl1pPr algn="ctr">
                <a:defRPr sz="1300">
                  <a:solidFill>
                    <a:srgbClr val="FFFFFF"/>
                  </a:solidFill>
                  <a:latin typeface="+mn-lt"/>
                  <a:ea typeface="+mn-ea"/>
                  <a:cs typeface="+mn-cs"/>
                  <a:sym typeface="Calibri"/>
                </a:defRPr>
              </a:lvl1pPr>
            </a:lstStyle>
            <a:p>
              <a:pPr/>
              <a:r>
                <a:t>‘There have been 2 incidents during the past year. There has not been an issue for more that 5 years before this. A year 1 child to a mixed race (Asian/British) child to put her brown skin away. A yr 5 pupil said that her skin was the colour of poo!’</a:t>
              </a:r>
            </a:p>
          </p:txBody>
        </p:sp>
      </p:grpSp>
      <p:grpSp>
        <p:nvGrpSpPr>
          <p:cNvPr id="361" name="Speech Bubble: Rectangle with Corners Rounded 4"/>
          <p:cNvGrpSpPr/>
          <p:nvPr/>
        </p:nvGrpSpPr>
        <p:grpSpPr>
          <a:xfrm>
            <a:off x="2862470" y="3530875"/>
            <a:ext cx="2385396" cy="1868716"/>
            <a:chOff x="0" y="0"/>
            <a:chExt cx="2385395" cy="1868715"/>
          </a:xfrm>
        </p:grpSpPr>
        <p:sp>
          <p:nvSpPr>
            <p:cNvPr id="359" name="Shape"/>
            <p:cNvSpPr/>
            <p:nvPr/>
          </p:nvSpPr>
          <p:spPr>
            <a:xfrm>
              <a:off x="-1" y="-1"/>
              <a:ext cx="2385397" cy="186871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200"/>
                  </a:moveTo>
                  <a:cubicBezTo>
                    <a:pt x="0" y="1433"/>
                    <a:pt x="1122" y="0"/>
                    <a:pt x="2507" y="0"/>
                  </a:cubicBezTo>
                  <a:lnTo>
                    <a:pt x="19093" y="0"/>
                  </a:lnTo>
                  <a:cubicBezTo>
                    <a:pt x="20478" y="0"/>
                    <a:pt x="21600" y="1433"/>
                    <a:pt x="21600" y="3200"/>
                  </a:cubicBezTo>
                  <a:lnTo>
                    <a:pt x="21600" y="16000"/>
                  </a:lnTo>
                  <a:cubicBezTo>
                    <a:pt x="21600" y="17767"/>
                    <a:pt x="20478" y="19200"/>
                    <a:pt x="19093" y="19200"/>
                  </a:cubicBezTo>
                  <a:lnTo>
                    <a:pt x="9000" y="19200"/>
                  </a:lnTo>
                  <a:lnTo>
                    <a:pt x="6300" y="21600"/>
                  </a:lnTo>
                  <a:lnTo>
                    <a:pt x="3600" y="19200"/>
                  </a:lnTo>
                  <a:lnTo>
                    <a:pt x="2507" y="19200"/>
                  </a:lnTo>
                  <a:cubicBezTo>
                    <a:pt x="1122" y="19200"/>
                    <a:pt x="0" y="17767"/>
                    <a:pt x="0" y="16000"/>
                  </a:cubicBezTo>
                  <a:lnTo>
                    <a:pt x="0" y="11200"/>
                  </a:lnTo>
                  <a:close/>
                </a:path>
              </a:pathLst>
            </a:custGeom>
            <a:solidFill>
              <a:schemeClr val="accent1"/>
            </a:solidFill>
            <a:ln w="25400" cap="flat">
              <a:solidFill>
                <a:srgbClr val="3A5E8A"/>
              </a:solidFill>
              <a:prstDash val="solid"/>
              <a:round/>
            </a:ln>
            <a:effectLst/>
          </p:spPr>
          <p:txBody>
            <a:bodyPr wrap="square" lIns="45718" tIns="45718" rIns="45718" bIns="45718" numCol="1" anchor="ctr">
              <a:noAutofit/>
            </a:bodyPr>
            <a:lstStyle/>
            <a:p>
              <a:pPr algn="ctr">
                <a:defRPr sz="1300">
                  <a:solidFill>
                    <a:srgbClr val="FFFFFF"/>
                  </a:solidFill>
                  <a:latin typeface="+mn-lt"/>
                  <a:ea typeface="+mn-ea"/>
                  <a:cs typeface="+mn-cs"/>
                  <a:sym typeface="Calibri"/>
                </a:defRPr>
              </a:pPr>
            </a:p>
          </p:txBody>
        </p:sp>
        <p:sp>
          <p:nvSpPr>
            <p:cNvPr id="360" name="‘Pupil register was hacked and names of pupils changed to various offensive words including the N word.’"/>
            <p:cNvSpPr txBox="1"/>
            <p:nvPr/>
          </p:nvSpPr>
          <p:spPr>
            <a:xfrm>
              <a:off x="139507" y="396638"/>
              <a:ext cx="2106380" cy="86780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8" tIns="45718" rIns="45718" bIns="45718" numCol="1" anchor="ctr">
              <a:spAutoFit/>
            </a:bodyPr>
            <a:lstStyle>
              <a:lvl1pPr algn="ctr">
                <a:defRPr sz="1300">
                  <a:solidFill>
                    <a:srgbClr val="FFFFFF"/>
                  </a:solidFill>
                  <a:latin typeface="+mn-lt"/>
                  <a:ea typeface="+mn-ea"/>
                  <a:cs typeface="+mn-cs"/>
                  <a:sym typeface="Calibri"/>
                </a:defRPr>
              </a:lvl1pPr>
            </a:lstStyle>
            <a:p>
              <a:pPr/>
              <a:r>
                <a:t>‘Pupil register was hacked and names of pupils changed to various offensive words including the N word.’</a:t>
              </a:r>
            </a:p>
          </p:txBody>
        </p:sp>
      </p:grpSp>
      <p:grpSp>
        <p:nvGrpSpPr>
          <p:cNvPr id="364" name="Speech Bubble: Rectangle with Corners Rounded 5"/>
          <p:cNvGrpSpPr/>
          <p:nvPr/>
        </p:nvGrpSpPr>
        <p:grpSpPr>
          <a:xfrm>
            <a:off x="4914903" y="1234937"/>
            <a:ext cx="3429003" cy="1844955"/>
            <a:chOff x="0" y="0"/>
            <a:chExt cx="3429002" cy="1844954"/>
          </a:xfrm>
        </p:grpSpPr>
        <p:sp>
          <p:nvSpPr>
            <p:cNvPr id="362" name="Shape"/>
            <p:cNvSpPr/>
            <p:nvPr/>
          </p:nvSpPr>
          <p:spPr>
            <a:xfrm>
              <a:off x="-1" y="-1"/>
              <a:ext cx="3429004" cy="184495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200"/>
                  </a:moveTo>
                  <a:cubicBezTo>
                    <a:pt x="0" y="1433"/>
                    <a:pt x="771" y="0"/>
                    <a:pt x="1722" y="0"/>
                  </a:cubicBezTo>
                  <a:lnTo>
                    <a:pt x="19878" y="0"/>
                  </a:lnTo>
                  <a:cubicBezTo>
                    <a:pt x="20829" y="0"/>
                    <a:pt x="21600" y="1433"/>
                    <a:pt x="21600" y="3200"/>
                  </a:cubicBezTo>
                  <a:lnTo>
                    <a:pt x="21600" y="16000"/>
                  </a:lnTo>
                  <a:cubicBezTo>
                    <a:pt x="21600" y="17767"/>
                    <a:pt x="20829" y="19200"/>
                    <a:pt x="19878" y="19200"/>
                  </a:cubicBezTo>
                  <a:lnTo>
                    <a:pt x="9000" y="19200"/>
                  </a:lnTo>
                  <a:lnTo>
                    <a:pt x="6300" y="21600"/>
                  </a:lnTo>
                  <a:lnTo>
                    <a:pt x="3600" y="19200"/>
                  </a:lnTo>
                  <a:lnTo>
                    <a:pt x="1722" y="19200"/>
                  </a:lnTo>
                  <a:cubicBezTo>
                    <a:pt x="771" y="19200"/>
                    <a:pt x="0" y="17767"/>
                    <a:pt x="0" y="16000"/>
                  </a:cubicBezTo>
                  <a:lnTo>
                    <a:pt x="0" y="11200"/>
                  </a:lnTo>
                  <a:close/>
                </a:path>
              </a:pathLst>
            </a:custGeom>
            <a:solidFill>
              <a:schemeClr val="accent1"/>
            </a:solidFill>
            <a:ln w="25400" cap="flat">
              <a:solidFill>
                <a:srgbClr val="3A5E8A"/>
              </a:solidFill>
              <a:prstDash val="solid"/>
              <a:round/>
            </a:ln>
            <a:effectLst/>
          </p:spPr>
          <p:txBody>
            <a:bodyPr wrap="square" lIns="45718" tIns="45718" rIns="45718" bIns="45718" numCol="1" anchor="ctr">
              <a:noAutofit/>
            </a:bodyPr>
            <a:lstStyle/>
            <a:p>
              <a:pPr algn="ctr">
                <a:defRPr sz="1300">
                  <a:solidFill>
                    <a:srgbClr val="FFFFFF"/>
                  </a:solidFill>
                  <a:latin typeface="+mn-lt"/>
                  <a:ea typeface="+mn-ea"/>
                  <a:cs typeface="+mn-cs"/>
                  <a:sym typeface="Calibri"/>
                </a:defRPr>
              </a:pPr>
            </a:p>
          </p:txBody>
        </p:sp>
        <p:sp>
          <p:nvSpPr>
            <p:cNvPr id="363" name="‘Judgements made about Muslim children by staff!! Comments about Halal foods and the relationship between Muslim parents.’"/>
            <p:cNvSpPr txBox="1"/>
            <p:nvPr/>
          </p:nvSpPr>
          <p:spPr>
            <a:xfrm>
              <a:off x="138474" y="487677"/>
              <a:ext cx="3152052" cy="66460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8" tIns="45718" rIns="45718" bIns="45718" numCol="1" anchor="ctr">
              <a:spAutoFit/>
            </a:bodyPr>
            <a:lstStyle>
              <a:lvl1pPr algn="ctr">
                <a:defRPr sz="1300">
                  <a:solidFill>
                    <a:srgbClr val="FFFFFF"/>
                  </a:solidFill>
                  <a:latin typeface="+mn-lt"/>
                  <a:ea typeface="+mn-ea"/>
                  <a:cs typeface="+mn-cs"/>
                  <a:sym typeface="Calibri"/>
                </a:defRPr>
              </a:lvl1pPr>
            </a:lstStyle>
            <a:p>
              <a:pPr/>
              <a:r>
                <a:t>‘Judgements made about Muslim children by staff!! Comments about Halal foods and the relationship between Muslim parents.’</a:t>
              </a:r>
            </a:p>
          </p:txBody>
        </p:sp>
      </p:grpSp>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0" showMasterSp="1" showMasterPhAnim="1">
  <p:cSld>
    <p:spTree>
      <p:nvGrpSpPr>
        <p:cNvPr id="1" name=""/>
        <p:cNvGrpSpPr/>
        <p:nvPr/>
      </p:nvGrpSpPr>
      <p:grpSpPr>
        <a:xfrm>
          <a:off x="0" y="0"/>
          <a:ext cx="0" cy="0"/>
          <a:chOff x="0" y="0"/>
          <a:chExt cx="0" cy="0"/>
        </a:xfrm>
      </p:grpSpPr>
      <p:sp>
        <p:nvSpPr>
          <p:cNvPr id="366" name="Rectangle 7"/>
          <p:cNvSpPr/>
          <p:nvPr/>
        </p:nvSpPr>
        <p:spPr>
          <a:xfrm>
            <a:off x="0" y="-26861"/>
            <a:ext cx="9144000" cy="6858001"/>
          </a:xfrm>
          <a:prstGeom prst="rect">
            <a:avLst/>
          </a:prstGeom>
          <a:solidFill>
            <a:srgbClr val="404040"/>
          </a:solidFill>
          <a:ln w="76200">
            <a:solidFill>
              <a:srgbClr val="FFFFFF"/>
            </a:solidFill>
          </a:ln>
        </p:spPr>
        <p:txBody>
          <a:bodyPr lIns="45718" tIns="45718" rIns="45718" bIns="45718" anchor="ctr"/>
          <a:lstStyle/>
          <a:p>
            <a:pPr algn="ctr">
              <a:defRPr>
                <a:solidFill>
                  <a:srgbClr val="FFFFFF"/>
                </a:solidFill>
                <a:latin typeface="+mn-lt"/>
                <a:ea typeface="+mn-ea"/>
                <a:cs typeface="+mn-cs"/>
                <a:sym typeface="Calibri"/>
              </a:defRPr>
            </a:pPr>
          </a:p>
        </p:txBody>
      </p:sp>
      <p:grpSp>
        <p:nvGrpSpPr>
          <p:cNvPr id="369" name="Speech Bubble: Rectangle with Corners Rounded 1"/>
          <p:cNvGrpSpPr/>
          <p:nvPr/>
        </p:nvGrpSpPr>
        <p:grpSpPr>
          <a:xfrm>
            <a:off x="427382" y="3918501"/>
            <a:ext cx="2176673" cy="1677232"/>
            <a:chOff x="0" y="0"/>
            <a:chExt cx="2176672" cy="1677230"/>
          </a:xfrm>
        </p:grpSpPr>
        <p:sp>
          <p:nvSpPr>
            <p:cNvPr id="367" name="Shape"/>
            <p:cNvSpPr/>
            <p:nvPr/>
          </p:nvSpPr>
          <p:spPr>
            <a:xfrm>
              <a:off x="0" y="0"/>
              <a:ext cx="2176674" cy="167723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200"/>
                  </a:moveTo>
                  <a:cubicBezTo>
                    <a:pt x="0" y="1433"/>
                    <a:pt x="1104" y="0"/>
                    <a:pt x="2466" y="0"/>
                  </a:cubicBezTo>
                  <a:lnTo>
                    <a:pt x="19134" y="0"/>
                  </a:lnTo>
                  <a:cubicBezTo>
                    <a:pt x="20496" y="0"/>
                    <a:pt x="21600" y="1433"/>
                    <a:pt x="21600" y="3200"/>
                  </a:cubicBezTo>
                  <a:lnTo>
                    <a:pt x="21600" y="16000"/>
                  </a:lnTo>
                  <a:cubicBezTo>
                    <a:pt x="21600" y="17767"/>
                    <a:pt x="20496" y="19200"/>
                    <a:pt x="19134" y="19200"/>
                  </a:cubicBezTo>
                  <a:lnTo>
                    <a:pt x="9000" y="19200"/>
                  </a:lnTo>
                  <a:lnTo>
                    <a:pt x="6300" y="21600"/>
                  </a:lnTo>
                  <a:lnTo>
                    <a:pt x="3600" y="19200"/>
                  </a:lnTo>
                  <a:lnTo>
                    <a:pt x="2466" y="19200"/>
                  </a:lnTo>
                  <a:cubicBezTo>
                    <a:pt x="1104" y="19200"/>
                    <a:pt x="0" y="17767"/>
                    <a:pt x="0" y="16000"/>
                  </a:cubicBezTo>
                  <a:lnTo>
                    <a:pt x="0" y="11200"/>
                  </a:lnTo>
                  <a:close/>
                </a:path>
              </a:pathLst>
            </a:custGeom>
            <a:solidFill>
              <a:schemeClr val="accent1"/>
            </a:solidFill>
            <a:ln w="25400" cap="flat">
              <a:solidFill>
                <a:srgbClr val="3A5E8A"/>
              </a:solidFill>
              <a:prstDash val="solid"/>
              <a:round/>
            </a:ln>
            <a:effectLst/>
          </p:spPr>
          <p:txBody>
            <a:bodyPr wrap="square" lIns="45718" tIns="45718" rIns="45718" bIns="45718" numCol="1" anchor="ctr">
              <a:noAutofit/>
            </a:bodyPr>
            <a:lstStyle/>
            <a:p>
              <a:pPr algn="ctr">
                <a:defRPr sz="1300">
                  <a:solidFill>
                    <a:srgbClr val="FFFFFF"/>
                  </a:solidFill>
                  <a:latin typeface="+mn-lt"/>
                  <a:ea typeface="+mn-ea"/>
                  <a:cs typeface="+mn-cs"/>
                  <a:sym typeface="Calibri"/>
                </a:defRPr>
              </a:pPr>
            </a:p>
          </p:txBody>
        </p:sp>
        <p:sp>
          <p:nvSpPr>
            <p:cNvPr id="368" name="‘A Year 2 pupil made a racial comment about a member of staff that is from Croatia.’"/>
            <p:cNvSpPr txBox="1"/>
            <p:nvPr/>
          </p:nvSpPr>
          <p:spPr>
            <a:xfrm>
              <a:off x="131198" y="311534"/>
              <a:ext cx="1914277" cy="86780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8" tIns="45718" rIns="45718" bIns="45718" numCol="1" anchor="ctr">
              <a:spAutoFit/>
            </a:bodyPr>
            <a:lstStyle>
              <a:lvl1pPr algn="ctr">
                <a:defRPr sz="1300">
                  <a:solidFill>
                    <a:srgbClr val="FFFFFF"/>
                  </a:solidFill>
                  <a:latin typeface="+mn-lt"/>
                  <a:ea typeface="+mn-ea"/>
                  <a:cs typeface="+mn-cs"/>
                  <a:sym typeface="Calibri"/>
                </a:defRPr>
              </a:lvl1pPr>
            </a:lstStyle>
            <a:p>
              <a:pPr/>
              <a:r>
                <a:t>‘A Year 2 pupil made a racial comment about a member of staff that is from Croatia.’</a:t>
              </a:r>
            </a:p>
          </p:txBody>
        </p:sp>
      </p:grpSp>
      <p:grpSp>
        <p:nvGrpSpPr>
          <p:cNvPr id="372" name="Speech Bubble: Rectangle with Corners Rounded 2"/>
          <p:cNvGrpSpPr/>
          <p:nvPr/>
        </p:nvGrpSpPr>
        <p:grpSpPr>
          <a:xfrm>
            <a:off x="427381" y="1856133"/>
            <a:ext cx="2176673" cy="1677232"/>
            <a:chOff x="0" y="0"/>
            <a:chExt cx="2176672" cy="1677230"/>
          </a:xfrm>
        </p:grpSpPr>
        <p:sp>
          <p:nvSpPr>
            <p:cNvPr id="370" name="Shape"/>
            <p:cNvSpPr/>
            <p:nvPr/>
          </p:nvSpPr>
          <p:spPr>
            <a:xfrm>
              <a:off x="0" y="0"/>
              <a:ext cx="2176674" cy="167723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200"/>
                  </a:moveTo>
                  <a:cubicBezTo>
                    <a:pt x="0" y="1433"/>
                    <a:pt x="1104" y="0"/>
                    <a:pt x="2466" y="0"/>
                  </a:cubicBezTo>
                  <a:lnTo>
                    <a:pt x="19134" y="0"/>
                  </a:lnTo>
                  <a:cubicBezTo>
                    <a:pt x="20496" y="0"/>
                    <a:pt x="21600" y="1433"/>
                    <a:pt x="21600" y="3200"/>
                  </a:cubicBezTo>
                  <a:lnTo>
                    <a:pt x="21600" y="16000"/>
                  </a:lnTo>
                  <a:cubicBezTo>
                    <a:pt x="21600" y="17767"/>
                    <a:pt x="20496" y="19200"/>
                    <a:pt x="19134" y="19200"/>
                  </a:cubicBezTo>
                  <a:lnTo>
                    <a:pt x="9000" y="19200"/>
                  </a:lnTo>
                  <a:lnTo>
                    <a:pt x="6300" y="21600"/>
                  </a:lnTo>
                  <a:lnTo>
                    <a:pt x="3600" y="19200"/>
                  </a:lnTo>
                  <a:lnTo>
                    <a:pt x="2466" y="19200"/>
                  </a:lnTo>
                  <a:cubicBezTo>
                    <a:pt x="1104" y="19200"/>
                    <a:pt x="0" y="17767"/>
                    <a:pt x="0" y="16000"/>
                  </a:cubicBezTo>
                  <a:lnTo>
                    <a:pt x="0" y="11200"/>
                  </a:lnTo>
                  <a:close/>
                </a:path>
              </a:pathLst>
            </a:custGeom>
            <a:solidFill>
              <a:schemeClr val="accent1"/>
            </a:solidFill>
            <a:ln w="25400" cap="flat">
              <a:solidFill>
                <a:srgbClr val="3A5E8A"/>
              </a:solidFill>
              <a:prstDash val="solid"/>
              <a:round/>
            </a:ln>
            <a:effectLst/>
          </p:spPr>
          <p:txBody>
            <a:bodyPr wrap="square" lIns="45718" tIns="45718" rIns="45718" bIns="45718" numCol="1" anchor="ctr">
              <a:noAutofit/>
            </a:bodyPr>
            <a:lstStyle/>
            <a:p>
              <a:pPr algn="ctr">
                <a:defRPr sz="1300">
                  <a:solidFill>
                    <a:srgbClr val="FFFFFF"/>
                  </a:solidFill>
                  <a:latin typeface="+mn-lt"/>
                  <a:ea typeface="+mn-ea"/>
                  <a:cs typeface="+mn-cs"/>
                  <a:sym typeface="Calibri"/>
                </a:defRPr>
              </a:pPr>
            </a:p>
          </p:txBody>
        </p:sp>
        <p:sp>
          <p:nvSpPr>
            <p:cNvPr id="371" name="‘Pupil called names – monkey. Pupils seen as not British because of skin colour - Tommy Robinson mentioned.’"/>
            <p:cNvSpPr txBox="1"/>
            <p:nvPr/>
          </p:nvSpPr>
          <p:spPr>
            <a:xfrm>
              <a:off x="131198" y="209934"/>
              <a:ext cx="1914277" cy="107100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8" tIns="45718" rIns="45718" bIns="45718" numCol="1" anchor="ctr">
              <a:spAutoFit/>
            </a:bodyPr>
            <a:lstStyle>
              <a:lvl1pPr algn="ctr">
                <a:defRPr sz="1300">
                  <a:solidFill>
                    <a:srgbClr val="FFFFFF"/>
                  </a:solidFill>
                  <a:latin typeface="+mn-lt"/>
                  <a:ea typeface="+mn-ea"/>
                  <a:cs typeface="+mn-cs"/>
                  <a:sym typeface="Calibri"/>
                </a:defRPr>
              </a:lvl1pPr>
            </a:lstStyle>
            <a:p>
              <a:pPr/>
              <a:r>
                <a:t>‘Pupil called names – monkey. Pupils seen as not British because of skin colour - Tommy Robinson mentioned.’</a:t>
              </a:r>
            </a:p>
          </p:txBody>
        </p:sp>
      </p:grpSp>
      <p:grpSp>
        <p:nvGrpSpPr>
          <p:cNvPr id="375" name="Speech Bubble: Rectangle with Corners Rounded 4"/>
          <p:cNvGrpSpPr/>
          <p:nvPr/>
        </p:nvGrpSpPr>
        <p:grpSpPr>
          <a:xfrm>
            <a:off x="3416575" y="3918501"/>
            <a:ext cx="2176673" cy="1677232"/>
            <a:chOff x="0" y="0"/>
            <a:chExt cx="2176671" cy="1677230"/>
          </a:xfrm>
        </p:grpSpPr>
        <p:sp>
          <p:nvSpPr>
            <p:cNvPr id="373" name="Shape"/>
            <p:cNvSpPr/>
            <p:nvPr/>
          </p:nvSpPr>
          <p:spPr>
            <a:xfrm>
              <a:off x="0" y="0"/>
              <a:ext cx="2176673" cy="167723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200"/>
                  </a:moveTo>
                  <a:cubicBezTo>
                    <a:pt x="0" y="1433"/>
                    <a:pt x="1104" y="0"/>
                    <a:pt x="2466" y="0"/>
                  </a:cubicBezTo>
                  <a:lnTo>
                    <a:pt x="19134" y="0"/>
                  </a:lnTo>
                  <a:cubicBezTo>
                    <a:pt x="20496" y="0"/>
                    <a:pt x="21600" y="1433"/>
                    <a:pt x="21600" y="3200"/>
                  </a:cubicBezTo>
                  <a:lnTo>
                    <a:pt x="21600" y="16000"/>
                  </a:lnTo>
                  <a:cubicBezTo>
                    <a:pt x="21600" y="17767"/>
                    <a:pt x="20496" y="19200"/>
                    <a:pt x="19134" y="19200"/>
                  </a:cubicBezTo>
                  <a:lnTo>
                    <a:pt x="9000" y="19200"/>
                  </a:lnTo>
                  <a:lnTo>
                    <a:pt x="6300" y="21600"/>
                  </a:lnTo>
                  <a:lnTo>
                    <a:pt x="3600" y="19200"/>
                  </a:lnTo>
                  <a:lnTo>
                    <a:pt x="2466" y="19200"/>
                  </a:lnTo>
                  <a:cubicBezTo>
                    <a:pt x="1104" y="19200"/>
                    <a:pt x="0" y="17767"/>
                    <a:pt x="0" y="16000"/>
                  </a:cubicBezTo>
                  <a:lnTo>
                    <a:pt x="0" y="11200"/>
                  </a:lnTo>
                  <a:close/>
                </a:path>
              </a:pathLst>
            </a:custGeom>
            <a:solidFill>
              <a:schemeClr val="accent1"/>
            </a:solidFill>
            <a:ln w="25400" cap="flat">
              <a:solidFill>
                <a:srgbClr val="3A5E8A"/>
              </a:solidFill>
              <a:prstDash val="solid"/>
              <a:round/>
            </a:ln>
            <a:effectLst/>
          </p:spPr>
          <p:txBody>
            <a:bodyPr wrap="square" lIns="45718" tIns="45718" rIns="45718" bIns="45718" numCol="1" anchor="ctr">
              <a:noAutofit/>
            </a:bodyPr>
            <a:lstStyle/>
            <a:p>
              <a:pPr algn="ctr">
                <a:defRPr sz="1300">
                  <a:solidFill>
                    <a:srgbClr val="FFFFFF"/>
                  </a:solidFill>
                  <a:latin typeface="+mn-lt"/>
                  <a:ea typeface="+mn-ea"/>
                  <a:cs typeface="+mn-cs"/>
                  <a:sym typeface="Calibri"/>
                </a:defRPr>
              </a:pPr>
            </a:p>
          </p:txBody>
        </p:sp>
        <p:sp>
          <p:nvSpPr>
            <p:cNvPr id="374" name="‘Year 7 and 9 students -comments were related to Brexit, saying that the younger child would be 'going home‘’"/>
            <p:cNvSpPr txBox="1"/>
            <p:nvPr/>
          </p:nvSpPr>
          <p:spPr>
            <a:xfrm>
              <a:off x="131198" y="209934"/>
              <a:ext cx="1914277" cy="107100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8" tIns="45718" rIns="45718" bIns="45718" numCol="1" anchor="ctr">
              <a:spAutoFit/>
            </a:bodyPr>
            <a:lstStyle>
              <a:lvl1pPr algn="ctr">
                <a:defRPr sz="1300">
                  <a:solidFill>
                    <a:srgbClr val="FFFFFF"/>
                  </a:solidFill>
                  <a:latin typeface="+mn-lt"/>
                  <a:ea typeface="+mn-ea"/>
                  <a:cs typeface="+mn-cs"/>
                  <a:sym typeface="Calibri"/>
                </a:defRPr>
              </a:lvl1pPr>
            </a:lstStyle>
            <a:p>
              <a:pPr/>
              <a:r>
                <a:t>‘Year 7 and 9 students -comments were related to Brexit, saying that the younger child would be 'going home‘’</a:t>
              </a:r>
            </a:p>
          </p:txBody>
        </p:sp>
      </p:grpSp>
      <p:grpSp>
        <p:nvGrpSpPr>
          <p:cNvPr id="378" name="Speech Bubble: Rectangle with Corners Rounded 5"/>
          <p:cNvGrpSpPr/>
          <p:nvPr/>
        </p:nvGrpSpPr>
        <p:grpSpPr>
          <a:xfrm>
            <a:off x="6092688" y="3915573"/>
            <a:ext cx="2703446" cy="1868382"/>
            <a:chOff x="0" y="0"/>
            <a:chExt cx="2703445" cy="1868381"/>
          </a:xfrm>
        </p:grpSpPr>
        <p:sp>
          <p:nvSpPr>
            <p:cNvPr id="376" name="Shape"/>
            <p:cNvSpPr/>
            <p:nvPr/>
          </p:nvSpPr>
          <p:spPr>
            <a:xfrm>
              <a:off x="0" y="17836"/>
              <a:ext cx="2703446" cy="185054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200"/>
                  </a:moveTo>
                  <a:cubicBezTo>
                    <a:pt x="0" y="1433"/>
                    <a:pt x="981" y="0"/>
                    <a:pt x="2190" y="0"/>
                  </a:cubicBezTo>
                  <a:lnTo>
                    <a:pt x="19410" y="0"/>
                  </a:lnTo>
                  <a:cubicBezTo>
                    <a:pt x="20619" y="0"/>
                    <a:pt x="21600" y="1433"/>
                    <a:pt x="21600" y="3200"/>
                  </a:cubicBezTo>
                  <a:lnTo>
                    <a:pt x="21600" y="16000"/>
                  </a:lnTo>
                  <a:cubicBezTo>
                    <a:pt x="21600" y="17767"/>
                    <a:pt x="20619" y="19200"/>
                    <a:pt x="19410" y="19200"/>
                  </a:cubicBezTo>
                  <a:lnTo>
                    <a:pt x="9000" y="19200"/>
                  </a:lnTo>
                  <a:lnTo>
                    <a:pt x="6300" y="21600"/>
                  </a:lnTo>
                  <a:lnTo>
                    <a:pt x="3600" y="19200"/>
                  </a:lnTo>
                  <a:lnTo>
                    <a:pt x="2190" y="19200"/>
                  </a:lnTo>
                  <a:cubicBezTo>
                    <a:pt x="981" y="19200"/>
                    <a:pt x="0" y="17767"/>
                    <a:pt x="0" y="16000"/>
                  </a:cubicBezTo>
                  <a:lnTo>
                    <a:pt x="0" y="11200"/>
                  </a:lnTo>
                  <a:close/>
                </a:path>
              </a:pathLst>
            </a:custGeom>
            <a:solidFill>
              <a:schemeClr val="accent1"/>
            </a:solidFill>
            <a:ln w="25400" cap="flat">
              <a:solidFill>
                <a:srgbClr val="3A5E8A"/>
              </a:solidFill>
              <a:prstDash val="solid"/>
              <a:round/>
            </a:ln>
            <a:effectLst/>
          </p:spPr>
          <p:txBody>
            <a:bodyPr wrap="square" lIns="45718" tIns="45718" rIns="45718" bIns="45718" numCol="1" anchor="ctr">
              <a:noAutofit/>
            </a:bodyPr>
            <a:lstStyle/>
            <a:p>
              <a:pPr algn="ctr">
                <a:defRPr sz="1300">
                  <a:solidFill>
                    <a:srgbClr val="FFFFFF"/>
                  </a:solidFill>
                  <a:latin typeface="+mn-lt"/>
                  <a:ea typeface="+mn-ea"/>
                  <a:cs typeface="+mn-cs"/>
                  <a:sym typeface="Calibri"/>
                </a:defRPr>
              </a:pPr>
            </a:p>
          </p:txBody>
        </p:sp>
        <p:sp>
          <p:nvSpPr>
            <p:cNvPr id="377" name="‘Tensions between white groups of children and children largely from Muslim groups. Often the incidents are more territorial or reputational, however, when sanctioned, there is a perception from both groups that the other group has preferential treatment"/>
            <p:cNvSpPr txBox="1"/>
            <p:nvPr/>
          </p:nvSpPr>
          <p:spPr>
            <a:xfrm>
              <a:off x="138719" y="0"/>
              <a:ext cx="2426008" cy="168060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8" tIns="45718" rIns="45718" bIns="45718" numCol="1" anchor="ctr">
              <a:spAutoFit/>
            </a:bodyPr>
            <a:lstStyle>
              <a:lvl1pPr algn="ctr">
                <a:defRPr sz="1300">
                  <a:solidFill>
                    <a:srgbClr val="FFFFFF"/>
                  </a:solidFill>
                  <a:latin typeface="+mn-lt"/>
                  <a:ea typeface="+mn-ea"/>
                  <a:cs typeface="+mn-cs"/>
                  <a:sym typeface="Calibri"/>
                </a:defRPr>
              </a:lvl1pPr>
            </a:lstStyle>
            <a:p>
              <a:pPr/>
              <a:r>
                <a:t>‘Tensions between white groups of children and children largely from Muslim groups. Often the incidents are more territorial or reputational, however, when sanctioned, there is a perception from both groups that the other group has preferential treatment.’</a:t>
              </a:r>
            </a:p>
          </p:txBody>
        </p:sp>
      </p:grpSp>
      <p:grpSp>
        <p:nvGrpSpPr>
          <p:cNvPr id="381" name="Speech Bubble: Rectangle with Corners Rounded 6"/>
          <p:cNvGrpSpPr/>
          <p:nvPr/>
        </p:nvGrpSpPr>
        <p:grpSpPr>
          <a:xfrm>
            <a:off x="6405769" y="1702075"/>
            <a:ext cx="2176673" cy="1677231"/>
            <a:chOff x="0" y="0"/>
            <a:chExt cx="2176671" cy="1677230"/>
          </a:xfrm>
        </p:grpSpPr>
        <p:sp>
          <p:nvSpPr>
            <p:cNvPr id="379" name="Shape"/>
            <p:cNvSpPr/>
            <p:nvPr/>
          </p:nvSpPr>
          <p:spPr>
            <a:xfrm>
              <a:off x="0" y="0"/>
              <a:ext cx="2176673" cy="167723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200"/>
                  </a:moveTo>
                  <a:cubicBezTo>
                    <a:pt x="0" y="1433"/>
                    <a:pt x="1104" y="0"/>
                    <a:pt x="2466" y="0"/>
                  </a:cubicBezTo>
                  <a:lnTo>
                    <a:pt x="19134" y="0"/>
                  </a:lnTo>
                  <a:cubicBezTo>
                    <a:pt x="20496" y="0"/>
                    <a:pt x="21600" y="1433"/>
                    <a:pt x="21600" y="3200"/>
                  </a:cubicBezTo>
                  <a:lnTo>
                    <a:pt x="21600" y="16000"/>
                  </a:lnTo>
                  <a:cubicBezTo>
                    <a:pt x="21600" y="17767"/>
                    <a:pt x="20496" y="19200"/>
                    <a:pt x="19134" y="19200"/>
                  </a:cubicBezTo>
                  <a:lnTo>
                    <a:pt x="9000" y="19200"/>
                  </a:lnTo>
                  <a:lnTo>
                    <a:pt x="6300" y="21600"/>
                  </a:lnTo>
                  <a:lnTo>
                    <a:pt x="3600" y="19200"/>
                  </a:lnTo>
                  <a:lnTo>
                    <a:pt x="2466" y="19200"/>
                  </a:lnTo>
                  <a:cubicBezTo>
                    <a:pt x="1104" y="19200"/>
                    <a:pt x="0" y="17767"/>
                    <a:pt x="0" y="16000"/>
                  </a:cubicBezTo>
                  <a:lnTo>
                    <a:pt x="0" y="11200"/>
                  </a:lnTo>
                  <a:close/>
                </a:path>
              </a:pathLst>
            </a:custGeom>
            <a:solidFill>
              <a:schemeClr val="accent1"/>
            </a:solidFill>
            <a:ln w="25400" cap="flat">
              <a:solidFill>
                <a:srgbClr val="3A5E8A"/>
              </a:solidFill>
              <a:prstDash val="solid"/>
              <a:round/>
            </a:ln>
            <a:effectLst/>
          </p:spPr>
          <p:txBody>
            <a:bodyPr wrap="square" lIns="45718" tIns="45718" rIns="45718" bIns="45718" numCol="1" anchor="ctr">
              <a:noAutofit/>
            </a:bodyPr>
            <a:lstStyle/>
            <a:p>
              <a:pPr algn="ctr">
                <a:defRPr sz="1300">
                  <a:solidFill>
                    <a:srgbClr val="FFFFFF"/>
                  </a:solidFill>
                  <a:latin typeface="+mn-lt"/>
                  <a:ea typeface="+mn-ea"/>
                  <a:cs typeface="+mn-cs"/>
                  <a:sym typeface="Calibri"/>
                </a:defRPr>
              </a:pPr>
            </a:p>
          </p:txBody>
        </p:sp>
        <p:sp>
          <p:nvSpPr>
            <p:cNvPr id="380" name="‘Students spat at or intimidated due to their nationality and immigration status.’"/>
            <p:cNvSpPr txBox="1"/>
            <p:nvPr/>
          </p:nvSpPr>
          <p:spPr>
            <a:xfrm>
              <a:off x="131198" y="311534"/>
              <a:ext cx="1914277" cy="86780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8" tIns="45718" rIns="45718" bIns="45718" numCol="1" anchor="ctr">
              <a:spAutoFit/>
            </a:bodyPr>
            <a:lstStyle>
              <a:lvl1pPr algn="ctr">
                <a:defRPr sz="1300">
                  <a:solidFill>
                    <a:srgbClr val="FFFFFF"/>
                  </a:solidFill>
                  <a:latin typeface="+mn-lt"/>
                  <a:ea typeface="+mn-ea"/>
                  <a:cs typeface="+mn-cs"/>
                  <a:sym typeface="Calibri"/>
                </a:defRPr>
              </a:lvl1pPr>
            </a:lstStyle>
            <a:p>
              <a:pPr/>
              <a:r>
                <a:t>‘Students spat at or intimidated due to their nationality and immigration status.’</a:t>
              </a:r>
            </a:p>
          </p:txBody>
        </p:sp>
      </p:grpSp>
      <p:grpSp>
        <p:nvGrpSpPr>
          <p:cNvPr id="384" name="Speech Bubble: Rectangle with Corners Rounded 8"/>
          <p:cNvGrpSpPr/>
          <p:nvPr/>
        </p:nvGrpSpPr>
        <p:grpSpPr>
          <a:xfrm>
            <a:off x="3031434" y="1264753"/>
            <a:ext cx="2932046" cy="2342533"/>
            <a:chOff x="0" y="0"/>
            <a:chExt cx="2932045" cy="2342532"/>
          </a:xfrm>
        </p:grpSpPr>
        <p:sp>
          <p:nvSpPr>
            <p:cNvPr id="382" name="Shape"/>
            <p:cNvSpPr/>
            <p:nvPr/>
          </p:nvSpPr>
          <p:spPr>
            <a:xfrm>
              <a:off x="0" y="-1"/>
              <a:ext cx="2932046" cy="234253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200"/>
                  </a:moveTo>
                  <a:cubicBezTo>
                    <a:pt x="0" y="1433"/>
                    <a:pt x="1145" y="0"/>
                    <a:pt x="2557" y="0"/>
                  </a:cubicBezTo>
                  <a:lnTo>
                    <a:pt x="19043" y="0"/>
                  </a:lnTo>
                  <a:cubicBezTo>
                    <a:pt x="20455" y="0"/>
                    <a:pt x="21600" y="1433"/>
                    <a:pt x="21600" y="3200"/>
                  </a:cubicBezTo>
                  <a:lnTo>
                    <a:pt x="21600" y="16000"/>
                  </a:lnTo>
                  <a:cubicBezTo>
                    <a:pt x="21600" y="17767"/>
                    <a:pt x="20455" y="19200"/>
                    <a:pt x="19043" y="19200"/>
                  </a:cubicBezTo>
                  <a:lnTo>
                    <a:pt x="9000" y="19200"/>
                  </a:lnTo>
                  <a:lnTo>
                    <a:pt x="6300" y="21600"/>
                  </a:lnTo>
                  <a:lnTo>
                    <a:pt x="3600" y="19200"/>
                  </a:lnTo>
                  <a:lnTo>
                    <a:pt x="2557" y="19200"/>
                  </a:lnTo>
                  <a:cubicBezTo>
                    <a:pt x="1145" y="19200"/>
                    <a:pt x="0" y="17767"/>
                    <a:pt x="0" y="16000"/>
                  </a:cubicBezTo>
                  <a:lnTo>
                    <a:pt x="0" y="11200"/>
                  </a:lnTo>
                  <a:close/>
                </a:path>
              </a:pathLst>
            </a:custGeom>
            <a:solidFill>
              <a:schemeClr val="accent1"/>
            </a:solidFill>
            <a:ln w="25400" cap="flat">
              <a:solidFill>
                <a:srgbClr val="3A5E8A"/>
              </a:solidFill>
              <a:prstDash val="solid"/>
              <a:round/>
            </a:ln>
            <a:effectLst/>
          </p:spPr>
          <p:txBody>
            <a:bodyPr wrap="square" lIns="45718" tIns="45718" rIns="45718" bIns="45718" numCol="1" anchor="ctr">
              <a:noAutofit/>
            </a:bodyPr>
            <a:lstStyle/>
            <a:p>
              <a:pPr algn="ctr">
                <a:defRPr>
                  <a:solidFill>
                    <a:srgbClr val="FFFFFF"/>
                  </a:solidFill>
                  <a:latin typeface="+mn-lt"/>
                  <a:ea typeface="+mn-ea"/>
                  <a:cs typeface="+mn-cs"/>
                  <a:sym typeface="Calibri"/>
                </a:defRPr>
              </a:pPr>
            </a:p>
          </p:txBody>
        </p:sp>
        <p:sp>
          <p:nvSpPr>
            <p:cNvPr id="383" name="‘Y10. A pupil from Ghana has recently joined our school. She is very reluctant to report discrimination but has recently informed us of name calling (nigger), people not wanting to touch her, excluding her. Also incidents when the Polish pupils are stere"/>
            <p:cNvSpPr txBox="1"/>
            <p:nvPr/>
          </p:nvSpPr>
          <p:spPr>
            <a:xfrm>
              <a:off x="160067" y="99223"/>
              <a:ext cx="2611912" cy="188380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8" tIns="45718" rIns="45718" bIns="45718" numCol="1" anchor="ctr">
              <a:spAutoFit/>
            </a:bodyPr>
            <a:lstStyle>
              <a:lvl1pPr algn="ctr">
                <a:defRPr sz="1300">
                  <a:solidFill>
                    <a:srgbClr val="FFFFFF"/>
                  </a:solidFill>
                  <a:latin typeface="+mn-lt"/>
                  <a:ea typeface="+mn-ea"/>
                  <a:cs typeface="+mn-cs"/>
                  <a:sym typeface="Calibri"/>
                </a:defRPr>
              </a:lvl1pPr>
            </a:lstStyle>
            <a:p>
              <a:pPr/>
              <a:r>
                <a:t>‘Y10. A pupil from Ghana has recently joined our school. She is very reluctant to report discrimination but has recently informed us of name calling (nigger), people not wanting to touch her, excluding her. Also incidents when the Polish pupils are stereotyped and referred to negatively y10/11.’</a:t>
              </a:r>
            </a:p>
          </p:txBody>
        </p:sp>
      </p:grpSp>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0" showMasterSp="1" showMasterPhAnim="1">
  <p:cSld>
    <p:spTree>
      <p:nvGrpSpPr>
        <p:cNvPr id="1" name=""/>
        <p:cNvGrpSpPr/>
        <p:nvPr/>
      </p:nvGrpSpPr>
      <p:grpSpPr>
        <a:xfrm>
          <a:off x="0" y="0"/>
          <a:ext cx="0" cy="0"/>
          <a:chOff x="0" y="0"/>
          <a:chExt cx="0" cy="0"/>
        </a:xfrm>
      </p:grpSpPr>
      <p:pic>
        <p:nvPicPr>
          <p:cNvPr id="386" name="Picture 5" descr="Picture 5"/>
          <p:cNvPicPr>
            <a:picLocks noChangeAspect="1"/>
          </p:cNvPicPr>
          <p:nvPr/>
        </p:nvPicPr>
        <p:blipFill>
          <a:blip r:embed="rId2">
            <a:extLst/>
          </a:blip>
          <a:stretch>
            <a:fillRect/>
          </a:stretch>
        </p:blipFill>
        <p:spPr>
          <a:xfrm>
            <a:off x="13057" y="0"/>
            <a:ext cx="9117887" cy="6858000"/>
          </a:xfrm>
          <a:prstGeom prst="rect">
            <a:avLst/>
          </a:prstGeom>
          <a:ln w="12700">
            <a:miter lim="400000"/>
          </a:ln>
        </p:spPr>
      </p:pic>
      <p:grpSp>
        <p:nvGrpSpPr>
          <p:cNvPr id="389" name="Speech Bubble: Rectangle with Corners Rounded 1"/>
          <p:cNvGrpSpPr/>
          <p:nvPr/>
        </p:nvGrpSpPr>
        <p:grpSpPr>
          <a:xfrm>
            <a:off x="-2" y="920610"/>
            <a:ext cx="3935901" cy="3086104"/>
            <a:chOff x="0" y="0"/>
            <a:chExt cx="3935899" cy="3086103"/>
          </a:xfrm>
        </p:grpSpPr>
        <p:sp>
          <p:nvSpPr>
            <p:cNvPr id="387" name="Shape"/>
            <p:cNvSpPr/>
            <p:nvPr/>
          </p:nvSpPr>
          <p:spPr>
            <a:xfrm>
              <a:off x="-1" y="-1"/>
              <a:ext cx="3935901" cy="308610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200"/>
                  </a:moveTo>
                  <a:cubicBezTo>
                    <a:pt x="0" y="1433"/>
                    <a:pt x="1123" y="0"/>
                    <a:pt x="2509" y="0"/>
                  </a:cubicBezTo>
                  <a:lnTo>
                    <a:pt x="19091" y="0"/>
                  </a:lnTo>
                  <a:cubicBezTo>
                    <a:pt x="20477" y="0"/>
                    <a:pt x="21600" y="1433"/>
                    <a:pt x="21600" y="3200"/>
                  </a:cubicBezTo>
                  <a:lnTo>
                    <a:pt x="21600" y="16000"/>
                  </a:lnTo>
                  <a:cubicBezTo>
                    <a:pt x="21600" y="17767"/>
                    <a:pt x="20477" y="19200"/>
                    <a:pt x="19091" y="19200"/>
                  </a:cubicBezTo>
                  <a:lnTo>
                    <a:pt x="9000" y="19200"/>
                  </a:lnTo>
                  <a:lnTo>
                    <a:pt x="6300" y="21600"/>
                  </a:lnTo>
                  <a:lnTo>
                    <a:pt x="3600" y="19200"/>
                  </a:lnTo>
                  <a:lnTo>
                    <a:pt x="2509" y="19200"/>
                  </a:lnTo>
                  <a:cubicBezTo>
                    <a:pt x="1123" y="19200"/>
                    <a:pt x="0" y="17767"/>
                    <a:pt x="0" y="16000"/>
                  </a:cubicBezTo>
                  <a:lnTo>
                    <a:pt x="0" y="11200"/>
                  </a:lnTo>
                  <a:close/>
                </a:path>
              </a:pathLst>
            </a:custGeom>
            <a:solidFill>
              <a:schemeClr val="accent1"/>
            </a:solidFill>
            <a:ln w="25400" cap="flat">
              <a:solidFill>
                <a:srgbClr val="3A5E8A"/>
              </a:solidFill>
              <a:prstDash val="solid"/>
              <a:round/>
            </a:ln>
            <a:effectLst/>
          </p:spPr>
          <p:txBody>
            <a:bodyPr wrap="square" lIns="45718" tIns="45718" rIns="45718" bIns="45718" numCol="1" anchor="ctr">
              <a:noAutofit/>
            </a:bodyPr>
            <a:lstStyle/>
            <a:p>
              <a:pPr algn="ctr">
                <a:defRPr>
                  <a:solidFill>
                    <a:srgbClr val="FFFFFF"/>
                  </a:solidFill>
                  <a:latin typeface="+mn-lt"/>
                  <a:ea typeface="+mn-ea"/>
                  <a:cs typeface="+mn-cs"/>
                  <a:sym typeface="Calibri"/>
                </a:defRPr>
              </a:pPr>
            </a:p>
          </p:txBody>
        </p:sp>
        <p:sp>
          <p:nvSpPr>
            <p:cNvPr id="388" name="‘A student made racist comments about another students skin colour (calling them a 'Monkey' and constantly referring to them being 'less evolved'). - A student produced a questionnaire for Welsh Bacc about the best methods for 'Dealing with niggers' - Mu"/>
            <p:cNvSpPr txBox="1"/>
            <p:nvPr/>
          </p:nvSpPr>
          <p:spPr>
            <a:xfrm>
              <a:off x="192331" y="226499"/>
              <a:ext cx="3551237" cy="229020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8" tIns="45718" rIns="45718" bIns="45718" numCol="1" anchor="ctr">
              <a:spAutoFit/>
            </a:bodyPr>
            <a:lstStyle>
              <a:lvl1pPr algn="ctr">
                <a:defRPr sz="1300">
                  <a:solidFill>
                    <a:srgbClr val="FFFFFF"/>
                  </a:solidFill>
                  <a:latin typeface="+mn-lt"/>
                  <a:ea typeface="+mn-ea"/>
                  <a:cs typeface="+mn-cs"/>
                  <a:sym typeface="Calibri"/>
                </a:defRPr>
              </a:lvl1pPr>
            </a:lstStyle>
            <a:p>
              <a:pPr/>
              <a:r>
                <a:t>‘A student made racist comments about another students skin colour (calling them a 'Monkey' and constantly referring to them being 'less evolved'). - A student produced a questionnaire for Welsh Bacc about the best methods for 'Dealing with niggers' - Multiple students have been discriminated against and made fun of for not speaking Welsh, often being called things like 'Saes tard' - The first two incidents were dealt with by one off detentions, nothing has happened on the third and has been an ongoing issue for a few years.’</a:t>
              </a:r>
            </a:p>
          </p:txBody>
        </p:sp>
      </p:grpSp>
      <p:grpSp>
        <p:nvGrpSpPr>
          <p:cNvPr id="392" name="Speech Bubble: Rectangle with Corners Rounded 2"/>
          <p:cNvGrpSpPr/>
          <p:nvPr/>
        </p:nvGrpSpPr>
        <p:grpSpPr>
          <a:xfrm>
            <a:off x="6480311" y="890073"/>
            <a:ext cx="2454969" cy="1623908"/>
            <a:chOff x="0" y="0"/>
            <a:chExt cx="2454967" cy="1623907"/>
          </a:xfrm>
        </p:grpSpPr>
        <p:sp>
          <p:nvSpPr>
            <p:cNvPr id="390" name="Shape"/>
            <p:cNvSpPr/>
            <p:nvPr/>
          </p:nvSpPr>
          <p:spPr>
            <a:xfrm>
              <a:off x="0" y="30536"/>
              <a:ext cx="2454968" cy="159337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200"/>
                  </a:moveTo>
                  <a:cubicBezTo>
                    <a:pt x="0" y="1433"/>
                    <a:pt x="930" y="0"/>
                    <a:pt x="2077" y="0"/>
                  </a:cubicBezTo>
                  <a:lnTo>
                    <a:pt x="19523" y="0"/>
                  </a:lnTo>
                  <a:cubicBezTo>
                    <a:pt x="20670" y="0"/>
                    <a:pt x="21600" y="1433"/>
                    <a:pt x="21600" y="3200"/>
                  </a:cubicBezTo>
                  <a:lnTo>
                    <a:pt x="21600" y="16000"/>
                  </a:lnTo>
                  <a:cubicBezTo>
                    <a:pt x="21600" y="17767"/>
                    <a:pt x="20670" y="19200"/>
                    <a:pt x="19523" y="19200"/>
                  </a:cubicBezTo>
                  <a:lnTo>
                    <a:pt x="9000" y="19200"/>
                  </a:lnTo>
                  <a:lnTo>
                    <a:pt x="6300" y="21600"/>
                  </a:lnTo>
                  <a:lnTo>
                    <a:pt x="3600" y="19200"/>
                  </a:lnTo>
                  <a:lnTo>
                    <a:pt x="2077" y="19200"/>
                  </a:lnTo>
                  <a:cubicBezTo>
                    <a:pt x="930" y="19200"/>
                    <a:pt x="0" y="17767"/>
                    <a:pt x="0" y="16000"/>
                  </a:cubicBezTo>
                  <a:lnTo>
                    <a:pt x="0" y="11200"/>
                  </a:lnTo>
                  <a:close/>
                </a:path>
              </a:pathLst>
            </a:custGeom>
            <a:solidFill>
              <a:schemeClr val="accent1"/>
            </a:solidFill>
            <a:ln w="25400" cap="flat">
              <a:solidFill>
                <a:srgbClr val="3A5E8A"/>
              </a:solidFill>
              <a:prstDash val="solid"/>
              <a:round/>
            </a:ln>
            <a:effectLst/>
          </p:spPr>
          <p:txBody>
            <a:bodyPr wrap="square" lIns="45718" tIns="45718" rIns="45718" bIns="45718" numCol="1" anchor="ctr">
              <a:noAutofit/>
            </a:bodyPr>
            <a:lstStyle/>
            <a:p>
              <a:pPr algn="ctr">
                <a:defRPr>
                  <a:solidFill>
                    <a:srgbClr val="FFFFFF"/>
                  </a:solidFill>
                  <a:latin typeface="+mn-lt"/>
                  <a:ea typeface="+mn-ea"/>
                  <a:cs typeface="+mn-cs"/>
                  <a:sym typeface="Calibri"/>
                </a:defRPr>
              </a:pPr>
            </a:p>
          </p:txBody>
        </p:sp>
        <p:sp>
          <p:nvSpPr>
            <p:cNvPr id="391" name="‘Students racially bullied via social media. Graffiti on text books, posters etc... Raising awareness assemblies and peer mentoring projects. Discussions via a student forum.’"/>
            <p:cNvSpPr txBox="1"/>
            <p:nvPr/>
          </p:nvSpPr>
          <p:spPr>
            <a:xfrm>
              <a:off x="127558" y="0"/>
              <a:ext cx="2199850" cy="147740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8" tIns="45718" rIns="45718" bIns="45718" numCol="1" anchor="ctr">
              <a:spAutoFit/>
            </a:bodyPr>
            <a:lstStyle>
              <a:lvl1pPr algn="ctr">
                <a:defRPr sz="1300">
                  <a:solidFill>
                    <a:srgbClr val="FFFFFF"/>
                  </a:solidFill>
                  <a:latin typeface="+mn-lt"/>
                  <a:ea typeface="+mn-ea"/>
                  <a:cs typeface="+mn-cs"/>
                  <a:sym typeface="Calibri"/>
                </a:defRPr>
              </a:lvl1pPr>
            </a:lstStyle>
            <a:p>
              <a:pPr/>
              <a:r>
                <a:t>‘Students racially bullied via social media. Graffiti on text books, posters etc... Raising awareness assemblies and peer mentoring projects. Discussions via a student forum.’</a:t>
              </a:r>
            </a:p>
          </p:txBody>
        </p:sp>
      </p:grpSp>
      <p:grpSp>
        <p:nvGrpSpPr>
          <p:cNvPr id="395" name="Speech Bubble: Rectangle with Corners Rounded 3"/>
          <p:cNvGrpSpPr/>
          <p:nvPr/>
        </p:nvGrpSpPr>
        <p:grpSpPr>
          <a:xfrm>
            <a:off x="1401416" y="3897379"/>
            <a:ext cx="2653751" cy="2074176"/>
            <a:chOff x="0" y="0"/>
            <a:chExt cx="2653750" cy="2074174"/>
          </a:xfrm>
        </p:grpSpPr>
        <p:sp>
          <p:nvSpPr>
            <p:cNvPr id="393" name="Shape"/>
            <p:cNvSpPr/>
            <p:nvPr/>
          </p:nvSpPr>
          <p:spPr>
            <a:xfrm>
              <a:off x="-1" y="0"/>
              <a:ext cx="2653752" cy="207417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200"/>
                  </a:moveTo>
                  <a:cubicBezTo>
                    <a:pt x="0" y="1433"/>
                    <a:pt x="1120" y="0"/>
                    <a:pt x="2501" y="0"/>
                  </a:cubicBezTo>
                  <a:lnTo>
                    <a:pt x="19099" y="0"/>
                  </a:lnTo>
                  <a:cubicBezTo>
                    <a:pt x="20480" y="0"/>
                    <a:pt x="21600" y="1433"/>
                    <a:pt x="21600" y="3200"/>
                  </a:cubicBezTo>
                  <a:lnTo>
                    <a:pt x="21600" y="16000"/>
                  </a:lnTo>
                  <a:cubicBezTo>
                    <a:pt x="21600" y="17767"/>
                    <a:pt x="20480" y="19200"/>
                    <a:pt x="19099" y="19200"/>
                  </a:cubicBezTo>
                  <a:lnTo>
                    <a:pt x="9000" y="19200"/>
                  </a:lnTo>
                  <a:lnTo>
                    <a:pt x="6300" y="21600"/>
                  </a:lnTo>
                  <a:lnTo>
                    <a:pt x="3600" y="19200"/>
                  </a:lnTo>
                  <a:lnTo>
                    <a:pt x="2501" y="19200"/>
                  </a:lnTo>
                  <a:cubicBezTo>
                    <a:pt x="1120" y="19200"/>
                    <a:pt x="0" y="17767"/>
                    <a:pt x="0" y="16000"/>
                  </a:cubicBezTo>
                  <a:lnTo>
                    <a:pt x="0" y="11200"/>
                  </a:lnTo>
                  <a:close/>
                </a:path>
              </a:pathLst>
            </a:custGeom>
            <a:solidFill>
              <a:schemeClr val="accent1"/>
            </a:solidFill>
            <a:ln w="25400" cap="flat">
              <a:solidFill>
                <a:srgbClr val="3A5E8A"/>
              </a:solidFill>
              <a:prstDash val="solid"/>
              <a:round/>
            </a:ln>
            <a:effectLst/>
          </p:spPr>
          <p:txBody>
            <a:bodyPr wrap="square" lIns="45718" tIns="45718" rIns="45718" bIns="45718" numCol="1" anchor="ctr">
              <a:noAutofit/>
            </a:bodyPr>
            <a:lstStyle/>
            <a:p>
              <a:pPr algn="ctr">
                <a:defRPr sz="1300">
                  <a:solidFill>
                    <a:srgbClr val="FFFFFF"/>
                  </a:solidFill>
                  <a:latin typeface="+mn-lt"/>
                  <a:ea typeface="+mn-ea"/>
                  <a:cs typeface="+mn-cs"/>
                  <a:sym typeface="Calibri"/>
                </a:defRPr>
              </a:pPr>
            </a:p>
          </p:txBody>
        </p:sp>
        <p:sp>
          <p:nvSpPr>
            <p:cNvPr id="394" name="‘Racist and anti-Semitic graffiti written (anonymously) on classroom walls, thought to have been written by year 10/11 pupils that had been left unattended in a classroom.’"/>
            <p:cNvSpPr txBox="1"/>
            <p:nvPr/>
          </p:nvSpPr>
          <p:spPr>
            <a:xfrm>
              <a:off x="148422" y="284753"/>
              <a:ext cx="2356906" cy="127420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8" tIns="45718" rIns="45718" bIns="45718" numCol="1" anchor="ctr">
              <a:spAutoFit/>
            </a:bodyPr>
            <a:lstStyle>
              <a:lvl1pPr algn="ctr">
                <a:defRPr sz="1300">
                  <a:solidFill>
                    <a:srgbClr val="FFFFFF"/>
                  </a:solidFill>
                  <a:latin typeface="+mn-lt"/>
                  <a:ea typeface="+mn-ea"/>
                  <a:cs typeface="+mn-cs"/>
                  <a:sym typeface="Calibri"/>
                </a:defRPr>
              </a:lvl1pPr>
            </a:lstStyle>
            <a:p>
              <a:pPr/>
              <a:r>
                <a:t>‘Racist and anti-Semitic graffiti written (anonymously) on classroom walls, thought to have been written by year 10/11 pupils that had been left unattended in a classroom.’</a:t>
              </a:r>
            </a:p>
          </p:txBody>
        </p:sp>
      </p:grpSp>
      <p:grpSp>
        <p:nvGrpSpPr>
          <p:cNvPr id="398" name="Speech Bubble: Rectangle with Corners Rounded 4"/>
          <p:cNvGrpSpPr/>
          <p:nvPr/>
        </p:nvGrpSpPr>
        <p:grpSpPr>
          <a:xfrm>
            <a:off x="4403034" y="2705927"/>
            <a:ext cx="4462672" cy="3443913"/>
            <a:chOff x="0" y="0"/>
            <a:chExt cx="4462671" cy="3443911"/>
          </a:xfrm>
        </p:grpSpPr>
        <p:sp>
          <p:nvSpPr>
            <p:cNvPr id="396" name="Shape"/>
            <p:cNvSpPr/>
            <p:nvPr/>
          </p:nvSpPr>
          <p:spPr>
            <a:xfrm>
              <a:off x="-1" y="0"/>
              <a:ext cx="4462672" cy="344391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200"/>
                  </a:moveTo>
                  <a:cubicBezTo>
                    <a:pt x="0" y="1433"/>
                    <a:pt x="1106" y="0"/>
                    <a:pt x="2470" y="0"/>
                  </a:cubicBezTo>
                  <a:lnTo>
                    <a:pt x="19130" y="0"/>
                  </a:lnTo>
                  <a:cubicBezTo>
                    <a:pt x="20494" y="0"/>
                    <a:pt x="21600" y="1433"/>
                    <a:pt x="21600" y="3200"/>
                  </a:cubicBezTo>
                  <a:lnTo>
                    <a:pt x="21600" y="16000"/>
                  </a:lnTo>
                  <a:cubicBezTo>
                    <a:pt x="21600" y="17767"/>
                    <a:pt x="20494" y="19200"/>
                    <a:pt x="19130" y="19200"/>
                  </a:cubicBezTo>
                  <a:lnTo>
                    <a:pt x="9000" y="19200"/>
                  </a:lnTo>
                  <a:lnTo>
                    <a:pt x="6300" y="21600"/>
                  </a:lnTo>
                  <a:lnTo>
                    <a:pt x="3600" y="19200"/>
                  </a:lnTo>
                  <a:lnTo>
                    <a:pt x="2470" y="19200"/>
                  </a:lnTo>
                  <a:cubicBezTo>
                    <a:pt x="1106" y="19200"/>
                    <a:pt x="0" y="17767"/>
                    <a:pt x="0" y="16000"/>
                  </a:cubicBezTo>
                  <a:lnTo>
                    <a:pt x="0" y="11200"/>
                  </a:lnTo>
                  <a:close/>
                </a:path>
              </a:pathLst>
            </a:custGeom>
            <a:solidFill>
              <a:schemeClr val="accent1"/>
            </a:solidFill>
            <a:ln w="25400" cap="flat">
              <a:solidFill>
                <a:srgbClr val="3A5E8A"/>
              </a:solidFill>
              <a:prstDash val="solid"/>
              <a:round/>
            </a:ln>
            <a:effectLst/>
          </p:spPr>
          <p:txBody>
            <a:bodyPr wrap="square" lIns="45718" tIns="45718" rIns="45718" bIns="45718" numCol="1" anchor="ctr">
              <a:noAutofit/>
            </a:bodyPr>
            <a:lstStyle/>
            <a:p>
              <a:pPr>
                <a:defRPr sz="1300">
                  <a:solidFill>
                    <a:srgbClr val="FFFFFF"/>
                  </a:solidFill>
                  <a:latin typeface="+mn-lt"/>
                  <a:ea typeface="+mn-ea"/>
                  <a:cs typeface="+mn-cs"/>
                  <a:sym typeface="Calibri"/>
                </a:defRPr>
              </a:pPr>
            </a:p>
          </p:txBody>
        </p:sp>
        <p:sp>
          <p:nvSpPr>
            <p:cNvPr id="397" name="‘A year 8 pupil sang &quot;Unga bunga&quot; and put on an African accent while on a school trip where they were being shown around by a guide who was black, directed towards the guide. A number of year 7 pupils angrily claimed that they couldn't understand an East"/>
            <p:cNvSpPr txBox="1"/>
            <p:nvPr/>
          </p:nvSpPr>
          <p:spPr>
            <a:xfrm>
              <a:off x="207857" y="80725"/>
              <a:ext cx="4046956" cy="289980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8" tIns="45718" rIns="45718" bIns="45718" numCol="1" anchor="ctr">
              <a:spAutoFit/>
            </a:bodyPr>
            <a:lstStyle/>
            <a:p>
              <a:pPr algn="ctr">
                <a:defRPr sz="1300">
                  <a:solidFill>
                    <a:srgbClr val="FFFFFF"/>
                  </a:solidFill>
                  <a:latin typeface="+mn-lt"/>
                  <a:ea typeface="+mn-ea"/>
                  <a:cs typeface="+mn-cs"/>
                  <a:sym typeface="Calibri"/>
                </a:defRPr>
              </a:pPr>
              <a:r>
                <a:t>‘A year 8 pupil sang "Unga bunga" and put on an African accent while on a school trip where they were being shown around by a guide who was black, directed towards the guide. A number of year 7 pupils angrily claimed that they couldn't understand an Eastern European supply teacher, although the teacher had only a slight accent. A year 9 pupil hit another because they didn't like their accent. A year 8 pupil told their friend that they would rub bacon on another (Muslim) pupil's face. Many times a week all age groups disparage Welsh language, culture and people using stereotypical insults. A year 9 pupil using "Jew" as an insult.’</a:t>
              </a:r>
            </a:p>
            <a:p>
              <a:pPr>
                <a:defRPr sz="1300">
                  <a:solidFill>
                    <a:srgbClr val="FFFFFF"/>
                  </a:solidFill>
                  <a:latin typeface="+mn-lt"/>
                  <a:ea typeface="+mn-ea"/>
                  <a:cs typeface="+mn-cs"/>
                  <a:sym typeface="Calibri"/>
                </a:defRPr>
              </a:pPr>
              <a:br/>
            </a:p>
          </p:txBody>
        </p:sp>
      </p:grpSp>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00" name="Picture 1" descr="Picture 1"/>
          <p:cNvPicPr>
            <a:picLocks noChangeAspect="1"/>
          </p:cNvPicPr>
          <p:nvPr/>
        </p:nvPicPr>
        <p:blipFill>
          <a:blip r:embed="rId2">
            <a:extLst/>
          </a:blip>
          <a:stretch>
            <a:fillRect/>
          </a:stretch>
        </p:blipFill>
        <p:spPr>
          <a:xfrm>
            <a:off x="13057" y="0"/>
            <a:ext cx="9117887" cy="6858000"/>
          </a:xfrm>
          <a:prstGeom prst="rect">
            <a:avLst/>
          </a:prstGeom>
          <a:ln w="12700">
            <a:miter lim="400000"/>
          </a:ln>
        </p:spPr>
      </p:pic>
      <p:sp>
        <p:nvSpPr>
          <p:cNvPr id="401" name="Title 7"/>
          <p:cNvSpPr txBox="1"/>
          <p:nvPr>
            <p:ph type="title"/>
          </p:nvPr>
        </p:nvSpPr>
        <p:spPr>
          <a:xfrm>
            <a:off x="457198" y="273050"/>
            <a:ext cx="3008316" cy="1162050"/>
          </a:xfrm>
          <a:prstGeom prst="rect">
            <a:avLst/>
          </a:prstGeom>
        </p:spPr>
        <p:txBody>
          <a:bodyPr/>
          <a:lstStyle>
            <a:lvl1pPr>
              <a:defRPr sz="3000" u="sng">
                <a:solidFill>
                  <a:srgbClr val="FFFFFF"/>
                </a:solidFill>
              </a:defRPr>
            </a:lvl1pPr>
          </a:lstStyle>
          <a:p>
            <a:pPr/>
            <a:r>
              <a:t>Challenges</a:t>
            </a:r>
          </a:p>
        </p:txBody>
      </p:sp>
      <p:sp>
        <p:nvSpPr>
          <p:cNvPr id="402" name="Text Placeholder 9"/>
          <p:cNvSpPr txBox="1"/>
          <p:nvPr>
            <p:ph type="body" sz="half" idx="1"/>
          </p:nvPr>
        </p:nvSpPr>
        <p:spPr>
          <a:xfrm>
            <a:off x="457198" y="1435100"/>
            <a:ext cx="3008316" cy="4691063"/>
          </a:xfrm>
          <a:prstGeom prst="rect">
            <a:avLst/>
          </a:prstGeom>
        </p:spPr>
        <p:txBody>
          <a:bodyPr/>
          <a:lstStyle/>
          <a:p>
            <a:pPr marL="0" indent="0">
              <a:spcBef>
                <a:spcPts val="400"/>
              </a:spcBef>
              <a:buSzTx/>
              <a:buNone/>
              <a:defRPr sz="1800">
                <a:solidFill>
                  <a:srgbClr val="FFFFFF"/>
                </a:solidFill>
              </a:defRPr>
            </a:pPr>
            <a:r>
              <a:t>Respondents also noted:</a:t>
            </a:r>
            <a:endParaRPr sz="1400"/>
          </a:p>
          <a:p>
            <a:pPr marL="214313" indent="-214313">
              <a:spcBef>
                <a:spcPts val="400"/>
              </a:spcBef>
              <a:defRPr sz="1800">
                <a:solidFill>
                  <a:srgbClr val="FFFFFF"/>
                </a:solidFill>
              </a:defRPr>
            </a:pPr>
            <a:r>
              <a:t>Prejudicial attitudes/ lack of support from home as being a major concern</a:t>
            </a:r>
            <a:endParaRPr sz="1400"/>
          </a:p>
          <a:p>
            <a:pPr marL="214313" indent="-214313">
              <a:spcBef>
                <a:spcPts val="400"/>
              </a:spcBef>
              <a:defRPr sz="1800">
                <a:solidFill>
                  <a:srgbClr val="FFFFFF"/>
                </a:solidFill>
              </a:defRPr>
            </a:pPr>
            <a:r>
              <a:t>Teacher’s own lack of knowledge</a:t>
            </a:r>
            <a:endParaRPr sz="1400"/>
          </a:p>
          <a:p>
            <a:pPr marL="214313" indent="-214313">
              <a:spcBef>
                <a:spcPts val="400"/>
              </a:spcBef>
              <a:defRPr sz="1800">
                <a:solidFill>
                  <a:srgbClr val="FFFFFF"/>
                </a:solidFill>
              </a:defRPr>
            </a:pPr>
            <a:r>
              <a:t>Unconscious bias (or racist attitudes) held by school staff</a:t>
            </a:r>
            <a:endParaRPr sz="1400"/>
          </a:p>
          <a:p>
            <a:pPr marL="214313" indent="-214313">
              <a:spcBef>
                <a:spcPts val="400"/>
              </a:spcBef>
              <a:defRPr sz="1800">
                <a:solidFill>
                  <a:srgbClr val="FFFFFF"/>
                </a:solidFill>
              </a:defRPr>
            </a:pPr>
            <a:r>
              <a:t>Extremist attitudes in wider society</a:t>
            </a:r>
            <a:endParaRPr sz="1400"/>
          </a:p>
          <a:p>
            <a:pPr marL="214313" indent="-214313">
              <a:spcBef>
                <a:spcPts val="400"/>
              </a:spcBef>
              <a:defRPr sz="1800">
                <a:solidFill>
                  <a:srgbClr val="FFFFFF"/>
                </a:solidFill>
              </a:defRPr>
            </a:pPr>
            <a:r>
              <a:t>Brexit and acceptability of racism in wider society</a:t>
            </a:r>
          </a:p>
        </p:txBody>
      </p:sp>
      <p:pic>
        <p:nvPicPr>
          <p:cNvPr id="403" name="Content Placeholder 10" descr="Content Placeholder 10"/>
          <p:cNvPicPr>
            <a:picLocks noChangeAspect="1"/>
          </p:cNvPicPr>
          <p:nvPr/>
        </p:nvPicPr>
        <p:blipFill>
          <a:blip r:embed="rId3">
            <a:extLst/>
          </a:blip>
          <a:stretch>
            <a:fillRect/>
          </a:stretch>
        </p:blipFill>
        <p:spPr>
          <a:xfrm>
            <a:off x="4126707" y="1728788"/>
            <a:ext cx="4150520" cy="3393281"/>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407" name="Group 7"/>
          <p:cNvGrpSpPr/>
          <p:nvPr/>
        </p:nvGrpSpPr>
        <p:grpSpPr>
          <a:xfrm>
            <a:off x="0" y="-26988"/>
            <a:ext cx="9144000" cy="6858002"/>
            <a:chOff x="0" y="0"/>
            <a:chExt cx="9144000" cy="6858000"/>
          </a:xfrm>
        </p:grpSpPr>
        <p:sp>
          <p:nvSpPr>
            <p:cNvPr id="405" name="Rectangle 8"/>
            <p:cNvSpPr/>
            <p:nvPr/>
          </p:nvSpPr>
          <p:spPr>
            <a:xfrm>
              <a:off x="0" y="0"/>
              <a:ext cx="9144000" cy="6858002"/>
            </a:xfrm>
            <a:prstGeom prst="rect">
              <a:avLst/>
            </a:prstGeom>
            <a:solidFill>
              <a:srgbClr val="404040"/>
            </a:solidFill>
            <a:ln w="76200" cap="flat">
              <a:solidFill>
                <a:srgbClr val="FFFFFF"/>
              </a:solidFill>
              <a:prstDash val="solid"/>
              <a:round/>
            </a:ln>
            <a:effectLst/>
          </p:spPr>
          <p:txBody>
            <a:bodyPr wrap="square" lIns="45718" tIns="45718" rIns="45718" bIns="45718" numCol="1" anchor="ctr">
              <a:noAutofit/>
            </a:bodyPr>
            <a:lstStyle/>
            <a:p>
              <a:pPr algn="ctr">
                <a:defRPr>
                  <a:solidFill>
                    <a:srgbClr val="FFFFFF"/>
                  </a:solidFill>
                  <a:latin typeface="+mn-lt"/>
                  <a:ea typeface="+mn-ea"/>
                  <a:cs typeface="+mn-cs"/>
                  <a:sym typeface="Calibri"/>
                </a:defRPr>
              </a:pPr>
            </a:p>
          </p:txBody>
        </p:sp>
        <p:pic>
          <p:nvPicPr>
            <p:cNvPr id="406" name="Picture 9" descr="Picture 9"/>
            <p:cNvPicPr>
              <a:picLocks noChangeAspect="1"/>
            </p:cNvPicPr>
            <p:nvPr/>
          </p:nvPicPr>
          <p:blipFill>
            <a:blip r:embed="rId3">
              <a:extLst/>
            </a:blip>
            <a:stretch>
              <a:fillRect/>
            </a:stretch>
          </p:blipFill>
          <p:spPr>
            <a:xfrm>
              <a:off x="6019800" y="179261"/>
              <a:ext cx="2971802" cy="249089"/>
            </a:xfrm>
            <a:prstGeom prst="rect">
              <a:avLst/>
            </a:prstGeom>
            <a:ln w="12700" cap="flat">
              <a:noFill/>
              <a:miter lim="400000"/>
            </a:ln>
            <a:effectLst/>
          </p:spPr>
        </p:pic>
      </p:grpSp>
      <p:sp>
        <p:nvSpPr>
          <p:cNvPr id="408" name="Rectangle 2"/>
          <p:cNvSpPr txBox="1"/>
          <p:nvPr>
            <p:ph type="title"/>
          </p:nvPr>
        </p:nvSpPr>
        <p:spPr>
          <a:xfrm>
            <a:off x="457200" y="381000"/>
            <a:ext cx="8229600" cy="1143000"/>
          </a:xfrm>
          <a:prstGeom prst="rect">
            <a:avLst/>
          </a:prstGeom>
        </p:spPr>
        <p:txBody>
          <a:bodyPr/>
          <a:lstStyle/>
          <a:p>
            <a:pPr algn="l" defTabSz="841247">
              <a:defRPr sz="2400">
                <a:solidFill>
                  <a:srgbClr val="FFFFFF"/>
                </a:solidFill>
                <a:latin typeface="Arial"/>
                <a:ea typeface="Arial"/>
                <a:cs typeface="Arial"/>
                <a:sym typeface="Arial"/>
              </a:defRPr>
            </a:pPr>
            <a:r>
              <a:t>STATUTORY REQUIREMENTS:</a:t>
            </a:r>
            <a:br/>
            <a:r>
              <a:t>WHAT DOES THE LAW SAY?</a:t>
            </a:r>
            <a:br/>
          </a:p>
        </p:txBody>
      </p:sp>
      <p:pic>
        <p:nvPicPr>
          <p:cNvPr id="409" name="Picture 4" descr="Picture 4"/>
          <p:cNvPicPr>
            <a:picLocks noChangeAspect="1"/>
          </p:cNvPicPr>
          <p:nvPr/>
        </p:nvPicPr>
        <p:blipFill>
          <a:blip r:embed="rId4">
            <a:extLst/>
          </a:blip>
          <a:stretch>
            <a:fillRect/>
          </a:stretch>
        </p:blipFill>
        <p:spPr>
          <a:xfrm>
            <a:off x="468312" y="1557337"/>
            <a:ext cx="3455990" cy="2160589"/>
          </a:xfrm>
          <a:prstGeom prst="rect">
            <a:avLst/>
          </a:prstGeom>
          <a:ln w="12700">
            <a:miter lim="400000"/>
          </a:ln>
        </p:spPr>
      </p:pic>
      <p:pic>
        <p:nvPicPr>
          <p:cNvPr id="410" name="Picture 5" descr="Picture 5"/>
          <p:cNvPicPr>
            <a:picLocks noChangeAspect="1"/>
          </p:cNvPicPr>
          <p:nvPr/>
        </p:nvPicPr>
        <p:blipFill>
          <a:blip r:embed="rId5">
            <a:extLst/>
          </a:blip>
          <a:stretch>
            <a:fillRect/>
          </a:stretch>
        </p:blipFill>
        <p:spPr>
          <a:xfrm>
            <a:off x="4211637" y="2205038"/>
            <a:ext cx="4608513" cy="3424238"/>
          </a:xfrm>
          <a:prstGeom prst="rect">
            <a:avLst/>
          </a:prstGeom>
          <a:ln w="12700">
            <a:miter lim="400000"/>
          </a:ln>
        </p:spPr>
      </p:pic>
      <p:pic>
        <p:nvPicPr>
          <p:cNvPr id="411" name="Picture 6" descr="Picture 6"/>
          <p:cNvPicPr>
            <a:picLocks noChangeAspect="1"/>
          </p:cNvPicPr>
          <p:nvPr/>
        </p:nvPicPr>
        <p:blipFill>
          <a:blip r:embed="rId6">
            <a:extLst/>
          </a:blip>
          <a:stretch>
            <a:fillRect/>
          </a:stretch>
        </p:blipFill>
        <p:spPr>
          <a:xfrm>
            <a:off x="468312" y="3986212"/>
            <a:ext cx="3311527" cy="2352677"/>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417" name="Group 11"/>
          <p:cNvGrpSpPr/>
          <p:nvPr/>
        </p:nvGrpSpPr>
        <p:grpSpPr>
          <a:xfrm>
            <a:off x="0" y="-26988"/>
            <a:ext cx="9144000" cy="6858002"/>
            <a:chOff x="0" y="0"/>
            <a:chExt cx="9144000" cy="6858000"/>
          </a:xfrm>
        </p:grpSpPr>
        <p:sp>
          <p:nvSpPr>
            <p:cNvPr id="415" name="Rectangle 12"/>
            <p:cNvSpPr/>
            <p:nvPr/>
          </p:nvSpPr>
          <p:spPr>
            <a:xfrm>
              <a:off x="0" y="0"/>
              <a:ext cx="9144000" cy="6858002"/>
            </a:xfrm>
            <a:prstGeom prst="rect">
              <a:avLst/>
            </a:prstGeom>
            <a:solidFill>
              <a:srgbClr val="404040"/>
            </a:solidFill>
            <a:ln w="76200" cap="flat">
              <a:solidFill>
                <a:srgbClr val="FFFFFF"/>
              </a:solidFill>
              <a:prstDash val="solid"/>
              <a:round/>
            </a:ln>
            <a:effectLst/>
          </p:spPr>
          <p:txBody>
            <a:bodyPr wrap="square" lIns="45718" tIns="45718" rIns="45718" bIns="45718" numCol="1" anchor="ctr">
              <a:noAutofit/>
            </a:bodyPr>
            <a:lstStyle/>
            <a:p>
              <a:pPr algn="ctr">
                <a:defRPr>
                  <a:solidFill>
                    <a:srgbClr val="FFFFFF"/>
                  </a:solidFill>
                  <a:latin typeface="+mn-lt"/>
                  <a:ea typeface="+mn-ea"/>
                  <a:cs typeface="+mn-cs"/>
                  <a:sym typeface="Calibri"/>
                </a:defRPr>
              </a:pPr>
            </a:p>
          </p:txBody>
        </p:sp>
        <p:pic>
          <p:nvPicPr>
            <p:cNvPr id="416" name="Picture 13" descr="Picture 13"/>
            <p:cNvPicPr>
              <a:picLocks noChangeAspect="1"/>
            </p:cNvPicPr>
            <p:nvPr/>
          </p:nvPicPr>
          <p:blipFill>
            <a:blip r:embed="rId3">
              <a:extLst/>
            </a:blip>
            <a:stretch>
              <a:fillRect/>
            </a:stretch>
          </p:blipFill>
          <p:spPr>
            <a:xfrm>
              <a:off x="6019800" y="179261"/>
              <a:ext cx="2971802" cy="249089"/>
            </a:xfrm>
            <a:prstGeom prst="rect">
              <a:avLst/>
            </a:prstGeom>
            <a:ln w="12700" cap="flat">
              <a:noFill/>
              <a:miter lim="400000"/>
            </a:ln>
            <a:effectLst/>
          </p:spPr>
        </p:pic>
      </p:grpSp>
      <p:grpSp>
        <p:nvGrpSpPr>
          <p:cNvPr id="420" name="Text Box 27"/>
          <p:cNvGrpSpPr/>
          <p:nvPr/>
        </p:nvGrpSpPr>
        <p:grpSpPr>
          <a:xfrm>
            <a:off x="152400" y="2362200"/>
            <a:ext cx="2006600" cy="3276600"/>
            <a:chOff x="0" y="0"/>
            <a:chExt cx="2006600" cy="3276600"/>
          </a:xfrm>
        </p:grpSpPr>
        <p:sp>
          <p:nvSpPr>
            <p:cNvPr id="418" name="Rectangle"/>
            <p:cNvSpPr/>
            <p:nvPr/>
          </p:nvSpPr>
          <p:spPr>
            <a:xfrm>
              <a:off x="0" y="0"/>
              <a:ext cx="2006600" cy="3276600"/>
            </a:xfrm>
            <a:prstGeom prst="rect">
              <a:avLst/>
            </a:prstGeom>
            <a:solidFill>
              <a:srgbClr val="FFFFFF"/>
            </a:solidFill>
            <a:ln w="9525" cap="flat">
              <a:solidFill>
                <a:srgbClr val="FFFFFF"/>
              </a:solidFill>
              <a:prstDash val="solid"/>
              <a:miter lim="800000"/>
            </a:ln>
            <a:effectLst/>
          </p:spPr>
          <p:txBody>
            <a:bodyPr wrap="square" lIns="45718" tIns="45718" rIns="45718" bIns="45718" numCol="1" anchor="t">
              <a:noAutofit/>
            </a:bodyPr>
            <a:lstStyle/>
            <a:p>
              <a:pPr>
                <a:spcBef>
                  <a:spcPts val="1400"/>
                </a:spcBef>
                <a:defRPr sz="2400">
                  <a:latin typeface="+mn-lt"/>
                  <a:ea typeface="+mn-ea"/>
                  <a:cs typeface="+mn-cs"/>
                  <a:sym typeface="Calibri"/>
                </a:defRPr>
              </a:pPr>
            </a:p>
          </p:txBody>
        </p:sp>
        <p:sp>
          <p:nvSpPr>
            <p:cNvPr id="419" name="Direct Discrimination…"/>
            <p:cNvSpPr txBox="1"/>
            <p:nvPr/>
          </p:nvSpPr>
          <p:spPr>
            <a:xfrm>
              <a:off x="50481" y="4762"/>
              <a:ext cx="1905637" cy="287796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8" tIns="45718" rIns="45718" bIns="45718" numCol="1" anchor="t">
              <a:spAutoFit/>
            </a:bodyPr>
            <a:lstStyle/>
            <a:p>
              <a:pPr>
                <a:spcBef>
                  <a:spcPts val="1000"/>
                </a:spcBef>
                <a:defRPr b="1">
                  <a:latin typeface="Arial"/>
                  <a:ea typeface="Arial"/>
                  <a:cs typeface="Arial"/>
                  <a:sym typeface="Arial"/>
                </a:defRPr>
              </a:pPr>
              <a:r>
                <a:t>Direct Discrimination</a:t>
              </a:r>
              <a:endParaRPr sz="2400"/>
            </a:p>
            <a:p>
              <a:pPr>
                <a:spcBef>
                  <a:spcPts val="1000"/>
                </a:spcBef>
                <a:defRPr>
                  <a:latin typeface="Arial"/>
                  <a:ea typeface="Arial"/>
                  <a:cs typeface="Arial"/>
                  <a:sym typeface="Arial"/>
                </a:defRPr>
              </a:pPr>
              <a:r>
                <a:t>When a person treats one person less favourably than they would another because of a protected characteristic. </a:t>
              </a:r>
            </a:p>
          </p:txBody>
        </p:sp>
      </p:grpSp>
      <p:grpSp>
        <p:nvGrpSpPr>
          <p:cNvPr id="423" name="Text Box 29"/>
          <p:cNvGrpSpPr/>
          <p:nvPr/>
        </p:nvGrpSpPr>
        <p:grpSpPr>
          <a:xfrm>
            <a:off x="2209800" y="2362199"/>
            <a:ext cx="2270125" cy="3276601"/>
            <a:chOff x="0" y="0"/>
            <a:chExt cx="2270125" cy="3276600"/>
          </a:xfrm>
        </p:grpSpPr>
        <p:sp>
          <p:nvSpPr>
            <p:cNvPr id="421" name="Rectangle"/>
            <p:cNvSpPr/>
            <p:nvPr/>
          </p:nvSpPr>
          <p:spPr>
            <a:xfrm>
              <a:off x="0" y="0"/>
              <a:ext cx="2270125" cy="3276600"/>
            </a:xfrm>
            <a:prstGeom prst="rect">
              <a:avLst/>
            </a:prstGeom>
            <a:solidFill>
              <a:srgbClr val="FFFFFF"/>
            </a:solidFill>
            <a:ln w="9525" cap="flat">
              <a:solidFill>
                <a:srgbClr val="FFFFFF"/>
              </a:solidFill>
              <a:prstDash val="solid"/>
              <a:miter lim="800000"/>
            </a:ln>
            <a:effectLst/>
          </p:spPr>
          <p:txBody>
            <a:bodyPr wrap="square" lIns="45718" tIns="45718" rIns="45718" bIns="45718" numCol="1" anchor="t">
              <a:noAutofit/>
            </a:bodyPr>
            <a:lstStyle/>
            <a:p>
              <a:pPr>
                <a:spcBef>
                  <a:spcPts val="1400"/>
                </a:spcBef>
                <a:defRPr sz="1400">
                  <a:latin typeface="Sinkin Sans 400 Regular"/>
                  <a:ea typeface="Sinkin Sans 400 Regular"/>
                  <a:cs typeface="Sinkin Sans 400 Regular"/>
                  <a:sym typeface="Sinkin Sans 400 Regular"/>
                </a:defRPr>
              </a:pPr>
            </a:p>
          </p:txBody>
        </p:sp>
        <p:sp>
          <p:nvSpPr>
            <p:cNvPr id="422" name="Indirect Discrimination…"/>
            <p:cNvSpPr txBox="1"/>
            <p:nvPr/>
          </p:nvSpPr>
          <p:spPr>
            <a:xfrm>
              <a:off x="50481" y="4761"/>
              <a:ext cx="2169162" cy="314466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8" tIns="45718" rIns="45718" bIns="45718" numCol="1" anchor="t">
              <a:spAutoFit/>
            </a:bodyPr>
            <a:lstStyle/>
            <a:p>
              <a:pPr>
                <a:spcBef>
                  <a:spcPts val="1000"/>
                </a:spcBef>
                <a:defRPr b="1">
                  <a:latin typeface="Arial"/>
                  <a:ea typeface="Arial"/>
                  <a:cs typeface="Arial"/>
                  <a:sym typeface="Arial"/>
                </a:defRPr>
              </a:pPr>
              <a:r>
                <a:t>Indirect Discrimination</a:t>
              </a:r>
              <a:endParaRPr sz="2400"/>
            </a:p>
            <a:p>
              <a:pPr>
                <a:spcBef>
                  <a:spcPts val="1000"/>
                </a:spcBef>
                <a:defRPr>
                  <a:latin typeface="Arial"/>
                  <a:ea typeface="Arial"/>
                  <a:cs typeface="Arial"/>
                  <a:sym typeface="Arial"/>
                </a:defRPr>
              </a:pPr>
              <a:r>
                <a:t>When a provision, criterion or practice is neutral on the face of it, but its impact particularly disadvantages people with a protected characteristic. </a:t>
              </a:r>
            </a:p>
          </p:txBody>
        </p:sp>
      </p:grpSp>
      <p:sp>
        <p:nvSpPr>
          <p:cNvPr id="424" name="Text Box 4"/>
          <p:cNvSpPr txBox="1"/>
          <p:nvPr/>
        </p:nvSpPr>
        <p:spPr>
          <a:xfrm>
            <a:off x="350519" y="228600"/>
            <a:ext cx="7180899" cy="2037268"/>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spcBef>
                <a:spcPts val="2100"/>
              </a:spcBef>
              <a:defRPr sz="3600">
                <a:solidFill>
                  <a:srgbClr val="FFFFFF"/>
                </a:solidFill>
                <a:latin typeface="Arial"/>
                <a:ea typeface="Arial"/>
                <a:cs typeface="Arial"/>
                <a:sym typeface="Arial"/>
              </a:defRPr>
            </a:pPr>
            <a:r>
              <a:t>The Equality Act (2010)</a:t>
            </a:r>
            <a:endParaRPr sz="2400"/>
          </a:p>
          <a:p>
            <a:pPr>
              <a:spcBef>
                <a:spcPts val="1400"/>
              </a:spcBef>
              <a:defRPr sz="2400">
                <a:solidFill>
                  <a:srgbClr val="FFFFFF"/>
                </a:solidFill>
                <a:latin typeface="Arial"/>
                <a:ea typeface="Arial"/>
                <a:cs typeface="Arial"/>
                <a:sym typeface="Arial"/>
              </a:defRPr>
            </a:pPr>
            <a:r>
              <a:t>Brings together all existing equality legislation and laws:</a:t>
            </a:r>
          </a:p>
        </p:txBody>
      </p:sp>
      <p:grpSp>
        <p:nvGrpSpPr>
          <p:cNvPr id="427" name="Text Box 27"/>
          <p:cNvGrpSpPr/>
          <p:nvPr/>
        </p:nvGrpSpPr>
        <p:grpSpPr>
          <a:xfrm>
            <a:off x="4571998" y="2362199"/>
            <a:ext cx="2284417" cy="3276601"/>
            <a:chOff x="0" y="0"/>
            <a:chExt cx="2284415" cy="3276600"/>
          </a:xfrm>
        </p:grpSpPr>
        <p:sp>
          <p:nvSpPr>
            <p:cNvPr id="425" name="Rectangle"/>
            <p:cNvSpPr/>
            <p:nvPr/>
          </p:nvSpPr>
          <p:spPr>
            <a:xfrm>
              <a:off x="0" y="0"/>
              <a:ext cx="2284416" cy="3276600"/>
            </a:xfrm>
            <a:prstGeom prst="rect">
              <a:avLst/>
            </a:prstGeom>
            <a:solidFill>
              <a:srgbClr val="FFFFFF"/>
            </a:solidFill>
            <a:ln w="9525" cap="flat">
              <a:solidFill>
                <a:srgbClr val="FFFFFF"/>
              </a:solidFill>
              <a:prstDash val="solid"/>
              <a:miter lim="800000"/>
            </a:ln>
            <a:effectLst/>
          </p:spPr>
          <p:txBody>
            <a:bodyPr wrap="square" lIns="45718" tIns="45718" rIns="45718" bIns="45718" numCol="1" anchor="t">
              <a:noAutofit/>
            </a:bodyPr>
            <a:lstStyle/>
            <a:p>
              <a:pPr>
                <a:spcBef>
                  <a:spcPts val="1400"/>
                </a:spcBef>
                <a:defRPr sz="1400">
                  <a:latin typeface="Sinkin Sans 400 Regular"/>
                  <a:ea typeface="Sinkin Sans 400 Regular"/>
                  <a:cs typeface="Sinkin Sans 400 Regular"/>
                  <a:sym typeface="Sinkin Sans 400 Regular"/>
                </a:defRPr>
              </a:pPr>
            </a:p>
          </p:txBody>
        </p:sp>
        <p:sp>
          <p:nvSpPr>
            <p:cNvPr id="426" name="Harassment…"/>
            <p:cNvSpPr txBox="1"/>
            <p:nvPr/>
          </p:nvSpPr>
          <p:spPr>
            <a:xfrm>
              <a:off x="50482" y="4761"/>
              <a:ext cx="2183451" cy="314466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8" tIns="45718" rIns="45718" bIns="45718" numCol="1" anchor="t">
              <a:spAutoFit/>
            </a:bodyPr>
            <a:lstStyle/>
            <a:p>
              <a:pPr>
                <a:spcBef>
                  <a:spcPts val="1000"/>
                </a:spcBef>
                <a:defRPr b="1">
                  <a:latin typeface="Arial"/>
                  <a:ea typeface="Arial"/>
                  <a:cs typeface="Arial"/>
                  <a:sym typeface="Arial"/>
                </a:defRPr>
              </a:pPr>
              <a:r>
                <a:t>Harassment</a:t>
              </a:r>
              <a:endParaRPr sz="2400"/>
            </a:p>
            <a:p>
              <a:pPr>
                <a:spcBef>
                  <a:spcPts val="1000"/>
                </a:spcBef>
                <a:defRPr>
                  <a:latin typeface="Arial"/>
                  <a:ea typeface="Arial"/>
                  <a:cs typeface="Arial"/>
                  <a:sym typeface="Arial"/>
                </a:defRPr>
              </a:pPr>
              <a:r>
                <a:t>Unwanted conduct that has the purpose or effect of creating an intimidating, hostile, degrading, humiliating or offensive environment for the complainant, or violating dignity. </a:t>
              </a:r>
            </a:p>
          </p:txBody>
        </p:sp>
      </p:grpSp>
      <p:grpSp>
        <p:nvGrpSpPr>
          <p:cNvPr id="430" name="Text Box 29"/>
          <p:cNvGrpSpPr/>
          <p:nvPr/>
        </p:nvGrpSpPr>
        <p:grpSpPr>
          <a:xfrm>
            <a:off x="6934199" y="2362199"/>
            <a:ext cx="2068517" cy="3276601"/>
            <a:chOff x="0" y="0"/>
            <a:chExt cx="2068515" cy="3276600"/>
          </a:xfrm>
        </p:grpSpPr>
        <p:sp>
          <p:nvSpPr>
            <p:cNvPr id="428" name="Rectangle"/>
            <p:cNvSpPr/>
            <p:nvPr/>
          </p:nvSpPr>
          <p:spPr>
            <a:xfrm>
              <a:off x="0" y="0"/>
              <a:ext cx="2068516" cy="3276600"/>
            </a:xfrm>
            <a:prstGeom prst="rect">
              <a:avLst/>
            </a:prstGeom>
            <a:solidFill>
              <a:srgbClr val="FFFFFF"/>
            </a:solidFill>
            <a:ln w="9525" cap="flat">
              <a:solidFill>
                <a:srgbClr val="FFFFFF"/>
              </a:solidFill>
              <a:prstDash val="solid"/>
              <a:miter lim="800000"/>
            </a:ln>
            <a:effectLst/>
          </p:spPr>
          <p:txBody>
            <a:bodyPr wrap="square" lIns="45718" tIns="45718" rIns="45718" bIns="45718" numCol="1" anchor="t">
              <a:noAutofit/>
            </a:bodyPr>
            <a:lstStyle/>
            <a:p>
              <a:pPr>
                <a:spcBef>
                  <a:spcPts val="1400"/>
                </a:spcBef>
                <a:defRPr sz="1400">
                  <a:latin typeface="Sinkin Sans 400 Regular"/>
                  <a:ea typeface="Sinkin Sans 400 Regular"/>
                  <a:cs typeface="Sinkin Sans 400 Regular"/>
                  <a:sym typeface="Sinkin Sans 400 Regular"/>
                </a:defRPr>
              </a:pPr>
            </a:p>
          </p:txBody>
        </p:sp>
        <p:sp>
          <p:nvSpPr>
            <p:cNvPr id="429" name="Victimisation…"/>
            <p:cNvSpPr txBox="1"/>
            <p:nvPr/>
          </p:nvSpPr>
          <p:spPr>
            <a:xfrm>
              <a:off x="50482" y="4761"/>
              <a:ext cx="1967551" cy="314466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8" tIns="45718" rIns="45718" bIns="45718" numCol="1" anchor="t">
              <a:spAutoFit/>
            </a:bodyPr>
            <a:lstStyle/>
            <a:p>
              <a:pPr>
                <a:spcBef>
                  <a:spcPts val="1000"/>
                </a:spcBef>
                <a:defRPr b="1">
                  <a:latin typeface="Arial"/>
                  <a:ea typeface="Arial"/>
                  <a:cs typeface="Arial"/>
                  <a:sym typeface="Arial"/>
                </a:defRPr>
              </a:pPr>
              <a:r>
                <a:t>Victimisation</a:t>
              </a:r>
              <a:endParaRPr sz="2400"/>
            </a:p>
            <a:p>
              <a:pPr>
                <a:spcBef>
                  <a:spcPts val="1000"/>
                </a:spcBef>
                <a:defRPr>
                  <a:latin typeface="Arial"/>
                  <a:ea typeface="Arial"/>
                  <a:cs typeface="Arial"/>
                  <a:sym typeface="Arial"/>
                </a:defRPr>
              </a:pPr>
              <a:r>
                <a:t>Treating someone unfavourably because they have taken (or might be taking) action under the Equality Act or supporting somebody who is doing so.</a:t>
              </a:r>
            </a:p>
          </p:txBody>
        </p:sp>
      </p:grpSp>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42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Subtype="0" presetID="1" grpId="2" fill="hold">
                                  <p:stCondLst>
                                    <p:cond delay="0"/>
                                  </p:stCondLst>
                                  <p:iterate type="el" backwards="0">
                                    <p:tmAbs val="0"/>
                                  </p:iterate>
                                  <p:childTnLst>
                                    <p:set>
                                      <p:cBhvr>
                                        <p:cTn id="10" fill="hold"/>
                                        <p:tgtEl>
                                          <p:spTgt spid="42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Class="entr" nodeType="clickEffect" presetSubtype="0" presetID="1" grpId="3" fill="hold">
                                  <p:stCondLst>
                                    <p:cond delay="0"/>
                                  </p:stCondLst>
                                  <p:iterate type="el" backwards="0">
                                    <p:tmAbs val="0"/>
                                  </p:iterate>
                                  <p:childTnLst>
                                    <p:set>
                                      <p:cBhvr>
                                        <p:cTn id="14" fill="hold"/>
                                        <p:tgtEl>
                                          <p:spTgt spid="42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Class="entr" nodeType="clickEffect" presetSubtype="0" presetID="1" grpId="4" fill="hold">
                                  <p:stCondLst>
                                    <p:cond delay="0"/>
                                  </p:stCondLst>
                                  <p:iterate type="el" backwards="0">
                                    <p:tmAbs val="0"/>
                                  </p:iterate>
                                  <p:childTnLst>
                                    <p:set>
                                      <p:cBhvr>
                                        <p:cTn id="18" fill="hold"/>
                                        <p:tgtEl>
                                          <p:spTgt spid="430"/>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430" grpId="4"/>
      <p:bldP build="whole" bldLvl="1" animBg="1" rev="0" advAuto="0" spid="427" grpId="3"/>
      <p:bldP build="whole" bldLvl="1" animBg="1" rev="0" advAuto="0" spid="420" grpId="1"/>
      <p:bldP build="whole" bldLvl="1" animBg="1" rev="0" advAuto="0" spid="423" grpId="2"/>
    </p:bldLst>
  </p:timing>
</p:sld>
</file>

<file path=ppt/slides/slide2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436" name="Group 32"/>
          <p:cNvGrpSpPr/>
          <p:nvPr/>
        </p:nvGrpSpPr>
        <p:grpSpPr>
          <a:xfrm>
            <a:off x="0" y="-26988"/>
            <a:ext cx="9144000" cy="6858002"/>
            <a:chOff x="0" y="0"/>
            <a:chExt cx="9144000" cy="6858000"/>
          </a:xfrm>
        </p:grpSpPr>
        <p:sp>
          <p:nvSpPr>
            <p:cNvPr id="434" name="Rectangle 33"/>
            <p:cNvSpPr/>
            <p:nvPr/>
          </p:nvSpPr>
          <p:spPr>
            <a:xfrm>
              <a:off x="0" y="0"/>
              <a:ext cx="9144000" cy="6858002"/>
            </a:xfrm>
            <a:prstGeom prst="rect">
              <a:avLst/>
            </a:prstGeom>
            <a:solidFill>
              <a:srgbClr val="404040"/>
            </a:solidFill>
            <a:ln w="76200" cap="flat">
              <a:solidFill>
                <a:srgbClr val="FFFFFF"/>
              </a:solidFill>
              <a:prstDash val="solid"/>
              <a:round/>
            </a:ln>
            <a:effectLst/>
          </p:spPr>
          <p:txBody>
            <a:bodyPr wrap="square" lIns="45718" tIns="45718" rIns="45718" bIns="45718" numCol="1" anchor="ctr">
              <a:noAutofit/>
            </a:bodyPr>
            <a:lstStyle/>
            <a:p>
              <a:pPr algn="ctr">
                <a:defRPr>
                  <a:solidFill>
                    <a:srgbClr val="FFFFFF"/>
                  </a:solidFill>
                  <a:latin typeface="+mn-lt"/>
                  <a:ea typeface="+mn-ea"/>
                  <a:cs typeface="+mn-cs"/>
                  <a:sym typeface="Calibri"/>
                </a:defRPr>
              </a:pPr>
            </a:p>
          </p:txBody>
        </p:sp>
        <p:pic>
          <p:nvPicPr>
            <p:cNvPr id="435" name="Picture 34" descr="Picture 34"/>
            <p:cNvPicPr>
              <a:picLocks noChangeAspect="1"/>
            </p:cNvPicPr>
            <p:nvPr/>
          </p:nvPicPr>
          <p:blipFill>
            <a:blip r:embed="rId3">
              <a:extLst/>
            </a:blip>
            <a:stretch>
              <a:fillRect/>
            </a:stretch>
          </p:blipFill>
          <p:spPr>
            <a:xfrm>
              <a:off x="6019800" y="179261"/>
              <a:ext cx="2971802" cy="249089"/>
            </a:xfrm>
            <a:prstGeom prst="rect">
              <a:avLst/>
            </a:prstGeom>
            <a:ln w="12700" cap="flat">
              <a:noFill/>
              <a:miter lim="400000"/>
            </a:ln>
            <a:effectLst/>
          </p:spPr>
        </p:pic>
      </p:grpSp>
      <p:sp>
        <p:nvSpPr>
          <p:cNvPr id="437" name="Oval 2"/>
          <p:cNvSpPr/>
          <p:nvPr/>
        </p:nvSpPr>
        <p:spPr>
          <a:xfrm>
            <a:off x="1657350" y="792161"/>
            <a:ext cx="5111750" cy="5184780"/>
          </a:xfrm>
          <a:prstGeom prst="ellipse">
            <a:avLst/>
          </a:prstGeom>
          <a:solidFill>
            <a:srgbClr val="94000F"/>
          </a:solidFill>
          <a:ln w="34925">
            <a:solidFill>
              <a:srgbClr val="000000"/>
            </a:solidFill>
          </a:ln>
        </p:spPr>
        <p:txBody>
          <a:bodyPr lIns="45718" tIns="45718" rIns="45718" bIns="45718" anchor="ctr"/>
          <a:lstStyle/>
          <a:p>
            <a:pPr>
              <a:defRPr>
                <a:latin typeface="+mn-lt"/>
                <a:ea typeface="+mn-ea"/>
                <a:cs typeface="+mn-cs"/>
                <a:sym typeface="Calibri"/>
              </a:defRPr>
            </a:pPr>
          </a:p>
        </p:txBody>
      </p:sp>
      <p:sp>
        <p:nvSpPr>
          <p:cNvPr id="438" name="AutoShape 6"/>
          <p:cNvSpPr/>
          <p:nvPr/>
        </p:nvSpPr>
        <p:spPr>
          <a:xfrm>
            <a:off x="4724400" y="5475287"/>
            <a:ext cx="4114802" cy="111283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600"/>
                </a:moveTo>
                <a:cubicBezTo>
                  <a:pt x="0" y="1612"/>
                  <a:pt x="436" y="0"/>
                  <a:pt x="974" y="0"/>
                </a:cubicBezTo>
                <a:lnTo>
                  <a:pt x="20626" y="0"/>
                </a:lnTo>
                <a:cubicBezTo>
                  <a:pt x="21164" y="0"/>
                  <a:pt x="21600" y="1612"/>
                  <a:pt x="21600" y="3600"/>
                </a:cubicBezTo>
                <a:lnTo>
                  <a:pt x="21600" y="18000"/>
                </a:lnTo>
                <a:cubicBezTo>
                  <a:pt x="21600" y="19988"/>
                  <a:pt x="21164" y="21600"/>
                  <a:pt x="20626" y="21600"/>
                </a:cubicBezTo>
                <a:lnTo>
                  <a:pt x="974" y="21600"/>
                </a:lnTo>
                <a:cubicBezTo>
                  <a:pt x="436" y="21600"/>
                  <a:pt x="0" y="19988"/>
                  <a:pt x="0" y="18000"/>
                </a:cubicBezTo>
                <a:close/>
              </a:path>
            </a:pathLst>
          </a:custGeom>
          <a:solidFill>
            <a:srgbClr val="FFFFFF"/>
          </a:solidFill>
          <a:ln w="28575">
            <a:solidFill>
              <a:srgbClr val="000000"/>
            </a:solidFill>
            <a:miter/>
          </a:ln>
        </p:spPr>
        <p:txBody>
          <a:bodyPr lIns="45718" tIns="45718" rIns="45718" bIns="45718" anchor="ctr"/>
          <a:lstStyle/>
          <a:p>
            <a:pPr>
              <a:defRPr>
                <a:latin typeface="+mn-lt"/>
                <a:ea typeface="+mn-ea"/>
                <a:cs typeface="+mn-cs"/>
                <a:sym typeface="Calibri"/>
              </a:defRPr>
            </a:pPr>
          </a:p>
        </p:txBody>
      </p:sp>
      <p:sp>
        <p:nvSpPr>
          <p:cNvPr id="439" name="AutoShape 4"/>
          <p:cNvSpPr/>
          <p:nvPr/>
        </p:nvSpPr>
        <p:spPr>
          <a:xfrm>
            <a:off x="111124" y="2432049"/>
            <a:ext cx="3543303" cy="143192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600"/>
                </a:moveTo>
                <a:cubicBezTo>
                  <a:pt x="0" y="1612"/>
                  <a:pt x="651" y="0"/>
                  <a:pt x="1455" y="0"/>
                </a:cubicBezTo>
                <a:lnTo>
                  <a:pt x="20145" y="0"/>
                </a:lnTo>
                <a:cubicBezTo>
                  <a:pt x="20949" y="0"/>
                  <a:pt x="21600" y="1612"/>
                  <a:pt x="21600" y="3600"/>
                </a:cubicBezTo>
                <a:lnTo>
                  <a:pt x="21600" y="18000"/>
                </a:lnTo>
                <a:cubicBezTo>
                  <a:pt x="21600" y="19988"/>
                  <a:pt x="20949" y="21600"/>
                  <a:pt x="20145" y="21600"/>
                </a:cubicBezTo>
                <a:lnTo>
                  <a:pt x="1455" y="21600"/>
                </a:lnTo>
                <a:cubicBezTo>
                  <a:pt x="651" y="21600"/>
                  <a:pt x="0" y="19988"/>
                  <a:pt x="0" y="18000"/>
                </a:cubicBezTo>
                <a:close/>
              </a:path>
            </a:pathLst>
          </a:custGeom>
          <a:solidFill>
            <a:srgbClr val="FFFFFF"/>
          </a:solidFill>
          <a:ln w="28575">
            <a:solidFill>
              <a:srgbClr val="000000"/>
            </a:solidFill>
            <a:miter/>
          </a:ln>
        </p:spPr>
        <p:txBody>
          <a:bodyPr lIns="45718" tIns="45718" rIns="45718" bIns="45718" anchor="ctr"/>
          <a:lstStyle/>
          <a:p>
            <a:pPr>
              <a:defRPr>
                <a:latin typeface="+mn-lt"/>
                <a:ea typeface="+mn-ea"/>
                <a:cs typeface="+mn-cs"/>
                <a:sym typeface="Calibri"/>
              </a:defRPr>
            </a:pPr>
          </a:p>
        </p:txBody>
      </p:sp>
      <p:sp>
        <p:nvSpPr>
          <p:cNvPr id="440" name="AutoShape 7"/>
          <p:cNvSpPr/>
          <p:nvPr/>
        </p:nvSpPr>
        <p:spPr>
          <a:xfrm flipV="1">
            <a:off x="5373687" y="3957637"/>
            <a:ext cx="3522663" cy="130016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600"/>
                </a:moveTo>
                <a:cubicBezTo>
                  <a:pt x="0" y="1612"/>
                  <a:pt x="595" y="0"/>
                  <a:pt x="1329" y="0"/>
                </a:cubicBezTo>
                <a:lnTo>
                  <a:pt x="20271" y="0"/>
                </a:lnTo>
                <a:cubicBezTo>
                  <a:pt x="21005" y="0"/>
                  <a:pt x="21600" y="1612"/>
                  <a:pt x="21600" y="3600"/>
                </a:cubicBezTo>
                <a:lnTo>
                  <a:pt x="21600" y="18000"/>
                </a:lnTo>
                <a:cubicBezTo>
                  <a:pt x="21600" y="19988"/>
                  <a:pt x="21005" y="21600"/>
                  <a:pt x="20271" y="21600"/>
                </a:cubicBezTo>
                <a:lnTo>
                  <a:pt x="1329" y="21600"/>
                </a:lnTo>
                <a:cubicBezTo>
                  <a:pt x="595" y="21600"/>
                  <a:pt x="0" y="19988"/>
                  <a:pt x="0" y="18000"/>
                </a:cubicBezTo>
                <a:close/>
              </a:path>
            </a:pathLst>
          </a:custGeom>
          <a:solidFill>
            <a:srgbClr val="FFFFFF"/>
          </a:solidFill>
          <a:ln w="28575">
            <a:solidFill>
              <a:srgbClr val="000000"/>
            </a:solidFill>
            <a:miter/>
          </a:ln>
        </p:spPr>
        <p:txBody>
          <a:bodyPr lIns="45718" tIns="45718" rIns="45718" bIns="45718" anchor="ctr"/>
          <a:lstStyle/>
          <a:p>
            <a:pPr>
              <a:defRPr>
                <a:latin typeface="+mn-lt"/>
                <a:ea typeface="+mn-ea"/>
                <a:cs typeface="+mn-cs"/>
                <a:sym typeface="Calibri"/>
              </a:defRPr>
            </a:pPr>
          </a:p>
        </p:txBody>
      </p:sp>
      <p:sp>
        <p:nvSpPr>
          <p:cNvPr id="441" name="AutoShape 3"/>
          <p:cNvSpPr/>
          <p:nvPr/>
        </p:nvSpPr>
        <p:spPr>
          <a:xfrm>
            <a:off x="152400" y="3962399"/>
            <a:ext cx="3381377" cy="135572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600"/>
                </a:moveTo>
                <a:cubicBezTo>
                  <a:pt x="0" y="1612"/>
                  <a:pt x="646" y="0"/>
                  <a:pt x="1443" y="0"/>
                </a:cubicBezTo>
                <a:lnTo>
                  <a:pt x="20157" y="0"/>
                </a:lnTo>
                <a:cubicBezTo>
                  <a:pt x="20954" y="0"/>
                  <a:pt x="21600" y="1612"/>
                  <a:pt x="21600" y="3600"/>
                </a:cubicBezTo>
                <a:lnTo>
                  <a:pt x="21600" y="18000"/>
                </a:lnTo>
                <a:cubicBezTo>
                  <a:pt x="21600" y="19988"/>
                  <a:pt x="20954" y="21600"/>
                  <a:pt x="20157" y="21600"/>
                </a:cubicBezTo>
                <a:lnTo>
                  <a:pt x="1443" y="21600"/>
                </a:lnTo>
                <a:cubicBezTo>
                  <a:pt x="646" y="21600"/>
                  <a:pt x="0" y="19988"/>
                  <a:pt x="0" y="18000"/>
                </a:cubicBezTo>
                <a:close/>
              </a:path>
            </a:pathLst>
          </a:custGeom>
          <a:solidFill>
            <a:srgbClr val="FFFFFF"/>
          </a:solidFill>
          <a:ln w="28575">
            <a:solidFill>
              <a:srgbClr val="000000"/>
            </a:solidFill>
            <a:miter/>
          </a:ln>
        </p:spPr>
        <p:txBody>
          <a:bodyPr lIns="45718" tIns="45718" rIns="45718" bIns="45718" anchor="ctr"/>
          <a:lstStyle/>
          <a:p>
            <a:pPr>
              <a:defRPr>
                <a:latin typeface="+mn-lt"/>
                <a:ea typeface="+mn-ea"/>
                <a:cs typeface="+mn-cs"/>
                <a:sym typeface="Calibri"/>
              </a:defRPr>
            </a:pPr>
          </a:p>
        </p:txBody>
      </p:sp>
      <p:sp>
        <p:nvSpPr>
          <p:cNvPr id="442" name="AutoShape 8"/>
          <p:cNvSpPr/>
          <p:nvPr/>
        </p:nvSpPr>
        <p:spPr>
          <a:xfrm>
            <a:off x="111125" y="1257300"/>
            <a:ext cx="2965452" cy="10541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600"/>
                </a:moveTo>
                <a:cubicBezTo>
                  <a:pt x="0" y="1612"/>
                  <a:pt x="573" y="0"/>
                  <a:pt x="1280" y="0"/>
                </a:cubicBezTo>
                <a:lnTo>
                  <a:pt x="20320" y="0"/>
                </a:lnTo>
                <a:cubicBezTo>
                  <a:pt x="21027" y="0"/>
                  <a:pt x="21600" y="1612"/>
                  <a:pt x="21600" y="3600"/>
                </a:cubicBezTo>
                <a:lnTo>
                  <a:pt x="21600" y="18000"/>
                </a:lnTo>
                <a:cubicBezTo>
                  <a:pt x="21600" y="19988"/>
                  <a:pt x="21027" y="21600"/>
                  <a:pt x="20320" y="21600"/>
                </a:cubicBezTo>
                <a:lnTo>
                  <a:pt x="1280" y="21600"/>
                </a:lnTo>
                <a:cubicBezTo>
                  <a:pt x="573" y="21600"/>
                  <a:pt x="0" y="19988"/>
                  <a:pt x="0" y="18000"/>
                </a:cubicBezTo>
                <a:close/>
              </a:path>
            </a:pathLst>
          </a:custGeom>
          <a:solidFill>
            <a:srgbClr val="FFFFFF"/>
          </a:solidFill>
          <a:ln w="28575">
            <a:solidFill>
              <a:srgbClr val="000000"/>
            </a:solidFill>
            <a:miter/>
          </a:ln>
        </p:spPr>
        <p:txBody>
          <a:bodyPr lIns="45718" tIns="45718" rIns="45718" bIns="45718" anchor="ctr"/>
          <a:lstStyle/>
          <a:p>
            <a:pPr>
              <a:defRPr>
                <a:latin typeface="+mn-lt"/>
                <a:ea typeface="+mn-ea"/>
                <a:cs typeface="+mn-cs"/>
                <a:sym typeface="Calibri"/>
              </a:defRPr>
            </a:pPr>
          </a:p>
        </p:txBody>
      </p:sp>
      <p:sp>
        <p:nvSpPr>
          <p:cNvPr id="443" name="AutoShape 9"/>
          <p:cNvSpPr/>
          <p:nvPr/>
        </p:nvSpPr>
        <p:spPr>
          <a:xfrm>
            <a:off x="3059113" y="109536"/>
            <a:ext cx="2820989" cy="110490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600"/>
                </a:moveTo>
                <a:cubicBezTo>
                  <a:pt x="0" y="1612"/>
                  <a:pt x="631" y="0"/>
                  <a:pt x="1410" y="0"/>
                </a:cubicBezTo>
                <a:lnTo>
                  <a:pt x="20190" y="0"/>
                </a:lnTo>
                <a:cubicBezTo>
                  <a:pt x="20969" y="0"/>
                  <a:pt x="21600" y="1612"/>
                  <a:pt x="21600" y="3600"/>
                </a:cubicBezTo>
                <a:lnTo>
                  <a:pt x="21600" y="18000"/>
                </a:lnTo>
                <a:cubicBezTo>
                  <a:pt x="21600" y="19988"/>
                  <a:pt x="20969" y="21600"/>
                  <a:pt x="20190" y="21600"/>
                </a:cubicBezTo>
                <a:lnTo>
                  <a:pt x="1410" y="21600"/>
                </a:lnTo>
                <a:cubicBezTo>
                  <a:pt x="631" y="21600"/>
                  <a:pt x="0" y="19988"/>
                  <a:pt x="0" y="18000"/>
                </a:cubicBezTo>
                <a:close/>
              </a:path>
            </a:pathLst>
          </a:custGeom>
          <a:solidFill>
            <a:srgbClr val="FFFFFF"/>
          </a:solidFill>
          <a:ln w="28575">
            <a:solidFill>
              <a:srgbClr val="000000"/>
            </a:solidFill>
            <a:miter/>
          </a:ln>
        </p:spPr>
        <p:txBody>
          <a:bodyPr lIns="45718" tIns="45718" rIns="45718" bIns="45718" anchor="ctr"/>
          <a:lstStyle/>
          <a:p>
            <a:pPr>
              <a:defRPr>
                <a:latin typeface="+mn-lt"/>
                <a:ea typeface="+mn-ea"/>
                <a:cs typeface="+mn-cs"/>
                <a:sym typeface="Calibri"/>
              </a:defRPr>
            </a:pPr>
          </a:p>
        </p:txBody>
      </p:sp>
      <p:sp>
        <p:nvSpPr>
          <p:cNvPr id="444" name="AutoShape 10"/>
          <p:cNvSpPr/>
          <p:nvPr/>
        </p:nvSpPr>
        <p:spPr>
          <a:xfrm>
            <a:off x="5648323" y="1304924"/>
            <a:ext cx="3046416" cy="90329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600"/>
                </a:moveTo>
                <a:cubicBezTo>
                  <a:pt x="0" y="1612"/>
                  <a:pt x="478" y="0"/>
                  <a:pt x="1067" y="0"/>
                </a:cubicBezTo>
                <a:lnTo>
                  <a:pt x="20533" y="0"/>
                </a:lnTo>
                <a:cubicBezTo>
                  <a:pt x="21122" y="0"/>
                  <a:pt x="21600" y="1612"/>
                  <a:pt x="21600" y="3600"/>
                </a:cubicBezTo>
                <a:lnTo>
                  <a:pt x="21600" y="18000"/>
                </a:lnTo>
                <a:cubicBezTo>
                  <a:pt x="21600" y="19988"/>
                  <a:pt x="21122" y="21600"/>
                  <a:pt x="20533" y="21600"/>
                </a:cubicBezTo>
                <a:lnTo>
                  <a:pt x="1067" y="21600"/>
                </a:lnTo>
                <a:cubicBezTo>
                  <a:pt x="478" y="21600"/>
                  <a:pt x="0" y="19988"/>
                  <a:pt x="0" y="18000"/>
                </a:cubicBezTo>
                <a:close/>
              </a:path>
            </a:pathLst>
          </a:custGeom>
          <a:solidFill>
            <a:srgbClr val="FFFFFF"/>
          </a:solidFill>
          <a:ln w="28575">
            <a:solidFill>
              <a:srgbClr val="000000"/>
            </a:solidFill>
            <a:miter/>
          </a:ln>
        </p:spPr>
        <p:txBody>
          <a:bodyPr lIns="45718" tIns="45718" rIns="45718" bIns="45718" anchor="ctr"/>
          <a:lstStyle/>
          <a:p>
            <a:pPr>
              <a:defRPr>
                <a:latin typeface="+mn-lt"/>
                <a:ea typeface="+mn-ea"/>
                <a:cs typeface="+mn-cs"/>
                <a:sym typeface="Calibri"/>
              </a:defRPr>
            </a:pPr>
          </a:p>
        </p:txBody>
      </p:sp>
      <p:sp>
        <p:nvSpPr>
          <p:cNvPr id="445" name="AutoShape 11"/>
          <p:cNvSpPr/>
          <p:nvPr/>
        </p:nvSpPr>
        <p:spPr>
          <a:xfrm>
            <a:off x="5648324" y="2603500"/>
            <a:ext cx="2241552" cy="106838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600"/>
                </a:moveTo>
                <a:cubicBezTo>
                  <a:pt x="0" y="1612"/>
                  <a:pt x="768" y="0"/>
                  <a:pt x="1716" y="0"/>
                </a:cubicBezTo>
                <a:lnTo>
                  <a:pt x="19884" y="0"/>
                </a:lnTo>
                <a:cubicBezTo>
                  <a:pt x="20832" y="0"/>
                  <a:pt x="21600" y="1612"/>
                  <a:pt x="21600" y="3600"/>
                </a:cubicBezTo>
                <a:lnTo>
                  <a:pt x="21600" y="18000"/>
                </a:lnTo>
                <a:cubicBezTo>
                  <a:pt x="21600" y="19988"/>
                  <a:pt x="20832" y="21600"/>
                  <a:pt x="19884" y="21600"/>
                </a:cubicBezTo>
                <a:lnTo>
                  <a:pt x="1716" y="21600"/>
                </a:lnTo>
                <a:cubicBezTo>
                  <a:pt x="768" y="21600"/>
                  <a:pt x="0" y="19988"/>
                  <a:pt x="0" y="18000"/>
                </a:cubicBezTo>
                <a:close/>
              </a:path>
            </a:pathLst>
          </a:custGeom>
          <a:solidFill>
            <a:srgbClr val="FFFFFF"/>
          </a:solidFill>
          <a:ln w="28575">
            <a:solidFill>
              <a:srgbClr val="000000"/>
            </a:solidFill>
            <a:miter/>
          </a:ln>
        </p:spPr>
        <p:txBody>
          <a:bodyPr lIns="45718" tIns="45718" rIns="45718" bIns="45718" anchor="ctr"/>
          <a:lstStyle/>
          <a:p>
            <a:pPr>
              <a:defRPr>
                <a:latin typeface="+mn-lt"/>
                <a:ea typeface="+mn-ea"/>
                <a:cs typeface="+mn-cs"/>
                <a:sym typeface="Calibri"/>
              </a:defRPr>
            </a:pPr>
          </a:p>
        </p:txBody>
      </p:sp>
      <p:sp>
        <p:nvSpPr>
          <p:cNvPr id="446" name="Text Box 13"/>
          <p:cNvSpPr txBox="1"/>
          <p:nvPr/>
        </p:nvSpPr>
        <p:spPr>
          <a:xfrm>
            <a:off x="3538220" y="438150"/>
            <a:ext cx="1275399" cy="41249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spcBef>
                <a:spcPts val="1300"/>
              </a:spcBef>
              <a:defRPr b="1" sz="2200">
                <a:latin typeface="Arial"/>
                <a:ea typeface="Arial"/>
                <a:cs typeface="Arial"/>
                <a:sym typeface="Arial"/>
              </a:defRPr>
            </a:lvl1pPr>
          </a:lstStyle>
          <a:p>
            <a:pPr/>
            <a:r>
              <a:t>A--</a:t>
            </a:r>
          </a:p>
        </p:txBody>
      </p:sp>
      <p:sp>
        <p:nvSpPr>
          <p:cNvPr id="447" name="Text Box 15"/>
          <p:cNvSpPr txBox="1"/>
          <p:nvPr/>
        </p:nvSpPr>
        <p:spPr>
          <a:xfrm>
            <a:off x="6399212" y="4140199"/>
            <a:ext cx="1511302" cy="742699"/>
          </a:xfrm>
          <a:prstGeom prst="rect">
            <a:avLst/>
          </a:prstGeom>
          <a:solidFill>
            <a:srgbClr val="FFFFFF"/>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spcBef>
                <a:spcPts val="1300"/>
              </a:spcBef>
              <a:defRPr b="1" sz="2200">
                <a:latin typeface="Arial"/>
                <a:ea typeface="Arial"/>
                <a:cs typeface="Arial"/>
                <a:sym typeface="Arial"/>
              </a:defRPr>
            </a:lvl1pPr>
          </a:lstStyle>
          <a:p>
            <a:pPr/>
            <a:r>
              <a:t>E-H-IC--- &amp; --C-</a:t>
            </a:r>
          </a:p>
        </p:txBody>
      </p:sp>
      <p:sp>
        <p:nvSpPr>
          <p:cNvPr id="448" name="Text Box 17"/>
          <p:cNvSpPr txBox="1"/>
          <p:nvPr/>
        </p:nvSpPr>
        <p:spPr>
          <a:xfrm>
            <a:off x="655319" y="4267200"/>
            <a:ext cx="2251712" cy="74269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spcBef>
                <a:spcPts val="1300"/>
              </a:spcBef>
              <a:defRPr b="1" sz="2200">
                <a:latin typeface="Arial"/>
                <a:ea typeface="Arial"/>
                <a:cs typeface="Arial"/>
                <a:sym typeface="Arial"/>
              </a:defRPr>
            </a:lvl1pPr>
          </a:lstStyle>
          <a:p>
            <a:pPr/>
            <a:r>
              <a:t>M---IA-- &amp; C----  -A-T-E---P</a:t>
            </a:r>
          </a:p>
        </p:txBody>
      </p:sp>
      <p:sp>
        <p:nvSpPr>
          <p:cNvPr id="449" name="Text Box 21"/>
          <p:cNvSpPr txBox="1"/>
          <p:nvPr/>
        </p:nvSpPr>
        <p:spPr>
          <a:xfrm>
            <a:off x="5410198" y="5562600"/>
            <a:ext cx="2484441" cy="907798"/>
          </a:xfrm>
          <a:prstGeom prst="rect">
            <a:avLst/>
          </a:prstGeom>
          <a:solidFill>
            <a:srgbClr val="FFFFFF"/>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lgn="ctr">
              <a:spcBef>
                <a:spcPts val="1300"/>
              </a:spcBef>
              <a:defRPr b="1" sz="2200">
                <a:latin typeface="Arial"/>
                <a:ea typeface="Arial"/>
                <a:cs typeface="Arial"/>
                <a:sym typeface="Arial"/>
              </a:defRPr>
            </a:pPr>
            <a:r>
              <a:t>S---A- </a:t>
            </a:r>
            <a:endParaRPr sz="2400"/>
          </a:p>
          <a:p>
            <a:pPr algn="ctr">
              <a:spcBef>
                <a:spcPts val="1300"/>
              </a:spcBef>
              <a:defRPr b="1" sz="2200">
                <a:latin typeface="Arial"/>
                <a:ea typeface="Arial"/>
                <a:cs typeface="Arial"/>
                <a:sym typeface="Arial"/>
              </a:defRPr>
            </a:pPr>
            <a:r>
              <a:t>O---N--T--N</a:t>
            </a:r>
          </a:p>
        </p:txBody>
      </p:sp>
      <p:sp>
        <p:nvSpPr>
          <p:cNvPr id="450" name="Text Box 22"/>
          <p:cNvSpPr/>
          <p:nvPr/>
        </p:nvSpPr>
        <p:spPr>
          <a:xfrm>
            <a:off x="1719263" y="1617662"/>
            <a:ext cx="1247777" cy="282577"/>
          </a:xfrm>
          <a:prstGeom prst="rect">
            <a:avLst/>
          </a:prstGeom>
          <a:solidFill>
            <a:srgbClr val="FFFFFF"/>
          </a:solidFill>
          <a:ln w="12700">
            <a:miter lim="400000"/>
          </a:ln>
        </p:spPr>
        <p:txBody>
          <a:bodyPr lIns="45718" tIns="45718" rIns="45718" bIns="45718"/>
          <a:lstStyle/>
          <a:p>
            <a:pPr algn="ctr">
              <a:spcBef>
                <a:spcPts val="1400"/>
              </a:spcBef>
              <a:defRPr b="1" sz="2200">
                <a:latin typeface="Arial"/>
                <a:ea typeface="Arial"/>
                <a:cs typeface="Arial"/>
                <a:sym typeface="Arial"/>
              </a:defRPr>
            </a:pPr>
          </a:p>
        </p:txBody>
      </p:sp>
      <p:sp>
        <p:nvSpPr>
          <p:cNvPr id="451" name="Text Box 24"/>
          <p:cNvSpPr txBox="1"/>
          <p:nvPr/>
        </p:nvSpPr>
        <p:spPr>
          <a:xfrm>
            <a:off x="381000" y="4190999"/>
            <a:ext cx="2854325" cy="757061"/>
          </a:xfrm>
          <a:prstGeom prst="rect">
            <a:avLst/>
          </a:prstGeom>
          <a:solidFill>
            <a:srgbClr val="FFFFFF"/>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lgn="ctr">
              <a:spcBef>
                <a:spcPts val="1400"/>
              </a:spcBef>
              <a:defRPr b="1" sz="100">
                <a:latin typeface="Arial"/>
                <a:ea typeface="Arial"/>
                <a:cs typeface="Arial"/>
                <a:sym typeface="Arial"/>
              </a:defRPr>
            </a:pPr>
          </a:p>
          <a:p>
            <a:pPr algn="ctr">
              <a:spcBef>
                <a:spcPts val="1000"/>
              </a:spcBef>
              <a:defRPr b="1">
                <a:latin typeface="Arial"/>
                <a:ea typeface="Arial"/>
                <a:cs typeface="Arial"/>
                <a:sym typeface="Arial"/>
              </a:defRPr>
            </a:pPr>
            <a:r>
              <a:t>MARRIAGE &amp; CIVIL PARTNERSHIP</a:t>
            </a:r>
          </a:p>
        </p:txBody>
      </p:sp>
      <p:sp>
        <p:nvSpPr>
          <p:cNvPr id="452" name="Text Box 26"/>
          <p:cNvSpPr txBox="1"/>
          <p:nvPr/>
        </p:nvSpPr>
        <p:spPr>
          <a:xfrm>
            <a:off x="5181600" y="5562600"/>
            <a:ext cx="3149600" cy="616529"/>
          </a:xfrm>
          <a:prstGeom prst="rect">
            <a:avLst/>
          </a:prstGeom>
          <a:solidFill>
            <a:srgbClr val="FFFFFF"/>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lgn="ctr">
              <a:spcBef>
                <a:spcPts val="1400"/>
              </a:spcBef>
              <a:defRPr b="1" sz="700">
                <a:latin typeface="Arial"/>
                <a:ea typeface="Arial"/>
                <a:cs typeface="Arial"/>
                <a:sym typeface="Arial"/>
              </a:defRPr>
            </a:pPr>
          </a:p>
          <a:p>
            <a:pPr algn="ctr">
              <a:spcBef>
                <a:spcPts val="1200"/>
              </a:spcBef>
              <a:defRPr b="1" sz="2000">
                <a:latin typeface="Arial"/>
                <a:ea typeface="Arial"/>
                <a:cs typeface="Arial"/>
                <a:sym typeface="Arial"/>
              </a:defRPr>
            </a:pPr>
            <a:r>
              <a:t>SEXUAL ORIENTATION</a:t>
            </a:r>
          </a:p>
        </p:txBody>
      </p:sp>
      <p:sp>
        <p:nvSpPr>
          <p:cNvPr id="453" name="Text Box 27"/>
          <p:cNvSpPr txBox="1"/>
          <p:nvPr/>
        </p:nvSpPr>
        <p:spPr>
          <a:xfrm>
            <a:off x="5638800" y="4114800"/>
            <a:ext cx="3006725" cy="437067"/>
          </a:xfrm>
          <a:prstGeom prst="rect">
            <a:avLst/>
          </a:prstGeom>
          <a:solidFill>
            <a:srgbClr val="FFFFFF"/>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spcBef>
                <a:spcPts val="1400"/>
              </a:spcBef>
              <a:defRPr b="1" sz="2400">
                <a:latin typeface="Arial"/>
                <a:ea typeface="Arial"/>
                <a:cs typeface="Arial"/>
                <a:sym typeface="Arial"/>
              </a:defRPr>
            </a:lvl1pPr>
          </a:lstStyle>
          <a:p>
            <a:pPr/>
            <a:r>
              <a:t>ETHNICITY &amp; RACE</a:t>
            </a:r>
          </a:p>
        </p:txBody>
      </p:sp>
      <p:sp>
        <p:nvSpPr>
          <p:cNvPr id="454" name="Text Box 30"/>
          <p:cNvSpPr txBox="1"/>
          <p:nvPr/>
        </p:nvSpPr>
        <p:spPr>
          <a:xfrm>
            <a:off x="3092449" y="330199"/>
            <a:ext cx="2611441" cy="446593"/>
          </a:xfrm>
          <a:prstGeom prst="rect">
            <a:avLst/>
          </a:prstGeom>
          <a:solidFill>
            <a:srgbClr val="FFFFFF"/>
          </a:solidFill>
          <a:ln>
            <a:solidFill>
              <a:srgbClr val="FFFFFF"/>
            </a:solidFill>
            <a:miter/>
          </a:ln>
          <a:extLst>
            <a:ext uri="{C572A759-6A51-4108-AA02-DFA0A04FC94B}">
              <ma14:wrappingTextBoxFlag xmlns:ma14="http://schemas.microsoft.com/office/mac/drawingml/2011/main" val="1"/>
            </a:ext>
          </a:extLst>
        </p:spPr>
        <p:txBody>
          <a:bodyPr lIns="45718" tIns="45718" rIns="45718" bIns="45718">
            <a:spAutoFit/>
          </a:bodyPr>
          <a:lstStyle>
            <a:lvl1pPr algn="ctr">
              <a:spcBef>
                <a:spcPts val="1400"/>
              </a:spcBef>
              <a:defRPr b="1" sz="2400">
                <a:latin typeface="Arial"/>
                <a:ea typeface="Arial"/>
                <a:cs typeface="Arial"/>
                <a:sym typeface="Arial"/>
              </a:defRPr>
            </a:lvl1pPr>
          </a:lstStyle>
          <a:p>
            <a:pPr/>
            <a:r>
              <a:t>AGE </a:t>
            </a:r>
          </a:p>
        </p:txBody>
      </p:sp>
      <p:sp>
        <p:nvSpPr>
          <p:cNvPr id="455" name="AutoShape 5"/>
          <p:cNvSpPr/>
          <p:nvPr/>
        </p:nvSpPr>
        <p:spPr>
          <a:xfrm>
            <a:off x="111125" y="5426074"/>
            <a:ext cx="3868740" cy="131762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600"/>
                </a:moveTo>
                <a:cubicBezTo>
                  <a:pt x="0" y="1612"/>
                  <a:pt x="549" y="0"/>
                  <a:pt x="1226" y="0"/>
                </a:cubicBezTo>
                <a:lnTo>
                  <a:pt x="20374" y="0"/>
                </a:lnTo>
                <a:cubicBezTo>
                  <a:pt x="21051" y="0"/>
                  <a:pt x="21600" y="1612"/>
                  <a:pt x="21600" y="3600"/>
                </a:cubicBezTo>
                <a:lnTo>
                  <a:pt x="21600" y="18000"/>
                </a:lnTo>
                <a:cubicBezTo>
                  <a:pt x="21600" y="19988"/>
                  <a:pt x="21051" y="21600"/>
                  <a:pt x="20374" y="21600"/>
                </a:cubicBezTo>
                <a:lnTo>
                  <a:pt x="1226" y="21600"/>
                </a:lnTo>
                <a:cubicBezTo>
                  <a:pt x="549" y="21600"/>
                  <a:pt x="0" y="19988"/>
                  <a:pt x="0" y="18000"/>
                </a:cubicBezTo>
                <a:close/>
              </a:path>
            </a:pathLst>
          </a:custGeom>
          <a:solidFill>
            <a:srgbClr val="FFFFFF"/>
          </a:solidFill>
          <a:ln w="28575">
            <a:solidFill>
              <a:srgbClr val="000000"/>
            </a:solidFill>
            <a:miter/>
          </a:ln>
        </p:spPr>
        <p:txBody>
          <a:bodyPr lIns="45718" tIns="45718" rIns="45718" bIns="45718" anchor="ctr"/>
          <a:lstStyle/>
          <a:p>
            <a:pPr>
              <a:defRPr>
                <a:latin typeface="+mn-lt"/>
                <a:ea typeface="+mn-ea"/>
                <a:cs typeface="+mn-cs"/>
                <a:sym typeface="Calibri"/>
              </a:defRPr>
            </a:pPr>
          </a:p>
        </p:txBody>
      </p:sp>
      <p:sp>
        <p:nvSpPr>
          <p:cNvPr id="456" name="Text Box 20"/>
          <p:cNvSpPr txBox="1"/>
          <p:nvPr/>
        </p:nvSpPr>
        <p:spPr>
          <a:xfrm>
            <a:off x="121918" y="5638801"/>
            <a:ext cx="3772539" cy="907798"/>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lgn="ctr">
              <a:spcBef>
                <a:spcPts val="1300"/>
              </a:spcBef>
              <a:defRPr b="1" sz="2200">
                <a:latin typeface="Arial"/>
                <a:ea typeface="Arial"/>
                <a:cs typeface="Arial"/>
                <a:sym typeface="Arial"/>
              </a:defRPr>
            </a:pPr>
            <a:r>
              <a:t>-EN--R </a:t>
            </a:r>
            <a:endParaRPr sz="2400"/>
          </a:p>
          <a:p>
            <a:pPr algn="ctr">
              <a:spcBef>
                <a:spcPts val="1300"/>
              </a:spcBef>
              <a:defRPr b="1" sz="2200">
                <a:latin typeface="Arial"/>
                <a:ea typeface="Arial"/>
                <a:cs typeface="Arial"/>
                <a:sym typeface="Arial"/>
              </a:defRPr>
            </a:pPr>
            <a:r>
              <a:t>R-A-S----M--T</a:t>
            </a:r>
          </a:p>
        </p:txBody>
      </p:sp>
      <p:sp>
        <p:nvSpPr>
          <p:cNvPr id="457" name="Text Box 25"/>
          <p:cNvSpPr txBox="1"/>
          <p:nvPr/>
        </p:nvSpPr>
        <p:spPr>
          <a:xfrm>
            <a:off x="609600" y="5562599"/>
            <a:ext cx="2670175" cy="1287968"/>
          </a:xfrm>
          <a:prstGeom prst="rect">
            <a:avLst/>
          </a:prstGeom>
          <a:solidFill>
            <a:srgbClr val="FFFFFF"/>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lgn="ctr">
              <a:spcBef>
                <a:spcPts val="1400"/>
              </a:spcBef>
              <a:defRPr b="1" sz="100">
                <a:latin typeface="Arial"/>
                <a:ea typeface="Arial"/>
                <a:cs typeface="Arial"/>
                <a:sym typeface="Arial"/>
              </a:defRPr>
            </a:pPr>
          </a:p>
          <a:p>
            <a:pPr algn="ctr">
              <a:spcBef>
                <a:spcPts val="1000"/>
              </a:spcBef>
              <a:defRPr b="1">
                <a:latin typeface="Arial"/>
                <a:ea typeface="Arial"/>
                <a:cs typeface="Arial"/>
                <a:sym typeface="Arial"/>
              </a:defRPr>
            </a:pPr>
            <a:r>
              <a:t>GENDER REASSIGNMENT</a:t>
            </a:r>
            <a:endParaRPr sz="2400"/>
          </a:p>
        </p:txBody>
      </p:sp>
      <p:sp>
        <p:nvSpPr>
          <p:cNvPr id="458" name="Text Box 18"/>
          <p:cNvSpPr txBox="1"/>
          <p:nvPr/>
        </p:nvSpPr>
        <p:spPr>
          <a:xfrm>
            <a:off x="838200" y="1447799"/>
            <a:ext cx="1511300" cy="742699"/>
          </a:xfrm>
          <a:prstGeom prst="rect">
            <a:avLst/>
          </a:prstGeom>
          <a:solidFill>
            <a:srgbClr val="FFFFFF"/>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spcBef>
                <a:spcPts val="1300"/>
              </a:spcBef>
              <a:defRPr b="1" sz="2200">
                <a:latin typeface="Arial"/>
                <a:ea typeface="Arial"/>
                <a:cs typeface="Arial"/>
                <a:sym typeface="Arial"/>
              </a:defRPr>
            </a:lvl1pPr>
          </a:lstStyle>
          <a:p>
            <a:pPr/>
            <a:r>
              <a:t>-E-IG--- &amp; B-----</a:t>
            </a:r>
          </a:p>
        </p:txBody>
      </p:sp>
      <p:sp>
        <p:nvSpPr>
          <p:cNvPr id="459" name="Rectangle 31"/>
          <p:cNvSpPr/>
          <p:nvPr/>
        </p:nvSpPr>
        <p:spPr>
          <a:xfrm>
            <a:off x="381000" y="1331912"/>
            <a:ext cx="2425700" cy="632280"/>
          </a:xfrm>
          <a:prstGeom prst="rect">
            <a:avLst/>
          </a:prstGeom>
          <a:solidFill>
            <a:srgbClr val="FFFFFF"/>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defRPr b="1">
                <a:latin typeface="+mn-lt"/>
                <a:ea typeface="+mn-ea"/>
                <a:cs typeface="+mn-cs"/>
                <a:sym typeface="Calibri"/>
              </a:defRPr>
            </a:pPr>
          </a:p>
          <a:p>
            <a:pPr>
              <a:defRPr b="1" sz="2000">
                <a:latin typeface="+mn-lt"/>
                <a:ea typeface="+mn-ea"/>
                <a:cs typeface="+mn-cs"/>
                <a:sym typeface="Calibri"/>
              </a:defRPr>
            </a:pPr>
            <a:r>
              <a:t>RELIGION &amp; BELIEF</a:t>
            </a:r>
          </a:p>
        </p:txBody>
      </p:sp>
      <p:sp>
        <p:nvSpPr>
          <p:cNvPr id="460" name="Text Box 14"/>
          <p:cNvSpPr txBox="1"/>
          <p:nvPr/>
        </p:nvSpPr>
        <p:spPr>
          <a:xfrm>
            <a:off x="6446518" y="1524000"/>
            <a:ext cx="1419863" cy="41249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spcBef>
                <a:spcPts val="1300"/>
              </a:spcBef>
              <a:defRPr b="1" sz="2200">
                <a:latin typeface="Arial"/>
                <a:ea typeface="Arial"/>
                <a:cs typeface="Arial"/>
                <a:sym typeface="Arial"/>
              </a:defRPr>
            </a:lvl1pPr>
          </a:lstStyle>
          <a:p>
            <a:pPr/>
            <a:r>
              <a:t>D-S-----T-</a:t>
            </a:r>
          </a:p>
        </p:txBody>
      </p:sp>
      <p:sp>
        <p:nvSpPr>
          <p:cNvPr id="461" name="Text Box 29"/>
          <p:cNvSpPr txBox="1"/>
          <p:nvPr/>
        </p:nvSpPr>
        <p:spPr>
          <a:xfrm>
            <a:off x="6019798" y="1447800"/>
            <a:ext cx="2392366" cy="412498"/>
          </a:xfrm>
          <a:prstGeom prst="rect">
            <a:avLst/>
          </a:prstGeom>
          <a:solidFill>
            <a:srgbClr val="FFFFFF"/>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spcBef>
                <a:spcPts val="1300"/>
              </a:spcBef>
              <a:defRPr b="1" sz="2200">
                <a:latin typeface="Arial"/>
                <a:ea typeface="Arial"/>
                <a:cs typeface="Arial"/>
                <a:sym typeface="Arial"/>
              </a:defRPr>
            </a:lvl1pPr>
          </a:lstStyle>
          <a:p>
            <a:pPr/>
            <a:r>
              <a:t>DISABILITY</a:t>
            </a:r>
          </a:p>
        </p:txBody>
      </p:sp>
      <p:sp>
        <p:nvSpPr>
          <p:cNvPr id="462" name="Text Box 19"/>
          <p:cNvSpPr txBox="1"/>
          <p:nvPr/>
        </p:nvSpPr>
        <p:spPr>
          <a:xfrm>
            <a:off x="6038532" y="2986089"/>
            <a:ext cx="1275399" cy="412498"/>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spcBef>
                <a:spcPts val="1300"/>
              </a:spcBef>
              <a:defRPr b="1" sz="2200">
                <a:latin typeface="Arial"/>
                <a:ea typeface="Arial"/>
                <a:cs typeface="Arial"/>
                <a:sym typeface="Arial"/>
              </a:defRPr>
            </a:lvl1pPr>
          </a:lstStyle>
          <a:p>
            <a:pPr/>
            <a:r>
              <a:t>-E-</a:t>
            </a:r>
          </a:p>
        </p:txBody>
      </p:sp>
      <p:sp>
        <p:nvSpPr>
          <p:cNvPr id="463" name="Text Box 28"/>
          <p:cNvSpPr txBox="1"/>
          <p:nvPr/>
        </p:nvSpPr>
        <p:spPr>
          <a:xfrm>
            <a:off x="5889625" y="2738438"/>
            <a:ext cx="1366838" cy="412498"/>
          </a:xfrm>
          <a:prstGeom prst="rect">
            <a:avLst/>
          </a:prstGeom>
          <a:solidFill>
            <a:srgbClr val="FFFFFF"/>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spcBef>
                <a:spcPts val="1300"/>
              </a:spcBef>
              <a:defRPr b="1" sz="2200">
                <a:latin typeface="Arial"/>
                <a:ea typeface="Arial"/>
                <a:cs typeface="Arial"/>
                <a:sym typeface="Arial"/>
              </a:defRPr>
            </a:lvl1pPr>
          </a:lstStyle>
          <a:p>
            <a:pPr/>
            <a:r>
              <a:t>SEX</a:t>
            </a:r>
          </a:p>
        </p:txBody>
      </p:sp>
      <p:sp>
        <p:nvSpPr>
          <p:cNvPr id="464" name="Text Box 16"/>
          <p:cNvSpPr txBox="1"/>
          <p:nvPr/>
        </p:nvSpPr>
        <p:spPr>
          <a:xfrm>
            <a:off x="1036319" y="2743200"/>
            <a:ext cx="1491299" cy="74269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spcBef>
                <a:spcPts val="1300"/>
              </a:spcBef>
              <a:defRPr b="1" sz="2200">
                <a:latin typeface="Arial"/>
                <a:ea typeface="Arial"/>
                <a:cs typeface="Arial"/>
                <a:sym typeface="Arial"/>
              </a:defRPr>
            </a:lvl1pPr>
          </a:lstStyle>
          <a:p>
            <a:pPr/>
            <a:r>
              <a:t>P-E-N---Y &amp; M-T------</a:t>
            </a:r>
          </a:p>
        </p:txBody>
      </p:sp>
      <p:sp>
        <p:nvSpPr>
          <p:cNvPr id="465" name="Text Box 23"/>
          <p:cNvSpPr txBox="1"/>
          <p:nvPr/>
        </p:nvSpPr>
        <p:spPr>
          <a:xfrm>
            <a:off x="304798" y="2514599"/>
            <a:ext cx="2824167" cy="858661"/>
          </a:xfrm>
          <a:prstGeom prst="rect">
            <a:avLst/>
          </a:prstGeom>
          <a:solidFill>
            <a:srgbClr val="FFFFFF"/>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lgn="ctr">
              <a:spcBef>
                <a:spcPts val="1400"/>
              </a:spcBef>
              <a:defRPr b="1" sz="800">
                <a:latin typeface="Arial"/>
                <a:ea typeface="Arial"/>
                <a:cs typeface="Arial"/>
                <a:sym typeface="Arial"/>
              </a:defRPr>
            </a:pPr>
          </a:p>
          <a:p>
            <a:pPr algn="ctr">
              <a:spcBef>
                <a:spcPts val="1000"/>
              </a:spcBef>
              <a:defRPr b="1">
                <a:latin typeface="Arial"/>
                <a:ea typeface="Arial"/>
                <a:cs typeface="Arial"/>
                <a:sym typeface="Arial"/>
              </a:defRPr>
            </a:pPr>
            <a:r>
              <a:t>PREGNANCY &amp; MATERNITY</a:t>
            </a:r>
          </a:p>
        </p:txBody>
      </p:sp>
      <p:sp>
        <p:nvSpPr>
          <p:cNvPr id="466" name="Text Box 12"/>
          <p:cNvSpPr txBox="1"/>
          <p:nvPr/>
        </p:nvSpPr>
        <p:spPr>
          <a:xfrm>
            <a:off x="2619057" y="1370013"/>
            <a:ext cx="3364550" cy="3962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spcBef>
                <a:spcPts val="1200"/>
              </a:spcBef>
              <a:defRPr sz="2000">
                <a:solidFill>
                  <a:srgbClr val="FFFFFF"/>
                </a:solidFill>
                <a:latin typeface="Sinkin Sans 500 Medium"/>
                <a:ea typeface="Sinkin Sans 500 Medium"/>
                <a:cs typeface="Sinkin Sans 500 Medium"/>
                <a:sym typeface="Sinkin Sans 500 Medium"/>
              </a:defRPr>
            </a:lvl1pPr>
          </a:lstStyle>
          <a:p>
            <a:pPr/>
            <a:r>
              <a:t>Protected Characteristics</a:t>
            </a:r>
          </a:p>
        </p:txBody>
      </p:sp>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45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Subtype="16" presetID="4" grpId="2" fill="hold">
                                  <p:stCondLst>
                                    <p:cond delay="0"/>
                                  </p:stCondLst>
                                  <p:iterate type="el" backwards="0">
                                    <p:tmAbs val="0"/>
                                  </p:iterate>
                                  <p:childTnLst>
                                    <p:set>
                                      <p:cBhvr>
                                        <p:cTn id="10" fill="hold"/>
                                        <p:tgtEl>
                                          <p:spTgt spid="461"/>
                                        </p:tgtEl>
                                        <p:attrNameLst>
                                          <p:attrName>style.visibility</p:attrName>
                                        </p:attrNameLst>
                                      </p:cBhvr>
                                      <p:to>
                                        <p:strVal val="visible"/>
                                      </p:to>
                                    </p:set>
                                    <p:animEffect filter="box(in)" transition="in">
                                      <p:cBhvr>
                                        <p:cTn id="11" dur="500"/>
                                        <p:tgtEl>
                                          <p:spTgt spid="461"/>
                                        </p:tgtEl>
                                      </p:cBhvr>
                                    </p:animEffect>
                                  </p:childTnLst>
                                </p:cTn>
                              </p:par>
                            </p:childTnLst>
                          </p:cTn>
                        </p:par>
                      </p:childTnLst>
                    </p:cTn>
                  </p:par>
                  <p:par>
                    <p:cTn id="12" fill="hold">
                      <p:stCondLst>
                        <p:cond delay="indefinite"/>
                      </p:stCondLst>
                      <p:childTnLst>
                        <p:par>
                          <p:cTn id="13" fill="hold">
                            <p:stCondLst>
                              <p:cond delay="0"/>
                            </p:stCondLst>
                            <p:childTnLst>
                              <p:par>
                                <p:cTn id="14" presetClass="entr" nodeType="clickEffect" presetSubtype="16" presetID="4" grpId="3" fill="hold">
                                  <p:stCondLst>
                                    <p:cond delay="0"/>
                                  </p:stCondLst>
                                  <p:iterate type="el" backwards="0">
                                    <p:tmAbs val="0"/>
                                  </p:iterate>
                                  <p:childTnLst>
                                    <p:set>
                                      <p:cBhvr>
                                        <p:cTn id="15" fill="hold"/>
                                        <p:tgtEl>
                                          <p:spTgt spid="463"/>
                                        </p:tgtEl>
                                        <p:attrNameLst>
                                          <p:attrName>style.visibility</p:attrName>
                                        </p:attrNameLst>
                                      </p:cBhvr>
                                      <p:to>
                                        <p:strVal val="visible"/>
                                      </p:to>
                                    </p:set>
                                    <p:animEffect filter="box(in)" transition="in">
                                      <p:cBhvr>
                                        <p:cTn id="16" dur="500"/>
                                        <p:tgtEl>
                                          <p:spTgt spid="463"/>
                                        </p:tgtEl>
                                      </p:cBhvr>
                                    </p:animEffect>
                                  </p:childTnLst>
                                </p:cTn>
                              </p:par>
                            </p:childTnLst>
                          </p:cTn>
                        </p:par>
                      </p:childTnLst>
                    </p:cTn>
                  </p:par>
                  <p:par>
                    <p:cTn id="17" fill="hold">
                      <p:stCondLst>
                        <p:cond delay="indefinite"/>
                      </p:stCondLst>
                      <p:childTnLst>
                        <p:par>
                          <p:cTn id="18" fill="hold">
                            <p:stCondLst>
                              <p:cond delay="0"/>
                            </p:stCondLst>
                            <p:childTnLst>
                              <p:par>
                                <p:cTn id="19" presetClass="entr" nodeType="clickEffect" presetSubtype="16" presetID="4" grpId="4" fill="hold">
                                  <p:stCondLst>
                                    <p:cond delay="0"/>
                                  </p:stCondLst>
                                  <p:iterate type="el" backwards="0">
                                    <p:tmAbs val="0"/>
                                  </p:iterate>
                                  <p:childTnLst>
                                    <p:set>
                                      <p:cBhvr>
                                        <p:cTn id="20" fill="hold"/>
                                        <p:tgtEl>
                                          <p:spTgt spid="453"/>
                                        </p:tgtEl>
                                        <p:attrNameLst>
                                          <p:attrName>style.visibility</p:attrName>
                                        </p:attrNameLst>
                                      </p:cBhvr>
                                      <p:to>
                                        <p:strVal val="visible"/>
                                      </p:to>
                                    </p:set>
                                    <p:animEffect filter="box(in)" transition="in">
                                      <p:cBhvr>
                                        <p:cTn id="21" dur="500"/>
                                        <p:tgtEl>
                                          <p:spTgt spid="453"/>
                                        </p:tgtEl>
                                      </p:cBhvr>
                                    </p:animEffect>
                                  </p:childTnLst>
                                </p:cTn>
                              </p:par>
                            </p:childTnLst>
                          </p:cTn>
                        </p:par>
                      </p:childTnLst>
                    </p:cTn>
                  </p:par>
                  <p:par>
                    <p:cTn id="22" fill="hold">
                      <p:stCondLst>
                        <p:cond delay="indefinite"/>
                      </p:stCondLst>
                      <p:childTnLst>
                        <p:par>
                          <p:cTn id="23" fill="hold">
                            <p:stCondLst>
                              <p:cond delay="0"/>
                            </p:stCondLst>
                            <p:childTnLst>
                              <p:par>
                                <p:cTn id="24" presetClass="entr" nodeType="clickEffect" presetSubtype="16" presetID="4" grpId="5" fill="hold">
                                  <p:stCondLst>
                                    <p:cond delay="0"/>
                                  </p:stCondLst>
                                  <p:iterate type="el" backwards="0">
                                    <p:tmAbs val="0"/>
                                  </p:iterate>
                                  <p:childTnLst>
                                    <p:set>
                                      <p:cBhvr>
                                        <p:cTn id="25" fill="hold"/>
                                        <p:tgtEl>
                                          <p:spTgt spid="452"/>
                                        </p:tgtEl>
                                        <p:attrNameLst>
                                          <p:attrName>style.visibility</p:attrName>
                                        </p:attrNameLst>
                                      </p:cBhvr>
                                      <p:to>
                                        <p:strVal val="visible"/>
                                      </p:to>
                                    </p:set>
                                    <p:animEffect filter="box(in)" transition="in">
                                      <p:cBhvr>
                                        <p:cTn id="26" dur="500"/>
                                        <p:tgtEl>
                                          <p:spTgt spid="452"/>
                                        </p:tgtEl>
                                      </p:cBhvr>
                                    </p:animEffect>
                                  </p:childTnLst>
                                </p:cTn>
                              </p:par>
                            </p:childTnLst>
                          </p:cTn>
                        </p:par>
                      </p:childTnLst>
                    </p:cTn>
                  </p:par>
                  <p:par>
                    <p:cTn id="27" fill="hold">
                      <p:stCondLst>
                        <p:cond delay="indefinite"/>
                      </p:stCondLst>
                      <p:childTnLst>
                        <p:par>
                          <p:cTn id="28" fill="hold">
                            <p:stCondLst>
                              <p:cond delay="0"/>
                            </p:stCondLst>
                            <p:childTnLst>
                              <p:par>
                                <p:cTn id="29" presetClass="entr" nodeType="clickEffect" presetSubtype="16" presetID="4" grpId="6" fill="hold">
                                  <p:stCondLst>
                                    <p:cond delay="0"/>
                                  </p:stCondLst>
                                  <p:iterate type="el" backwards="0">
                                    <p:tmAbs val="0"/>
                                  </p:iterate>
                                  <p:childTnLst>
                                    <p:set>
                                      <p:cBhvr>
                                        <p:cTn id="30" fill="hold"/>
                                        <p:tgtEl>
                                          <p:spTgt spid="457"/>
                                        </p:tgtEl>
                                        <p:attrNameLst>
                                          <p:attrName>style.visibility</p:attrName>
                                        </p:attrNameLst>
                                      </p:cBhvr>
                                      <p:to>
                                        <p:strVal val="visible"/>
                                      </p:to>
                                    </p:set>
                                    <p:animEffect filter="box(in)" transition="in">
                                      <p:cBhvr>
                                        <p:cTn id="31" dur="500"/>
                                        <p:tgtEl>
                                          <p:spTgt spid="457"/>
                                        </p:tgtEl>
                                      </p:cBhvr>
                                    </p:animEffect>
                                  </p:childTnLst>
                                </p:cTn>
                              </p:par>
                            </p:childTnLst>
                          </p:cTn>
                        </p:par>
                      </p:childTnLst>
                    </p:cTn>
                  </p:par>
                  <p:par>
                    <p:cTn id="32" fill="hold">
                      <p:stCondLst>
                        <p:cond delay="indefinite"/>
                      </p:stCondLst>
                      <p:childTnLst>
                        <p:par>
                          <p:cTn id="33" fill="hold">
                            <p:stCondLst>
                              <p:cond delay="0"/>
                            </p:stCondLst>
                            <p:childTnLst>
                              <p:par>
                                <p:cTn id="34" presetClass="entr" nodeType="clickEffect" presetSubtype="16" presetID="4" grpId="7" fill="hold">
                                  <p:stCondLst>
                                    <p:cond delay="0"/>
                                  </p:stCondLst>
                                  <p:iterate type="el" backwards="0">
                                    <p:tmAbs val="0"/>
                                  </p:iterate>
                                  <p:childTnLst>
                                    <p:set>
                                      <p:cBhvr>
                                        <p:cTn id="35" fill="hold"/>
                                        <p:tgtEl>
                                          <p:spTgt spid="451"/>
                                        </p:tgtEl>
                                        <p:attrNameLst>
                                          <p:attrName>style.visibility</p:attrName>
                                        </p:attrNameLst>
                                      </p:cBhvr>
                                      <p:to>
                                        <p:strVal val="visible"/>
                                      </p:to>
                                    </p:set>
                                    <p:animEffect filter="box(in)" transition="in">
                                      <p:cBhvr>
                                        <p:cTn id="36" dur="500"/>
                                        <p:tgtEl>
                                          <p:spTgt spid="451"/>
                                        </p:tgtEl>
                                      </p:cBhvr>
                                    </p:animEffect>
                                  </p:childTnLst>
                                </p:cTn>
                              </p:par>
                            </p:childTnLst>
                          </p:cTn>
                        </p:par>
                      </p:childTnLst>
                    </p:cTn>
                  </p:par>
                  <p:par>
                    <p:cTn id="37" fill="hold">
                      <p:stCondLst>
                        <p:cond delay="indefinite"/>
                      </p:stCondLst>
                      <p:childTnLst>
                        <p:par>
                          <p:cTn id="38" fill="hold">
                            <p:stCondLst>
                              <p:cond delay="0"/>
                            </p:stCondLst>
                            <p:childTnLst>
                              <p:par>
                                <p:cTn id="39" presetClass="entr" nodeType="clickEffect" presetSubtype="16" presetID="4" grpId="8" fill="hold">
                                  <p:stCondLst>
                                    <p:cond delay="0"/>
                                  </p:stCondLst>
                                  <p:iterate type="el" backwards="0">
                                    <p:tmAbs val="0"/>
                                  </p:iterate>
                                  <p:childTnLst>
                                    <p:set>
                                      <p:cBhvr>
                                        <p:cTn id="40" fill="hold"/>
                                        <p:tgtEl>
                                          <p:spTgt spid="465"/>
                                        </p:tgtEl>
                                        <p:attrNameLst>
                                          <p:attrName>style.visibility</p:attrName>
                                        </p:attrNameLst>
                                      </p:cBhvr>
                                      <p:to>
                                        <p:strVal val="visible"/>
                                      </p:to>
                                    </p:set>
                                    <p:animEffect filter="box(in)" transition="in">
                                      <p:cBhvr>
                                        <p:cTn id="41" dur="500"/>
                                        <p:tgtEl>
                                          <p:spTgt spid="465"/>
                                        </p:tgtEl>
                                      </p:cBhvr>
                                    </p:animEffect>
                                  </p:childTnLst>
                                </p:cTn>
                              </p:par>
                            </p:childTnLst>
                          </p:cTn>
                        </p:par>
                      </p:childTnLst>
                    </p:cTn>
                  </p:par>
                  <p:par>
                    <p:cTn id="42" fill="hold">
                      <p:stCondLst>
                        <p:cond delay="indefinite"/>
                      </p:stCondLst>
                      <p:childTnLst>
                        <p:par>
                          <p:cTn id="43" fill="hold">
                            <p:stCondLst>
                              <p:cond delay="0"/>
                            </p:stCondLst>
                            <p:childTnLst>
                              <p:par>
                                <p:cTn id="44" presetClass="entr" nodeType="clickEffect" presetSubtype="16" presetID="4" grpId="9" fill="hold">
                                  <p:stCondLst>
                                    <p:cond delay="0"/>
                                  </p:stCondLst>
                                  <p:iterate type="el" backwards="0">
                                    <p:tmAbs val="0"/>
                                  </p:iterate>
                                  <p:childTnLst>
                                    <p:set>
                                      <p:cBhvr>
                                        <p:cTn id="45" fill="hold"/>
                                        <p:tgtEl>
                                          <p:spTgt spid="459"/>
                                        </p:tgtEl>
                                        <p:attrNameLst>
                                          <p:attrName>style.visibility</p:attrName>
                                        </p:attrNameLst>
                                      </p:cBhvr>
                                      <p:to>
                                        <p:strVal val="visible"/>
                                      </p:to>
                                    </p:set>
                                    <p:animEffect filter="box(in)" transition="in">
                                      <p:cBhvr>
                                        <p:cTn id="46" dur="500"/>
                                        <p:tgtEl>
                                          <p:spTgt spid="459"/>
                                        </p:tgtEl>
                                      </p:cBhvr>
                                    </p:animEffect>
                                  </p:childTnLst>
                                </p:cTn>
                              </p:par>
                            </p:childTnLst>
                          </p:cTn>
                        </p:par>
                      </p:childTnLst>
                    </p:cTn>
                  </p:par>
                  <p:par>
                    <p:cTn id="47" fill="hold">
                      <p:stCondLst>
                        <p:cond delay="indefinite"/>
                      </p:stCondLst>
                      <p:childTnLst>
                        <p:par>
                          <p:cTn id="48" fill="hold">
                            <p:stCondLst>
                              <p:cond delay="0"/>
                            </p:stCondLst>
                            <p:childTnLst>
                              <p:par>
                                <p:cTn id="49" presetClass="emph" nodeType="clickEffect" presetSubtype="0" presetID="6" grpId="10" fill="hold">
                                  <p:stCondLst>
                                    <p:cond delay="0"/>
                                  </p:stCondLst>
                                  <p:childTnLst>
                                    <p:animScale>
                                      <p:cBhvr>
                                        <p:cTn id="50" dur="2000" fill="hold"/>
                                        <p:tgtEl>
                                          <p:spTgt spid="453"/>
                                        </p:tgtEl>
                                      </p:cBhvr>
                                      <p:by x="150000" y="150000"/>
                                    </p:animScale>
                                  </p:childTnLst>
                                </p:cTn>
                              </p:par>
                            </p:childTnLst>
                          </p:cTn>
                        </p:par>
                      </p:childTnLst>
                    </p:cTn>
                  </p:par>
                  <p:par>
                    <p:cTn id="51" fill="hold">
                      <p:stCondLst>
                        <p:cond delay="indefinite"/>
                      </p:stCondLst>
                      <p:childTnLst>
                        <p:par>
                          <p:cTn id="52" fill="hold">
                            <p:stCondLst>
                              <p:cond delay="0"/>
                            </p:stCondLst>
                            <p:childTnLst>
                              <p:par>
                                <p:cTn id="53" presetClass="emph" nodeType="clickEffect" presetSubtype="0" presetID="6" grpId="11" fill="hold">
                                  <p:stCondLst>
                                    <p:cond delay="0"/>
                                  </p:stCondLst>
                                  <p:childTnLst>
                                    <p:animScale>
                                      <p:cBhvr>
                                        <p:cTn id="54" dur="2000" fill="hold"/>
                                        <p:tgtEl>
                                          <p:spTgt spid="459"/>
                                        </p:tgtEl>
                                      </p:cBhvr>
                                      <p:by x="150000" y="150000"/>
                                    </p:animScale>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454" grpId="1"/>
      <p:bldP build="whole" bldLvl="1" animBg="1" rev="0" advAuto="0" spid="459" grpId="9"/>
      <p:bldP build="whole" bldLvl="1" animBg="1" rev="0" advAuto="0" spid="453" grpId="10"/>
      <p:bldP build="whole" bldLvl="1" animBg="1" rev="0" advAuto="0" spid="451" grpId="7"/>
      <p:bldP build="whole" bldLvl="1" animBg="1" rev="0" advAuto="0" spid="457" grpId="6"/>
      <p:bldP build="whole" bldLvl="1" animBg="1" rev="0" advAuto="0" spid="452" grpId="5"/>
      <p:bldP build="whole" bldLvl="1" animBg="1" rev="0" advAuto="0" spid="453" grpId="4"/>
      <p:bldP build="whole" bldLvl="1" animBg="1" rev="0" advAuto="0" spid="463" grpId="3"/>
      <p:bldP build="whole" bldLvl="1" animBg="1" rev="0" advAuto="0" spid="459" grpId="11"/>
      <p:bldP build="whole" bldLvl="1" animBg="1" rev="0" advAuto="0" spid="465" grpId="8"/>
      <p:bldP build="whole" bldLvl="1" animBg="1" rev="0" advAuto="0" spid="461" grpId="2"/>
    </p:bldLst>
  </p:timing>
</p:sld>
</file>

<file path=ppt/slides/slide2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70" name="Text Box 6"/>
          <p:cNvSpPr txBox="1"/>
          <p:nvPr/>
        </p:nvSpPr>
        <p:spPr>
          <a:xfrm>
            <a:off x="425133" y="227014"/>
            <a:ext cx="6198237" cy="6121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spcBef>
                <a:spcPts val="2100"/>
              </a:spcBef>
              <a:defRPr sz="3600">
                <a:solidFill>
                  <a:srgbClr val="90182B"/>
                </a:solidFill>
                <a:latin typeface="Gill Sans"/>
                <a:ea typeface="Gill Sans"/>
                <a:cs typeface="Gill Sans"/>
                <a:sym typeface="Gill Sans"/>
              </a:defRPr>
            </a:lvl1pPr>
          </a:lstStyle>
          <a:p>
            <a:pPr/>
            <a:r>
              <a:t>Our Essence</a:t>
            </a:r>
          </a:p>
        </p:txBody>
      </p:sp>
      <p:sp>
        <p:nvSpPr>
          <p:cNvPr id="471" name="Text Box 6"/>
          <p:cNvSpPr txBox="1"/>
          <p:nvPr/>
        </p:nvSpPr>
        <p:spPr>
          <a:xfrm>
            <a:off x="425133" y="1471613"/>
            <a:ext cx="6844346" cy="29362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marL="342900" indent="-342900">
              <a:spcBef>
                <a:spcPts val="1400"/>
              </a:spcBef>
              <a:buSzPct val="100000"/>
              <a:buChar char="•"/>
              <a:defRPr sz="2400">
                <a:solidFill>
                  <a:srgbClr val="262626"/>
                </a:solidFill>
                <a:latin typeface="Gill Sans"/>
                <a:ea typeface="Gill Sans"/>
                <a:cs typeface="Gill Sans"/>
                <a:sym typeface="Gill Sans"/>
              </a:defRPr>
            </a:pPr>
            <a:r>
              <a:t>Make science simple</a:t>
            </a:r>
          </a:p>
          <a:p>
            <a:pPr marL="342900" indent="-342900">
              <a:spcBef>
                <a:spcPts val="1400"/>
              </a:spcBef>
              <a:buSzPct val="100000"/>
              <a:buChar char="•"/>
              <a:defRPr sz="2400">
                <a:solidFill>
                  <a:srgbClr val="262626"/>
                </a:solidFill>
                <a:latin typeface="Gill Sans"/>
                <a:ea typeface="Gill Sans"/>
                <a:cs typeface="Gill Sans"/>
                <a:sym typeface="Gill Sans"/>
              </a:defRPr>
            </a:pPr>
            <a:r>
              <a:t>Allowing people to reach a point of truth</a:t>
            </a:r>
          </a:p>
          <a:p>
            <a:pPr marL="342900" indent="-342900">
              <a:spcBef>
                <a:spcPts val="1400"/>
              </a:spcBef>
              <a:buSzPct val="100000"/>
              <a:buChar char="•"/>
              <a:defRPr sz="2400">
                <a:solidFill>
                  <a:srgbClr val="262626"/>
                </a:solidFill>
                <a:latin typeface="Gill Sans"/>
                <a:ea typeface="Gill Sans"/>
                <a:cs typeface="Gill Sans"/>
                <a:sym typeface="Gill Sans"/>
              </a:defRPr>
            </a:pPr>
            <a:r>
              <a:t>A deep care and true understanding </a:t>
            </a:r>
          </a:p>
          <a:p>
            <a:pPr marL="342900" indent="-342900">
              <a:spcBef>
                <a:spcPts val="1400"/>
              </a:spcBef>
              <a:buSzPct val="100000"/>
              <a:buChar char="•"/>
              <a:defRPr sz="2400">
                <a:solidFill>
                  <a:srgbClr val="262626"/>
                </a:solidFill>
                <a:latin typeface="Gill Sans"/>
                <a:ea typeface="Gill Sans"/>
                <a:cs typeface="Gill Sans"/>
                <a:sym typeface="Gill Sans"/>
              </a:defRPr>
            </a:pPr>
            <a:r>
              <a:t>Everyone is equal </a:t>
            </a:r>
          </a:p>
          <a:p>
            <a:pPr marL="342900" indent="-342900">
              <a:spcBef>
                <a:spcPts val="1400"/>
              </a:spcBef>
              <a:buSzPct val="100000"/>
              <a:buChar char="•"/>
              <a:defRPr sz="2400">
                <a:solidFill>
                  <a:srgbClr val="262626"/>
                </a:solidFill>
                <a:latin typeface="Gill Sans"/>
                <a:ea typeface="Gill Sans"/>
                <a:cs typeface="Gill Sans"/>
                <a:sym typeface="Gill Sans"/>
              </a:defRPr>
            </a:pPr>
            <a:r>
              <a:t>Race does not exist – there is no scientific way of identifying race </a:t>
            </a:r>
            <a:r>
              <a:rPr>
                <a:solidFill>
                  <a:srgbClr val="404040"/>
                </a:solidFill>
              </a:rPr>
              <a:t>(ask the lungs!)</a:t>
            </a:r>
          </a:p>
        </p:txBody>
      </p:sp>
      <p:pic>
        <p:nvPicPr>
          <p:cNvPr id="472" name="Picture 3" descr="Picture 3"/>
          <p:cNvPicPr>
            <a:picLocks noChangeAspect="1"/>
          </p:cNvPicPr>
          <p:nvPr/>
        </p:nvPicPr>
        <p:blipFill>
          <a:blip r:embed="rId3">
            <a:extLst/>
          </a:blip>
          <a:stretch>
            <a:fillRect/>
          </a:stretch>
        </p:blipFill>
        <p:spPr>
          <a:xfrm>
            <a:off x="0" y="0"/>
            <a:ext cx="9144000" cy="8786815"/>
          </a:xfrm>
          <a:prstGeom prst="rect">
            <a:avLst/>
          </a:prstGeom>
          <a:ln w="12700">
            <a:miter lim="400000"/>
          </a:ln>
        </p:spPr>
      </p:pic>
      <p:sp>
        <p:nvSpPr>
          <p:cNvPr id="473" name="Text Box 6"/>
          <p:cNvSpPr txBox="1"/>
          <p:nvPr/>
        </p:nvSpPr>
        <p:spPr>
          <a:xfrm>
            <a:off x="1522093" y="2636839"/>
            <a:ext cx="6196652" cy="15773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spcBef>
                <a:spcPts val="5700"/>
              </a:spcBef>
              <a:defRPr sz="9600">
                <a:latin typeface="Impact"/>
                <a:ea typeface="Impact"/>
                <a:cs typeface="Impact"/>
                <a:sym typeface="Impact"/>
              </a:defRPr>
            </a:lvl1pPr>
          </a:lstStyle>
          <a:p>
            <a:pPr/>
            <a:r>
              <a:t>Race?</a:t>
            </a:r>
          </a:p>
        </p:txBody>
      </p:sp>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479" name="Group 5"/>
          <p:cNvGrpSpPr/>
          <p:nvPr/>
        </p:nvGrpSpPr>
        <p:grpSpPr>
          <a:xfrm>
            <a:off x="0" y="-26988"/>
            <a:ext cx="9144000" cy="6858002"/>
            <a:chOff x="0" y="0"/>
            <a:chExt cx="9144000" cy="6858000"/>
          </a:xfrm>
        </p:grpSpPr>
        <p:sp>
          <p:nvSpPr>
            <p:cNvPr id="477" name="Rectangle 6"/>
            <p:cNvSpPr/>
            <p:nvPr/>
          </p:nvSpPr>
          <p:spPr>
            <a:xfrm>
              <a:off x="0" y="0"/>
              <a:ext cx="9144000" cy="6858002"/>
            </a:xfrm>
            <a:prstGeom prst="rect">
              <a:avLst/>
            </a:prstGeom>
            <a:solidFill>
              <a:srgbClr val="404040"/>
            </a:solidFill>
            <a:ln w="76200" cap="flat">
              <a:solidFill>
                <a:srgbClr val="FFFFFF"/>
              </a:solidFill>
              <a:prstDash val="solid"/>
              <a:round/>
            </a:ln>
            <a:effectLst/>
          </p:spPr>
          <p:txBody>
            <a:bodyPr wrap="square" lIns="45718" tIns="45718" rIns="45718" bIns="45718" numCol="1" anchor="ctr">
              <a:noAutofit/>
            </a:bodyPr>
            <a:lstStyle/>
            <a:p>
              <a:pPr algn="ctr">
                <a:defRPr>
                  <a:solidFill>
                    <a:srgbClr val="FFFFFF"/>
                  </a:solidFill>
                  <a:latin typeface="+mn-lt"/>
                  <a:ea typeface="+mn-ea"/>
                  <a:cs typeface="+mn-cs"/>
                  <a:sym typeface="Calibri"/>
                </a:defRPr>
              </a:pPr>
            </a:p>
          </p:txBody>
        </p:sp>
        <p:pic>
          <p:nvPicPr>
            <p:cNvPr id="478" name="Picture 7" descr="Picture 7"/>
            <p:cNvPicPr>
              <a:picLocks noChangeAspect="1"/>
            </p:cNvPicPr>
            <p:nvPr/>
          </p:nvPicPr>
          <p:blipFill>
            <a:blip r:embed="rId3">
              <a:extLst/>
            </a:blip>
            <a:stretch>
              <a:fillRect/>
            </a:stretch>
          </p:blipFill>
          <p:spPr>
            <a:xfrm>
              <a:off x="6019800" y="179261"/>
              <a:ext cx="2971802" cy="249089"/>
            </a:xfrm>
            <a:prstGeom prst="rect">
              <a:avLst/>
            </a:prstGeom>
            <a:ln w="12700" cap="flat">
              <a:noFill/>
              <a:miter lim="400000"/>
            </a:ln>
            <a:effectLst/>
          </p:spPr>
        </p:pic>
      </p:grpSp>
      <p:pic>
        <p:nvPicPr>
          <p:cNvPr id="480" name="Picture 5" descr="Picture 5"/>
          <p:cNvPicPr>
            <a:picLocks noChangeAspect="1"/>
          </p:cNvPicPr>
          <p:nvPr/>
        </p:nvPicPr>
        <p:blipFill>
          <a:blip r:embed="rId4">
            <a:extLst/>
          </a:blip>
          <a:stretch>
            <a:fillRect/>
          </a:stretch>
        </p:blipFill>
        <p:spPr>
          <a:xfrm>
            <a:off x="1042987" y="593725"/>
            <a:ext cx="7272339" cy="5499100"/>
          </a:xfrm>
          <a:prstGeom prst="rect">
            <a:avLst/>
          </a:prstGeom>
          <a:ln w="12700">
            <a:miter lim="400000"/>
          </a:ln>
        </p:spPr>
      </p:pic>
      <p:pic>
        <p:nvPicPr>
          <p:cNvPr id="481" name="Picture 7" descr="Picture 7"/>
          <p:cNvPicPr>
            <a:picLocks noChangeAspect="1"/>
          </p:cNvPicPr>
          <p:nvPr/>
        </p:nvPicPr>
        <p:blipFill>
          <a:blip r:embed="rId5">
            <a:extLst/>
          </a:blip>
          <a:stretch>
            <a:fillRect/>
          </a:stretch>
        </p:blipFill>
        <p:spPr>
          <a:xfrm>
            <a:off x="611187" y="333375"/>
            <a:ext cx="2144714" cy="3024190"/>
          </a:xfrm>
          <a:prstGeom prst="rect">
            <a:avLst/>
          </a:prstGeom>
          <a:ln w="12700">
            <a:miter lim="400000"/>
          </a:ln>
        </p:spPr>
      </p:pic>
      <p:sp>
        <p:nvSpPr>
          <p:cNvPr id="482" name="Text Box 8"/>
          <p:cNvSpPr txBox="1"/>
          <p:nvPr/>
        </p:nvSpPr>
        <p:spPr>
          <a:xfrm>
            <a:off x="5608318" y="5334000"/>
            <a:ext cx="3293113" cy="892606"/>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spcBef>
                <a:spcPts val="1600"/>
              </a:spcBef>
              <a:defRPr sz="2800">
                <a:solidFill>
                  <a:srgbClr val="FFFFFF"/>
                </a:solidFill>
                <a:latin typeface="Arial"/>
                <a:ea typeface="Arial"/>
                <a:cs typeface="Arial"/>
                <a:sym typeface="Arial"/>
              </a:defRPr>
            </a:lvl1pPr>
          </a:lstStyle>
          <a:p>
            <a:pPr/>
            <a:r>
              <a:t>Humans are 99.9% genetically identical! </a:t>
            </a:r>
          </a:p>
        </p:txBody>
      </p:sp>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488" name="Group 3"/>
          <p:cNvGrpSpPr/>
          <p:nvPr/>
        </p:nvGrpSpPr>
        <p:grpSpPr>
          <a:xfrm>
            <a:off x="0" y="-26988"/>
            <a:ext cx="9144000" cy="6858002"/>
            <a:chOff x="0" y="0"/>
            <a:chExt cx="9144000" cy="6858000"/>
          </a:xfrm>
        </p:grpSpPr>
        <p:sp>
          <p:nvSpPr>
            <p:cNvPr id="486" name="Rectangle 4"/>
            <p:cNvSpPr/>
            <p:nvPr/>
          </p:nvSpPr>
          <p:spPr>
            <a:xfrm>
              <a:off x="0" y="0"/>
              <a:ext cx="9144000" cy="6858002"/>
            </a:xfrm>
            <a:prstGeom prst="rect">
              <a:avLst/>
            </a:prstGeom>
            <a:solidFill>
              <a:srgbClr val="404040"/>
            </a:solidFill>
            <a:ln w="76200" cap="flat">
              <a:solidFill>
                <a:srgbClr val="FFFFFF"/>
              </a:solidFill>
              <a:prstDash val="solid"/>
              <a:round/>
            </a:ln>
            <a:effectLst/>
          </p:spPr>
          <p:txBody>
            <a:bodyPr wrap="square" lIns="45718" tIns="45718" rIns="45718" bIns="45718" numCol="1" anchor="ctr">
              <a:noAutofit/>
            </a:bodyPr>
            <a:lstStyle/>
            <a:p>
              <a:pPr algn="ctr">
                <a:defRPr>
                  <a:solidFill>
                    <a:srgbClr val="FFFFFF"/>
                  </a:solidFill>
                  <a:latin typeface="+mn-lt"/>
                  <a:ea typeface="+mn-ea"/>
                  <a:cs typeface="+mn-cs"/>
                  <a:sym typeface="Calibri"/>
                </a:defRPr>
              </a:pPr>
            </a:p>
          </p:txBody>
        </p:sp>
        <p:pic>
          <p:nvPicPr>
            <p:cNvPr id="487" name="Picture 5" descr="Picture 5"/>
            <p:cNvPicPr>
              <a:picLocks noChangeAspect="1"/>
            </p:cNvPicPr>
            <p:nvPr/>
          </p:nvPicPr>
          <p:blipFill>
            <a:blip r:embed="rId3">
              <a:extLst/>
            </a:blip>
            <a:stretch>
              <a:fillRect/>
            </a:stretch>
          </p:blipFill>
          <p:spPr>
            <a:xfrm>
              <a:off x="6019800" y="179261"/>
              <a:ext cx="2971802" cy="249089"/>
            </a:xfrm>
            <a:prstGeom prst="rect">
              <a:avLst/>
            </a:prstGeom>
            <a:ln w="12700" cap="flat">
              <a:noFill/>
              <a:miter lim="400000"/>
            </a:ln>
            <a:effectLst/>
          </p:spPr>
        </p:pic>
      </p:grpSp>
      <p:sp>
        <p:nvSpPr>
          <p:cNvPr id="489" name="Rectangle 5"/>
          <p:cNvSpPr txBox="1"/>
          <p:nvPr/>
        </p:nvSpPr>
        <p:spPr>
          <a:xfrm>
            <a:off x="777558" y="1429367"/>
            <a:ext cx="7780971" cy="4713643"/>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spAutoFit/>
          </a:bodyPr>
          <a:lstStyle/>
          <a:p>
            <a:pPr>
              <a:tabLst>
                <a:tab pos="457200" algn="l"/>
              </a:tabLst>
              <a:defRPr sz="3600">
                <a:solidFill>
                  <a:srgbClr val="FFFFFF"/>
                </a:solidFill>
                <a:latin typeface="Arial"/>
                <a:ea typeface="Arial"/>
                <a:cs typeface="Arial"/>
                <a:sym typeface="Arial"/>
              </a:defRPr>
            </a:pPr>
            <a:r>
              <a:t>The Equality Act (2010) defines ‘race’ as including:</a:t>
            </a:r>
          </a:p>
          <a:p>
            <a:pPr>
              <a:tabLst>
                <a:tab pos="457200" algn="l"/>
              </a:tabLst>
              <a:defRPr sz="3600">
                <a:solidFill>
                  <a:srgbClr val="FFFFFF"/>
                </a:solidFill>
                <a:latin typeface="Arial"/>
                <a:ea typeface="Arial"/>
                <a:cs typeface="Arial"/>
                <a:sym typeface="Arial"/>
              </a:defRPr>
            </a:pPr>
          </a:p>
          <a:p>
            <a:pPr>
              <a:buSzPct val="100000"/>
              <a:buChar char="•"/>
              <a:tabLst>
                <a:tab pos="457200" algn="l"/>
              </a:tabLst>
              <a:defRPr sz="2800">
                <a:solidFill>
                  <a:srgbClr val="FFFFFF"/>
                </a:solidFill>
                <a:latin typeface="Arial"/>
                <a:ea typeface="Arial"/>
                <a:cs typeface="Arial"/>
                <a:sym typeface="Arial"/>
              </a:defRPr>
            </a:pPr>
            <a:r>
              <a:t>Skin colour  </a:t>
            </a:r>
          </a:p>
          <a:p>
            <a:pPr>
              <a:buSzPct val="100000"/>
              <a:buChar char="•"/>
              <a:tabLst>
                <a:tab pos="457200" algn="l"/>
              </a:tabLst>
              <a:defRPr sz="2800">
                <a:solidFill>
                  <a:srgbClr val="FFFFFF"/>
                </a:solidFill>
                <a:latin typeface="Arial"/>
                <a:ea typeface="Arial"/>
                <a:cs typeface="Arial"/>
                <a:sym typeface="Arial"/>
              </a:defRPr>
            </a:pPr>
            <a:r>
              <a:t>Nationality </a:t>
            </a:r>
          </a:p>
          <a:p>
            <a:pPr>
              <a:buSzPct val="100000"/>
              <a:buChar char="•"/>
              <a:tabLst>
                <a:tab pos="457200" algn="l"/>
              </a:tabLst>
              <a:defRPr sz="2800">
                <a:solidFill>
                  <a:srgbClr val="FFFFFF"/>
                </a:solidFill>
                <a:latin typeface="Arial"/>
                <a:ea typeface="Arial"/>
                <a:cs typeface="Arial"/>
                <a:sym typeface="Arial"/>
              </a:defRPr>
            </a:pPr>
            <a:r>
              <a:t>Ethnic or national origins</a:t>
            </a:r>
          </a:p>
          <a:p>
            <a:pPr>
              <a:buSzPct val="100000"/>
              <a:buChar char="•"/>
              <a:tabLst>
                <a:tab pos="457200" algn="l"/>
              </a:tabLst>
              <a:defRPr sz="2800">
                <a:solidFill>
                  <a:srgbClr val="FFFFFF"/>
                </a:solidFill>
                <a:latin typeface="Arial"/>
                <a:ea typeface="Arial"/>
                <a:cs typeface="Arial"/>
                <a:sym typeface="Arial"/>
              </a:defRPr>
            </a:pPr>
          </a:p>
          <a:p>
            <a:pPr>
              <a:tabLst>
                <a:tab pos="457200" algn="l"/>
              </a:tabLst>
              <a:defRPr sz="3200">
                <a:solidFill>
                  <a:srgbClr val="FFFFFF"/>
                </a:solidFill>
                <a:latin typeface="Arial"/>
                <a:ea typeface="Arial"/>
                <a:cs typeface="Arial"/>
                <a:sym typeface="Arial"/>
              </a:defRPr>
            </a:pPr>
            <a:r>
              <a:t>Protected ethnic groups include: Sikhs, Jews, Romany Gypsies, Irish Travellers, Scottish Gypsies, and Scottish Travellers.</a:t>
            </a:r>
          </a:p>
        </p:txBody>
      </p:sp>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495" name="Group 4"/>
          <p:cNvGrpSpPr/>
          <p:nvPr/>
        </p:nvGrpSpPr>
        <p:grpSpPr>
          <a:xfrm>
            <a:off x="0" y="-26988"/>
            <a:ext cx="9144000" cy="6858002"/>
            <a:chOff x="0" y="0"/>
            <a:chExt cx="9144000" cy="6858000"/>
          </a:xfrm>
        </p:grpSpPr>
        <p:sp>
          <p:nvSpPr>
            <p:cNvPr id="493" name="Rectangle 5"/>
            <p:cNvSpPr/>
            <p:nvPr/>
          </p:nvSpPr>
          <p:spPr>
            <a:xfrm>
              <a:off x="0" y="0"/>
              <a:ext cx="9144000" cy="6858002"/>
            </a:xfrm>
            <a:prstGeom prst="rect">
              <a:avLst/>
            </a:prstGeom>
            <a:solidFill>
              <a:srgbClr val="404040"/>
            </a:solidFill>
            <a:ln w="76200" cap="flat">
              <a:solidFill>
                <a:srgbClr val="FFFFFF"/>
              </a:solidFill>
              <a:prstDash val="solid"/>
              <a:round/>
            </a:ln>
            <a:effectLst/>
          </p:spPr>
          <p:txBody>
            <a:bodyPr wrap="square" lIns="45718" tIns="45718" rIns="45718" bIns="45718" numCol="1" anchor="ctr">
              <a:noAutofit/>
            </a:bodyPr>
            <a:lstStyle/>
            <a:p>
              <a:pPr algn="ctr">
                <a:defRPr>
                  <a:solidFill>
                    <a:srgbClr val="FFFFFF"/>
                  </a:solidFill>
                  <a:latin typeface="+mn-lt"/>
                  <a:ea typeface="+mn-ea"/>
                  <a:cs typeface="+mn-cs"/>
                  <a:sym typeface="Calibri"/>
                </a:defRPr>
              </a:pPr>
            </a:p>
          </p:txBody>
        </p:sp>
        <p:pic>
          <p:nvPicPr>
            <p:cNvPr id="494" name="Picture 6" descr="Picture 6"/>
            <p:cNvPicPr>
              <a:picLocks noChangeAspect="1"/>
            </p:cNvPicPr>
            <p:nvPr/>
          </p:nvPicPr>
          <p:blipFill>
            <a:blip r:embed="rId3">
              <a:extLst/>
            </a:blip>
            <a:stretch>
              <a:fillRect/>
            </a:stretch>
          </p:blipFill>
          <p:spPr>
            <a:xfrm>
              <a:off x="6019800" y="179261"/>
              <a:ext cx="2971802" cy="249089"/>
            </a:xfrm>
            <a:prstGeom prst="rect">
              <a:avLst/>
            </a:prstGeom>
            <a:ln w="12700" cap="flat">
              <a:noFill/>
              <a:miter lim="400000"/>
            </a:ln>
            <a:effectLst/>
          </p:spPr>
        </p:pic>
      </p:grpSp>
      <p:sp>
        <p:nvSpPr>
          <p:cNvPr id="496" name="Rectangle 3"/>
          <p:cNvSpPr txBox="1"/>
          <p:nvPr>
            <p:ph type="body" idx="1"/>
          </p:nvPr>
        </p:nvSpPr>
        <p:spPr>
          <a:xfrm>
            <a:off x="179387" y="1989138"/>
            <a:ext cx="8785226" cy="4525964"/>
          </a:xfrm>
          <a:prstGeom prst="rect">
            <a:avLst/>
          </a:prstGeom>
        </p:spPr>
        <p:txBody>
          <a:bodyPr/>
          <a:lstStyle/>
          <a:p>
            <a:pPr algn="ctr">
              <a:spcBef>
                <a:spcPts val="2100"/>
              </a:spcBef>
              <a:buSzTx/>
              <a:buNone/>
              <a:defRPr sz="8800">
                <a:solidFill>
                  <a:srgbClr val="FFFFFF"/>
                </a:solidFill>
                <a:latin typeface="Arial"/>
                <a:ea typeface="Arial"/>
                <a:cs typeface="Arial"/>
                <a:sym typeface="Arial"/>
              </a:defRPr>
            </a:pPr>
            <a:r>
              <a:t>Perception &amp; Association</a:t>
            </a:r>
          </a:p>
          <a:p>
            <a:pPr algn="ctr">
              <a:spcBef>
                <a:spcPts val="1500"/>
              </a:spcBef>
              <a:buSzTx/>
              <a:buNone/>
              <a:defRPr sz="6600">
                <a:latin typeface="Impact"/>
                <a:ea typeface="Impact"/>
                <a:cs typeface="Impact"/>
                <a:sym typeface="Impact"/>
              </a:defRPr>
            </a:pPr>
            <a:r>
              <a:t> </a:t>
            </a:r>
          </a:p>
        </p:txBody>
      </p:sp>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502" name="Group 3"/>
          <p:cNvGrpSpPr/>
          <p:nvPr/>
        </p:nvGrpSpPr>
        <p:grpSpPr>
          <a:xfrm>
            <a:off x="0" y="-26988"/>
            <a:ext cx="9144000" cy="6858002"/>
            <a:chOff x="0" y="0"/>
            <a:chExt cx="9144000" cy="6858000"/>
          </a:xfrm>
        </p:grpSpPr>
        <p:sp>
          <p:nvSpPr>
            <p:cNvPr id="500" name="Rectangle 4"/>
            <p:cNvSpPr/>
            <p:nvPr/>
          </p:nvSpPr>
          <p:spPr>
            <a:xfrm>
              <a:off x="0" y="0"/>
              <a:ext cx="9144000" cy="6858002"/>
            </a:xfrm>
            <a:prstGeom prst="rect">
              <a:avLst/>
            </a:prstGeom>
            <a:solidFill>
              <a:srgbClr val="404040"/>
            </a:solidFill>
            <a:ln w="76200" cap="flat">
              <a:solidFill>
                <a:srgbClr val="FFFFFF"/>
              </a:solidFill>
              <a:prstDash val="solid"/>
              <a:round/>
            </a:ln>
            <a:effectLst/>
          </p:spPr>
          <p:txBody>
            <a:bodyPr wrap="square" lIns="45718" tIns="45718" rIns="45718" bIns="45718" numCol="1" anchor="ctr">
              <a:noAutofit/>
            </a:bodyPr>
            <a:lstStyle/>
            <a:p>
              <a:pPr algn="ctr">
                <a:defRPr>
                  <a:solidFill>
                    <a:srgbClr val="FFFFFF"/>
                  </a:solidFill>
                  <a:latin typeface="+mn-lt"/>
                  <a:ea typeface="+mn-ea"/>
                  <a:cs typeface="+mn-cs"/>
                  <a:sym typeface="Calibri"/>
                </a:defRPr>
              </a:pPr>
            </a:p>
          </p:txBody>
        </p:sp>
        <p:pic>
          <p:nvPicPr>
            <p:cNvPr id="501" name="Picture 5" descr="Picture 5"/>
            <p:cNvPicPr>
              <a:picLocks noChangeAspect="1"/>
            </p:cNvPicPr>
            <p:nvPr/>
          </p:nvPicPr>
          <p:blipFill>
            <a:blip r:embed="rId3">
              <a:extLst/>
            </a:blip>
            <a:stretch>
              <a:fillRect/>
            </a:stretch>
          </p:blipFill>
          <p:spPr>
            <a:xfrm>
              <a:off x="6019800" y="179261"/>
              <a:ext cx="2971802" cy="249089"/>
            </a:xfrm>
            <a:prstGeom prst="rect">
              <a:avLst/>
            </a:prstGeom>
            <a:ln w="12700" cap="flat">
              <a:noFill/>
              <a:miter lim="400000"/>
            </a:ln>
            <a:effectLst/>
          </p:spPr>
        </p:pic>
      </p:grpSp>
      <p:sp>
        <p:nvSpPr>
          <p:cNvPr id="503" name="Text Box 4"/>
          <p:cNvSpPr txBox="1"/>
          <p:nvPr/>
        </p:nvSpPr>
        <p:spPr>
          <a:xfrm>
            <a:off x="230241" y="764704"/>
            <a:ext cx="8261985" cy="517582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spcBef>
                <a:spcPts val="1600"/>
              </a:spcBef>
              <a:defRPr b="1" sz="2800">
                <a:solidFill>
                  <a:srgbClr val="FFFFFF"/>
                </a:solidFill>
                <a:latin typeface="Arial"/>
                <a:ea typeface="Arial"/>
                <a:cs typeface="Arial"/>
                <a:sym typeface="Arial"/>
              </a:defRPr>
            </a:pPr>
            <a:r>
              <a:t>Public Sector Equality Duty</a:t>
            </a:r>
            <a:endParaRPr sz="3200"/>
          </a:p>
          <a:p>
            <a:pPr>
              <a:spcBef>
                <a:spcPts val="1900"/>
              </a:spcBef>
              <a:defRPr sz="2000">
                <a:solidFill>
                  <a:srgbClr val="FFFFFF"/>
                </a:solidFill>
                <a:latin typeface="Arial"/>
                <a:ea typeface="Arial"/>
                <a:cs typeface="Arial"/>
                <a:sym typeface="Arial"/>
              </a:defRPr>
            </a:pPr>
          </a:p>
          <a:p>
            <a:pPr>
              <a:spcBef>
                <a:spcPts val="1200"/>
              </a:spcBef>
              <a:defRPr sz="2000">
                <a:solidFill>
                  <a:srgbClr val="FFFFFF"/>
                </a:solidFill>
                <a:latin typeface="Arial"/>
                <a:ea typeface="Arial"/>
                <a:cs typeface="Arial"/>
                <a:sym typeface="Arial"/>
              </a:defRPr>
            </a:pPr>
            <a:r>
              <a:t>All public bodies have a requirement to:</a:t>
            </a:r>
            <a:endParaRPr sz="3200"/>
          </a:p>
          <a:p>
            <a:pPr>
              <a:spcBef>
                <a:spcPts val="1900"/>
              </a:spcBef>
              <a:defRPr sz="2000">
                <a:solidFill>
                  <a:srgbClr val="FFFFFF"/>
                </a:solidFill>
                <a:latin typeface="Arial"/>
                <a:ea typeface="Arial"/>
                <a:cs typeface="Arial"/>
                <a:sym typeface="Arial"/>
              </a:defRPr>
            </a:pPr>
          </a:p>
          <a:p>
            <a:pPr marL="285750" indent="-285750">
              <a:spcBef>
                <a:spcPts val="1200"/>
              </a:spcBef>
              <a:buSzPct val="100000"/>
              <a:buFont typeface="Arial"/>
              <a:buChar char="•"/>
              <a:defRPr sz="2000">
                <a:solidFill>
                  <a:srgbClr val="FFFFFF"/>
                </a:solidFill>
                <a:latin typeface="Arial"/>
                <a:ea typeface="Arial"/>
                <a:cs typeface="Arial"/>
                <a:sym typeface="Arial"/>
              </a:defRPr>
            </a:pPr>
            <a:r>
              <a:t>Eliminate discrimination, harassment, victimisation and any other conduct that is prohibited by or under the Act</a:t>
            </a:r>
            <a:endParaRPr sz="3200"/>
          </a:p>
          <a:p>
            <a:pPr>
              <a:spcBef>
                <a:spcPts val="1900"/>
              </a:spcBef>
              <a:defRPr sz="2000">
                <a:solidFill>
                  <a:srgbClr val="FFFFFF"/>
                </a:solidFill>
                <a:latin typeface="Arial"/>
                <a:ea typeface="Arial"/>
                <a:cs typeface="Arial"/>
                <a:sym typeface="Arial"/>
              </a:defRPr>
            </a:pPr>
          </a:p>
          <a:p>
            <a:pPr marL="285750" indent="-285750">
              <a:spcBef>
                <a:spcPts val="1200"/>
              </a:spcBef>
              <a:buSzPct val="100000"/>
              <a:buFont typeface="Arial"/>
              <a:buChar char="•"/>
              <a:defRPr sz="2000">
                <a:solidFill>
                  <a:srgbClr val="FFFFFF"/>
                </a:solidFill>
                <a:latin typeface="Arial"/>
                <a:ea typeface="Arial"/>
                <a:cs typeface="Arial"/>
                <a:sym typeface="Arial"/>
              </a:defRPr>
            </a:pPr>
            <a:r>
              <a:t>Advance equality of opportunity between persons who share a relevant protected characteristic and persons who do not share it</a:t>
            </a:r>
            <a:endParaRPr sz="3200"/>
          </a:p>
          <a:p>
            <a:pPr>
              <a:spcBef>
                <a:spcPts val="1900"/>
              </a:spcBef>
              <a:defRPr sz="2000">
                <a:solidFill>
                  <a:srgbClr val="FFFFFF"/>
                </a:solidFill>
                <a:latin typeface="Arial"/>
                <a:ea typeface="Arial"/>
                <a:cs typeface="Arial"/>
                <a:sym typeface="Arial"/>
              </a:defRPr>
            </a:pPr>
          </a:p>
          <a:p>
            <a:pPr marL="285750" indent="-285750">
              <a:spcBef>
                <a:spcPts val="400"/>
              </a:spcBef>
              <a:buSzPct val="100000"/>
              <a:buFont typeface="Arial"/>
              <a:buChar char="•"/>
              <a:defRPr sz="2000">
                <a:solidFill>
                  <a:srgbClr val="FFFFFF"/>
                </a:solidFill>
                <a:latin typeface="Arial"/>
                <a:ea typeface="Arial"/>
                <a:cs typeface="Arial"/>
                <a:sym typeface="Arial"/>
              </a:defRPr>
            </a:pPr>
            <a:r>
              <a:t>Foster good relations between persons who share a relevant protected characteristic and persons who do not share it. </a:t>
            </a:r>
          </a:p>
        </p:txBody>
      </p:sp>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07" name="Rectangle 43"/>
          <p:cNvSpPr/>
          <p:nvPr/>
        </p:nvSpPr>
        <p:spPr>
          <a:xfrm>
            <a:off x="0" y="-26988"/>
            <a:ext cx="9144000" cy="6858001"/>
          </a:xfrm>
          <a:prstGeom prst="rect">
            <a:avLst/>
          </a:prstGeom>
          <a:solidFill>
            <a:srgbClr val="404040"/>
          </a:solidFill>
          <a:ln w="76200">
            <a:solidFill>
              <a:srgbClr val="FFFFFF"/>
            </a:solidFill>
          </a:ln>
        </p:spPr>
        <p:txBody>
          <a:bodyPr lIns="45718" tIns="45718" rIns="45718" bIns="45718" anchor="ctr"/>
          <a:lstStyle/>
          <a:p>
            <a:pPr algn="ctr">
              <a:defRPr>
                <a:solidFill>
                  <a:srgbClr val="FFFFFF"/>
                </a:solidFill>
                <a:latin typeface="+mn-lt"/>
                <a:ea typeface="+mn-ea"/>
                <a:cs typeface="+mn-cs"/>
                <a:sym typeface="Calibri"/>
              </a:defRPr>
            </a:pPr>
          </a:p>
        </p:txBody>
      </p:sp>
      <p:sp>
        <p:nvSpPr>
          <p:cNvPr id="508" name="TextBox 3"/>
          <p:cNvSpPr txBox="1"/>
          <p:nvPr/>
        </p:nvSpPr>
        <p:spPr>
          <a:xfrm>
            <a:off x="2025330" y="1187450"/>
            <a:ext cx="5434650" cy="64631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sz="4000">
                <a:solidFill>
                  <a:srgbClr val="FFFFFF"/>
                </a:solidFill>
                <a:latin typeface="Arial"/>
                <a:ea typeface="Arial"/>
                <a:cs typeface="Arial"/>
                <a:sym typeface="Arial"/>
              </a:defRPr>
            </a:lvl1pPr>
          </a:lstStyle>
          <a:p>
            <a:pPr/>
            <a:r>
              <a:t>Q. WHAT IS RACISM?</a:t>
            </a:r>
          </a:p>
        </p:txBody>
      </p:sp>
      <p:grpSp>
        <p:nvGrpSpPr>
          <p:cNvPr id="514" name="Group 13"/>
          <p:cNvGrpSpPr/>
          <p:nvPr/>
        </p:nvGrpSpPr>
        <p:grpSpPr>
          <a:xfrm>
            <a:off x="272784" y="2789893"/>
            <a:ext cx="3975040" cy="1224239"/>
            <a:chOff x="0" y="-1"/>
            <a:chExt cx="3975038" cy="1224238"/>
          </a:xfrm>
        </p:grpSpPr>
        <p:grpSp>
          <p:nvGrpSpPr>
            <p:cNvPr id="512" name="Group 14"/>
            <p:cNvGrpSpPr/>
            <p:nvPr/>
          </p:nvGrpSpPr>
          <p:grpSpPr>
            <a:xfrm>
              <a:off x="-1" y="-2"/>
              <a:ext cx="3975040" cy="1224239"/>
              <a:chOff x="0" y="0"/>
              <a:chExt cx="3975038" cy="1224238"/>
            </a:xfrm>
          </p:grpSpPr>
          <p:sp>
            <p:nvSpPr>
              <p:cNvPr id="509" name="Rectangle 16"/>
              <p:cNvSpPr/>
              <p:nvPr/>
            </p:nvSpPr>
            <p:spPr>
              <a:xfrm>
                <a:off x="-1" y="-1"/>
                <a:ext cx="3582203" cy="1224142"/>
              </a:xfrm>
              <a:prstGeom prst="rect">
                <a:avLst/>
              </a:prstGeom>
              <a:solidFill>
                <a:srgbClr val="C00000"/>
              </a:solidFill>
              <a:ln w="25400" cap="flat">
                <a:solidFill>
                  <a:srgbClr val="FFFFFF"/>
                </a:solidFill>
                <a:prstDash val="solid"/>
                <a:round/>
              </a:ln>
              <a:effectLst/>
            </p:spPr>
            <p:txBody>
              <a:bodyPr wrap="square" lIns="45718" tIns="45718" rIns="45718" bIns="45718" numCol="1" anchor="ctr">
                <a:noAutofit/>
              </a:bodyPr>
              <a:lstStyle/>
              <a:p>
                <a:pPr algn="ctr">
                  <a:spcBef>
                    <a:spcPts val="400"/>
                  </a:spcBef>
                  <a:defRPr>
                    <a:latin typeface="+mn-lt"/>
                    <a:ea typeface="+mn-ea"/>
                    <a:cs typeface="+mn-cs"/>
                    <a:sym typeface="Calibri"/>
                  </a:defRPr>
                </a:pPr>
              </a:p>
            </p:txBody>
          </p:sp>
          <p:sp>
            <p:nvSpPr>
              <p:cNvPr id="510" name="Trapezoid 17"/>
              <p:cNvSpPr/>
              <p:nvPr/>
            </p:nvSpPr>
            <p:spPr>
              <a:xfrm rot="5400000">
                <a:off x="3150863" y="400062"/>
                <a:ext cx="1224142" cy="42421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1871" y="0"/>
                    </a:lnTo>
                    <a:lnTo>
                      <a:pt x="19729" y="0"/>
                    </a:lnTo>
                    <a:lnTo>
                      <a:pt x="21600" y="21600"/>
                    </a:lnTo>
                    <a:close/>
                  </a:path>
                </a:pathLst>
              </a:custGeom>
              <a:solidFill>
                <a:srgbClr val="C00000"/>
              </a:solidFill>
              <a:ln w="25400" cap="flat">
                <a:solidFill>
                  <a:srgbClr val="FFFFFF"/>
                </a:solidFill>
                <a:prstDash val="solid"/>
                <a:round/>
              </a:ln>
              <a:effectLst/>
            </p:spPr>
            <p:txBody>
              <a:bodyPr wrap="square" lIns="45718" tIns="45718" rIns="45718" bIns="45718" numCol="1" anchor="ctr">
                <a:noAutofit/>
              </a:bodyPr>
              <a:lstStyle/>
              <a:p>
                <a:pPr algn="ctr">
                  <a:spcBef>
                    <a:spcPts val="400"/>
                  </a:spcBef>
                  <a:defRPr>
                    <a:latin typeface="+mn-lt"/>
                    <a:ea typeface="+mn-ea"/>
                    <a:cs typeface="+mn-cs"/>
                    <a:sym typeface="Calibri"/>
                  </a:defRPr>
                </a:pPr>
              </a:p>
            </p:txBody>
          </p:sp>
          <p:sp>
            <p:nvSpPr>
              <p:cNvPr id="511" name="TextBox 18"/>
              <p:cNvSpPr txBox="1"/>
              <p:nvPr/>
            </p:nvSpPr>
            <p:spPr>
              <a:xfrm>
                <a:off x="194586" y="288902"/>
                <a:ext cx="3321066" cy="64632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8" tIns="45718" rIns="45718" bIns="45718" numCol="1" anchor="t">
                <a:spAutoFit/>
              </a:bodyPr>
              <a:lstStyle>
                <a:lvl1pPr algn="ctr">
                  <a:spcBef>
                    <a:spcPts val="900"/>
                  </a:spcBef>
                  <a:defRPr b="1" sz="4000">
                    <a:ln w="18415" cap="flat">
                      <a:solidFill>
                        <a:srgbClr val="FFFFFF"/>
                      </a:solidFill>
                      <a:prstDash val="solid"/>
                      <a:round/>
                    </a:ln>
                    <a:solidFill>
                      <a:srgbClr val="FFFFFF"/>
                    </a:solidFill>
                    <a:latin typeface="Arial"/>
                    <a:ea typeface="Arial"/>
                    <a:cs typeface="Arial"/>
                    <a:sym typeface="Arial"/>
                  </a:defRPr>
                </a:lvl1pPr>
              </a:lstStyle>
              <a:p>
                <a:pPr/>
                <a:r>
                  <a:t>Skin Colour</a:t>
                </a:r>
              </a:p>
            </p:txBody>
          </p:sp>
        </p:grpSp>
        <p:sp>
          <p:nvSpPr>
            <p:cNvPr id="513" name="Rectangle 15"/>
            <p:cNvSpPr txBox="1"/>
            <p:nvPr/>
          </p:nvSpPr>
          <p:spPr>
            <a:xfrm>
              <a:off x="3609620" y="320061"/>
              <a:ext cx="306625" cy="70103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8" tIns="45718" rIns="45718" bIns="45718" numCol="1" anchor="t">
              <a:spAutoFit/>
            </a:bodyPr>
            <a:lstStyle>
              <a:lvl1pPr algn="ctr">
                <a:spcBef>
                  <a:spcPts val="900"/>
                </a:spcBef>
                <a:defRPr b="1" sz="4000">
                  <a:ln w="18000" cap="flat">
                    <a:solidFill>
                      <a:srgbClr val="000000"/>
                    </a:solidFill>
                    <a:prstDash val="solid"/>
                    <a:miter lim="800000"/>
                  </a:ln>
                  <a:latin typeface="Sinkin Sans 400 Regular"/>
                  <a:ea typeface="Sinkin Sans 400 Regular"/>
                  <a:cs typeface="Sinkin Sans 400 Regular"/>
                  <a:sym typeface="Sinkin Sans 400 Regular"/>
                </a:defRPr>
              </a:lvl1pPr>
            </a:lstStyle>
            <a:p>
              <a:pPr/>
              <a:r>
                <a:t>1</a:t>
              </a:r>
            </a:p>
          </p:txBody>
        </p:sp>
      </p:grpSp>
      <p:grpSp>
        <p:nvGrpSpPr>
          <p:cNvPr id="520" name="Group 22"/>
          <p:cNvGrpSpPr/>
          <p:nvPr/>
        </p:nvGrpSpPr>
        <p:grpSpPr>
          <a:xfrm>
            <a:off x="190194" y="4763356"/>
            <a:ext cx="3966490" cy="1230884"/>
            <a:chOff x="-1" y="-1"/>
            <a:chExt cx="3966489" cy="1230882"/>
          </a:xfrm>
        </p:grpSpPr>
        <p:grpSp>
          <p:nvGrpSpPr>
            <p:cNvPr id="518" name="Group 23"/>
            <p:cNvGrpSpPr/>
            <p:nvPr/>
          </p:nvGrpSpPr>
          <p:grpSpPr>
            <a:xfrm>
              <a:off x="-2" y="-2"/>
              <a:ext cx="3966490" cy="1230884"/>
              <a:chOff x="0" y="0"/>
              <a:chExt cx="3966489" cy="1230882"/>
            </a:xfrm>
          </p:grpSpPr>
          <p:sp>
            <p:nvSpPr>
              <p:cNvPr id="515" name="Rectangle 25"/>
              <p:cNvSpPr/>
              <p:nvPr/>
            </p:nvSpPr>
            <p:spPr>
              <a:xfrm>
                <a:off x="3507" y="6743"/>
                <a:ext cx="3555140" cy="1224140"/>
              </a:xfrm>
              <a:prstGeom prst="rect">
                <a:avLst/>
              </a:prstGeom>
              <a:solidFill>
                <a:srgbClr val="C00000"/>
              </a:solidFill>
              <a:ln w="25400" cap="flat">
                <a:solidFill>
                  <a:srgbClr val="FFFFFF"/>
                </a:solidFill>
                <a:prstDash val="solid"/>
                <a:round/>
              </a:ln>
              <a:effectLst/>
            </p:spPr>
            <p:txBody>
              <a:bodyPr wrap="square" lIns="45718" tIns="45718" rIns="45718" bIns="45718" numCol="1" anchor="ctr">
                <a:noAutofit/>
              </a:bodyPr>
              <a:lstStyle/>
              <a:p>
                <a:pPr algn="ctr">
                  <a:spcBef>
                    <a:spcPts val="400"/>
                  </a:spcBef>
                  <a:defRPr>
                    <a:latin typeface="Sinkin Sans 400 Regular"/>
                    <a:ea typeface="Sinkin Sans 400 Regular"/>
                    <a:cs typeface="Sinkin Sans 400 Regular"/>
                    <a:sym typeface="Sinkin Sans 400 Regular"/>
                  </a:defRPr>
                </a:pPr>
              </a:p>
            </p:txBody>
          </p:sp>
          <p:sp>
            <p:nvSpPr>
              <p:cNvPr id="516" name="Trapezoid 26"/>
              <p:cNvSpPr/>
              <p:nvPr/>
            </p:nvSpPr>
            <p:spPr>
              <a:xfrm rot="5400000">
                <a:off x="3143916" y="401566"/>
                <a:ext cx="1224140" cy="42100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1857" y="0"/>
                    </a:lnTo>
                    <a:lnTo>
                      <a:pt x="19743" y="0"/>
                    </a:lnTo>
                    <a:lnTo>
                      <a:pt x="21600" y="21600"/>
                    </a:lnTo>
                    <a:close/>
                  </a:path>
                </a:pathLst>
              </a:custGeom>
              <a:solidFill>
                <a:srgbClr val="C00000"/>
              </a:solidFill>
              <a:ln w="25400" cap="flat">
                <a:solidFill>
                  <a:srgbClr val="FFFFFF"/>
                </a:solidFill>
                <a:prstDash val="solid"/>
                <a:round/>
              </a:ln>
              <a:effectLst/>
            </p:spPr>
            <p:txBody>
              <a:bodyPr wrap="square" lIns="45718" tIns="45718" rIns="45718" bIns="45718" numCol="1" anchor="ctr">
                <a:noAutofit/>
              </a:bodyPr>
              <a:lstStyle/>
              <a:p>
                <a:pPr algn="ctr">
                  <a:spcBef>
                    <a:spcPts val="400"/>
                  </a:spcBef>
                  <a:defRPr>
                    <a:latin typeface="Sinkin Sans 400 Regular"/>
                    <a:ea typeface="Sinkin Sans 400 Regular"/>
                    <a:cs typeface="Sinkin Sans 400 Regular"/>
                    <a:sym typeface="Sinkin Sans 400 Regular"/>
                  </a:defRPr>
                </a:pPr>
              </a:p>
            </p:txBody>
          </p:sp>
          <p:sp>
            <p:nvSpPr>
              <p:cNvPr id="517" name="TextBox 27"/>
              <p:cNvSpPr txBox="1"/>
              <p:nvPr/>
            </p:nvSpPr>
            <p:spPr>
              <a:xfrm>
                <a:off x="-1" y="295645"/>
                <a:ext cx="3149290" cy="646320"/>
              </a:xfrm>
              <a:prstGeom prst="rect">
                <a:avLst/>
              </a:prstGeom>
              <a:solidFill>
                <a:srgbClr val="C00000"/>
              </a:solidFill>
              <a:ln w="12700" cap="flat">
                <a:noFill/>
                <a:miter lim="400000"/>
              </a:ln>
              <a:effectLst/>
              <a:extLst>
                <a:ext uri="{C572A759-6A51-4108-AA02-DFA0A04FC94B}">
                  <ma14:wrappingTextBoxFlag xmlns:ma14="http://schemas.microsoft.com/office/mac/drawingml/2011/main" val="1"/>
                </a:ext>
              </a:extLst>
            </p:spPr>
            <p:txBody>
              <a:bodyPr wrap="square" lIns="45718" tIns="45718" rIns="45718" bIns="45718" numCol="1" anchor="t">
                <a:spAutoFit/>
              </a:bodyPr>
              <a:lstStyle>
                <a:lvl1pPr algn="ctr">
                  <a:spcBef>
                    <a:spcPts val="900"/>
                  </a:spcBef>
                  <a:defRPr b="1" sz="4000">
                    <a:ln w="18415" cap="flat">
                      <a:solidFill>
                        <a:srgbClr val="FFFFFF"/>
                      </a:solidFill>
                      <a:prstDash val="solid"/>
                      <a:round/>
                    </a:ln>
                    <a:solidFill>
                      <a:srgbClr val="FFFFFF"/>
                    </a:solidFill>
                    <a:latin typeface="Arial"/>
                    <a:ea typeface="Arial"/>
                    <a:cs typeface="Arial"/>
                    <a:sym typeface="Arial"/>
                  </a:defRPr>
                </a:lvl1pPr>
              </a:lstStyle>
              <a:p>
                <a:pPr/>
                <a:r>
                  <a:t>Religion</a:t>
                </a:r>
              </a:p>
            </p:txBody>
          </p:sp>
        </p:grpSp>
        <p:sp>
          <p:nvSpPr>
            <p:cNvPr id="519" name="Rectangle 24"/>
            <p:cNvSpPr txBox="1"/>
            <p:nvPr/>
          </p:nvSpPr>
          <p:spPr>
            <a:xfrm>
              <a:off x="3610625" y="265427"/>
              <a:ext cx="303618" cy="70103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8" tIns="45718" rIns="45718" bIns="45718" numCol="1" anchor="t">
              <a:spAutoFit/>
            </a:bodyPr>
            <a:lstStyle>
              <a:lvl1pPr algn="ctr">
                <a:spcBef>
                  <a:spcPts val="900"/>
                </a:spcBef>
                <a:defRPr b="1" sz="4000">
                  <a:ln w="18000" cap="flat">
                    <a:solidFill>
                      <a:srgbClr val="000000"/>
                    </a:solidFill>
                    <a:prstDash val="solid"/>
                    <a:miter lim="800000"/>
                  </a:ln>
                  <a:latin typeface="Sinkin Sans 400 Regular"/>
                  <a:ea typeface="Sinkin Sans 400 Regular"/>
                  <a:cs typeface="Sinkin Sans 400 Regular"/>
                  <a:sym typeface="Sinkin Sans 400 Regular"/>
                </a:defRPr>
              </a:lvl1pPr>
            </a:lstStyle>
            <a:p>
              <a:pPr/>
              <a:r>
                <a:t>2</a:t>
              </a:r>
            </a:p>
          </p:txBody>
        </p:sp>
      </p:grpSp>
      <p:grpSp>
        <p:nvGrpSpPr>
          <p:cNvPr id="526" name="Group 28"/>
          <p:cNvGrpSpPr/>
          <p:nvPr/>
        </p:nvGrpSpPr>
        <p:grpSpPr>
          <a:xfrm>
            <a:off x="4696905" y="2816928"/>
            <a:ext cx="4265283" cy="1224145"/>
            <a:chOff x="-1" y="-1"/>
            <a:chExt cx="4265281" cy="1224143"/>
          </a:xfrm>
        </p:grpSpPr>
        <p:grpSp>
          <p:nvGrpSpPr>
            <p:cNvPr id="524" name="Group 29"/>
            <p:cNvGrpSpPr/>
            <p:nvPr/>
          </p:nvGrpSpPr>
          <p:grpSpPr>
            <a:xfrm>
              <a:off x="-2" y="-2"/>
              <a:ext cx="4265283" cy="1224145"/>
              <a:chOff x="0" y="0"/>
              <a:chExt cx="4265281" cy="1224143"/>
            </a:xfrm>
          </p:grpSpPr>
          <p:sp>
            <p:nvSpPr>
              <p:cNvPr id="521" name="Rectangle 31"/>
              <p:cNvSpPr/>
              <p:nvPr/>
            </p:nvSpPr>
            <p:spPr>
              <a:xfrm flipH="1">
                <a:off x="451618" y="-1"/>
                <a:ext cx="3813664" cy="1224144"/>
              </a:xfrm>
              <a:prstGeom prst="rect">
                <a:avLst/>
              </a:prstGeom>
              <a:solidFill>
                <a:srgbClr val="C00000"/>
              </a:solidFill>
              <a:ln w="25400" cap="flat">
                <a:solidFill>
                  <a:srgbClr val="FFFFFF"/>
                </a:solidFill>
                <a:prstDash val="solid"/>
                <a:round/>
              </a:ln>
              <a:effectLst/>
            </p:spPr>
            <p:txBody>
              <a:bodyPr wrap="square" lIns="45718" tIns="45718" rIns="45718" bIns="45718" numCol="1" anchor="ctr">
                <a:noAutofit/>
              </a:bodyPr>
              <a:lstStyle/>
              <a:p>
                <a:pPr algn="ctr">
                  <a:spcBef>
                    <a:spcPts val="400"/>
                  </a:spcBef>
                  <a:defRPr>
                    <a:solidFill>
                      <a:srgbClr val="FFFFFF"/>
                    </a:solidFill>
                    <a:latin typeface="+mn-lt"/>
                    <a:ea typeface="+mn-ea"/>
                    <a:cs typeface="+mn-cs"/>
                    <a:sym typeface="Calibri"/>
                  </a:defRPr>
                </a:pPr>
              </a:p>
            </p:txBody>
          </p:sp>
          <p:sp>
            <p:nvSpPr>
              <p:cNvPr id="522" name="Trapezoid 32"/>
              <p:cNvSpPr/>
              <p:nvPr/>
            </p:nvSpPr>
            <p:spPr>
              <a:xfrm flipH="1" rot="16200000">
                <a:off x="-386264" y="386262"/>
                <a:ext cx="1224145" cy="45161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1992" y="0"/>
                    </a:lnTo>
                    <a:lnTo>
                      <a:pt x="19608" y="0"/>
                    </a:lnTo>
                    <a:lnTo>
                      <a:pt x="21600" y="21600"/>
                    </a:lnTo>
                    <a:close/>
                  </a:path>
                </a:pathLst>
              </a:custGeom>
              <a:solidFill>
                <a:srgbClr val="C00000"/>
              </a:solidFill>
              <a:ln w="25400" cap="flat">
                <a:solidFill>
                  <a:srgbClr val="FFFFFF"/>
                </a:solidFill>
                <a:prstDash val="solid"/>
                <a:round/>
              </a:ln>
              <a:effectLst/>
            </p:spPr>
            <p:txBody>
              <a:bodyPr wrap="square" lIns="45718" tIns="45718" rIns="45718" bIns="45718" numCol="1" anchor="ctr">
                <a:noAutofit/>
              </a:bodyPr>
              <a:lstStyle/>
              <a:p>
                <a:pPr algn="ctr">
                  <a:spcBef>
                    <a:spcPts val="400"/>
                  </a:spcBef>
                  <a:defRPr>
                    <a:solidFill>
                      <a:srgbClr val="FFFFFF"/>
                    </a:solidFill>
                    <a:latin typeface="+mn-lt"/>
                    <a:ea typeface="+mn-ea"/>
                    <a:cs typeface="+mn-cs"/>
                    <a:sym typeface="Calibri"/>
                  </a:defRPr>
                </a:pPr>
              </a:p>
            </p:txBody>
          </p:sp>
          <p:sp>
            <p:nvSpPr>
              <p:cNvPr id="523" name="TextBox 33"/>
              <p:cNvSpPr txBox="1"/>
              <p:nvPr/>
            </p:nvSpPr>
            <p:spPr>
              <a:xfrm>
                <a:off x="547933" y="279720"/>
                <a:ext cx="3378301" cy="646320"/>
              </a:xfrm>
              <a:prstGeom prst="rect">
                <a:avLst/>
              </a:prstGeom>
              <a:solidFill>
                <a:srgbClr val="C00000"/>
              </a:solidFill>
              <a:ln w="12700" cap="flat">
                <a:noFill/>
                <a:miter lim="400000"/>
              </a:ln>
              <a:effectLst/>
              <a:extLst>
                <a:ext uri="{C572A759-6A51-4108-AA02-DFA0A04FC94B}">
                  <ma14:wrappingTextBoxFlag xmlns:ma14="http://schemas.microsoft.com/office/mac/drawingml/2011/main" val="1"/>
                </a:ext>
              </a:extLst>
            </p:spPr>
            <p:txBody>
              <a:bodyPr wrap="square" lIns="45718" tIns="45718" rIns="45718" bIns="45718" numCol="1" anchor="t">
                <a:spAutoFit/>
              </a:bodyPr>
              <a:lstStyle>
                <a:lvl1pPr algn="ctr">
                  <a:spcBef>
                    <a:spcPts val="900"/>
                  </a:spcBef>
                  <a:defRPr b="1" sz="4000">
                    <a:ln w="18415" cap="flat">
                      <a:solidFill>
                        <a:srgbClr val="FFFFFF"/>
                      </a:solidFill>
                      <a:prstDash val="solid"/>
                      <a:round/>
                    </a:ln>
                    <a:solidFill>
                      <a:srgbClr val="FFFFFF"/>
                    </a:solidFill>
                    <a:latin typeface="Arial"/>
                    <a:ea typeface="Arial"/>
                    <a:cs typeface="Arial"/>
                    <a:sym typeface="Arial"/>
                  </a:defRPr>
                </a:lvl1pPr>
              </a:lstStyle>
              <a:p>
                <a:pPr/>
                <a:r>
                  <a:t>Nationality</a:t>
                </a:r>
              </a:p>
            </p:txBody>
          </p:sp>
        </p:grpSp>
        <p:sp>
          <p:nvSpPr>
            <p:cNvPr id="525" name="Rectangle 30"/>
            <p:cNvSpPr txBox="1"/>
            <p:nvPr/>
          </p:nvSpPr>
          <p:spPr>
            <a:xfrm>
              <a:off x="60256" y="279720"/>
              <a:ext cx="332345" cy="70103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8" tIns="45718" rIns="45718" bIns="45718" numCol="1" anchor="t">
              <a:spAutoFit/>
            </a:bodyPr>
            <a:lstStyle>
              <a:lvl1pPr algn="ctr">
                <a:spcBef>
                  <a:spcPts val="900"/>
                </a:spcBef>
                <a:defRPr b="1" sz="4000">
                  <a:ln w="18000" cap="flat">
                    <a:solidFill>
                      <a:srgbClr val="000000"/>
                    </a:solidFill>
                    <a:prstDash val="solid"/>
                    <a:miter lim="800000"/>
                  </a:ln>
                  <a:latin typeface="Sinkin Sans 400 Regular"/>
                  <a:ea typeface="Sinkin Sans 400 Regular"/>
                  <a:cs typeface="Sinkin Sans 400 Regular"/>
                  <a:sym typeface="Sinkin Sans 400 Regular"/>
                </a:defRPr>
              </a:lvl1pPr>
            </a:lstStyle>
            <a:p>
              <a:pPr/>
              <a:r>
                <a:t>3</a:t>
              </a:r>
            </a:p>
          </p:txBody>
        </p:sp>
      </p:grpSp>
      <p:grpSp>
        <p:nvGrpSpPr>
          <p:cNvPr id="532" name="Group 34"/>
          <p:cNvGrpSpPr/>
          <p:nvPr/>
        </p:nvGrpSpPr>
        <p:grpSpPr>
          <a:xfrm>
            <a:off x="4538795" y="4766726"/>
            <a:ext cx="4265283" cy="1224145"/>
            <a:chOff x="-1" y="-1"/>
            <a:chExt cx="4265281" cy="1224143"/>
          </a:xfrm>
        </p:grpSpPr>
        <p:grpSp>
          <p:nvGrpSpPr>
            <p:cNvPr id="530" name="Group 35"/>
            <p:cNvGrpSpPr/>
            <p:nvPr/>
          </p:nvGrpSpPr>
          <p:grpSpPr>
            <a:xfrm>
              <a:off x="-2" y="-2"/>
              <a:ext cx="4265283" cy="1224145"/>
              <a:chOff x="0" y="0"/>
              <a:chExt cx="4265281" cy="1224143"/>
            </a:xfrm>
          </p:grpSpPr>
          <p:sp>
            <p:nvSpPr>
              <p:cNvPr id="527" name="Rectangle 37"/>
              <p:cNvSpPr/>
              <p:nvPr/>
            </p:nvSpPr>
            <p:spPr>
              <a:xfrm flipH="1">
                <a:off x="451618" y="-1"/>
                <a:ext cx="3813664" cy="1224144"/>
              </a:xfrm>
              <a:prstGeom prst="rect">
                <a:avLst/>
              </a:prstGeom>
              <a:solidFill>
                <a:srgbClr val="C00000"/>
              </a:solidFill>
              <a:ln w="25400" cap="flat">
                <a:solidFill>
                  <a:srgbClr val="FFFFFF"/>
                </a:solidFill>
                <a:prstDash val="solid"/>
                <a:round/>
              </a:ln>
              <a:effectLst/>
            </p:spPr>
            <p:txBody>
              <a:bodyPr wrap="square" lIns="45718" tIns="45718" rIns="45718" bIns="45718" numCol="1" anchor="ctr">
                <a:noAutofit/>
              </a:bodyPr>
              <a:lstStyle/>
              <a:p>
                <a:pPr algn="ctr">
                  <a:spcBef>
                    <a:spcPts val="400"/>
                  </a:spcBef>
                  <a:defRPr>
                    <a:solidFill>
                      <a:srgbClr val="FFFFFF"/>
                    </a:solidFill>
                    <a:latin typeface="Sinkin Sans 400 Regular"/>
                    <a:ea typeface="Sinkin Sans 400 Regular"/>
                    <a:cs typeface="Sinkin Sans 400 Regular"/>
                    <a:sym typeface="Sinkin Sans 400 Regular"/>
                  </a:defRPr>
                </a:pPr>
              </a:p>
            </p:txBody>
          </p:sp>
          <p:sp>
            <p:nvSpPr>
              <p:cNvPr id="528" name="Trapezoid 38"/>
              <p:cNvSpPr/>
              <p:nvPr/>
            </p:nvSpPr>
            <p:spPr>
              <a:xfrm flipH="1" rot="16200000">
                <a:off x="-386264" y="386262"/>
                <a:ext cx="1224145" cy="45161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1992" y="0"/>
                    </a:lnTo>
                    <a:lnTo>
                      <a:pt x="19608" y="0"/>
                    </a:lnTo>
                    <a:lnTo>
                      <a:pt x="21600" y="21600"/>
                    </a:lnTo>
                    <a:close/>
                  </a:path>
                </a:pathLst>
              </a:custGeom>
              <a:solidFill>
                <a:srgbClr val="C00000"/>
              </a:solidFill>
              <a:ln w="25400" cap="flat">
                <a:solidFill>
                  <a:srgbClr val="FFFFFF"/>
                </a:solidFill>
                <a:prstDash val="solid"/>
                <a:round/>
              </a:ln>
              <a:effectLst/>
            </p:spPr>
            <p:txBody>
              <a:bodyPr wrap="square" lIns="45718" tIns="45718" rIns="45718" bIns="45718" numCol="1" anchor="ctr">
                <a:noAutofit/>
              </a:bodyPr>
              <a:lstStyle/>
              <a:p>
                <a:pPr algn="ctr">
                  <a:spcBef>
                    <a:spcPts val="400"/>
                  </a:spcBef>
                  <a:defRPr>
                    <a:solidFill>
                      <a:srgbClr val="FFFFFF"/>
                    </a:solidFill>
                    <a:latin typeface="Sinkin Sans 400 Regular"/>
                    <a:ea typeface="Sinkin Sans 400 Regular"/>
                    <a:cs typeface="Sinkin Sans 400 Regular"/>
                    <a:sym typeface="Sinkin Sans 400 Regular"/>
                  </a:defRPr>
                </a:pPr>
              </a:p>
            </p:txBody>
          </p:sp>
          <p:sp>
            <p:nvSpPr>
              <p:cNvPr id="529" name="TextBox 39"/>
              <p:cNvSpPr txBox="1"/>
              <p:nvPr/>
            </p:nvSpPr>
            <p:spPr>
              <a:xfrm>
                <a:off x="730312" y="312845"/>
                <a:ext cx="3378301" cy="646320"/>
              </a:xfrm>
              <a:prstGeom prst="rect">
                <a:avLst/>
              </a:prstGeom>
              <a:solidFill>
                <a:srgbClr val="C00000"/>
              </a:solidFill>
              <a:ln w="12700" cap="flat">
                <a:noFill/>
                <a:miter lim="400000"/>
              </a:ln>
              <a:effectLst/>
              <a:extLst>
                <a:ext uri="{C572A759-6A51-4108-AA02-DFA0A04FC94B}">
                  <ma14:wrappingTextBoxFlag xmlns:ma14="http://schemas.microsoft.com/office/mac/drawingml/2011/main" val="1"/>
                </a:ext>
              </a:extLst>
            </p:spPr>
            <p:txBody>
              <a:bodyPr wrap="square" lIns="45718" tIns="45718" rIns="45718" bIns="45718" numCol="1" anchor="t">
                <a:spAutoFit/>
              </a:bodyPr>
              <a:lstStyle>
                <a:lvl1pPr algn="ctr">
                  <a:spcBef>
                    <a:spcPts val="900"/>
                  </a:spcBef>
                  <a:defRPr b="1" sz="4000">
                    <a:ln w="18415" cap="flat">
                      <a:solidFill>
                        <a:srgbClr val="FFFFFF"/>
                      </a:solidFill>
                      <a:prstDash val="solid"/>
                      <a:round/>
                    </a:ln>
                    <a:solidFill>
                      <a:srgbClr val="FFFFFF"/>
                    </a:solidFill>
                    <a:latin typeface="Arial"/>
                    <a:ea typeface="Arial"/>
                    <a:cs typeface="Arial"/>
                    <a:sym typeface="Arial"/>
                  </a:defRPr>
                </a:lvl1pPr>
              </a:lstStyle>
              <a:p>
                <a:pPr/>
                <a:r>
                  <a:t>Culture</a:t>
                </a:r>
              </a:p>
            </p:txBody>
          </p:sp>
        </p:grpSp>
        <p:sp>
          <p:nvSpPr>
            <p:cNvPr id="531" name="Rectangle 36"/>
            <p:cNvSpPr txBox="1"/>
            <p:nvPr/>
          </p:nvSpPr>
          <p:spPr>
            <a:xfrm>
              <a:off x="62121" y="305404"/>
              <a:ext cx="332345" cy="70103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8" tIns="45718" rIns="45718" bIns="45718" numCol="1" anchor="t">
              <a:spAutoFit/>
            </a:bodyPr>
            <a:lstStyle>
              <a:lvl1pPr algn="ctr">
                <a:spcBef>
                  <a:spcPts val="900"/>
                </a:spcBef>
                <a:defRPr b="1" sz="4000">
                  <a:ln w="18000" cap="flat">
                    <a:solidFill>
                      <a:srgbClr val="000000"/>
                    </a:solidFill>
                    <a:prstDash val="solid"/>
                    <a:miter lim="800000"/>
                  </a:ln>
                  <a:latin typeface="Sinkin Sans 400 Regular"/>
                  <a:ea typeface="Sinkin Sans 400 Regular"/>
                  <a:cs typeface="Sinkin Sans 400 Regular"/>
                  <a:sym typeface="Sinkin Sans 400 Regular"/>
                </a:defRPr>
              </a:lvl1pPr>
            </a:lstStyle>
            <a:p>
              <a:pPr/>
              <a:r>
                <a:t>4</a:t>
              </a:r>
            </a:p>
          </p:txBody>
        </p:sp>
      </p:grpSp>
      <p:pic>
        <p:nvPicPr>
          <p:cNvPr id="533" name="Picture 6" descr="Picture 6"/>
          <p:cNvPicPr>
            <a:picLocks noChangeAspect="1"/>
          </p:cNvPicPr>
          <p:nvPr/>
        </p:nvPicPr>
        <p:blipFill>
          <a:blip r:embed="rId3">
            <a:extLst/>
          </a:blip>
          <a:stretch>
            <a:fillRect/>
          </a:stretch>
        </p:blipFill>
        <p:spPr>
          <a:xfrm>
            <a:off x="6019800" y="152400"/>
            <a:ext cx="2971800" cy="249240"/>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path" nodeType="clickEffect" presetSubtype="0" presetID="-1" grpId="1" accel="50000" decel="50000" fill="hold">
                                  <p:stCondLst>
                                    <p:cond delay="0"/>
                                  </p:stCondLst>
                                  <p:childTnLst>
                                    <p:animMotion path="M 0.000000 0.000000 L 0.366150 -0.003471" origin="layout" pathEditMode="relative">
                                      <p:cBhvr>
                                        <p:cTn id="6" dur="2000" fill="hold"/>
                                        <p:tgtEl>
                                          <p:spTgt spid="514"/>
                                        </p:tgtEl>
                                        <p:attrNameLst>
                                          <p:attrName>ppt_x</p:attrName>
                                          <p:attrName>ppt_y</p:attrName>
                                        </p:attrNameLst>
                                      </p:cBhvr>
                                    </p:animMotion>
                                  </p:childTnLst>
                                </p:cTn>
                              </p:par>
                            </p:childTnLst>
                          </p:cTn>
                        </p:par>
                      </p:childTnLst>
                    </p:cTn>
                  </p:par>
                  <p:par>
                    <p:cTn id="7" fill="hold">
                      <p:stCondLst>
                        <p:cond delay="indefinite"/>
                      </p:stCondLst>
                      <p:childTnLst>
                        <p:par>
                          <p:cTn id="8" fill="hold">
                            <p:stCondLst>
                              <p:cond delay="0"/>
                            </p:stCondLst>
                            <p:childTnLst>
                              <p:par>
                                <p:cTn id="9" presetClass="path" nodeType="clickEffect" presetSubtype="0" presetID="-1" grpId="2" accel="50000" decel="50000" fill="hold">
                                  <p:stCondLst>
                                    <p:cond delay="0"/>
                                  </p:stCondLst>
                                  <p:childTnLst>
                                    <p:animMotion path="M 0.366150 -0.003471 L 0.002960 -0.002311" origin="layout" pathEditMode="relative">
                                      <p:cBhvr>
                                        <p:cTn id="10" dur="2000" fill="hold"/>
                                        <p:tgtEl>
                                          <p:spTgt spid="514"/>
                                        </p:tgtEl>
                                        <p:attrNameLst>
                                          <p:attrName>ppt_x</p:attrName>
                                          <p:attrName>ppt_y</p:attrName>
                                        </p:attrNameLst>
                                      </p:cBhvr>
                                    </p:animMotion>
                                  </p:childTnLst>
                                </p:cTn>
                              </p:par>
                            </p:childTnLst>
                          </p:cTn>
                        </p:par>
                      </p:childTnLst>
                    </p:cTn>
                  </p:par>
                  <p:par>
                    <p:cTn id="11" fill="hold">
                      <p:stCondLst>
                        <p:cond delay="indefinite"/>
                      </p:stCondLst>
                      <p:childTnLst>
                        <p:par>
                          <p:cTn id="12" fill="hold">
                            <p:stCondLst>
                              <p:cond delay="0"/>
                            </p:stCondLst>
                            <p:childTnLst>
                              <p:par>
                                <p:cTn id="13" presetClass="path" nodeType="clickEffect" presetSubtype="0" presetID="-1" grpId="3" accel="50000" decel="50000" fill="hold">
                                  <p:stCondLst>
                                    <p:cond delay="0"/>
                                  </p:stCondLst>
                                  <p:childTnLst>
                                    <p:animMotion path="M 0.000000 0.000000 L 0.366150 -0.003471" origin="layout" pathEditMode="relative">
                                      <p:cBhvr>
                                        <p:cTn id="14" dur="2000" fill="hold"/>
                                        <p:tgtEl>
                                          <p:spTgt spid="520"/>
                                        </p:tgtEl>
                                        <p:attrNameLst>
                                          <p:attrName>ppt_x</p:attrName>
                                          <p:attrName>ppt_y</p:attrName>
                                        </p:attrNameLst>
                                      </p:cBhvr>
                                    </p:animMotion>
                                  </p:childTnLst>
                                </p:cTn>
                              </p:par>
                            </p:childTnLst>
                          </p:cTn>
                        </p:par>
                      </p:childTnLst>
                    </p:cTn>
                  </p:par>
                  <p:par>
                    <p:cTn id="15" fill="hold">
                      <p:stCondLst>
                        <p:cond delay="indefinite"/>
                      </p:stCondLst>
                      <p:childTnLst>
                        <p:par>
                          <p:cTn id="16" fill="hold">
                            <p:stCondLst>
                              <p:cond delay="0"/>
                            </p:stCondLst>
                            <p:childTnLst>
                              <p:par>
                                <p:cTn id="17" presetClass="path" nodeType="clickEffect" presetSubtype="0" presetID="-1" grpId="4" accel="50000" decel="50000" fill="hold">
                                  <p:stCondLst>
                                    <p:cond delay="0"/>
                                  </p:stCondLst>
                                  <p:childTnLst>
                                    <p:animMotion path="M 0.366150 -0.003471 L 0.002960 -0.002311" origin="layout" pathEditMode="relative">
                                      <p:cBhvr>
                                        <p:cTn id="18" dur="2000" fill="hold"/>
                                        <p:tgtEl>
                                          <p:spTgt spid="520"/>
                                        </p:tgtEl>
                                        <p:attrNameLst>
                                          <p:attrName>ppt_x</p:attrName>
                                          <p:attrName>ppt_y</p:attrName>
                                        </p:attrNameLst>
                                      </p:cBhvr>
                                    </p:animMotion>
                                  </p:childTnLst>
                                </p:cTn>
                              </p:par>
                            </p:childTnLst>
                          </p:cTn>
                        </p:par>
                      </p:childTnLst>
                    </p:cTn>
                  </p:par>
                  <p:par>
                    <p:cTn id="19" fill="hold">
                      <p:stCondLst>
                        <p:cond delay="indefinite"/>
                      </p:stCondLst>
                      <p:childTnLst>
                        <p:par>
                          <p:cTn id="20" fill="hold">
                            <p:stCondLst>
                              <p:cond delay="0"/>
                            </p:stCondLst>
                            <p:childTnLst>
                              <p:par>
                                <p:cTn id="21" presetClass="path" nodeType="clickEffect" presetSubtype="0" presetID="-1" grpId="5" accel="50000" decel="50000" fill="hold">
                                  <p:stCondLst>
                                    <p:cond delay="0"/>
                                  </p:stCondLst>
                                  <p:childTnLst>
                                    <p:animMotion path="M 0.000000 0.000000 L -0.398613 -0.001163" origin="layout" pathEditMode="relative">
                                      <p:cBhvr>
                                        <p:cTn id="22" dur="2000" fill="hold"/>
                                        <p:tgtEl>
                                          <p:spTgt spid="526"/>
                                        </p:tgtEl>
                                        <p:attrNameLst>
                                          <p:attrName>ppt_x</p:attrName>
                                          <p:attrName>ppt_y</p:attrName>
                                        </p:attrNameLst>
                                      </p:cBhvr>
                                    </p:animMotion>
                                  </p:childTnLst>
                                </p:cTn>
                              </p:par>
                            </p:childTnLst>
                          </p:cTn>
                        </p:par>
                      </p:childTnLst>
                    </p:cTn>
                  </p:par>
                  <p:par>
                    <p:cTn id="23" fill="hold">
                      <p:stCondLst>
                        <p:cond delay="indefinite"/>
                      </p:stCondLst>
                      <p:childTnLst>
                        <p:par>
                          <p:cTn id="24" fill="hold">
                            <p:stCondLst>
                              <p:cond delay="0"/>
                            </p:stCondLst>
                            <p:childTnLst>
                              <p:par>
                                <p:cTn id="25" presetClass="path" nodeType="clickEffect" presetSubtype="0" presetID="-1" grpId="6" accel="50000" decel="50000" fill="hold">
                                  <p:stCondLst>
                                    <p:cond delay="0"/>
                                  </p:stCondLst>
                                  <p:childTnLst>
                                    <p:animMotion path="M -0.398613 -0.001163 L -0.002953 -0.001163" origin="layout" pathEditMode="relative">
                                      <p:cBhvr>
                                        <p:cTn id="26" dur="2000" fill="hold"/>
                                        <p:tgtEl>
                                          <p:spTgt spid="526"/>
                                        </p:tgtEl>
                                        <p:attrNameLst>
                                          <p:attrName>ppt_x</p:attrName>
                                          <p:attrName>ppt_y</p:attrName>
                                        </p:attrNameLst>
                                      </p:cBhvr>
                                    </p:animMotion>
                                  </p:childTnLst>
                                </p:cTn>
                              </p:par>
                            </p:childTnLst>
                          </p:cTn>
                        </p:par>
                      </p:childTnLst>
                    </p:cTn>
                  </p:par>
                  <p:par>
                    <p:cTn id="27" fill="hold">
                      <p:stCondLst>
                        <p:cond delay="indefinite"/>
                      </p:stCondLst>
                      <p:childTnLst>
                        <p:par>
                          <p:cTn id="28" fill="hold">
                            <p:stCondLst>
                              <p:cond delay="0"/>
                            </p:stCondLst>
                            <p:childTnLst>
                              <p:par>
                                <p:cTn id="29" presetClass="path" nodeType="clickEffect" presetSubtype="0" presetID="-1" grpId="7" accel="50000" decel="50000" fill="hold">
                                  <p:stCondLst>
                                    <p:cond delay="0"/>
                                  </p:stCondLst>
                                  <p:childTnLst>
                                    <p:animMotion path="M 0.000000 0.000000 L -0.398613 -0.001163" origin="layout" pathEditMode="relative">
                                      <p:cBhvr>
                                        <p:cTn id="30" dur="2000" fill="hold"/>
                                        <p:tgtEl>
                                          <p:spTgt spid="532"/>
                                        </p:tgtEl>
                                        <p:attrNameLst>
                                          <p:attrName>ppt_x</p:attrName>
                                          <p:attrName>ppt_y</p:attrName>
                                        </p:attrNameLst>
                                      </p:cBhvr>
                                    </p:animMotion>
                                  </p:childTnLst>
                                </p:cTn>
                              </p:par>
                            </p:childTnLst>
                          </p:cTn>
                        </p:par>
                      </p:childTnLst>
                    </p:cTn>
                  </p:par>
                  <p:par>
                    <p:cTn id="31" fill="hold">
                      <p:stCondLst>
                        <p:cond delay="indefinite"/>
                      </p:stCondLst>
                      <p:childTnLst>
                        <p:par>
                          <p:cTn id="32" fill="hold">
                            <p:stCondLst>
                              <p:cond delay="0"/>
                            </p:stCondLst>
                            <p:childTnLst>
                              <p:par>
                                <p:cTn id="33" presetClass="path" nodeType="clickEffect" presetSubtype="0" presetID="-1" grpId="8" accel="50000" decel="50000" fill="hold">
                                  <p:stCondLst>
                                    <p:cond delay="0"/>
                                  </p:stCondLst>
                                  <p:childTnLst>
                                    <p:animMotion path="M -0.398613 -0.001163 L -0.002953 -0.001163" origin="layout" pathEditMode="relative">
                                      <p:cBhvr>
                                        <p:cTn id="34" dur="2000" fill="hold"/>
                                        <p:tgtEl>
                                          <p:spTgt spid="532"/>
                                        </p:tgtEl>
                                        <p:attrNameLst>
                                          <p:attrName>ppt_x</p:attrName>
                                          <p:attrName>ppt_y</p:attrName>
                                        </p:attrNameLst>
                                      </p:cBhvr>
                                    </p:animMotion>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37" name="Rectangle 6"/>
          <p:cNvSpPr/>
          <p:nvPr/>
        </p:nvSpPr>
        <p:spPr>
          <a:xfrm>
            <a:off x="107950" y="115887"/>
            <a:ext cx="8928100" cy="6626226"/>
          </a:xfrm>
          <a:prstGeom prst="rect">
            <a:avLst/>
          </a:prstGeom>
          <a:solidFill>
            <a:srgbClr val="404040"/>
          </a:solidFill>
          <a:ln w="12700">
            <a:miter lim="400000"/>
          </a:ln>
        </p:spPr>
        <p:txBody>
          <a:bodyPr lIns="45718" tIns="45718" rIns="45718" bIns="45718" anchor="ctr"/>
          <a:lstStyle/>
          <a:p>
            <a:pPr>
              <a:defRPr>
                <a:solidFill>
                  <a:srgbClr val="FFFFFF"/>
                </a:solidFill>
                <a:latin typeface="+mn-lt"/>
                <a:ea typeface="+mn-ea"/>
                <a:cs typeface="+mn-cs"/>
                <a:sym typeface="Calibri"/>
              </a:defRPr>
            </a:pPr>
          </a:p>
        </p:txBody>
      </p:sp>
      <p:sp>
        <p:nvSpPr>
          <p:cNvPr id="538" name="TextBox 7"/>
          <p:cNvSpPr txBox="1"/>
          <p:nvPr/>
        </p:nvSpPr>
        <p:spPr>
          <a:xfrm>
            <a:off x="171403" y="908721"/>
            <a:ext cx="6172839" cy="64631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sz="4000">
                <a:solidFill>
                  <a:srgbClr val="FFFFFF"/>
                </a:solidFill>
                <a:latin typeface="Arial"/>
                <a:ea typeface="Arial"/>
                <a:cs typeface="Arial"/>
                <a:sym typeface="Arial"/>
              </a:defRPr>
            </a:lvl1pPr>
          </a:lstStyle>
          <a:p>
            <a:pPr/>
            <a:r>
              <a:t>WHAT IS RACISM?</a:t>
            </a:r>
          </a:p>
        </p:txBody>
      </p:sp>
      <p:sp>
        <p:nvSpPr>
          <p:cNvPr id="539" name="TextBox 8"/>
          <p:cNvSpPr txBox="1"/>
          <p:nvPr/>
        </p:nvSpPr>
        <p:spPr>
          <a:xfrm>
            <a:off x="356869" y="2132857"/>
            <a:ext cx="8346124" cy="2663958"/>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defRPr sz="2800">
                <a:solidFill>
                  <a:srgbClr val="FFFFFF"/>
                </a:solidFill>
                <a:latin typeface="Arial"/>
                <a:ea typeface="Arial"/>
                <a:cs typeface="Arial"/>
                <a:sym typeface="Arial"/>
              </a:defRPr>
            </a:pPr>
          </a:p>
          <a:p>
            <a:pPr>
              <a:defRPr sz="2800">
                <a:solidFill>
                  <a:srgbClr val="FFFFFF"/>
                </a:solidFill>
                <a:latin typeface="Arial"/>
                <a:ea typeface="Arial"/>
                <a:cs typeface="Arial"/>
                <a:sym typeface="Arial"/>
              </a:defRPr>
            </a:pPr>
            <a:r>
              <a:t>Racial discrimination can be </a:t>
            </a:r>
            <a:r>
              <a:rPr sz="4000"/>
              <a:t>conscious </a:t>
            </a:r>
            <a:r>
              <a:t>or </a:t>
            </a:r>
            <a:r>
              <a:rPr sz="4000"/>
              <a:t>unconscious</a:t>
            </a:r>
            <a:r>
              <a:t>, intentional or unintentional.</a:t>
            </a:r>
            <a:endParaRPr sz="2400"/>
          </a:p>
          <a:p>
            <a:pPr>
              <a:defRPr sz="2800">
                <a:solidFill>
                  <a:srgbClr val="FFFFFF"/>
                </a:solidFill>
                <a:latin typeface="Arial"/>
                <a:ea typeface="Arial"/>
                <a:cs typeface="Arial"/>
                <a:sym typeface="Arial"/>
              </a:defRPr>
            </a:pPr>
          </a:p>
          <a:p>
            <a:pPr>
              <a:defRPr sz="2800">
                <a:solidFill>
                  <a:srgbClr val="FFFFFF"/>
                </a:solidFill>
                <a:latin typeface="Arial"/>
                <a:ea typeface="Arial"/>
                <a:cs typeface="Arial"/>
                <a:sym typeface="Arial"/>
              </a:defRPr>
            </a:pPr>
            <a:r>
              <a:t>Racism can be </a:t>
            </a:r>
            <a:r>
              <a:rPr sz="4400"/>
              <a:t>direct</a:t>
            </a:r>
            <a:r>
              <a:t> or </a:t>
            </a:r>
            <a:r>
              <a:rPr sz="4400"/>
              <a:t>Indirect.</a:t>
            </a:r>
          </a:p>
        </p:txBody>
      </p:sp>
      <p:pic>
        <p:nvPicPr>
          <p:cNvPr id="540" name="Picture 6" descr="Picture 6"/>
          <p:cNvPicPr>
            <a:picLocks noChangeAspect="1"/>
          </p:cNvPicPr>
          <p:nvPr/>
        </p:nvPicPr>
        <p:blipFill>
          <a:blip r:embed="rId2">
            <a:extLst/>
          </a:blip>
          <a:stretch>
            <a:fillRect/>
          </a:stretch>
        </p:blipFill>
        <p:spPr>
          <a:xfrm>
            <a:off x="5943600" y="304800"/>
            <a:ext cx="2971800" cy="249240"/>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539">
                                            <p:txEl>
                                              <p:pRg st="1" end="1"/>
                                            </p:txEl>
                                          </p:spTgt>
                                        </p:tgtEl>
                                        <p:attrNameLst>
                                          <p:attrName>style.visibility</p:attrName>
                                        </p:attrNameLst>
                                      </p:cBhvr>
                                      <p:to>
                                        <p:strVal val="visible"/>
                                      </p:to>
                                    </p:set>
                                  </p:childTnLst>
                                </p:cTn>
                              </p:par>
                            </p:childTnLst>
                          </p:cTn>
                        </p:par>
                        <p:par>
                          <p:cTn id="7" fill="hold">
                            <p:stCondLst>
                              <p:cond delay="0"/>
                            </p:stCondLst>
                            <p:childTnLst>
                              <p:par>
                                <p:cTn id="8" presetClass="entr" nodeType="afterEffect" presetSubtype="0" presetID="1" grpId="1" fill="hold">
                                  <p:stCondLst>
                                    <p:cond delay="0"/>
                                  </p:stCondLst>
                                  <p:iterate type="el" backwards="0">
                                    <p:tmAbs val="0"/>
                                  </p:iterate>
                                  <p:childTnLst>
                                    <p:set>
                                      <p:cBhvr>
                                        <p:cTn id="9" fill="hold"/>
                                        <p:tgtEl>
                                          <p:spTgt spid="539">
                                            <p:txEl>
                                              <p:pRg st="2" end="2"/>
                                            </p:txEl>
                                          </p:spTgt>
                                        </p:tgtEl>
                                        <p:attrNameLst>
                                          <p:attrName>style.visibility</p:attrName>
                                        </p:attrNameLst>
                                      </p:cBhvr>
                                      <p:to>
                                        <p:strVal val="visible"/>
                                      </p:to>
                                    </p:set>
                                  </p:childTnLst>
                                </p:cTn>
                              </p:par>
                            </p:childTnLst>
                          </p:cTn>
                        </p:par>
                      </p:childTnLst>
                    </p:cTn>
                  </p:par>
                  <p:par>
                    <p:cTn id="10" fill="hold">
                      <p:stCondLst>
                        <p:cond delay="indefinite"/>
                      </p:stCondLst>
                      <p:childTnLst>
                        <p:par>
                          <p:cTn id="11" fill="hold">
                            <p:stCondLst>
                              <p:cond delay="0"/>
                            </p:stCondLst>
                            <p:childTnLst>
                              <p:par>
                                <p:cTn id="12" presetClass="entr" nodeType="clickEffect" presetSubtype="0" presetID="1" grpId="1" fill="hold">
                                  <p:stCondLst>
                                    <p:cond delay="0"/>
                                  </p:stCondLst>
                                  <p:iterate type="el" backwards="0">
                                    <p:tmAbs val="0"/>
                                  </p:iterate>
                                  <p:childTnLst>
                                    <p:set>
                                      <p:cBhvr>
                                        <p:cTn id="13" fill="hold"/>
                                        <p:tgtEl>
                                          <p:spTgt spid="539">
                                            <p:txEl>
                                              <p:pRg st="3" end="3"/>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539" grpId="1"/>
    </p:bldLst>
  </p:timing>
</p:sld>
</file>

<file path=ppt/slides/slide3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544" name="Group 5"/>
          <p:cNvGrpSpPr/>
          <p:nvPr/>
        </p:nvGrpSpPr>
        <p:grpSpPr>
          <a:xfrm>
            <a:off x="0" y="-26988"/>
            <a:ext cx="9144000" cy="6858002"/>
            <a:chOff x="0" y="0"/>
            <a:chExt cx="9144000" cy="6858000"/>
          </a:xfrm>
        </p:grpSpPr>
        <p:sp>
          <p:nvSpPr>
            <p:cNvPr id="542" name="Rectangle 4"/>
            <p:cNvSpPr/>
            <p:nvPr/>
          </p:nvSpPr>
          <p:spPr>
            <a:xfrm>
              <a:off x="0" y="0"/>
              <a:ext cx="9144000" cy="6858002"/>
            </a:xfrm>
            <a:prstGeom prst="rect">
              <a:avLst/>
            </a:prstGeom>
            <a:solidFill>
              <a:srgbClr val="404040"/>
            </a:solidFill>
            <a:ln w="76200" cap="flat">
              <a:solidFill>
                <a:srgbClr val="FFFFFF"/>
              </a:solidFill>
              <a:prstDash val="solid"/>
              <a:round/>
            </a:ln>
            <a:effectLst/>
          </p:spPr>
          <p:txBody>
            <a:bodyPr wrap="square" lIns="45718" tIns="45718" rIns="45718" bIns="45718" numCol="1" anchor="ctr">
              <a:noAutofit/>
            </a:bodyPr>
            <a:lstStyle/>
            <a:p>
              <a:pPr algn="ctr">
                <a:defRPr>
                  <a:solidFill>
                    <a:srgbClr val="FFFFFF"/>
                  </a:solidFill>
                  <a:latin typeface="+mn-lt"/>
                  <a:ea typeface="+mn-ea"/>
                  <a:cs typeface="+mn-cs"/>
                  <a:sym typeface="Calibri"/>
                </a:defRPr>
              </a:pPr>
            </a:p>
          </p:txBody>
        </p:sp>
        <p:pic>
          <p:nvPicPr>
            <p:cNvPr id="543" name="Picture 7" descr="Picture 7"/>
            <p:cNvPicPr>
              <a:picLocks noChangeAspect="1"/>
            </p:cNvPicPr>
            <p:nvPr/>
          </p:nvPicPr>
          <p:blipFill>
            <a:blip r:embed="rId2">
              <a:extLst/>
            </a:blip>
            <a:stretch>
              <a:fillRect/>
            </a:stretch>
          </p:blipFill>
          <p:spPr>
            <a:xfrm>
              <a:off x="6019800" y="179261"/>
              <a:ext cx="2971802" cy="249089"/>
            </a:xfrm>
            <a:prstGeom prst="rect">
              <a:avLst/>
            </a:prstGeom>
            <a:ln w="12700" cap="flat">
              <a:noFill/>
              <a:miter lim="400000"/>
            </a:ln>
            <a:effectLst/>
          </p:spPr>
        </p:pic>
      </p:grpSp>
      <p:pic>
        <p:nvPicPr>
          <p:cNvPr id="545" name="Picture 2" descr="Picture 2"/>
          <p:cNvPicPr>
            <a:picLocks noChangeAspect="1"/>
          </p:cNvPicPr>
          <p:nvPr/>
        </p:nvPicPr>
        <p:blipFill>
          <a:blip r:embed="rId3">
            <a:extLst/>
          </a:blip>
          <a:stretch>
            <a:fillRect/>
          </a:stretch>
        </p:blipFill>
        <p:spPr>
          <a:xfrm>
            <a:off x="1979710" y="503942"/>
            <a:ext cx="5796140" cy="5796140"/>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47" name="Picture 2" descr="Picture 2"/>
          <p:cNvPicPr>
            <a:picLocks noChangeAspect="1"/>
          </p:cNvPicPr>
          <p:nvPr/>
        </p:nvPicPr>
        <p:blipFill>
          <a:blip r:embed="rId2">
            <a:extLst/>
          </a:blip>
          <a:stretch>
            <a:fillRect/>
          </a:stretch>
        </p:blipFill>
        <p:spPr>
          <a:xfrm>
            <a:off x="-84437" y="-30843"/>
            <a:ext cx="9280832" cy="6886480"/>
          </a:xfrm>
          <a:prstGeom prst="rect">
            <a:avLst/>
          </a:prstGeom>
          <a:ln w="12700">
            <a:miter lim="400000"/>
          </a:ln>
        </p:spPr>
      </p:pic>
      <p:sp>
        <p:nvSpPr>
          <p:cNvPr id="548" name="Rectangle 2"/>
          <p:cNvSpPr txBox="1"/>
          <p:nvPr/>
        </p:nvSpPr>
        <p:spPr>
          <a:xfrm>
            <a:off x="287108" y="4366276"/>
            <a:ext cx="4286897" cy="459049"/>
          </a:xfrm>
          <a:prstGeom prst="rect">
            <a:avLst/>
          </a:prstGeom>
          <a:ln w="12700">
            <a:miter lim="400000"/>
          </a:ln>
          <a:extLst>
            <a:ext uri="{C572A759-6A51-4108-AA02-DFA0A04FC94B}">
              <ma14:wrappingTextBoxFlag xmlns:ma14="http://schemas.microsoft.com/office/mac/drawingml/2011/main" val="1"/>
            </a:ext>
          </a:extLst>
        </p:spPr>
        <p:txBody>
          <a:bodyPr lIns="32141" tIns="32141" rIns="32141" bIns="32141">
            <a:spAutoFit/>
          </a:bodyPr>
          <a:lstStyle>
            <a:lvl1pPr>
              <a:defRPr sz="2800">
                <a:solidFill>
                  <a:srgbClr val="FFFFFF"/>
                </a:solidFill>
                <a:latin typeface="Arial"/>
                <a:ea typeface="Arial"/>
                <a:cs typeface="Arial"/>
                <a:sym typeface="Arial"/>
              </a:defRPr>
            </a:lvl1pPr>
          </a:lstStyle>
          <a:p>
            <a:pPr/>
            <a:r>
              <a:t>Wales@theredcard.org</a:t>
            </a:r>
          </a:p>
        </p:txBody>
      </p:sp>
      <p:sp>
        <p:nvSpPr>
          <p:cNvPr id="549" name="TextBox 14"/>
          <p:cNvSpPr txBox="1"/>
          <p:nvPr/>
        </p:nvSpPr>
        <p:spPr>
          <a:xfrm>
            <a:off x="489340" y="5471588"/>
            <a:ext cx="4455790" cy="459049"/>
          </a:xfrm>
          <a:prstGeom prst="rect">
            <a:avLst/>
          </a:prstGeom>
          <a:ln w="12700">
            <a:miter lim="400000"/>
          </a:ln>
          <a:extLst>
            <a:ext uri="{C572A759-6A51-4108-AA02-DFA0A04FC94B}">
              <ma14:wrappingTextBoxFlag xmlns:ma14="http://schemas.microsoft.com/office/mac/drawingml/2011/main" val="1"/>
            </a:ext>
          </a:extLst>
        </p:spPr>
        <p:txBody>
          <a:bodyPr lIns="32141" tIns="32141" rIns="32141" bIns="32141">
            <a:spAutoFit/>
          </a:bodyPr>
          <a:lstStyle>
            <a:lvl1pPr algn="ctr">
              <a:defRPr sz="2800">
                <a:solidFill>
                  <a:srgbClr val="FFFFFF"/>
                </a:solidFill>
                <a:latin typeface="Arial"/>
                <a:ea typeface="Arial"/>
                <a:cs typeface="Arial"/>
                <a:sym typeface="Arial"/>
              </a:defRPr>
            </a:lvl1pPr>
          </a:lstStyle>
          <a:p>
            <a:pPr/>
            <a:r>
              <a:t>@theredcardwales</a:t>
            </a:r>
          </a:p>
        </p:txBody>
      </p:sp>
      <p:pic>
        <p:nvPicPr>
          <p:cNvPr id="550" name="Picture 8" descr="Picture 8"/>
          <p:cNvPicPr>
            <a:picLocks noChangeAspect="1"/>
          </p:cNvPicPr>
          <p:nvPr/>
        </p:nvPicPr>
        <p:blipFill>
          <a:blip r:embed="rId3">
            <a:extLst/>
          </a:blip>
          <a:srcRect l="0" t="0" r="0" b="22683"/>
          <a:stretch>
            <a:fillRect/>
          </a:stretch>
        </p:blipFill>
        <p:spPr>
          <a:xfrm rot="199763">
            <a:off x="3011694" y="93237"/>
            <a:ext cx="5123618" cy="3578713"/>
          </a:xfrm>
          <a:prstGeom prst="rect">
            <a:avLst/>
          </a:prstGeom>
          <a:ln w="12700">
            <a:miter lim="400000"/>
          </a:ln>
        </p:spPr>
      </p:pic>
      <p:sp>
        <p:nvSpPr>
          <p:cNvPr id="551" name="Rectangle 2"/>
          <p:cNvSpPr txBox="1"/>
          <p:nvPr/>
        </p:nvSpPr>
        <p:spPr>
          <a:xfrm>
            <a:off x="3959931" y="1083803"/>
            <a:ext cx="2789729" cy="1190664"/>
          </a:xfrm>
          <a:prstGeom prst="rect">
            <a:avLst/>
          </a:prstGeom>
          <a:ln w="12700">
            <a:miter lim="400000"/>
          </a:ln>
          <a:extLst>
            <a:ext uri="{C572A759-6A51-4108-AA02-DFA0A04FC94B}">
              <ma14:wrappingTextBoxFlag xmlns:ma14="http://schemas.microsoft.com/office/mac/drawingml/2011/main" val="1"/>
            </a:ext>
          </a:extLst>
        </p:spPr>
        <p:txBody>
          <a:bodyPr lIns="32141" tIns="32141" rIns="32141" bIns="32141">
            <a:spAutoFit/>
          </a:bodyPr>
          <a:lstStyle>
            <a:lvl1pPr algn="ctr">
              <a:defRPr b="1" sz="4000">
                <a:latin typeface="Arial"/>
                <a:ea typeface="Arial"/>
                <a:cs typeface="Arial"/>
                <a:sym typeface="Arial"/>
              </a:defRPr>
            </a:lvl1pPr>
          </a:lstStyle>
          <a:p>
            <a:pPr/>
            <a:r>
              <a:t>Any questions?</a:t>
            </a:r>
          </a:p>
        </p:txBody>
      </p:sp>
      <p:sp>
        <p:nvSpPr>
          <p:cNvPr id="552" name="Rectangle 2"/>
          <p:cNvSpPr txBox="1"/>
          <p:nvPr/>
        </p:nvSpPr>
        <p:spPr>
          <a:xfrm>
            <a:off x="287108" y="4762015"/>
            <a:ext cx="4286897" cy="459049"/>
          </a:xfrm>
          <a:prstGeom prst="rect">
            <a:avLst/>
          </a:prstGeom>
          <a:ln w="12700">
            <a:miter lim="400000"/>
          </a:ln>
          <a:extLst>
            <a:ext uri="{C572A759-6A51-4108-AA02-DFA0A04FC94B}">
              <ma14:wrappingTextBoxFlag xmlns:ma14="http://schemas.microsoft.com/office/mac/drawingml/2011/main" val="1"/>
            </a:ext>
          </a:extLst>
        </p:spPr>
        <p:txBody>
          <a:bodyPr lIns="32141" tIns="32141" rIns="32141" bIns="32141">
            <a:spAutoFit/>
          </a:bodyPr>
          <a:lstStyle>
            <a:lvl1pPr>
              <a:defRPr sz="2800">
                <a:solidFill>
                  <a:srgbClr val="FFFFFF"/>
                </a:solidFill>
                <a:latin typeface="Arial"/>
                <a:ea typeface="Arial"/>
                <a:cs typeface="Arial"/>
                <a:sym typeface="Arial"/>
              </a:defRPr>
            </a:lvl1pPr>
          </a:lstStyle>
          <a:p>
            <a:pPr/>
            <a:r>
              <a:t>www.theredcard.org</a:t>
            </a:r>
          </a:p>
        </p:txBody>
      </p:sp>
      <p:sp>
        <p:nvSpPr>
          <p:cNvPr id="553" name="TextBox 17"/>
          <p:cNvSpPr txBox="1"/>
          <p:nvPr/>
        </p:nvSpPr>
        <p:spPr>
          <a:xfrm>
            <a:off x="413140" y="6155225"/>
            <a:ext cx="4455790" cy="459049"/>
          </a:xfrm>
          <a:prstGeom prst="rect">
            <a:avLst/>
          </a:prstGeom>
          <a:ln w="12700">
            <a:miter lim="400000"/>
          </a:ln>
          <a:extLst>
            <a:ext uri="{C572A759-6A51-4108-AA02-DFA0A04FC94B}">
              <ma14:wrappingTextBoxFlag xmlns:ma14="http://schemas.microsoft.com/office/mac/drawingml/2011/main" val="1"/>
            </a:ext>
          </a:extLst>
        </p:spPr>
        <p:txBody>
          <a:bodyPr lIns="32141" tIns="32141" rIns="32141" bIns="32141">
            <a:spAutoFit/>
          </a:bodyPr>
          <a:lstStyle>
            <a:lvl1pPr algn="ctr">
              <a:defRPr sz="2800">
                <a:solidFill>
                  <a:srgbClr val="FFFFFF"/>
                </a:solidFill>
                <a:latin typeface="Arial"/>
                <a:ea typeface="Arial"/>
                <a:cs typeface="Arial"/>
                <a:sym typeface="Arial"/>
              </a:defRPr>
            </a:lvl1pPr>
          </a:lstStyle>
          <a:p>
            <a:pPr/>
            <a:r>
              <a:t>/theredcardwales</a:t>
            </a:r>
          </a:p>
        </p:txBody>
      </p:sp>
      <p:pic>
        <p:nvPicPr>
          <p:cNvPr id="554" name="Picture 18" descr="Picture 18"/>
          <p:cNvPicPr>
            <a:picLocks noChangeAspect="1"/>
          </p:cNvPicPr>
          <p:nvPr/>
        </p:nvPicPr>
        <p:blipFill>
          <a:blip r:embed="rId4">
            <a:extLst/>
          </a:blip>
          <a:stretch>
            <a:fillRect/>
          </a:stretch>
        </p:blipFill>
        <p:spPr>
          <a:xfrm>
            <a:off x="4706632" y="2559263"/>
            <a:ext cx="5904656" cy="4295778"/>
          </a:xfrm>
          <a:prstGeom prst="rect">
            <a:avLst/>
          </a:prstGeom>
          <a:ln w="12700">
            <a:miter lim="400000"/>
          </a:ln>
        </p:spPr>
      </p:pic>
      <p:pic>
        <p:nvPicPr>
          <p:cNvPr id="555" name="Picture 19" descr="Picture 19"/>
          <p:cNvPicPr>
            <a:picLocks noChangeAspect="1"/>
          </p:cNvPicPr>
          <p:nvPr/>
        </p:nvPicPr>
        <p:blipFill>
          <a:blip r:embed="rId5">
            <a:extLst/>
          </a:blip>
          <a:stretch>
            <a:fillRect/>
          </a:stretch>
        </p:blipFill>
        <p:spPr>
          <a:xfrm>
            <a:off x="186562" y="3817708"/>
            <a:ext cx="5460066" cy="457647"/>
          </a:xfrm>
          <a:prstGeom prst="rect">
            <a:avLst/>
          </a:prstGeom>
          <a:ln w="12700">
            <a:miter lim="400000"/>
          </a:ln>
        </p:spPr>
      </p:pic>
      <p:pic>
        <p:nvPicPr>
          <p:cNvPr id="556" name="Picture 20" descr="Picture 20"/>
          <p:cNvPicPr>
            <a:picLocks noChangeAspect="1"/>
          </p:cNvPicPr>
          <p:nvPr/>
        </p:nvPicPr>
        <p:blipFill>
          <a:blip r:embed="rId6">
            <a:extLst/>
          </a:blip>
          <a:srcRect l="2883" t="2910" r="86474" b="81957"/>
          <a:stretch>
            <a:fillRect/>
          </a:stretch>
        </p:blipFill>
        <p:spPr>
          <a:xfrm>
            <a:off x="457199" y="6033437"/>
            <a:ext cx="533762" cy="595964"/>
          </a:xfrm>
          <a:prstGeom prst="rect">
            <a:avLst/>
          </a:prstGeom>
          <a:ln w="12700">
            <a:miter lim="400000"/>
          </a:ln>
        </p:spPr>
      </p:pic>
      <p:pic>
        <p:nvPicPr>
          <p:cNvPr id="557" name="Picture 21" descr="Picture 21"/>
          <p:cNvPicPr>
            <a:picLocks noChangeAspect="1"/>
          </p:cNvPicPr>
          <p:nvPr/>
        </p:nvPicPr>
        <p:blipFill>
          <a:blip r:embed="rId6">
            <a:extLst/>
          </a:blip>
          <a:srcRect l="14191" t="3784" r="74501" b="81375"/>
          <a:stretch>
            <a:fillRect/>
          </a:stretch>
        </p:blipFill>
        <p:spPr>
          <a:xfrm>
            <a:off x="432811" y="5330521"/>
            <a:ext cx="568657" cy="575312"/>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59" name="!!BGRectangle"/>
          <p:cNvSpPr/>
          <p:nvPr/>
        </p:nvSpPr>
        <p:spPr>
          <a:xfrm>
            <a:off x="-1" y="0"/>
            <a:ext cx="9141716" cy="6858000"/>
          </a:xfrm>
          <a:prstGeom prst="rect">
            <a:avLst/>
          </a:prstGeom>
          <a:solidFill>
            <a:srgbClr val="414141"/>
          </a:solidFill>
          <a:ln w="12700">
            <a:miter lim="400000"/>
          </a:ln>
        </p:spPr>
        <p:txBody>
          <a:bodyPr lIns="45718" tIns="45718" rIns="45718" bIns="45718" anchor="ctr"/>
          <a:lstStyle/>
          <a:p>
            <a:pPr algn="ctr">
              <a:defRPr>
                <a:solidFill>
                  <a:srgbClr val="FFFFFF"/>
                </a:solidFill>
                <a:latin typeface="+mn-lt"/>
                <a:ea typeface="+mn-ea"/>
                <a:cs typeface="+mn-cs"/>
                <a:sym typeface="Calibri"/>
              </a:defRPr>
            </a:pPr>
          </a:p>
        </p:txBody>
      </p:sp>
      <p:pic>
        <p:nvPicPr>
          <p:cNvPr id="560" name="Picture 2" descr="Picture 2"/>
          <p:cNvPicPr>
            <a:picLocks noChangeAspect="1"/>
          </p:cNvPicPr>
          <p:nvPr/>
        </p:nvPicPr>
        <p:blipFill>
          <a:blip r:embed="rId2">
            <a:extLst/>
          </a:blip>
          <a:srcRect l="17544" t="0" r="31422" b="2"/>
          <a:stretch>
            <a:fillRect/>
          </a:stretch>
        </p:blipFill>
        <p:spPr>
          <a:xfrm>
            <a:off x="293925" y="573676"/>
            <a:ext cx="3827407" cy="5710648"/>
          </a:xfrm>
          <a:prstGeom prst="rect">
            <a:avLst/>
          </a:prstGeom>
          <a:ln w="12700">
            <a:miter lim="400000"/>
          </a:ln>
        </p:spPr>
      </p:pic>
      <p:sp>
        <p:nvSpPr>
          <p:cNvPr id="561" name="!!Line"/>
          <p:cNvSpPr/>
          <p:nvPr/>
        </p:nvSpPr>
        <p:spPr>
          <a:xfrm>
            <a:off x="4578222" y="1417319"/>
            <a:ext cx="12702" cy="4023362"/>
          </a:xfrm>
          <a:prstGeom prst="rect">
            <a:avLst/>
          </a:prstGeom>
          <a:solidFill>
            <a:srgbClr val="FFFFFF"/>
          </a:solidFill>
          <a:ln w="12700">
            <a:miter lim="400000"/>
          </a:ln>
        </p:spPr>
        <p:txBody>
          <a:bodyPr lIns="45718" tIns="45718" rIns="45718" bIns="45718" anchor="ctr"/>
          <a:lstStyle/>
          <a:p>
            <a:pPr algn="ctr">
              <a:defRPr>
                <a:solidFill>
                  <a:srgbClr val="FFFFFF"/>
                </a:solidFill>
                <a:latin typeface="+mn-lt"/>
                <a:ea typeface="+mn-ea"/>
                <a:cs typeface="+mn-cs"/>
                <a:sym typeface="Calibri"/>
              </a:defRPr>
            </a:pPr>
          </a:p>
        </p:txBody>
      </p:sp>
      <p:sp>
        <p:nvSpPr>
          <p:cNvPr id="562" name="TextBox 3"/>
          <p:cNvSpPr txBox="1"/>
          <p:nvPr/>
        </p:nvSpPr>
        <p:spPr>
          <a:xfrm>
            <a:off x="4768593" y="188641"/>
            <a:ext cx="4215325" cy="6768750"/>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p>
            <a:pPr>
              <a:lnSpc>
                <a:spcPct val="81000"/>
              </a:lnSpc>
              <a:spcBef>
                <a:spcPts val="600"/>
              </a:spcBef>
              <a:defRPr b="1">
                <a:solidFill>
                  <a:srgbClr val="FF0000"/>
                </a:solidFill>
                <a:latin typeface="+mn-lt"/>
                <a:ea typeface="+mn-ea"/>
                <a:cs typeface="+mn-cs"/>
                <a:sym typeface="Calibri"/>
              </a:defRPr>
            </a:pPr>
            <a:r>
              <a:t>TASG</a:t>
            </a:r>
            <a:endParaRPr>
              <a:solidFill>
                <a:srgbClr val="FFFFFF"/>
              </a:solidFill>
            </a:endParaRPr>
          </a:p>
          <a:p>
            <a:pPr>
              <a:lnSpc>
                <a:spcPct val="81000"/>
              </a:lnSpc>
              <a:spcBef>
                <a:spcPts val="600"/>
              </a:spcBef>
              <a:defRPr b="1">
                <a:solidFill>
                  <a:srgbClr val="FFFFFF"/>
                </a:solidFill>
                <a:latin typeface="+mn-lt"/>
                <a:ea typeface="+mn-ea"/>
                <a:cs typeface="+mn-cs"/>
                <a:sym typeface="Calibri"/>
              </a:defRPr>
            </a:pPr>
            <a:r>
              <a:t>TASK</a:t>
            </a:r>
          </a:p>
          <a:p>
            <a:pPr indent="-228600">
              <a:lnSpc>
                <a:spcPct val="81000"/>
              </a:lnSpc>
              <a:spcBef>
                <a:spcPts val="600"/>
              </a:spcBef>
              <a:buSzPct val="100000"/>
              <a:buFont typeface="Arial"/>
              <a:buChar char="•"/>
              <a:defRPr>
                <a:solidFill>
                  <a:srgbClr val="FFFFFF"/>
                </a:solidFill>
                <a:latin typeface="+mn-lt"/>
                <a:ea typeface="+mn-ea"/>
                <a:cs typeface="+mn-cs"/>
                <a:sym typeface="Calibri"/>
              </a:defRPr>
            </a:pPr>
          </a:p>
          <a:p>
            <a:pPr indent="-228600">
              <a:lnSpc>
                <a:spcPct val="81000"/>
              </a:lnSpc>
              <a:spcBef>
                <a:spcPts val="600"/>
              </a:spcBef>
              <a:buSzPct val="100000"/>
              <a:buFont typeface="Arial"/>
              <a:buChar char="•"/>
              <a:defRPr>
                <a:solidFill>
                  <a:srgbClr val="FF0000"/>
                </a:solidFill>
                <a:latin typeface="+mn-lt"/>
                <a:ea typeface="+mn-ea"/>
                <a:cs typeface="+mn-cs"/>
                <a:sym typeface="Calibri"/>
              </a:defRPr>
            </a:pPr>
            <a:r>
              <a:t>Beth ydych chi’n meddwl fydd effaith yr hyn rydych wedi’i ddysgu heddiw arnoch chi fel athro?</a:t>
            </a:r>
            <a:endParaRPr>
              <a:solidFill>
                <a:srgbClr val="FFFFFF"/>
              </a:solidFill>
            </a:endParaRPr>
          </a:p>
          <a:p>
            <a:pPr indent="-228600">
              <a:lnSpc>
                <a:spcPct val="81000"/>
              </a:lnSpc>
              <a:spcBef>
                <a:spcPts val="600"/>
              </a:spcBef>
              <a:buSzPct val="100000"/>
              <a:buFont typeface="Arial"/>
              <a:buChar char="•"/>
              <a:defRPr>
                <a:solidFill>
                  <a:srgbClr val="FFFFFF"/>
                </a:solidFill>
                <a:latin typeface="+mn-lt"/>
                <a:ea typeface="+mn-ea"/>
                <a:cs typeface="+mn-cs"/>
                <a:sym typeface="Calibri"/>
              </a:defRPr>
            </a:pPr>
            <a:r>
              <a:t>What do you think the impact of what you have learnt today will have on you as a teacher?</a:t>
            </a:r>
          </a:p>
          <a:p>
            <a:pPr indent="-228600">
              <a:lnSpc>
                <a:spcPct val="81000"/>
              </a:lnSpc>
              <a:spcBef>
                <a:spcPts val="600"/>
              </a:spcBef>
              <a:buSzPct val="100000"/>
              <a:buFont typeface="Arial"/>
              <a:buChar char="•"/>
              <a:defRPr>
                <a:solidFill>
                  <a:srgbClr val="FFFFFF"/>
                </a:solidFill>
                <a:latin typeface="+mn-lt"/>
                <a:ea typeface="+mn-ea"/>
                <a:cs typeface="+mn-cs"/>
                <a:sym typeface="Calibri"/>
              </a:defRPr>
            </a:pPr>
          </a:p>
          <a:p>
            <a:pPr>
              <a:lnSpc>
                <a:spcPct val="81000"/>
              </a:lnSpc>
              <a:spcBef>
                <a:spcPts val="600"/>
              </a:spcBef>
              <a:defRPr>
                <a:solidFill>
                  <a:srgbClr val="FFFFFF"/>
                </a:solidFill>
                <a:latin typeface="+mn-lt"/>
                <a:ea typeface="+mn-ea"/>
                <a:cs typeface="+mn-cs"/>
                <a:sym typeface="Calibri"/>
              </a:defRPr>
            </a:pPr>
          </a:p>
          <a:p>
            <a:pPr indent="-228600">
              <a:lnSpc>
                <a:spcPct val="81000"/>
              </a:lnSpc>
              <a:spcBef>
                <a:spcPts val="600"/>
              </a:spcBef>
              <a:buSzPct val="100000"/>
              <a:buFont typeface="Arial"/>
              <a:buChar char="•"/>
              <a:defRPr sz="800">
                <a:solidFill>
                  <a:srgbClr val="FFFFFF"/>
                </a:solidFill>
                <a:latin typeface="+mn-lt"/>
                <a:ea typeface="+mn-ea"/>
                <a:cs typeface="+mn-cs"/>
                <a:sym typeface="Calibri"/>
              </a:defRPr>
            </a:pPr>
          </a:p>
        </p:txBody>
      </p:sp>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theme/theme1.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FF00FF"/>
      </a:folHlink>
    </a:clrScheme>
    <a:fontScheme name="Office Theme">
      <a:majorFont>
        <a:latin typeface="Helvetica"/>
        <a:ea typeface="Helvetica"/>
        <a:cs typeface="Helvetica"/>
      </a:majorFont>
      <a:minorFont>
        <a:latin typeface="Calibri"/>
        <a:ea typeface="Calibri"/>
        <a:cs typeface="Calibri"/>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sx="100000" sy="100000" kx="0" ky="0" algn="b" rotWithShape="0" blurRad="38100" dist="23000" dir="5400000">
              <a:srgbClr val="000000">
                <a:alpha val="35000"/>
              </a:srgbClr>
            </a:outerShdw>
          </a:effectLst>
        </a:effectStyle>
        <a:effectStyle>
          <a:effectLst>
            <a:outerShdw sx="100000" sy="100000" kx="0" ky="0" algn="b" rotWithShape="0" blurRad="38100" dist="23000" dir="5400000">
              <a:srgbClr val="000000">
                <a:alpha val="35000"/>
              </a:srgbClr>
            </a:outerShdw>
          </a:effectLst>
        </a:effectStyle>
        <a:effectStyle>
          <a:effectLst>
            <a:outerShdw sx="100000" sy="100000" kx="0" ky="0" algn="b" rotWithShape="0" blurRad="38100" dist="23000" dir="5400000">
              <a:srgbClr val="000000">
                <a:alpha val="35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sx="100000" sy="100000" kx="0" ky="0" algn="b" rotWithShape="0" blurRad="38100" dist="23000" dir="5400000">
            <a:srgbClr val="000000">
              <a:alpha val="35000"/>
            </a:srgbClr>
          </a:outerShdw>
        </a:effectLst>
        <a:sp3d/>
      </a:spPr>
      <a:bodyPr rot="0" spcFirstLastPara="1" vertOverflow="overflow" horzOverflow="overflow" vert="horz" wrap="square" lIns="45718" tIns="45718" rIns="45718" bIns="45718"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outerShdw sx="100000" sy="100000" kx="0" ky="0" algn="b" rotWithShape="0" blurRad="38100" dist="23000" dir="5400000">
            <a:srgbClr val="000000">
              <a:alpha val="35000"/>
            </a:srgbClr>
          </a:outerShdw>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FF00FF"/>
      </a:folHlink>
    </a:clrScheme>
    <a:fontScheme name="Office Theme">
      <a:majorFont>
        <a:latin typeface="Helvetica"/>
        <a:ea typeface="Helvetica"/>
        <a:cs typeface="Helvetica"/>
      </a:majorFont>
      <a:minorFont>
        <a:latin typeface="Calibri"/>
        <a:ea typeface="Calibri"/>
        <a:cs typeface="Calibri"/>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sx="100000" sy="100000" kx="0" ky="0" algn="b" rotWithShape="0" blurRad="38100" dist="23000" dir="5400000">
              <a:srgbClr val="000000">
                <a:alpha val="35000"/>
              </a:srgbClr>
            </a:outerShdw>
          </a:effectLst>
        </a:effectStyle>
        <a:effectStyle>
          <a:effectLst>
            <a:outerShdw sx="100000" sy="100000" kx="0" ky="0" algn="b" rotWithShape="0" blurRad="38100" dist="23000" dir="5400000">
              <a:srgbClr val="000000">
                <a:alpha val="35000"/>
              </a:srgbClr>
            </a:outerShdw>
          </a:effectLst>
        </a:effectStyle>
        <a:effectStyle>
          <a:effectLst>
            <a:outerShdw sx="100000" sy="100000" kx="0" ky="0" algn="b" rotWithShape="0" blurRad="38100" dist="23000" dir="5400000">
              <a:srgbClr val="000000">
                <a:alpha val="35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sx="100000" sy="100000" kx="0" ky="0" algn="b" rotWithShape="0" blurRad="38100" dist="23000" dir="5400000">
            <a:srgbClr val="000000">
              <a:alpha val="35000"/>
            </a:srgbClr>
          </a:outerShdw>
        </a:effectLst>
        <a:sp3d/>
      </a:spPr>
      <a:bodyPr rot="0" spcFirstLastPara="1" vertOverflow="overflow" horzOverflow="overflow" vert="horz" wrap="square" lIns="45718" tIns="45718" rIns="45718" bIns="45718"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outerShdw sx="100000" sy="100000" kx="0" ky="0" algn="b" rotWithShape="0" blurRad="38100" dist="23000" dir="5400000">
            <a:srgbClr val="000000">
              <a:alpha val="35000"/>
            </a:srgbClr>
          </a:outerShdw>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