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embeddedFontLst>
    <p:embeddedFont>
      <p:font typeface="Libre Baskerville" panose="02000000000000000000" pitchFamily="2" charset="0"/>
      <p:regular r:id="rId13"/>
      <p:bold r:id="rId14"/>
      <p:italic r:id="rId15"/>
      <p:boldItalic r:id="rId16"/>
    </p:embeddedFont>
    <p:embeddedFont>
      <p:font typeface="Open Sans" panose="020B060603050402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
        <p:cNvGrpSpPr/>
        <p:nvPr/>
      </p:nvGrpSpPr>
      <p:grpSpPr>
        <a:xfrm>
          <a:off x="0" y="0"/>
          <a:ext cx="0" cy="0"/>
          <a:chOff x="0" y="0"/>
          <a:chExt cx="0" cy="0"/>
        </a:xfrm>
      </p:grpSpPr>
      <p:sp>
        <p:nvSpPr>
          <p:cNvPr id="16" name="Google Shape;1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 name="Google Shape;1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 name="Google Shape;1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
        <p:cNvGrpSpPr/>
        <p:nvPr/>
      </p:nvGrpSpPr>
      <p:grpSpPr>
        <a:xfrm>
          <a:off x="0" y="0"/>
          <a:ext cx="0" cy="0"/>
          <a:chOff x="0" y="0"/>
          <a:chExt cx="0" cy="0"/>
        </a:xfrm>
      </p:grpSpPr>
      <p:sp>
        <p:nvSpPr>
          <p:cNvPr id="30" name="Google Shape;3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 name="Google Shape;3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 name="Google Shape;3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 name="Google Shape;4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 name="Google Shape;5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 name="Google Shape;6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7" name="Google Shape;6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 name="Google Shape;9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 name="Google Shape;12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4" name="Google Shape;14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master 1">
  <p:cSld name="Slide master 1">
    <p:bg>
      <p:bgPr>
        <a:solidFill>
          <a:srgbClr val="000000"/>
        </a:solidFill>
        <a:effectLst/>
      </p:bgPr>
    </p:bg>
    <p:spTree>
      <p:nvGrpSpPr>
        <p:cNvPr id="1"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F4F0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0" y="0"/>
            <a:ext cx="12191695" cy="6858000"/>
          </a:xfrm>
          <a:prstGeom prst="rect">
            <a:avLst/>
          </a:prstGeom>
          <a:solidFill>
            <a:srgbClr val="FBF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2" descr="preencoded.png">
            <a:hlinkClick r:id="rId2"/>
          </p:cNvPr>
          <p:cNvPicPr preferRelativeResize="0"/>
          <p:nvPr/>
        </p:nvPicPr>
        <p:blipFill rotWithShape="1">
          <a:blip r:embed="rId3">
            <a:alphaModFix/>
          </a:blip>
          <a:srcRect/>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
        <p:cNvGrpSpPr/>
        <p:nvPr/>
      </p:nvGrpSpPr>
      <p:grpSpPr>
        <a:xfrm>
          <a:off x="0" y="0"/>
          <a:ext cx="0" cy="0"/>
          <a:chOff x="0" y="0"/>
          <a:chExt cx="0" cy="0"/>
        </a:xfrm>
      </p:grpSpPr>
      <p:pic>
        <p:nvPicPr>
          <p:cNvPr id="20" name="Google Shape;20;p4" descr="preencoded.png"/>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21" name="Google Shape;21;p4"/>
          <p:cNvSpPr/>
          <p:nvPr/>
        </p:nvSpPr>
        <p:spPr>
          <a:xfrm>
            <a:off x="5233360" y="1756370"/>
            <a:ext cx="1453121" cy="310952"/>
          </a:xfrm>
          <a:prstGeom prst="roundRect">
            <a:avLst>
              <a:gd name="adj" fmla="val 6383"/>
            </a:avLst>
          </a:prstGeom>
          <a:solidFill>
            <a:srgbClr val="D7D6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332577" y="1805980"/>
            <a:ext cx="1864274" cy="2117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000"/>
              <a:buFont typeface="Open Sans"/>
              <a:buNone/>
            </a:pPr>
            <a:r>
              <a:rPr lang="en-US" sz="1000" b="0" i="0" u="none" strike="noStrike" cap="none">
                <a:solidFill>
                  <a:srgbClr val="49495A"/>
                </a:solidFill>
                <a:latin typeface="Open Sans"/>
                <a:ea typeface="Open Sans"/>
                <a:cs typeface="Open Sans"/>
                <a:sym typeface="Open Sans"/>
              </a:rPr>
              <a:t>NHS DIABETES CARE</a:t>
            </a:r>
            <a:endParaRPr sz="1000" b="0" i="0" u="none" strike="noStrike" cap="none">
              <a:solidFill>
                <a:schemeClr val="dk1"/>
              </a:solidFill>
              <a:latin typeface="Calibri"/>
              <a:ea typeface="Calibri"/>
              <a:cs typeface="Calibri"/>
              <a:sym typeface="Calibri"/>
            </a:endParaRPr>
          </a:p>
        </p:txBody>
      </p:sp>
      <p:sp>
        <p:nvSpPr>
          <p:cNvPr id="23" name="Google Shape;23;p4"/>
          <p:cNvSpPr/>
          <p:nvPr/>
        </p:nvSpPr>
        <p:spPr>
          <a:xfrm>
            <a:off x="6769129" y="1756370"/>
            <a:ext cx="1577737" cy="310952"/>
          </a:xfrm>
          <a:prstGeom prst="roundRect">
            <a:avLst>
              <a:gd name="adj" fmla="val 6383"/>
            </a:avLst>
          </a:prstGeom>
          <a:noFill/>
          <a:ln>
            <a:noFill/>
          </a:ln>
          <a:effectLst>
            <a:outerShdw blurRad="101600" dist="50800" dir="16200000" algn="bl" rotWithShape="0">
              <a:srgbClr val="403CCF"/>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4"/>
          <p:cNvSpPr/>
          <p:nvPr/>
        </p:nvSpPr>
        <p:spPr>
          <a:xfrm>
            <a:off x="6868345" y="1805980"/>
            <a:ext cx="1988889" cy="2117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03CCF"/>
              </a:buClr>
              <a:buSzPts val="1000"/>
              <a:buFont typeface="Open Sans"/>
              <a:buNone/>
            </a:pPr>
            <a:r>
              <a:rPr lang="en-US" sz="1000" b="0" i="0" u="none" strike="noStrike" cap="none">
                <a:solidFill>
                  <a:srgbClr val="403CCF"/>
                </a:solidFill>
                <a:latin typeface="Open Sans"/>
                <a:ea typeface="Open Sans"/>
                <a:cs typeface="Open Sans"/>
                <a:sym typeface="Open Sans"/>
              </a:rPr>
              <a:t>CRITICAL EVALUATION</a:t>
            </a:r>
            <a:endParaRPr sz="1000" b="0" i="0" u="none" strike="noStrike" cap="none">
              <a:solidFill>
                <a:schemeClr val="dk1"/>
              </a:solidFill>
              <a:latin typeface="Calibri"/>
              <a:ea typeface="Calibri"/>
              <a:cs typeface="Calibri"/>
              <a:sym typeface="Calibri"/>
            </a:endParaRPr>
          </a:p>
        </p:txBody>
      </p:sp>
      <p:sp>
        <p:nvSpPr>
          <p:cNvPr id="25" name="Google Shape;25;p4"/>
          <p:cNvSpPr/>
          <p:nvPr/>
        </p:nvSpPr>
        <p:spPr>
          <a:xfrm>
            <a:off x="5233360" y="2133402"/>
            <a:ext cx="6296860" cy="155019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250"/>
              <a:buFont typeface="Libre Baskerville"/>
              <a:buNone/>
            </a:pPr>
            <a:r>
              <a:rPr lang="en-US" sz="3250" b="0" i="0" u="none" strike="noStrike" cap="none">
                <a:solidFill>
                  <a:srgbClr val="403CCF"/>
                </a:solidFill>
                <a:latin typeface="Libre Baskerville"/>
                <a:ea typeface="Libre Baskerville"/>
                <a:cs typeface="Libre Baskerville"/>
                <a:sym typeface="Libre Baskerville"/>
              </a:rPr>
              <a:t>Critical Evaluation of FreeStyle Libre in NHS Diabetes Care</a:t>
            </a:r>
            <a:endParaRPr sz="3250" b="0" i="0" u="none" strike="noStrike" cap="none">
              <a:solidFill>
                <a:schemeClr val="dk1"/>
              </a:solidFill>
              <a:latin typeface="Calibri"/>
              <a:ea typeface="Calibri"/>
              <a:cs typeface="Calibri"/>
              <a:sym typeface="Calibri"/>
            </a:endParaRPr>
          </a:p>
        </p:txBody>
      </p:sp>
      <p:sp>
        <p:nvSpPr>
          <p:cNvPr id="26" name="Google Shape;26;p4"/>
          <p:cNvSpPr/>
          <p:nvPr/>
        </p:nvSpPr>
        <p:spPr>
          <a:xfrm>
            <a:off x="5233360" y="3749675"/>
            <a:ext cx="4895378" cy="95931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950"/>
              <a:buFont typeface="Libre Baskerville"/>
              <a:buNone/>
            </a:pPr>
            <a:r>
              <a:rPr lang="en-US" sz="1950" b="0" i="0" u="none" strike="noStrike" cap="none" dirty="0">
                <a:solidFill>
                  <a:srgbClr val="403CCF"/>
                </a:solidFill>
                <a:latin typeface="Libre Baskerville"/>
                <a:ea typeface="Libre Baskerville"/>
                <a:cs typeface="Libre Baskerville"/>
                <a:sym typeface="Libre Baskerville"/>
              </a:rPr>
              <a:t>Student name: Saira Zaeed </a:t>
            </a:r>
            <a:endParaRPr lang="en-US" sz="1950" dirty="0">
              <a:solidFill>
                <a:schemeClr val="dk1"/>
              </a:solidFill>
              <a:latin typeface="Calibri"/>
              <a:ea typeface="Calibri"/>
              <a:cs typeface="Calibri"/>
              <a:sym typeface="Calibri"/>
            </a:endParaRPr>
          </a:p>
          <a:p>
            <a:pPr marL="0" marR="0" lvl="0" indent="0" algn="l" rtl="0">
              <a:lnSpc>
                <a:spcPct val="104000"/>
              </a:lnSpc>
              <a:spcBef>
                <a:spcPts val="0"/>
              </a:spcBef>
              <a:spcAft>
                <a:spcPts val="0"/>
              </a:spcAft>
              <a:buClr>
                <a:srgbClr val="403CCF"/>
              </a:buClr>
              <a:buSzPts val="1950"/>
              <a:buFont typeface="Libre Baskerville"/>
              <a:buNone/>
            </a:pPr>
            <a:r>
              <a:rPr lang="en-US" sz="1950" dirty="0">
                <a:solidFill>
                  <a:srgbClr val="403CCF"/>
                </a:solidFill>
                <a:latin typeface="Libre Baskerville"/>
                <a:ea typeface="Libre Baskerville"/>
                <a:cs typeface="Libre Baskerville"/>
                <a:sym typeface="Libre Baskerville"/>
              </a:rPr>
              <a:t>Student number: 2332216</a:t>
            </a:r>
          </a:p>
          <a:p>
            <a:pPr marL="0" marR="0" lvl="0" indent="0" algn="l" rtl="0">
              <a:lnSpc>
                <a:spcPct val="104000"/>
              </a:lnSpc>
              <a:spcBef>
                <a:spcPts val="0"/>
              </a:spcBef>
              <a:spcAft>
                <a:spcPts val="0"/>
              </a:spcAft>
              <a:buClr>
                <a:srgbClr val="403CCF"/>
              </a:buClr>
              <a:buSzPts val="1950"/>
              <a:buFont typeface="Libre Baskerville"/>
              <a:buNone/>
            </a:pPr>
            <a:r>
              <a:rPr lang="en-US" sz="1950" b="0" i="0" u="none" strike="noStrike" cap="none" dirty="0">
                <a:solidFill>
                  <a:srgbClr val="403CCF"/>
                </a:solidFill>
                <a:latin typeface="Libre Baskerville"/>
                <a:ea typeface="Libre Baskerville"/>
                <a:cs typeface="Libre Baskerville"/>
                <a:sym typeface="Libre Baskerville"/>
              </a:rPr>
              <a:t>Module code: BMHP6026</a:t>
            </a:r>
          </a:p>
        </p:txBody>
      </p:sp>
      <p:sp>
        <p:nvSpPr>
          <p:cNvPr id="27" name="Google Shape;27;p4"/>
          <p:cNvSpPr/>
          <p:nvPr/>
        </p:nvSpPr>
        <p:spPr>
          <a:xfrm>
            <a:off x="5233350" y="4758599"/>
            <a:ext cx="6297000" cy="10992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a:solidFill>
                  <a:srgbClr val="49495A"/>
                </a:solidFill>
                <a:latin typeface="Open Sans"/>
                <a:ea typeface="Open Sans"/>
                <a:cs typeface="Open Sans"/>
                <a:sym typeface="Open Sans"/>
              </a:rPr>
              <a:t>An evaluation of the FreeStyle Libre system usage in the NHS diabetes care — including exploring the clinical benefits, workforce implications, patient experience, and ongoing equity issues across the UK. </a:t>
            </a:r>
            <a:endParaRPr b="0" i="0" u="none" strike="noStrike" cap="none">
              <a:solidFill>
                <a:schemeClr val="dk1"/>
              </a:solidFill>
              <a:latin typeface="Calibri"/>
              <a:ea typeface="Calibri"/>
              <a:cs typeface="Calibri"/>
              <a:sym typeface="Calibri"/>
            </a:endParaRPr>
          </a:p>
        </p:txBody>
      </p:sp>
      <p:sp>
        <p:nvSpPr>
          <p:cNvPr id="28" name="Google Shape;28;p4"/>
          <p:cNvSpPr/>
          <p:nvPr/>
        </p:nvSpPr>
        <p:spPr>
          <a:xfrm>
            <a:off x="10846825" y="6321500"/>
            <a:ext cx="1344900" cy="53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
        <p:cNvGrpSpPr/>
        <p:nvPr/>
      </p:nvGrpSpPr>
      <p:grpSpPr>
        <a:xfrm>
          <a:off x="0" y="0"/>
          <a:ext cx="0" cy="0"/>
          <a:chOff x="0" y="0"/>
          <a:chExt cx="0" cy="0"/>
        </a:xfrm>
      </p:grpSpPr>
      <p:pic>
        <p:nvPicPr>
          <p:cNvPr id="34" name="Google Shape;34;p5" descr="preencoded.png"/>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35" name="Google Shape;35;p5"/>
          <p:cNvSpPr/>
          <p:nvPr/>
        </p:nvSpPr>
        <p:spPr>
          <a:xfrm>
            <a:off x="5233360" y="1091902"/>
            <a:ext cx="2648677"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a:solidFill>
                  <a:srgbClr val="403CCF"/>
                </a:solidFill>
                <a:latin typeface="Libre Baskerville"/>
                <a:ea typeface="Libre Baskerville"/>
                <a:cs typeface="Libre Baskerville"/>
                <a:sym typeface="Libre Baskerville"/>
              </a:rPr>
              <a:t>Context &amp; Rationale</a:t>
            </a:r>
            <a:endParaRPr sz="1500" b="0" i="0" u="none" strike="noStrike" cap="none">
              <a:solidFill>
                <a:schemeClr val="dk1"/>
              </a:solidFill>
              <a:latin typeface="Calibri"/>
              <a:ea typeface="Calibri"/>
              <a:cs typeface="Calibri"/>
              <a:sym typeface="Calibri"/>
            </a:endParaRPr>
          </a:p>
        </p:txBody>
      </p:sp>
      <p:sp>
        <p:nvSpPr>
          <p:cNvPr id="36" name="Google Shape;36;p5"/>
          <p:cNvSpPr/>
          <p:nvPr/>
        </p:nvSpPr>
        <p:spPr>
          <a:xfrm>
            <a:off x="5233360" y="1397099"/>
            <a:ext cx="4537557" cy="49093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050"/>
              <a:buFont typeface="Libre Baskerville"/>
              <a:buNone/>
            </a:pPr>
            <a:r>
              <a:rPr lang="en-US" sz="3050" b="0" i="0" u="none" strike="noStrike" cap="none">
                <a:solidFill>
                  <a:srgbClr val="403CCF"/>
                </a:solidFill>
                <a:latin typeface="Libre Baskerville"/>
                <a:ea typeface="Libre Baskerville"/>
                <a:cs typeface="Libre Baskerville"/>
                <a:sym typeface="Libre Baskerville"/>
              </a:rPr>
              <a:t>Why It Matters</a:t>
            </a:r>
            <a:endParaRPr sz="3050" b="0" i="0" u="none" strike="noStrike" cap="none">
              <a:solidFill>
                <a:schemeClr val="dk1"/>
              </a:solidFill>
              <a:latin typeface="Calibri"/>
              <a:ea typeface="Calibri"/>
              <a:cs typeface="Calibri"/>
              <a:sym typeface="Calibri"/>
            </a:endParaRPr>
          </a:p>
        </p:txBody>
      </p:sp>
      <p:sp>
        <p:nvSpPr>
          <p:cNvPr id="37" name="Google Shape;37;p5"/>
          <p:cNvSpPr/>
          <p:nvPr/>
        </p:nvSpPr>
        <p:spPr>
          <a:xfrm>
            <a:off x="5233360" y="2111871"/>
            <a:ext cx="3073819" cy="2120205"/>
          </a:xfrm>
          <a:prstGeom prst="roundRect">
            <a:avLst>
              <a:gd name="adj" fmla="val 1112"/>
            </a:avLst>
          </a:prstGeom>
          <a:solidFill>
            <a:srgbClr val="EAE8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5"/>
          <p:cNvSpPr/>
          <p:nvPr/>
        </p:nvSpPr>
        <p:spPr>
          <a:xfrm>
            <a:off x="5390420" y="2268934"/>
            <a:ext cx="232404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Everyday Management</a:t>
            </a:r>
            <a:endParaRPr sz="1500" b="0" i="0" u="none" strike="noStrike" cap="none">
              <a:solidFill>
                <a:schemeClr val="dk1"/>
              </a:solidFill>
              <a:latin typeface="Calibri"/>
              <a:ea typeface="Calibri"/>
              <a:cs typeface="Calibri"/>
              <a:sym typeface="Calibri"/>
            </a:endParaRPr>
          </a:p>
        </p:txBody>
      </p:sp>
      <p:sp>
        <p:nvSpPr>
          <p:cNvPr id="39" name="Google Shape;39;p5"/>
          <p:cNvSpPr/>
          <p:nvPr/>
        </p:nvSpPr>
        <p:spPr>
          <a:xfrm>
            <a:off x="5390420" y="2603996"/>
            <a:ext cx="2759700"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Diabetes is a daily effort — food, exercise, rest, and stress all affect glucose levels outside of clinic visits. Conventional monitoring provides snapshots instead of a movie. </a:t>
            </a:r>
            <a:endParaRPr sz="1200" b="0" i="0" u="none" strike="noStrike" cap="none">
              <a:solidFill>
                <a:schemeClr val="dk1"/>
              </a:solidFill>
              <a:latin typeface="Calibri"/>
              <a:ea typeface="Calibri"/>
              <a:cs typeface="Calibri"/>
              <a:sym typeface="Calibri"/>
            </a:endParaRPr>
          </a:p>
        </p:txBody>
      </p:sp>
      <p:sp>
        <p:nvSpPr>
          <p:cNvPr id="40" name="Google Shape;40;p5"/>
          <p:cNvSpPr/>
          <p:nvPr/>
        </p:nvSpPr>
        <p:spPr>
          <a:xfrm>
            <a:off x="8456401" y="2111871"/>
            <a:ext cx="3073819" cy="2120205"/>
          </a:xfrm>
          <a:prstGeom prst="roundRect">
            <a:avLst>
              <a:gd name="adj" fmla="val 1112"/>
            </a:avLst>
          </a:prstGeom>
          <a:solidFill>
            <a:srgbClr val="EAE8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p:nvPr/>
        </p:nvSpPr>
        <p:spPr>
          <a:xfrm>
            <a:off x="8613460" y="2268934"/>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Data-Driven Care</a:t>
            </a:r>
            <a:endParaRPr sz="1500" b="0" i="0" u="none" strike="noStrike" cap="none">
              <a:solidFill>
                <a:schemeClr val="dk1"/>
              </a:solidFill>
              <a:latin typeface="Calibri"/>
              <a:ea typeface="Calibri"/>
              <a:cs typeface="Calibri"/>
              <a:sym typeface="Calibri"/>
            </a:endParaRPr>
          </a:p>
        </p:txBody>
      </p:sp>
      <p:sp>
        <p:nvSpPr>
          <p:cNvPr id="42" name="Google Shape;42;p5"/>
          <p:cNvSpPr/>
          <p:nvPr/>
        </p:nvSpPr>
        <p:spPr>
          <a:xfrm>
            <a:off x="8613460" y="2603996"/>
            <a:ext cx="2759700"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The FreeStyle Libre shows patterns and trends instead of individual finger-stick readings, allowing for day-to-day insulin, diet and activity adjustments. </a:t>
            </a:r>
            <a:endParaRPr sz="1200" b="0" i="0" u="none" strike="noStrike" cap="none">
              <a:solidFill>
                <a:schemeClr val="dk1"/>
              </a:solidFill>
              <a:latin typeface="Calibri"/>
              <a:ea typeface="Calibri"/>
              <a:cs typeface="Calibri"/>
              <a:sym typeface="Calibri"/>
            </a:endParaRPr>
          </a:p>
        </p:txBody>
      </p:sp>
      <p:sp>
        <p:nvSpPr>
          <p:cNvPr id="43" name="Google Shape;43;p5"/>
          <p:cNvSpPr/>
          <p:nvPr/>
        </p:nvSpPr>
        <p:spPr>
          <a:xfrm>
            <a:off x="5233360" y="4381302"/>
            <a:ext cx="6296860" cy="1384697"/>
          </a:xfrm>
          <a:prstGeom prst="roundRect">
            <a:avLst>
              <a:gd name="adj" fmla="val 1702"/>
            </a:avLst>
          </a:prstGeom>
          <a:solidFill>
            <a:srgbClr val="EAE8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p:nvPr/>
        </p:nvSpPr>
        <p:spPr>
          <a:xfrm>
            <a:off x="5390420" y="4538365"/>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Potential Risks</a:t>
            </a:r>
            <a:endParaRPr sz="1500" b="0" i="0" u="none" strike="noStrike" cap="none">
              <a:solidFill>
                <a:schemeClr val="dk1"/>
              </a:solidFill>
              <a:latin typeface="Calibri"/>
              <a:ea typeface="Calibri"/>
              <a:cs typeface="Calibri"/>
              <a:sym typeface="Calibri"/>
            </a:endParaRPr>
          </a:p>
        </p:txBody>
      </p:sp>
      <p:sp>
        <p:nvSpPr>
          <p:cNvPr id="45" name="Google Shape;45;p5"/>
          <p:cNvSpPr/>
          <p:nvPr/>
        </p:nvSpPr>
        <p:spPr>
          <a:xfrm>
            <a:off x="5390420" y="4873427"/>
            <a:ext cx="5982741" cy="735509"/>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Strain on the workforce, patient anxiety, burnout from nonstop data, and disparities in access may pose significant challenges as well as clinical benefits. </a:t>
            </a:r>
            <a:endParaRPr sz="1200" b="0" i="0" u="none" strike="noStrike" cap="none">
              <a:solidFill>
                <a:schemeClr val="dk1"/>
              </a:solidFill>
              <a:latin typeface="Calibri"/>
              <a:ea typeface="Calibri"/>
              <a:cs typeface="Calibri"/>
              <a:sym typeface="Calibri"/>
            </a:endParaRPr>
          </a:p>
        </p:txBody>
      </p:sp>
      <p:sp>
        <p:nvSpPr>
          <p:cNvPr id="46" name="Google Shape;46;p5"/>
          <p:cNvSpPr/>
          <p:nvPr/>
        </p:nvSpPr>
        <p:spPr>
          <a:xfrm>
            <a:off x="10916825" y="6368150"/>
            <a:ext cx="1376400" cy="489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
        <p:cNvGrpSpPr/>
        <p:nvPr/>
      </p:nvGrpSpPr>
      <p:grpSpPr>
        <a:xfrm>
          <a:off x="0" y="0"/>
          <a:ext cx="0" cy="0"/>
          <a:chOff x="0" y="0"/>
          <a:chExt cx="0" cy="0"/>
        </a:xfrm>
      </p:grpSpPr>
      <p:sp>
        <p:nvSpPr>
          <p:cNvPr id="52" name="Google Shape;52;p6"/>
          <p:cNvSpPr/>
          <p:nvPr/>
        </p:nvSpPr>
        <p:spPr>
          <a:xfrm>
            <a:off x="661475" y="1457920"/>
            <a:ext cx="293610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600"/>
              <a:buFont typeface="Libre Baskerville"/>
              <a:buNone/>
            </a:pPr>
            <a:r>
              <a:rPr lang="en-US" sz="1600" b="0" i="0" u="none" strike="noStrike" cap="none">
                <a:solidFill>
                  <a:srgbClr val="403CCF"/>
                </a:solidFill>
                <a:latin typeface="Libre Baskerville"/>
                <a:ea typeface="Libre Baskerville"/>
                <a:cs typeface="Libre Baskerville"/>
                <a:sym typeface="Libre Baskerville"/>
              </a:rPr>
              <a:t>Technology Overview</a:t>
            </a:r>
            <a:endParaRPr sz="1600" b="0" i="0" u="none" strike="noStrike" cap="none">
              <a:solidFill>
                <a:schemeClr val="dk1"/>
              </a:solidFill>
              <a:latin typeface="Calibri"/>
              <a:ea typeface="Calibri"/>
              <a:cs typeface="Calibri"/>
              <a:sym typeface="Calibri"/>
            </a:endParaRPr>
          </a:p>
        </p:txBody>
      </p:sp>
      <p:sp>
        <p:nvSpPr>
          <p:cNvPr id="53" name="Google Shape;53;p6"/>
          <p:cNvSpPr/>
          <p:nvPr/>
        </p:nvSpPr>
        <p:spPr>
          <a:xfrm>
            <a:off x="661475" y="1782465"/>
            <a:ext cx="6441517" cy="51673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250"/>
              <a:buFont typeface="Libre Baskerville"/>
              <a:buNone/>
            </a:pPr>
            <a:r>
              <a:rPr lang="en-US" sz="3250" b="0" i="0" u="none" strike="noStrike" cap="none">
                <a:solidFill>
                  <a:srgbClr val="403CCF"/>
                </a:solidFill>
                <a:latin typeface="Libre Baskerville"/>
                <a:ea typeface="Libre Baskerville"/>
                <a:cs typeface="Libre Baskerville"/>
                <a:sym typeface="Libre Baskerville"/>
              </a:rPr>
              <a:t>How the Technology Works</a:t>
            </a:r>
            <a:endParaRPr sz="3250" b="0" i="0" u="none" strike="noStrike" cap="none">
              <a:solidFill>
                <a:schemeClr val="dk1"/>
              </a:solidFill>
              <a:latin typeface="Calibri"/>
              <a:ea typeface="Calibri"/>
              <a:cs typeface="Calibri"/>
              <a:sym typeface="Calibri"/>
            </a:endParaRPr>
          </a:p>
        </p:txBody>
      </p:sp>
      <p:sp>
        <p:nvSpPr>
          <p:cNvPr id="54" name="Google Shape;54;p6"/>
          <p:cNvSpPr/>
          <p:nvPr/>
        </p:nvSpPr>
        <p:spPr>
          <a:xfrm>
            <a:off x="661475" y="2696071"/>
            <a:ext cx="5796214" cy="1323082"/>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The FreeStyle Libre is a 14-d sensor that is worn on the back of the upper arm and samples interstitial fluid via a thin filament. When a user scans the sensor with the reader or a smartphone, current glucose, trend arrows, and up to 90 days of historical data are shown – allowing more context than a single finger stick test. </a:t>
            </a:r>
            <a:endParaRPr sz="1300" b="0" i="0" u="none" strike="noStrike" cap="none">
              <a:solidFill>
                <a:schemeClr val="dk1"/>
              </a:solidFill>
              <a:latin typeface="Calibri"/>
              <a:ea typeface="Calibri"/>
              <a:cs typeface="Calibri"/>
              <a:sym typeface="Calibri"/>
            </a:endParaRPr>
          </a:p>
        </p:txBody>
      </p:sp>
      <p:sp>
        <p:nvSpPr>
          <p:cNvPr id="55" name="Google Shape;55;p6"/>
          <p:cNvSpPr/>
          <p:nvPr/>
        </p:nvSpPr>
        <p:spPr>
          <a:xfrm>
            <a:off x="661475" y="4355725"/>
            <a:ext cx="5518500" cy="1323000"/>
          </a:xfrm>
          <a:prstGeom prst="rect">
            <a:avLst/>
          </a:prstGeom>
          <a:noFill/>
          <a:ln>
            <a:noFill/>
          </a:ln>
        </p:spPr>
        <p:txBody>
          <a:bodyPr spcFirstLastPara="1" wrap="square" lIns="0" tIns="0" rIns="0" bIns="0" anchor="t" anchorCtr="0">
            <a:noAutofit/>
          </a:bodyPr>
          <a:lstStyle/>
          <a:p>
            <a:pPr marL="457200" lvl="0" indent="-311150" algn="l" rtl="0">
              <a:lnSpc>
                <a:spcPct val="133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Time in range and time below range are available metrics</a:t>
            </a:r>
            <a:endParaRPr sz="1300">
              <a:solidFill>
                <a:srgbClr val="49495A"/>
              </a:solidFill>
              <a:latin typeface="Open Sans"/>
              <a:ea typeface="Open Sans"/>
              <a:cs typeface="Open Sans"/>
              <a:sym typeface="Open Sans"/>
            </a:endParaRPr>
          </a:p>
          <a:p>
            <a:pPr marL="457200" lvl="0" indent="-311150" algn="l" rtl="0">
              <a:lnSpc>
                <a:spcPct val="133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May go against blood glucose during fast changes — confirmatory finger stick may be needed</a:t>
            </a:r>
            <a:endParaRPr sz="1300">
              <a:solidFill>
                <a:srgbClr val="49495A"/>
              </a:solidFill>
              <a:latin typeface="Open Sans"/>
              <a:ea typeface="Open Sans"/>
              <a:cs typeface="Open Sans"/>
              <a:sym typeface="Open Sans"/>
            </a:endParaRPr>
          </a:p>
          <a:p>
            <a:pPr marL="457200" lvl="0" indent="-311150" algn="l" rtl="0">
              <a:lnSpc>
                <a:spcPct val="133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Data can be remotely shared with diabetes care teams </a:t>
            </a:r>
            <a:endParaRPr sz="1300">
              <a:solidFill>
                <a:srgbClr val="49495A"/>
              </a:solidFill>
              <a:latin typeface="Open Sans"/>
              <a:ea typeface="Open Sans"/>
              <a:cs typeface="Open Sans"/>
              <a:sym typeface="Open Sans"/>
            </a:endParaRPr>
          </a:p>
          <a:p>
            <a:pPr marL="0" lvl="0" indent="0" algn="l" rtl="0">
              <a:lnSpc>
                <a:spcPct val="133000"/>
              </a:lnSpc>
              <a:spcBef>
                <a:spcPts val="0"/>
              </a:spcBef>
              <a:spcAft>
                <a:spcPts val="0"/>
              </a:spcAft>
              <a:buNone/>
            </a:pPr>
            <a:endParaRPr sz="1300">
              <a:solidFill>
                <a:srgbClr val="49495A"/>
              </a:solidFill>
              <a:latin typeface="Open Sans"/>
              <a:ea typeface="Open Sans"/>
              <a:cs typeface="Open Sans"/>
              <a:sym typeface="Open Sans"/>
            </a:endParaRPr>
          </a:p>
          <a:p>
            <a:pPr marL="457200" marR="0" lvl="0" indent="0" algn="l" rtl="0">
              <a:lnSpc>
                <a:spcPct val="133000"/>
              </a:lnSpc>
              <a:spcBef>
                <a:spcPts val="0"/>
              </a:spcBef>
              <a:spcAft>
                <a:spcPts val="0"/>
              </a:spcAft>
              <a:buNone/>
            </a:pPr>
            <a:endParaRPr sz="1300">
              <a:solidFill>
                <a:srgbClr val="49495A"/>
              </a:solidFill>
              <a:latin typeface="Open Sans"/>
              <a:ea typeface="Open Sans"/>
              <a:cs typeface="Open Sans"/>
              <a:sym typeface="Open Sans"/>
            </a:endParaRPr>
          </a:p>
        </p:txBody>
      </p:sp>
      <p:pic>
        <p:nvPicPr>
          <p:cNvPr id="56" name="Google Shape;56;p6" descr="preencoded.png"/>
          <p:cNvPicPr preferRelativeResize="0"/>
          <p:nvPr/>
        </p:nvPicPr>
        <p:blipFill rotWithShape="1">
          <a:blip r:embed="rId3">
            <a:alphaModFix/>
          </a:blip>
          <a:srcRect/>
          <a:stretch/>
        </p:blipFill>
        <p:spPr>
          <a:xfrm>
            <a:off x="6867452" y="2733278"/>
            <a:ext cx="4669018" cy="2049562"/>
          </a:xfrm>
          <a:prstGeom prst="rect">
            <a:avLst/>
          </a:prstGeom>
          <a:noFill/>
          <a:ln>
            <a:noFill/>
          </a:ln>
        </p:spPr>
      </p:pic>
      <p:sp>
        <p:nvSpPr>
          <p:cNvPr id="57" name="Google Shape;57;p6"/>
          <p:cNvSpPr/>
          <p:nvPr/>
        </p:nvSpPr>
        <p:spPr>
          <a:xfrm>
            <a:off x="7659542" y="4193277"/>
            <a:ext cx="818410" cy="126474"/>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a:solidFill>
                  <a:srgbClr val="403CCF"/>
                </a:solidFill>
                <a:latin typeface="Libre Baskerville"/>
                <a:ea typeface="Libre Baskerville"/>
                <a:cs typeface="Libre Baskerville"/>
                <a:sym typeface="Libre Baskerville"/>
              </a:rPr>
              <a:t>Apply sensor</a:t>
            </a:r>
            <a:endParaRPr sz="750" b="0" i="0" u="none" strike="noStrike" cap="none">
              <a:solidFill>
                <a:schemeClr val="dk1"/>
              </a:solidFill>
              <a:latin typeface="Calibri"/>
              <a:ea typeface="Calibri"/>
              <a:cs typeface="Calibri"/>
              <a:sym typeface="Calibri"/>
            </a:endParaRPr>
          </a:p>
        </p:txBody>
      </p:sp>
      <p:sp>
        <p:nvSpPr>
          <p:cNvPr id="58" name="Google Shape;58;p6"/>
          <p:cNvSpPr/>
          <p:nvPr/>
        </p:nvSpPr>
        <p:spPr>
          <a:xfrm>
            <a:off x="7659542" y="4355726"/>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a:solidFill>
                  <a:srgbClr val="49495A"/>
                </a:solidFill>
                <a:latin typeface="Open Sans"/>
                <a:ea typeface="Open Sans"/>
                <a:cs typeface="Open Sans"/>
                <a:sym typeface="Open Sans"/>
              </a:rPr>
              <a:t>Attach 14-day sensor to upper arm</a:t>
            </a:r>
            <a:endParaRPr sz="600" b="0" i="0" u="none" strike="noStrike" cap="none">
              <a:solidFill>
                <a:schemeClr val="dk1"/>
              </a:solidFill>
              <a:latin typeface="Calibri"/>
              <a:ea typeface="Calibri"/>
              <a:cs typeface="Calibri"/>
              <a:sym typeface="Calibri"/>
            </a:endParaRPr>
          </a:p>
        </p:txBody>
      </p:sp>
      <p:sp>
        <p:nvSpPr>
          <p:cNvPr id="59" name="Google Shape;59;p6"/>
          <p:cNvSpPr/>
          <p:nvPr/>
        </p:nvSpPr>
        <p:spPr>
          <a:xfrm>
            <a:off x="9957387" y="4161799"/>
            <a:ext cx="818410" cy="126475"/>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a:solidFill>
                  <a:srgbClr val="403CCF"/>
                </a:solidFill>
                <a:latin typeface="Libre Baskerville"/>
                <a:ea typeface="Libre Baskerville"/>
                <a:cs typeface="Libre Baskerville"/>
                <a:sym typeface="Libre Baskerville"/>
              </a:rPr>
              <a:t>View &amp; share</a:t>
            </a:r>
            <a:endParaRPr sz="750" b="0" i="0" u="none" strike="noStrike" cap="none">
              <a:solidFill>
                <a:schemeClr val="dk1"/>
              </a:solidFill>
              <a:latin typeface="Calibri"/>
              <a:ea typeface="Calibri"/>
              <a:cs typeface="Calibri"/>
              <a:sym typeface="Calibri"/>
            </a:endParaRPr>
          </a:p>
        </p:txBody>
      </p:sp>
      <p:sp>
        <p:nvSpPr>
          <p:cNvPr id="60" name="Google Shape;60;p6"/>
          <p:cNvSpPr/>
          <p:nvPr/>
        </p:nvSpPr>
        <p:spPr>
          <a:xfrm>
            <a:off x="9957387" y="4324248"/>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a:solidFill>
                  <a:srgbClr val="49495A"/>
                </a:solidFill>
                <a:latin typeface="Open Sans"/>
                <a:ea typeface="Open Sans"/>
                <a:cs typeface="Open Sans"/>
                <a:sym typeface="Open Sans"/>
              </a:rPr>
              <a:t>See glucose trends and share with NHS</a:t>
            </a:r>
            <a:endParaRPr sz="600" b="0" i="0" u="none" strike="noStrike" cap="none">
              <a:solidFill>
                <a:schemeClr val="dk1"/>
              </a:solidFill>
              <a:latin typeface="Calibri"/>
              <a:ea typeface="Calibri"/>
              <a:cs typeface="Calibri"/>
              <a:sym typeface="Calibri"/>
            </a:endParaRPr>
          </a:p>
        </p:txBody>
      </p:sp>
      <p:sp>
        <p:nvSpPr>
          <p:cNvPr id="61" name="Google Shape;61;p6"/>
          <p:cNvSpPr/>
          <p:nvPr/>
        </p:nvSpPr>
        <p:spPr>
          <a:xfrm>
            <a:off x="8815210" y="2948205"/>
            <a:ext cx="818410" cy="126474"/>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03CCF"/>
              </a:buClr>
              <a:buSzPts val="750"/>
              <a:buFont typeface="Libre Baskerville"/>
              <a:buNone/>
            </a:pPr>
            <a:r>
              <a:rPr lang="en-US" sz="750" b="0" i="0" u="none" strike="noStrike" cap="none">
                <a:solidFill>
                  <a:srgbClr val="403CCF"/>
                </a:solidFill>
                <a:latin typeface="Libre Baskerville"/>
                <a:ea typeface="Libre Baskerville"/>
                <a:cs typeface="Libre Baskerville"/>
                <a:sym typeface="Libre Baskerville"/>
              </a:rPr>
              <a:t>Scan sensor</a:t>
            </a:r>
            <a:endParaRPr sz="750" b="0" i="0" u="none" strike="noStrike" cap="none">
              <a:solidFill>
                <a:schemeClr val="dk1"/>
              </a:solidFill>
              <a:latin typeface="Calibri"/>
              <a:ea typeface="Calibri"/>
              <a:cs typeface="Calibri"/>
              <a:sym typeface="Calibri"/>
            </a:endParaRPr>
          </a:p>
        </p:txBody>
      </p:sp>
      <p:sp>
        <p:nvSpPr>
          <p:cNvPr id="62" name="Google Shape;62;p6"/>
          <p:cNvSpPr/>
          <p:nvPr/>
        </p:nvSpPr>
        <p:spPr>
          <a:xfrm>
            <a:off x="8815210" y="3110655"/>
            <a:ext cx="818410" cy="202359"/>
          </a:xfrm>
          <a:prstGeom prst="rect">
            <a:avLst/>
          </a:prstGeom>
          <a:noFill/>
          <a:ln>
            <a:noFill/>
          </a:ln>
        </p:spPr>
        <p:txBody>
          <a:bodyPr spcFirstLastPara="1" wrap="square" lIns="0" tIns="0" rIns="0" bIns="0" anchor="t" anchorCtr="0">
            <a:noAutofit/>
          </a:bodyPr>
          <a:lstStyle/>
          <a:p>
            <a:pPr marL="0" marR="0" lvl="0" indent="0" algn="ctr" rtl="0">
              <a:lnSpc>
                <a:spcPct val="104000"/>
              </a:lnSpc>
              <a:spcBef>
                <a:spcPts val="0"/>
              </a:spcBef>
              <a:spcAft>
                <a:spcPts val="0"/>
              </a:spcAft>
              <a:buClr>
                <a:srgbClr val="49495A"/>
              </a:buClr>
              <a:buSzPts val="600"/>
              <a:buFont typeface="Open Sans"/>
              <a:buNone/>
            </a:pPr>
            <a:r>
              <a:rPr lang="en-US" sz="600" b="0" i="0" u="none" strike="noStrike" cap="none">
                <a:solidFill>
                  <a:srgbClr val="49495A"/>
                </a:solidFill>
                <a:latin typeface="Open Sans"/>
                <a:ea typeface="Open Sans"/>
                <a:cs typeface="Open Sans"/>
                <a:sym typeface="Open Sans"/>
              </a:rPr>
              <a:t>Use smartphone or reader to scan</a:t>
            </a:r>
            <a:endParaRPr sz="600" b="0" i="0" u="none" strike="noStrike" cap="none">
              <a:solidFill>
                <a:schemeClr val="dk1"/>
              </a:solidFill>
              <a:latin typeface="Calibri"/>
              <a:ea typeface="Calibri"/>
              <a:cs typeface="Calibri"/>
              <a:sym typeface="Calibri"/>
            </a:endParaRPr>
          </a:p>
        </p:txBody>
      </p:sp>
      <p:sp>
        <p:nvSpPr>
          <p:cNvPr id="63" name="Google Shape;63;p6"/>
          <p:cNvSpPr/>
          <p:nvPr/>
        </p:nvSpPr>
        <p:spPr>
          <a:xfrm>
            <a:off x="10986800" y="6228175"/>
            <a:ext cx="1204800" cy="629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7"/>
          <p:cNvSpPr/>
          <p:nvPr/>
        </p:nvSpPr>
        <p:spPr>
          <a:xfrm>
            <a:off x="661475" y="653455"/>
            <a:ext cx="2676954"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600"/>
              <a:buFont typeface="Libre Baskerville"/>
              <a:buNone/>
            </a:pPr>
            <a:r>
              <a:rPr lang="en-US" sz="1600" b="0" i="0" u="none" strike="noStrike" cap="none">
                <a:solidFill>
                  <a:srgbClr val="403CCF"/>
                </a:solidFill>
                <a:latin typeface="Libre Baskerville"/>
                <a:ea typeface="Libre Baskerville"/>
                <a:cs typeface="Libre Baskerville"/>
                <a:sym typeface="Libre Baskerville"/>
              </a:rPr>
              <a:t>Policy &amp; Practice</a:t>
            </a:r>
            <a:endParaRPr sz="1600" b="0" i="0" u="none" strike="noStrike" cap="none">
              <a:solidFill>
                <a:schemeClr val="dk1"/>
              </a:solidFill>
              <a:latin typeface="Calibri"/>
              <a:ea typeface="Calibri"/>
              <a:cs typeface="Calibri"/>
              <a:sym typeface="Calibri"/>
            </a:endParaRPr>
          </a:p>
        </p:txBody>
      </p:sp>
      <p:sp>
        <p:nvSpPr>
          <p:cNvPr id="70" name="Google Shape;70;p7"/>
          <p:cNvSpPr/>
          <p:nvPr/>
        </p:nvSpPr>
        <p:spPr>
          <a:xfrm>
            <a:off x="661475" y="977999"/>
            <a:ext cx="6561469" cy="51673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250"/>
              <a:buFont typeface="Libre Baskerville"/>
              <a:buNone/>
            </a:pPr>
            <a:r>
              <a:rPr lang="en-US" sz="3250" b="0" i="0" u="none" strike="noStrike" cap="none">
                <a:solidFill>
                  <a:srgbClr val="403CCF"/>
                </a:solidFill>
                <a:latin typeface="Libre Baskerville"/>
                <a:ea typeface="Libre Baskerville"/>
                <a:cs typeface="Libre Baskerville"/>
                <a:sym typeface="Libre Baskerville"/>
              </a:rPr>
              <a:t>Implementation in the NHS</a:t>
            </a:r>
            <a:endParaRPr sz="3250" b="0" i="0" u="none" strike="noStrike" cap="none">
              <a:solidFill>
                <a:schemeClr val="dk1"/>
              </a:solidFill>
              <a:latin typeface="Calibri"/>
              <a:ea typeface="Calibri"/>
              <a:cs typeface="Calibri"/>
              <a:sym typeface="Calibri"/>
            </a:endParaRPr>
          </a:p>
        </p:txBody>
      </p:sp>
      <p:sp>
        <p:nvSpPr>
          <p:cNvPr id="71" name="Google Shape;71;p7"/>
          <p:cNvSpPr/>
          <p:nvPr/>
        </p:nvSpPr>
        <p:spPr>
          <a:xfrm>
            <a:off x="661475" y="1742774"/>
            <a:ext cx="10868700" cy="979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The implementation of Libre was phased: first there was local freedom for prescribers with national rate-setting and wider access under NHS England advice from 2019 to 2022. Flash glucose monitoring and CGM currently have recommendations for a significant proportion of adults with type 1 diabetes and some insulin-treated people with type 2. </a:t>
            </a:r>
            <a:endParaRPr sz="1300" b="0" i="0" u="none" strike="noStrike" cap="none">
              <a:solidFill>
                <a:schemeClr val="dk1"/>
              </a:solidFill>
              <a:latin typeface="Calibri"/>
              <a:ea typeface="Calibri"/>
              <a:cs typeface="Calibri"/>
              <a:sym typeface="Calibri"/>
            </a:endParaRPr>
          </a:p>
        </p:txBody>
      </p:sp>
      <p:sp>
        <p:nvSpPr>
          <p:cNvPr id="72" name="Google Shape;72;p7"/>
          <p:cNvSpPr/>
          <p:nvPr/>
        </p:nvSpPr>
        <p:spPr>
          <a:xfrm>
            <a:off x="661475" y="2722662"/>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01</a:t>
            </a:r>
            <a:endParaRPr sz="1300" b="0" i="0" u="none" strike="noStrike" cap="none">
              <a:solidFill>
                <a:schemeClr val="dk1"/>
              </a:solidFill>
              <a:latin typeface="Calibri"/>
              <a:ea typeface="Calibri"/>
              <a:cs typeface="Calibri"/>
              <a:sym typeface="Calibri"/>
            </a:endParaRPr>
          </a:p>
        </p:txBody>
      </p:sp>
      <p:pic>
        <p:nvPicPr>
          <p:cNvPr id="73" name="Google Shape;73;p7" descr="preencoded.png"/>
          <p:cNvPicPr preferRelativeResize="0"/>
          <p:nvPr/>
        </p:nvPicPr>
        <p:blipFill rotWithShape="1">
          <a:blip r:embed="rId3">
            <a:alphaModFix/>
          </a:blip>
          <a:srcRect/>
          <a:stretch/>
        </p:blipFill>
        <p:spPr>
          <a:xfrm>
            <a:off x="661475" y="2984599"/>
            <a:ext cx="5351725" cy="19050"/>
          </a:xfrm>
          <a:prstGeom prst="rect">
            <a:avLst/>
          </a:prstGeom>
          <a:noFill/>
          <a:ln>
            <a:noFill/>
          </a:ln>
        </p:spPr>
      </p:pic>
      <p:sp>
        <p:nvSpPr>
          <p:cNvPr id="74" name="Google Shape;74;p7"/>
          <p:cNvSpPr/>
          <p:nvPr/>
        </p:nvSpPr>
        <p:spPr>
          <a:xfrm>
            <a:off x="661475" y="3105348"/>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a:solidFill>
                  <a:srgbClr val="49495A"/>
                </a:solidFill>
                <a:latin typeface="Libre Baskerville"/>
                <a:ea typeface="Libre Baskerville"/>
                <a:cs typeface="Libre Baskerville"/>
                <a:sym typeface="Libre Baskerville"/>
              </a:rPr>
              <a:t>Patient Assessment</a:t>
            </a:r>
            <a:endParaRPr sz="1600" b="0" i="0" u="none" strike="noStrike" cap="none">
              <a:solidFill>
                <a:schemeClr val="dk1"/>
              </a:solidFill>
              <a:latin typeface="Calibri"/>
              <a:ea typeface="Calibri"/>
              <a:cs typeface="Calibri"/>
              <a:sym typeface="Calibri"/>
            </a:endParaRPr>
          </a:p>
        </p:txBody>
      </p:sp>
      <p:sp>
        <p:nvSpPr>
          <p:cNvPr id="75" name="Google Shape;75;p7"/>
          <p:cNvSpPr/>
          <p:nvPr/>
        </p:nvSpPr>
        <p:spPr>
          <a:xfrm>
            <a:off x="661475" y="3463032"/>
            <a:ext cx="5351725"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Monitoring needs, insulin regimen, and type of diabetes are reviewed among other criteria by the clinical team to assess if the patient is a good candidate for the technology. </a:t>
            </a:r>
            <a:endParaRPr sz="1300" b="0" i="0" u="none" strike="noStrike" cap="none">
              <a:solidFill>
                <a:schemeClr val="dk1"/>
              </a:solidFill>
              <a:latin typeface="Calibri"/>
              <a:ea typeface="Calibri"/>
              <a:cs typeface="Calibri"/>
              <a:sym typeface="Calibri"/>
            </a:endParaRPr>
          </a:p>
        </p:txBody>
      </p:sp>
      <p:sp>
        <p:nvSpPr>
          <p:cNvPr id="76" name="Google Shape;76;p7"/>
          <p:cNvSpPr/>
          <p:nvPr/>
        </p:nvSpPr>
        <p:spPr>
          <a:xfrm>
            <a:off x="6178495" y="2722662"/>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02</a:t>
            </a:r>
            <a:endParaRPr sz="1300" b="0" i="0" u="none" strike="noStrike" cap="none">
              <a:solidFill>
                <a:schemeClr val="dk1"/>
              </a:solidFill>
              <a:latin typeface="Calibri"/>
              <a:ea typeface="Calibri"/>
              <a:cs typeface="Calibri"/>
              <a:sym typeface="Calibri"/>
            </a:endParaRPr>
          </a:p>
        </p:txBody>
      </p:sp>
      <p:pic>
        <p:nvPicPr>
          <p:cNvPr id="77" name="Google Shape;77;p7" descr="preencoded.png"/>
          <p:cNvPicPr preferRelativeResize="0"/>
          <p:nvPr/>
        </p:nvPicPr>
        <p:blipFill rotWithShape="1">
          <a:blip r:embed="rId3">
            <a:alphaModFix/>
          </a:blip>
          <a:srcRect/>
          <a:stretch/>
        </p:blipFill>
        <p:spPr>
          <a:xfrm>
            <a:off x="6178495" y="2984599"/>
            <a:ext cx="5351725" cy="19050"/>
          </a:xfrm>
          <a:prstGeom prst="rect">
            <a:avLst/>
          </a:prstGeom>
          <a:noFill/>
          <a:ln>
            <a:noFill/>
          </a:ln>
        </p:spPr>
      </p:pic>
      <p:sp>
        <p:nvSpPr>
          <p:cNvPr id="78" name="Google Shape;78;p7"/>
          <p:cNvSpPr/>
          <p:nvPr/>
        </p:nvSpPr>
        <p:spPr>
          <a:xfrm>
            <a:off x="6178495" y="3105348"/>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a:solidFill>
                  <a:srgbClr val="49495A"/>
                </a:solidFill>
                <a:latin typeface="Libre Baskerville"/>
                <a:ea typeface="Libre Baskerville"/>
                <a:cs typeface="Libre Baskerville"/>
                <a:sym typeface="Libre Baskerville"/>
              </a:rPr>
              <a:t>Education</a:t>
            </a:r>
            <a:endParaRPr sz="1600" b="0" i="0" u="none" strike="noStrike" cap="none">
              <a:solidFill>
                <a:schemeClr val="dk1"/>
              </a:solidFill>
              <a:latin typeface="Calibri"/>
              <a:ea typeface="Calibri"/>
              <a:cs typeface="Calibri"/>
              <a:sym typeface="Calibri"/>
            </a:endParaRPr>
          </a:p>
        </p:txBody>
      </p:sp>
      <p:sp>
        <p:nvSpPr>
          <p:cNvPr id="79" name="Google Shape;79;p7"/>
          <p:cNvSpPr/>
          <p:nvPr/>
        </p:nvSpPr>
        <p:spPr>
          <a:xfrm>
            <a:off x="6178500" y="3463022"/>
            <a:ext cx="5351700" cy="10833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Systematic training of the patients concerning the application of the sensor, the interpretation of the data, and the actions to be taken in response to information on trends (those trends oper are monitored before using) prior to starting use. </a:t>
            </a:r>
            <a:endParaRPr sz="1300" b="0" i="0" u="none" strike="noStrike" cap="none">
              <a:solidFill>
                <a:schemeClr val="dk1"/>
              </a:solidFill>
              <a:latin typeface="Calibri"/>
              <a:ea typeface="Calibri"/>
              <a:cs typeface="Calibri"/>
              <a:sym typeface="Calibri"/>
            </a:endParaRPr>
          </a:p>
        </p:txBody>
      </p:sp>
      <p:sp>
        <p:nvSpPr>
          <p:cNvPr id="80" name="Google Shape;80;p7"/>
          <p:cNvSpPr/>
          <p:nvPr/>
        </p:nvSpPr>
        <p:spPr>
          <a:xfrm>
            <a:off x="661475" y="4546203"/>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03</a:t>
            </a:r>
            <a:endParaRPr sz="1300" b="0" i="0" u="none" strike="noStrike" cap="none">
              <a:solidFill>
                <a:schemeClr val="dk1"/>
              </a:solidFill>
              <a:latin typeface="Calibri"/>
              <a:ea typeface="Calibri"/>
              <a:cs typeface="Calibri"/>
              <a:sym typeface="Calibri"/>
            </a:endParaRPr>
          </a:p>
        </p:txBody>
      </p:sp>
      <p:pic>
        <p:nvPicPr>
          <p:cNvPr id="81" name="Google Shape;81;p7" descr="preencoded.png"/>
          <p:cNvPicPr preferRelativeResize="0"/>
          <p:nvPr/>
        </p:nvPicPr>
        <p:blipFill rotWithShape="1">
          <a:blip r:embed="rId3">
            <a:alphaModFix/>
          </a:blip>
          <a:srcRect/>
          <a:stretch/>
        </p:blipFill>
        <p:spPr>
          <a:xfrm>
            <a:off x="661475" y="4791670"/>
            <a:ext cx="5351725" cy="19050"/>
          </a:xfrm>
          <a:prstGeom prst="rect">
            <a:avLst/>
          </a:prstGeom>
          <a:noFill/>
          <a:ln>
            <a:noFill/>
          </a:ln>
        </p:spPr>
      </p:pic>
      <p:sp>
        <p:nvSpPr>
          <p:cNvPr id="82" name="Google Shape;82;p7"/>
          <p:cNvSpPr/>
          <p:nvPr/>
        </p:nvSpPr>
        <p:spPr>
          <a:xfrm>
            <a:off x="661475" y="4928890"/>
            <a:ext cx="2067369"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a:solidFill>
                  <a:srgbClr val="49495A"/>
                </a:solidFill>
                <a:latin typeface="Libre Baskerville"/>
                <a:ea typeface="Libre Baskerville"/>
                <a:cs typeface="Libre Baskerville"/>
                <a:sym typeface="Libre Baskerville"/>
              </a:rPr>
              <a:t>Ongoing Support</a:t>
            </a:r>
            <a:endParaRPr sz="1600" b="0" i="0" u="none" strike="noStrike" cap="none">
              <a:solidFill>
                <a:schemeClr val="dk1"/>
              </a:solidFill>
              <a:latin typeface="Calibri"/>
              <a:ea typeface="Calibri"/>
              <a:cs typeface="Calibri"/>
              <a:sym typeface="Calibri"/>
            </a:endParaRPr>
          </a:p>
        </p:txBody>
      </p:sp>
      <p:sp>
        <p:nvSpPr>
          <p:cNvPr id="83" name="Google Shape;83;p7"/>
          <p:cNvSpPr/>
          <p:nvPr/>
        </p:nvSpPr>
        <p:spPr>
          <a:xfrm>
            <a:off x="661475" y="5286573"/>
            <a:ext cx="535172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Routine check-up and data review meetings to maintain ongoing participation and safe, effective use. </a:t>
            </a:r>
            <a:endParaRPr sz="1300" b="0" i="0" u="none" strike="noStrike" cap="none">
              <a:solidFill>
                <a:schemeClr val="dk1"/>
              </a:solidFill>
              <a:latin typeface="Calibri"/>
              <a:ea typeface="Calibri"/>
              <a:cs typeface="Calibri"/>
              <a:sym typeface="Calibri"/>
            </a:endParaRPr>
          </a:p>
        </p:txBody>
      </p:sp>
      <p:sp>
        <p:nvSpPr>
          <p:cNvPr id="84" name="Google Shape;84;p7"/>
          <p:cNvSpPr/>
          <p:nvPr/>
        </p:nvSpPr>
        <p:spPr>
          <a:xfrm>
            <a:off x="6178495" y="4546203"/>
            <a:ext cx="330688" cy="206673"/>
          </a:xfrm>
          <a:prstGeom prst="rect">
            <a:avLst/>
          </a:prstGeom>
          <a:no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04</a:t>
            </a:r>
            <a:endParaRPr sz="1300" b="0" i="0" u="none" strike="noStrike" cap="none">
              <a:solidFill>
                <a:schemeClr val="dk1"/>
              </a:solidFill>
              <a:latin typeface="Calibri"/>
              <a:ea typeface="Calibri"/>
              <a:cs typeface="Calibri"/>
              <a:sym typeface="Calibri"/>
            </a:endParaRPr>
          </a:p>
        </p:txBody>
      </p:sp>
      <p:pic>
        <p:nvPicPr>
          <p:cNvPr id="85" name="Google Shape;85;p7" descr="preencoded.png"/>
          <p:cNvPicPr preferRelativeResize="0"/>
          <p:nvPr/>
        </p:nvPicPr>
        <p:blipFill rotWithShape="1">
          <a:blip r:embed="rId3">
            <a:alphaModFix/>
          </a:blip>
          <a:srcRect/>
          <a:stretch/>
        </p:blipFill>
        <p:spPr>
          <a:xfrm>
            <a:off x="6178495" y="4791670"/>
            <a:ext cx="5351725" cy="19050"/>
          </a:xfrm>
          <a:prstGeom prst="rect">
            <a:avLst/>
          </a:prstGeom>
          <a:noFill/>
          <a:ln>
            <a:noFill/>
          </a:ln>
        </p:spPr>
      </p:pic>
      <p:sp>
        <p:nvSpPr>
          <p:cNvPr id="86" name="Google Shape;86;p7"/>
          <p:cNvSpPr/>
          <p:nvPr/>
        </p:nvSpPr>
        <p:spPr>
          <a:xfrm>
            <a:off x="6178495" y="4928890"/>
            <a:ext cx="2533190"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600"/>
              <a:buFont typeface="Libre Baskerville"/>
              <a:buNone/>
            </a:pPr>
            <a:r>
              <a:rPr lang="en-US" sz="1600" b="0" i="0" u="none" strike="noStrike" cap="none">
                <a:solidFill>
                  <a:srgbClr val="49495A"/>
                </a:solidFill>
                <a:latin typeface="Libre Baskerville"/>
                <a:ea typeface="Libre Baskerville"/>
                <a:cs typeface="Libre Baskerville"/>
                <a:sym typeface="Libre Baskerville"/>
              </a:rPr>
              <a:t>Defined Local Pathways</a:t>
            </a:r>
            <a:endParaRPr sz="1600" b="0" i="0" u="none" strike="noStrike" cap="none">
              <a:solidFill>
                <a:schemeClr val="dk1"/>
              </a:solidFill>
              <a:latin typeface="Calibri"/>
              <a:ea typeface="Calibri"/>
              <a:cs typeface="Calibri"/>
              <a:sym typeface="Calibri"/>
            </a:endParaRPr>
          </a:p>
        </p:txBody>
      </p:sp>
      <p:sp>
        <p:nvSpPr>
          <p:cNvPr id="87" name="Google Shape;87;p7"/>
          <p:cNvSpPr/>
          <p:nvPr/>
        </p:nvSpPr>
        <p:spPr>
          <a:xfrm>
            <a:off x="6178500" y="5286575"/>
            <a:ext cx="5351700" cy="979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a:solidFill>
                  <a:srgbClr val="49495A"/>
                </a:solidFill>
                <a:latin typeface="Open Sans"/>
                <a:ea typeface="Open Sans"/>
                <a:cs typeface="Open Sans"/>
                <a:sym typeface="Open Sans"/>
              </a:rPr>
              <a:t>Clear local referral and re-prescribing pathways should be developed to provide consistent and fair access in both primary and secondary care. </a:t>
            </a:r>
            <a:endParaRPr sz="1300" b="0" i="0" u="none" strike="noStrike" cap="none">
              <a:solidFill>
                <a:schemeClr val="dk1"/>
              </a:solidFill>
              <a:latin typeface="Calibri"/>
              <a:ea typeface="Calibri"/>
              <a:cs typeface="Calibri"/>
              <a:sym typeface="Calibri"/>
            </a:endParaRPr>
          </a:p>
        </p:txBody>
      </p:sp>
      <p:sp>
        <p:nvSpPr>
          <p:cNvPr id="88" name="Google Shape;88;p7"/>
          <p:cNvSpPr/>
          <p:nvPr/>
        </p:nvSpPr>
        <p:spPr>
          <a:xfrm>
            <a:off x="11010125" y="6414800"/>
            <a:ext cx="1181700" cy="443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94" name="Google Shape;94;p8" descr="preencoded.png"/>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95" name="Google Shape;95;p8"/>
          <p:cNvSpPr/>
          <p:nvPr/>
        </p:nvSpPr>
        <p:spPr>
          <a:xfrm>
            <a:off x="5233360" y="724098"/>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a:solidFill>
                  <a:srgbClr val="403CCF"/>
                </a:solidFill>
                <a:latin typeface="Libre Baskerville"/>
                <a:ea typeface="Libre Baskerville"/>
                <a:cs typeface="Libre Baskerville"/>
                <a:sym typeface="Libre Baskerville"/>
              </a:rPr>
              <a:t>Impact on Staff</a:t>
            </a:r>
            <a:endParaRPr sz="1500" b="0" i="0" u="none" strike="noStrike" cap="none">
              <a:solidFill>
                <a:schemeClr val="dk1"/>
              </a:solidFill>
              <a:latin typeface="Calibri"/>
              <a:ea typeface="Calibri"/>
              <a:cs typeface="Calibri"/>
              <a:sym typeface="Calibri"/>
            </a:endParaRPr>
          </a:p>
        </p:txBody>
      </p:sp>
      <p:sp>
        <p:nvSpPr>
          <p:cNvPr id="96" name="Google Shape;96;p8"/>
          <p:cNvSpPr/>
          <p:nvPr/>
        </p:nvSpPr>
        <p:spPr>
          <a:xfrm>
            <a:off x="5233360" y="1029295"/>
            <a:ext cx="5401334" cy="49093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050"/>
              <a:buFont typeface="Libre Baskerville"/>
              <a:buNone/>
            </a:pPr>
            <a:r>
              <a:rPr lang="en-US" sz="3050" b="0" i="0" u="none" strike="noStrike" cap="none">
                <a:solidFill>
                  <a:srgbClr val="403CCF"/>
                </a:solidFill>
                <a:latin typeface="Libre Baskerville"/>
                <a:ea typeface="Libre Baskerville"/>
                <a:cs typeface="Libre Baskerville"/>
                <a:sym typeface="Libre Baskerville"/>
              </a:rPr>
              <a:t>Workforce Implications</a:t>
            </a:r>
            <a:endParaRPr sz="3050" b="0" i="0" u="none" strike="noStrike" cap="none">
              <a:solidFill>
                <a:schemeClr val="dk1"/>
              </a:solidFill>
              <a:latin typeface="Calibri"/>
              <a:ea typeface="Calibri"/>
              <a:cs typeface="Calibri"/>
              <a:sym typeface="Calibri"/>
            </a:endParaRPr>
          </a:p>
        </p:txBody>
      </p:sp>
      <p:pic>
        <p:nvPicPr>
          <p:cNvPr id="97" name="Google Shape;97;p8" descr="preencoded.png"/>
          <p:cNvPicPr preferRelativeResize="0"/>
          <p:nvPr/>
        </p:nvPicPr>
        <p:blipFill rotWithShape="1">
          <a:blip r:embed="rId4">
            <a:alphaModFix/>
          </a:blip>
          <a:srcRect/>
          <a:stretch/>
        </p:blipFill>
        <p:spPr>
          <a:xfrm>
            <a:off x="5233360" y="1744067"/>
            <a:ext cx="3073819" cy="2610644"/>
          </a:xfrm>
          <a:prstGeom prst="rect">
            <a:avLst/>
          </a:prstGeom>
          <a:noFill/>
          <a:ln>
            <a:noFill/>
          </a:ln>
        </p:spPr>
      </p:pic>
      <p:sp>
        <p:nvSpPr>
          <p:cNvPr id="98" name="Google Shape;98;p8"/>
          <p:cNvSpPr/>
          <p:nvPr/>
        </p:nvSpPr>
        <p:spPr>
          <a:xfrm>
            <a:off x="6675965" y="1861840"/>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US" sz="1450" b="0" i="0" u="none" strike="noStrike" cap="none">
                <a:solidFill>
                  <a:srgbClr val="FFFFFF"/>
                </a:solidFill>
                <a:latin typeface="Libre Baskerville"/>
                <a:ea typeface="Libre Baskerville"/>
                <a:cs typeface="Libre Baskerville"/>
                <a:sym typeface="Libre Baskerville"/>
              </a:rPr>
              <a:t>1</a:t>
            </a:r>
            <a:endParaRPr sz="1450" b="0" i="0" u="none" strike="noStrike" cap="none">
              <a:solidFill>
                <a:schemeClr val="dk1"/>
              </a:solidFill>
              <a:latin typeface="Calibri"/>
              <a:ea typeface="Calibri"/>
              <a:cs typeface="Calibri"/>
              <a:sym typeface="Calibri"/>
            </a:endParaRPr>
          </a:p>
        </p:txBody>
      </p:sp>
      <p:sp>
        <p:nvSpPr>
          <p:cNvPr id="99" name="Google Shape;99;p8"/>
          <p:cNvSpPr/>
          <p:nvPr/>
        </p:nvSpPr>
        <p:spPr>
          <a:xfrm>
            <a:off x="5409469" y="2372519"/>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Training</a:t>
            </a:r>
            <a:endParaRPr sz="1500" b="0" i="0" u="none" strike="noStrike" cap="none">
              <a:solidFill>
                <a:schemeClr val="dk1"/>
              </a:solidFill>
              <a:latin typeface="Calibri"/>
              <a:ea typeface="Calibri"/>
              <a:cs typeface="Calibri"/>
              <a:sym typeface="Calibri"/>
            </a:endParaRPr>
          </a:p>
        </p:txBody>
      </p:sp>
      <p:sp>
        <p:nvSpPr>
          <p:cNvPr id="100" name="Google Shape;100;p8"/>
          <p:cNvSpPr/>
          <p:nvPr/>
        </p:nvSpPr>
        <p:spPr>
          <a:xfrm>
            <a:off x="5409469" y="2707580"/>
            <a:ext cx="2721601"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Healthcare professionals need to be educated in a structured manner about the use of the device, which patients are appropriate, and how to read the reports and trend data. </a:t>
            </a:r>
            <a:endParaRPr sz="1200" b="0" i="0" u="none" strike="noStrike" cap="none">
              <a:solidFill>
                <a:schemeClr val="dk1"/>
              </a:solidFill>
              <a:latin typeface="Calibri"/>
              <a:ea typeface="Calibri"/>
              <a:cs typeface="Calibri"/>
              <a:sym typeface="Calibri"/>
            </a:endParaRPr>
          </a:p>
        </p:txBody>
      </p:sp>
      <p:pic>
        <p:nvPicPr>
          <p:cNvPr id="101" name="Google Shape;101;p8" descr="preencoded.png"/>
          <p:cNvPicPr preferRelativeResize="0"/>
          <p:nvPr/>
        </p:nvPicPr>
        <p:blipFill rotWithShape="1">
          <a:blip r:embed="rId4">
            <a:alphaModFix/>
          </a:blip>
          <a:srcRect/>
          <a:stretch/>
        </p:blipFill>
        <p:spPr>
          <a:xfrm>
            <a:off x="8456401" y="1744067"/>
            <a:ext cx="3073819" cy="2610644"/>
          </a:xfrm>
          <a:prstGeom prst="rect">
            <a:avLst/>
          </a:prstGeom>
          <a:noFill/>
          <a:ln>
            <a:noFill/>
          </a:ln>
        </p:spPr>
      </p:pic>
      <p:sp>
        <p:nvSpPr>
          <p:cNvPr id="102" name="Google Shape;102;p8"/>
          <p:cNvSpPr/>
          <p:nvPr/>
        </p:nvSpPr>
        <p:spPr>
          <a:xfrm>
            <a:off x="9899005" y="1861840"/>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US" sz="1450" b="0" i="0" u="none" strike="noStrike" cap="none">
                <a:solidFill>
                  <a:srgbClr val="FFFFFF"/>
                </a:solidFill>
                <a:latin typeface="Libre Baskerville"/>
                <a:ea typeface="Libre Baskerville"/>
                <a:cs typeface="Libre Baskerville"/>
                <a:sym typeface="Libre Baskerville"/>
              </a:rPr>
              <a:t>2</a:t>
            </a:r>
            <a:endParaRPr sz="1450" b="0" i="0" u="none" strike="noStrike" cap="none">
              <a:solidFill>
                <a:schemeClr val="dk1"/>
              </a:solidFill>
              <a:latin typeface="Calibri"/>
              <a:ea typeface="Calibri"/>
              <a:cs typeface="Calibri"/>
              <a:sym typeface="Calibri"/>
            </a:endParaRPr>
          </a:p>
        </p:txBody>
      </p:sp>
      <p:sp>
        <p:nvSpPr>
          <p:cNvPr id="103" name="Google Shape;103;p8"/>
          <p:cNvSpPr/>
          <p:nvPr/>
        </p:nvSpPr>
        <p:spPr>
          <a:xfrm>
            <a:off x="8632510" y="2372519"/>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Digital Literacy</a:t>
            </a:r>
            <a:endParaRPr sz="1500" b="0" i="0" u="none" strike="noStrike" cap="none">
              <a:solidFill>
                <a:schemeClr val="dk1"/>
              </a:solidFill>
              <a:latin typeface="Calibri"/>
              <a:ea typeface="Calibri"/>
              <a:cs typeface="Calibri"/>
              <a:sym typeface="Calibri"/>
            </a:endParaRPr>
          </a:p>
        </p:txBody>
      </p:sp>
      <p:sp>
        <p:nvSpPr>
          <p:cNvPr id="104" name="Google Shape;104;p8"/>
          <p:cNvSpPr/>
          <p:nvPr/>
        </p:nvSpPr>
        <p:spPr>
          <a:xfrm>
            <a:off x="8632510" y="2707580"/>
            <a:ext cx="2721601" cy="1471017"/>
          </a:xfrm>
          <a:prstGeom prst="rect">
            <a:avLst/>
          </a:prstGeom>
          <a:noFill/>
          <a:ln>
            <a:noFill/>
          </a:ln>
        </p:spPr>
        <p:txBody>
          <a:bodyPr spcFirstLastPara="1" wrap="square" lIns="0" tIns="0" rIns="0" bIns="0" anchor="t" anchorCtr="0">
            <a:noAutofit/>
          </a:bodyPr>
          <a:lstStyle/>
          <a:p>
            <a:pPr marL="0" lvl="0" indent="0" algn="l" rtl="0">
              <a:spcBef>
                <a:spcPts val="0"/>
              </a:spcBef>
              <a:spcAft>
                <a:spcPts val="0"/>
              </a:spcAft>
              <a:buClr>
                <a:srgbClr val="49495A"/>
              </a:buClr>
              <a:buSzPts val="1200"/>
              <a:buFont typeface="Open Sans"/>
              <a:buNone/>
            </a:pPr>
            <a:r>
              <a:rPr lang="en-US">
                <a:solidFill>
                  <a:srgbClr val="49495A"/>
                </a:solidFill>
              </a:rPr>
              <a:t>Healthcare professionals need to be digitally savvy to accurately read reports so they do not under- or over-dose insulin when acting on sensor information. </a:t>
            </a:r>
            <a:endParaRPr>
              <a:solidFill>
                <a:srgbClr val="49495A"/>
              </a:solidFill>
            </a:endParaRPr>
          </a:p>
        </p:txBody>
      </p:sp>
      <p:pic>
        <p:nvPicPr>
          <p:cNvPr id="105" name="Google Shape;105;p8" descr="preencoded.png"/>
          <p:cNvPicPr preferRelativeResize="0"/>
          <p:nvPr/>
        </p:nvPicPr>
        <p:blipFill rotWithShape="1">
          <a:blip r:embed="rId5">
            <a:alphaModFix/>
          </a:blip>
          <a:srcRect/>
          <a:stretch/>
        </p:blipFill>
        <p:spPr>
          <a:xfrm>
            <a:off x="5233360" y="4503936"/>
            <a:ext cx="6296860" cy="1629966"/>
          </a:xfrm>
          <a:prstGeom prst="rect">
            <a:avLst/>
          </a:prstGeom>
          <a:noFill/>
          <a:ln>
            <a:noFill/>
          </a:ln>
        </p:spPr>
      </p:pic>
      <p:sp>
        <p:nvSpPr>
          <p:cNvPr id="106" name="Google Shape;106;p8"/>
          <p:cNvSpPr/>
          <p:nvPr/>
        </p:nvSpPr>
        <p:spPr>
          <a:xfrm>
            <a:off x="8287535" y="4621709"/>
            <a:ext cx="188511" cy="235645"/>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FFFFFF"/>
              </a:buClr>
              <a:buSzPts val="1450"/>
              <a:buFont typeface="Libre Baskerville"/>
              <a:buNone/>
            </a:pPr>
            <a:r>
              <a:rPr lang="en-US" sz="1450" b="0" i="0" u="none" strike="noStrike" cap="none">
                <a:solidFill>
                  <a:srgbClr val="FFFFFF"/>
                </a:solidFill>
                <a:latin typeface="Libre Baskerville"/>
                <a:ea typeface="Libre Baskerville"/>
                <a:cs typeface="Libre Baskerville"/>
                <a:sym typeface="Libre Baskerville"/>
              </a:rPr>
              <a:t>3</a:t>
            </a:r>
            <a:endParaRPr sz="1450" b="0" i="0" u="none" strike="noStrike" cap="none">
              <a:solidFill>
                <a:schemeClr val="dk1"/>
              </a:solidFill>
              <a:latin typeface="Calibri"/>
              <a:ea typeface="Calibri"/>
              <a:cs typeface="Calibri"/>
              <a:sym typeface="Calibri"/>
            </a:endParaRPr>
          </a:p>
        </p:txBody>
      </p:sp>
      <p:sp>
        <p:nvSpPr>
          <p:cNvPr id="107" name="Google Shape;107;p8"/>
          <p:cNvSpPr/>
          <p:nvPr/>
        </p:nvSpPr>
        <p:spPr>
          <a:xfrm>
            <a:off x="5409469" y="5132388"/>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Time &amp; Resources</a:t>
            </a:r>
            <a:endParaRPr sz="1500" b="0" i="0" u="none" strike="noStrike" cap="none">
              <a:solidFill>
                <a:schemeClr val="dk1"/>
              </a:solidFill>
              <a:latin typeface="Calibri"/>
              <a:ea typeface="Calibri"/>
              <a:cs typeface="Calibri"/>
              <a:sym typeface="Calibri"/>
            </a:endParaRPr>
          </a:p>
        </p:txBody>
      </p:sp>
      <p:sp>
        <p:nvSpPr>
          <p:cNvPr id="108" name="Google Shape;108;p8"/>
          <p:cNvSpPr/>
          <p:nvPr/>
        </p:nvSpPr>
        <p:spPr>
          <a:xfrm>
            <a:off x="5409475" y="5467451"/>
            <a:ext cx="5944500" cy="9006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NHS services will have to allow for sufficient time, equipment and ongoing training as both the software and hardware develop. </a:t>
            </a:r>
            <a:endParaRPr sz="1200" b="0" i="0" u="none" strike="noStrike" cap="none">
              <a:solidFill>
                <a:schemeClr val="dk1"/>
              </a:solidFill>
              <a:latin typeface="Calibri"/>
              <a:ea typeface="Calibri"/>
              <a:cs typeface="Calibri"/>
              <a:sym typeface="Calibri"/>
            </a:endParaRPr>
          </a:p>
        </p:txBody>
      </p:sp>
      <p:sp>
        <p:nvSpPr>
          <p:cNvPr id="109" name="Google Shape;109;p8"/>
          <p:cNvSpPr/>
          <p:nvPr/>
        </p:nvSpPr>
        <p:spPr>
          <a:xfrm>
            <a:off x="10963475" y="6298175"/>
            <a:ext cx="1228200" cy="55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pic>
        <p:nvPicPr>
          <p:cNvPr id="115" name="Google Shape;115;p9" descr="preencoded.png"/>
          <p:cNvPicPr preferRelativeResize="0"/>
          <p:nvPr/>
        </p:nvPicPr>
        <p:blipFill rotWithShape="1">
          <a:blip r:embed="rId3">
            <a:alphaModFix/>
          </a:blip>
          <a:srcRect/>
          <a:stretch/>
        </p:blipFill>
        <p:spPr>
          <a:xfrm>
            <a:off x="0" y="0"/>
            <a:ext cx="4571886" cy="6858000"/>
          </a:xfrm>
          <a:prstGeom prst="rect">
            <a:avLst/>
          </a:prstGeom>
          <a:noFill/>
          <a:ln>
            <a:noFill/>
          </a:ln>
        </p:spPr>
      </p:pic>
      <p:sp>
        <p:nvSpPr>
          <p:cNvPr id="116" name="Google Shape;116;p9"/>
          <p:cNvSpPr/>
          <p:nvPr/>
        </p:nvSpPr>
        <p:spPr>
          <a:xfrm>
            <a:off x="5233360" y="826095"/>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a:solidFill>
                  <a:srgbClr val="403CCF"/>
                </a:solidFill>
                <a:latin typeface="Libre Baskerville"/>
                <a:ea typeface="Libre Baskerville"/>
                <a:cs typeface="Libre Baskerville"/>
                <a:sym typeface="Libre Baskerville"/>
              </a:rPr>
              <a:t>Clinical Practice</a:t>
            </a:r>
            <a:endParaRPr sz="1500" b="0" i="0" u="none" strike="noStrike" cap="none">
              <a:solidFill>
                <a:schemeClr val="dk1"/>
              </a:solidFill>
              <a:latin typeface="Calibri"/>
              <a:ea typeface="Calibri"/>
              <a:cs typeface="Calibri"/>
              <a:sym typeface="Calibri"/>
            </a:endParaRPr>
          </a:p>
        </p:txBody>
      </p:sp>
      <p:sp>
        <p:nvSpPr>
          <p:cNvPr id="117" name="Google Shape;117;p9"/>
          <p:cNvSpPr/>
          <p:nvPr/>
        </p:nvSpPr>
        <p:spPr>
          <a:xfrm>
            <a:off x="5233360" y="1131292"/>
            <a:ext cx="6296860" cy="981869"/>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050"/>
              <a:buFont typeface="Libre Baskerville"/>
              <a:buNone/>
            </a:pPr>
            <a:r>
              <a:rPr lang="en-US" sz="3050" b="0" i="0" u="none" strike="noStrike" cap="none">
                <a:solidFill>
                  <a:srgbClr val="403CCF"/>
                </a:solidFill>
                <a:latin typeface="Libre Baskerville"/>
                <a:ea typeface="Libre Baskerville"/>
                <a:cs typeface="Libre Baskerville"/>
                <a:sym typeface="Libre Baskerville"/>
              </a:rPr>
              <a:t>Service Delivery: Benefits &amp; Caveats</a:t>
            </a:r>
            <a:endParaRPr sz="3050" b="0" i="0" u="none" strike="noStrike" cap="none">
              <a:solidFill>
                <a:schemeClr val="dk1"/>
              </a:solidFill>
              <a:latin typeface="Calibri"/>
              <a:ea typeface="Calibri"/>
              <a:cs typeface="Calibri"/>
              <a:sym typeface="Calibri"/>
            </a:endParaRPr>
          </a:p>
        </p:txBody>
      </p:sp>
      <p:sp>
        <p:nvSpPr>
          <p:cNvPr id="118" name="Google Shape;118;p9"/>
          <p:cNvSpPr/>
          <p:nvPr/>
        </p:nvSpPr>
        <p:spPr>
          <a:xfrm>
            <a:off x="5120155" y="2336998"/>
            <a:ext cx="3183156" cy="3694807"/>
          </a:xfrm>
          <a:prstGeom prst="roundRect">
            <a:avLst>
              <a:gd name="adj" fmla="val 740"/>
            </a:avLst>
          </a:prstGeom>
          <a:solidFill>
            <a:srgbClr val="403CC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p:nvPr/>
        </p:nvSpPr>
        <p:spPr>
          <a:xfrm>
            <a:off x="5277214" y="2486223"/>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FFFFFF"/>
              </a:buClr>
              <a:buSzPts val="1500"/>
              <a:buFont typeface="Libre Baskerville"/>
              <a:buNone/>
            </a:pPr>
            <a:r>
              <a:rPr lang="en-US" sz="1500" b="0" i="0" u="none" strike="noStrike" cap="none">
                <a:solidFill>
                  <a:srgbClr val="FFFFFF"/>
                </a:solidFill>
                <a:latin typeface="Libre Baskerville"/>
                <a:ea typeface="Libre Baskerville"/>
                <a:cs typeface="Libre Baskerville"/>
                <a:sym typeface="Libre Baskerville"/>
              </a:rPr>
              <a:t>Benefits</a:t>
            </a:r>
            <a:endParaRPr sz="1500" b="0" i="0" u="none" strike="noStrike" cap="none">
              <a:solidFill>
                <a:schemeClr val="dk1"/>
              </a:solidFill>
              <a:latin typeface="Calibri"/>
              <a:ea typeface="Calibri"/>
              <a:cs typeface="Calibri"/>
              <a:sym typeface="Calibri"/>
            </a:endParaRPr>
          </a:p>
        </p:txBody>
      </p:sp>
      <p:sp>
        <p:nvSpPr>
          <p:cNvPr id="120" name="Google Shape;120;p9"/>
          <p:cNvSpPr/>
          <p:nvPr/>
        </p:nvSpPr>
        <p:spPr>
          <a:xfrm>
            <a:off x="5277214" y="2881015"/>
            <a:ext cx="2869037" cy="3098602"/>
          </a:xfrm>
          <a:prstGeom prst="rect">
            <a:avLst/>
          </a:prstGeom>
          <a:noFill/>
          <a:ln>
            <a:noFill/>
          </a:ln>
        </p:spPr>
        <p:txBody>
          <a:bodyPr spcFirstLastPara="1" wrap="square" lIns="0" tIns="0" rIns="0" bIns="0" anchor="t" anchorCtr="0">
            <a:noAutofit/>
          </a:bodyPr>
          <a:lstStyle/>
          <a:p>
            <a:pPr marL="457200" lvl="0" indent="-304800" algn="l" rtl="0">
              <a:lnSpc>
                <a:spcPct val="130000"/>
              </a:lnSpc>
              <a:spcBef>
                <a:spcPts val="0"/>
              </a:spcBef>
              <a:spcAft>
                <a:spcPts val="0"/>
              </a:spcAft>
              <a:buClr>
                <a:srgbClr val="FFFFFF"/>
              </a:buClr>
              <a:buSzPts val="1200"/>
              <a:buFont typeface="Open Sans"/>
              <a:buChar char="•"/>
            </a:pPr>
            <a:r>
              <a:rPr lang="en-US" sz="1200">
                <a:solidFill>
                  <a:srgbClr val="FFFFFF"/>
                </a:solidFill>
                <a:latin typeface="Open Sans"/>
                <a:ea typeface="Open Sans"/>
                <a:cs typeface="Open Sans"/>
                <a:sym typeface="Open Sans"/>
              </a:rPr>
              <a:t>Off-site assessment of glucose readings supports flexible and timely application visits to patients</a:t>
            </a:r>
            <a:endParaRPr sz="1200">
              <a:solidFill>
                <a:srgbClr val="FFFFFF"/>
              </a:solidFill>
              <a:latin typeface="Open Sans"/>
              <a:ea typeface="Open Sans"/>
              <a:cs typeface="Open Sans"/>
              <a:sym typeface="Open Sans"/>
            </a:endParaRPr>
          </a:p>
          <a:p>
            <a:pPr marL="457200" lvl="0" indent="-304800" algn="l" rtl="0">
              <a:lnSpc>
                <a:spcPct val="130000"/>
              </a:lnSpc>
              <a:spcBef>
                <a:spcPts val="0"/>
              </a:spcBef>
              <a:spcAft>
                <a:spcPts val="0"/>
              </a:spcAft>
              <a:buClr>
                <a:srgbClr val="FFFFFF"/>
              </a:buClr>
              <a:buSzPts val="1200"/>
              <a:buFont typeface="Open Sans"/>
              <a:buChar char="•"/>
            </a:pPr>
            <a:r>
              <a:rPr lang="en-US" sz="1200">
                <a:solidFill>
                  <a:srgbClr val="FFFFFF"/>
                </a:solidFill>
                <a:latin typeface="Open Sans"/>
                <a:ea typeface="Open Sans"/>
                <a:cs typeface="Open Sans"/>
                <a:sym typeface="Open Sans"/>
              </a:rPr>
              <a:t>Talks can be narrowed to matter-of concern clinically relevant patterns- overnight lows, post-meal spikes,</a:t>
            </a:r>
            <a:endParaRPr sz="1200">
              <a:solidFill>
                <a:srgbClr val="FFFFFF"/>
              </a:solidFill>
              <a:latin typeface="Open Sans"/>
              <a:ea typeface="Open Sans"/>
              <a:cs typeface="Open Sans"/>
              <a:sym typeface="Open Sans"/>
            </a:endParaRPr>
          </a:p>
          <a:p>
            <a:pPr marL="457200" lvl="0" indent="-304800" algn="l" rtl="0">
              <a:lnSpc>
                <a:spcPct val="130000"/>
              </a:lnSpc>
              <a:spcBef>
                <a:spcPts val="0"/>
              </a:spcBef>
              <a:spcAft>
                <a:spcPts val="0"/>
              </a:spcAft>
              <a:buClr>
                <a:srgbClr val="FFFFFF"/>
              </a:buClr>
              <a:buSzPts val="1200"/>
              <a:buFont typeface="Open Sans"/>
              <a:buChar char="•"/>
            </a:pPr>
            <a:r>
              <a:rPr lang="en-US" sz="1200">
                <a:solidFill>
                  <a:srgbClr val="FFFFFF"/>
                </a:solidFill>
                <a:latin typeface="Open Sans"/>
                <a:ea typeface="Open Sans"/>
                <a:cs typeface="Open Sans"/>
                <a:sym typeface="Open Sans"/>
              </a:rPr>
              <a:t>Possibility of fewer routine in-person visits, better utilization of clinic slots</a:t>
            </a:r>
            <a:endParaRPr sz="1200">
              <a:solidFill>
                <a:srgbClr val="FFFFFF"/>
              </a:solidFill>
              <a:latin typeface="Open Sans"/>
              <a:ea typeface="Open Sans"/>
              <a:cs typeface="Open Sans"/>
              <a:sym typeface="Open Sans"/>
            </a:endParaRPr>
          </a:p>
          <a:p>
            <a:pPr marL="457200" lvl="0" indent="-304800" algn="l" rtl="0">
              <a:lnSpc>
                <a:spcPct val="130000"/>
              </a:lnSpc>
              <a:spcBef>
                <a:spcPts val="0"/>
              </a:spcBef>
              <a:spcAft>
                <a:spcPts val="0"/>
              </a:spcAft>
              <a:buClr>
                <a:srgbClr val="FFFFFF"/>
              </a:buClr>
              <a:buSzPts val="1200"/>
              <a:buFont typeface="Open Sans"/>
              <a:buChar char="•"/>
            </a:pPr>
            <a:r>
              <a:rPr lang="en-US" sz="1200">
                <a:solidFill>
                  <a:srgbClr val="FFFFFF"/>
                </a:solidFill>
                <a:latin typeface="Open Sans"/>
                <a:ea typeface="Open Sans"/>
                <a:cs typeface="Open Sans"/>
                <a:sym typeface="Open Sans"/>
              </a:rPr>
              <a:t>Care can be tailored to the daily life and habits of the patient. </a:t>
            </a:r>
            <a:endParaRPr sz="1200">
              <a:solidFill>
                <a:srgbClr val="FFFFFF"/>
              </a:solidFill>
              <a:latin typeface="Open Sans"/>
              <a:ea typeface="Open Sans"/>
              <a:cs typeface="Open Sans"/>
              <a:sym typeface="Open Sans"/>
            </a:endParaRPr>
          </a:p>
          <a:p>
            <a:pPr marL="243840" marR="0" lvl="0" indent="-243840" algn="l" rtl="0">
              <a:lnSpc>
                <a:spcPct val="130000"/>
              </a:lnSpc>
              <a:spcBef>
                <a:spcPts val="0"/>
              </a:spcBef>
              <a:spcAft>
                <a:spcPts val="0"/>
              </a:spcAft>
              <a:buClr>
                <a:srgbClr val="FFFFFF"/>
              </a:buClr>
              <a:buSzPts val="1200"/>
              <a:buFont typeface="Open Sans"/>
              <a:buChar char="•"/>
            </a:pPr>
            <a:endParaRPr sz="1200">
              <a:solidFill>
                <a:srgbClr val="FFFFFF"/>
              </a:solidFill>
              <a:latin typeface="Open Sans"/>
              <a:ea typeface="Open Sans"/>
              <a:cs typeface="Open Sans"/>
              <a:sym typeface="Open Sans"/>
            </a:endParaRPr>
          </a:p>
        </p:txBody>
      </p:sp>
      <p:sp>
        <p:nvSpPr>
          <p:cNvPr id="121" name="Google Shape;121;p9"/>
          <p:cNvSpPr/>
          <p:nvPr/>
        </p:nvSpPr>
        <p:spPr>
          <a:xfrm>
            <a:off x="8556125" y="2374300"/>
            <a:ext cx="2868900" cy="2454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600" b="0" i="0" u="none" strike="noStrike" cap="none">
                <a:solidFill>
                  <a:srgbClr val="403CCF"/>
                </a:solidFill>
                <a:latin typeface="Libre Baskerville"/>
                <a:ea typeface="Libre Baskerville"/>
                <a:cs typeface="Libre Baskerville"/>
                <a:sym typeface="Libre Baskerville"/>
              </a:rPr>
              <a:t>Caveats</a:t>
            </a:r>
            <a:endParaRPr sz="1600" b="0" i="0" u="none" strike="noStrike" cap="none">
              <a:solidFill>
                <a:schemeClr val="dk1"/>
              </a:solidFill>
              <a:latin typeface="Calibri"/>
              <a:ea typeface="Calibri"/>
              <a:cs typeface="Calibri"/>
              <a:sym typeface="Calibri"/>
            </a:endParaRPr>
          </a:p>
        </p:txBody>
      </p:sp>
      <p:sp>
        <p:nvSpPr>
          <p:cNvPr id="122" name="Google Shape;122;p9"/>
          <p:cNvSpPr/>
          <p:nvPr/>
        </p:nvSpPr>
        <p:spPr>
          <a:xfrm>
            <a:off x="8556125" y="2731800"/>
            <a:ext cx="3183000" cy="3694800"/>
          </a:xfrm>
          <a:prstGeom prst="rect">
            <a:avLst/>
          </a:prstGeom>
          <a:noFill/>
          <a:ln>
            <a:noFill/>
          </a:ln>
        </p:spPr>
        <p:txBody>
          <a:bodyPr spcFirstLastPara="1" wrap="square" lIns="0" tIns="0" rIns="0" bIns="0" anchor="t" anchorCtr="0">
            <a:noAutofit/>
          </a:bodyPr>
          <a:lstStyle/>
          <a:p>
            <a:pPr marL="457200" lvl="0" indent="-311150" algn="l" rtl="0">
              <a:lnSpc>
                <a:spcPct val="130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An excess of data or incorrect uploads can complicate consultations rather than make them more efficient.</a:t>
            </a:r>
            <a:endParaRPr sz="1300">
              <a:solidFill>
                <a:srgbClr val="49495A"/>
              </a:solidFill>
              <a:latin typeface="Open Sans"/>
              <a:ea typeface="Open Sans"/>
              <a:cs typeface="Open Sans"/>
              <a:sym typeface="Open Sans"/>
            </a:endParaRPr>
          </a:p>
          <a:p>
            <a:pPr marL="457200" lvl="0" indent="-311150" algn="l" rtl="0">
              <a:lnSpc>
                <a:spcPct val="130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Incomprehensible or ambiguous reports may irritate both patients and clinicians.</a:t>
            </a:r>
            <a:endParaRPr sz="1300">
              <a:solidFill>
                <a:srgbClr val="49495A"/>
              </a:solidFill>
              <a:latin typeface="Open Sans"/>
              <a:ea typeface="Open Sans"/>
              <a:cs typeface="Open Sans"/>
              <a:sym typeface="Open Sans"/>
            </a:endParaRPr>
          </a:p>
          <a:p>
            <a:pPr marL="457200" lvl="0" indent="-311150" algn="l" rtl="0">
              <a:lnSpc>
                <a:spcPct val="130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The cost consequences depend on the user’s choice and on the clinical benefit observed by the user.</a:t>
            </a:r>
            <a:endParaRPr sz="1300">
              <a:solidFill>
                <a:srgbClr val="49495A"/>
              </a:solidFill>
              <a:latin typeface="Open Sans"/>
              <a:ea typeface="Open Sans"/>
              <a:cs typeface="Open Sans"/>
              <a:sym typeface="Open Sans"/>
            </a:endParaRPr>
          </a:p>
          <a:p>
            <a:pPr marL="457200" lvl="0" indent="-311150" algn="l" rtl="0">
              <a:lnSpc>
                <a:spcPct val="130000"/>
              </a:lnSpc>
              <a:spcBef>
                <a:spcPts val="0"/>
              </a:spcBef>
              <a:spcAft>
                <a:spcPts val="0"/>
              </a:spcAft>
              <a:buClr>
                <a:srgbClr val="49495A"/>
              </a:buClr>
              <a:buSzPts val="1300"/>
              <a:buFont typeface="Open Sans"/>
              <a:buChar char="•"/>
            </a:pPr>
            <a:r>
              <a:rPr lang="en-US" sz="1300">
                <a:solidFill>
                  <a:srgbClr val="49495A"/>
                </a:solidFill>
                <a:latin typeface="Open Sans"/>
                <a:ea typeface="Open Sans"/>
                <a:cs typeface="Open Sans"/>
                <a:sym typeface="Open Sans"/>
              </a:rPr>
              <a:t>It takes more than just volume – it requires thoughtful workflow integration and considering the needs of your entire office. </a:t>
            </a:r>
            <a:endParaRPr sz="1300">
              <a:solidFill>
                <a:srgbClr val="49495A"/>
              </a:solidFill>
              <a:latin typeface="Open Sans"/>
              <a:ea typeface="Open Sans"/>
              <a:cs typeface="Open Sans"/>
              <a:sym typeface="Open Sans"/>
            </a:endParaRPr>
          </a:p>
          <a:p>
            <a:pPr marL="457200" marR="0" lvl="0" indent="0" algn="l" rtl="0">
              <a:lnSpc>
                <a:spcPct val="130000"/>
              </a:lnSpc>
              <a:spcBef>
                <a:spcPts val="0"/>
              </a:spcBef>
              <a:spcAft>
                <a:spcPts val="0"/>
              </a:spcAft>
              <a:buNone/>
            </a:pPr>
            <a:endParaRPr sz="1300">
              <a:solidFill>
                <a:srgbClr val="49495A"/>
              </a:solidFill>
              <a:latin typeface="Open Sans"/>
              <a:ea typeface="Open Sans"/>
              <a:cs typeface="Open Sans"/>
              <a:sym typeface="Open Sans"/>
            </a:endParaRPr>
          </a:p>
        </p:txBody>
      </p:sp>
      <p:sp>
        <p:nvSpPr>
          <p:cNvPr id="123" name="Google Shape;123;p9"/>
          <p:cNvSpPr/>
          <p:nvPr/>
        </p:nvSpPr>
        <p:spPr>
          <a:xfrm>
            <a:off x="11033450" y="6368150"/>
            <a:ext cx="1158300" cy="489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10"/>
          <p:cNvSpPr/>
          <p:nvPr/>
        </p:nvSpPr>
        <p:spPr>
          <a:xfrm>
            <a:off x="661475" y="524669"/>
            <a:ext cx="300387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a:solidFill>
                  <a:srgbClr val="403CCF"/>
                </a:solidFill>
                <a:latin typeface="Libre Baskerville"/>
                <a:ea typeface="Libre Baskerville"/>
                <a:cs typeface="Libre Baskerville"/>
                <a:sym typeface="Libre Baskerville"/>
              </a:rPr>
              <a:t>Opportunities &amp; Harms</a:t>
            </a:r>
            <a:endParaRPr sz="1500" b="0" i="0" u="none" strike="noStrike" cap="none">
              <a:solidFill>
                <a:schemeClr val="dk1"/>
              </a:solidFill>
              <a:latin typeface="Calibri"/>
              <a:ea typeface="Calibri"/>
              <a:cs typeface="Calibri"/>
              <a:sym typeface="Calibri"/>
            </a:endParaRPr>
          </a:p>
        </p:txBody>
      </p:sp>
      <p:sp>
        <p:nvSpPr>
          <p:cNvPr id="130" name="Google Shape;130;p10"/>
          <p:cNvSpPr/>
          <p:nvPr/>
        </p:nvSpPr>
        <p:spPr>
          <a:xfrm>
            <a:off x="661475" y="829866"/>
            <a:ext cx="9659299" cy="49093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050"/>
              <a:buFont typeface="Libre Baskerville"/>
              <a:buNone/>
            </a:pPr>
            <a:r>
              <a:rPr lang="en-US" sz="3050" b="0" i="0" u="none" strike="noStrike" cap="none">
                <a:solidFill>
                  <a:srgbClr val="403CCF"/>
                </a:solidFill>
                <a:latin typeface="Libre Baskerville"/>
                <a:ea typeface="Libre Baskerville"/>
                <a:cs typeface="Libre Baskerville"/>
                <a:sym typeface="Libre Baskerville"/>
              </a:rPr>
              <a:t>Patient Outcomes — Opportunities &amp; Harms</a:t>
            </a:r>
            <a:endParaRPr sz="3050" b="0" i="0" u="none" strike="noStrike" cap="none">
              <a:solidFill>
                <a:schemeClr val="dk1"/>
              </a:solidFill>
              <a:latin typeface="Calibri"/>
              <a:ea typeface="Calibri"/>
              <a:cs typeface="Calibri"/>
              <a:sym typeface="Calibri"/>
            </a:endParaRPr>
          </a:p>
        </p:txBody>
      </p:sp>
      <p:pic>
        <p:nvPicPr>
          <p:cNvPr id="131" name="Google Shape;131;p10" descr="preencoded.png"/>
          <p:cNvPicPr preferRelativeResize="0"/>
          <p:nvPr/>
        </p:nvPicPr>
        <p:blipFill rotWithShape="1">
          <a:blip r:embed="rId3">
            <a:alphaModFix/>
          </a:blip>
          <a:srcRect/>
          <a:stretch/>
        </p:blipFill>
        <p:spPr>
          <a:xfrm>
            <a:off x="661475" y="1544638"/>
            <a:ext cx="3323547" cy="3323630"/>
          </a:xfrm>
          <a:prstGeom prst="rect">
            <a:avLst/>
          </a:prstGeom>
          <a:noFill/>
          <a:ln>
            <a:noFill/>
          </a:ln>
        </p:spPr>
      </p:pic>
      <p:sp>
        <p:nvSpPr>
          <p:cNvPr id="132" name="Google Shape;132;p10"/>
          <p:cNvSpPr/>
          <p:nvPr/>
        </p:nvSpPr>
        <p:spPr>
          <a:xfrm>
            <a:off x="661475"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Reduced Burden</a:t>
            </a:r>
            <a:endParaRPr sz="1500" b="0" i="0" u="none" strike="noStrike" cap="none">
              <a:solidFill>
                <a:schemeClr val="dk1"/>
              </a:solidFill>
              <a:latin typeface="Calibri"/>
              <a:ea typeface="Calibri"/>
              <a:cs typeface="Calibri"/>
              <a:sym typeface="Calibri"/>
            </a:endParaRPr>
          </a:p>
        </p:txBody>
      </p:sp>
      <p:sp>
        <p:nvSpPr>
          <p:cNvPr id="133" name="Google Shape;133;p10"/>
          <p:cNvSpPr/>
          <p:nvPr/>
        </p:nvSpPr>
        <p:spPr>
          <a:xfrm>
            <a:off x="661475" y="5352554"/>
            <a:ext cx="3498564" cy="980678"/>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Fewer finger sticks are needed; discreet, rapid scans make life easier, and reduce the physical discomfort of traditional glucose monitoring. </a:t>
            </a:r>
            <a:endParaRPr sz="1200" b="0" i="0" u="none" strike="noStrike" cap="none">
              <a:solidFill>
                <a:schemeClr val="dk1"/>
              </a:solidFill>
              <a:latin typeface="Calibri"/>
              <a:ea typeface="Calibri"/>
              <a:cs typeface="Calibri"/>
              <a:sym typeface="Calibri"/>
            </a:endParaRPr>
          </a:p>
        </p:txBody>
      </p:sp>
      <p:pic>
        <p:nvPicPr>
          <p:cNvPr id="134" name="Google Shape;134;p10" descr="preencoded.png"/>
          <p:cNvPicPr preferRelativeResize="0"/>
          <p:nvPr/>
        </p:nvPicPr>
        <p:blipFill rotWithShape="1">
          <a:blip r:embed="rId4">
            <a:alphaModFix/>
          </a:blip>
          <a:srcRect/>
          <a:stretch/>
        </p:blipFill>
        <p:spPr>
          <a:xfrm>
            <a:off x="4346565" y="1544638"/>
            <a:ext cx="3323547" cy="3323630"/>
          </a:xfrm>
          <a:prstGeom prst="rect">
            <a:avLst/>
          </a:prstGeom>
          <a:noFill/>
          <a:ln>
            <a:noFill/>
          </a:ln>
        </p:spPr>
      </p:pic>
      <p:sp>
        <p:nvSpPr>
          <p:cNvPr id="135" name="Google Shape;135;p10"/>
          <p:cNvSpPr/>
          <p:nvPr/>
        </p:nvSpPr>
        <p:spPr>
          <a:xfrm>
            <a:off x="4346565"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Self-Management</a:t>
            </a:r>
            <a:endParaRPr sz="1500" b="0" i="0" u="none" strike="noStrike" cap="none">
              <a:solidFill>
                <a:schemeClr val="dk1"/>
              </a:solidFill>
              <a:latin typeface="Calibri"/>
              <a:ea typeface="Calibri"/>
              <a:cs typeface="Calibri"/>
              <a:sym typeface="Calibri"/>
            </a:endParaRPr>
          </a:p>
        </p:txBody>
      </p:sp>
      <p:sp>
        <p:nvSpPr>
          <p:cNvPr id="136" name="Google Shape;136;p10"/>
          <p:cNvSpPr/>
          <p:nvPr/>
        </p:nvSpPr>
        <p:spPr>
          <a:xfrm>
            <a:off x="4346575" y="5352549"/>
            <a:ext cx="3498600" cy="12954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Users can adjust their decisions on insulin doses, food consumed, and physical activity in consideration of the live trend data, enabling a feeling of autonomy and participation in the care of themselves. </a:t>
            </a:r>
            <a:endParaRPr sz="1200" b="0" i="0" u="none" strike="noStrike" cap="none">
              <a:solidFill>
                <a:schemeClr val="dk1"/>
              </a:solidFill>
              <a:latin typeface="Calibri"/>
              <a:ea typeface="Calibri"/>
              <a:cs typeface="Calibri"/>
              <a:sym typeface="Calibri"/>
            </a:endParaRPr>
          </a:p>
        </p:txBody>
      </p:sp>
      <p:pic>
        <p:nvPicPr>
          <p:cNvPr id="137" name="Google Shape;137;p10" descr="preencoded.png"/>
          <p:cNvPicPr preferRelativeResize="0"/>
          <p:nvPr/>
        </p:nvPicPr>
        <p:blipFill rotWithShape="1">
          <a:blip r:embed="rId5">
            <a:alphaModFix/>
          </a:blip>
          <a:srcRect/>
          <a:stretch/>
        </p:blipFill>
        <p:spPr>
          <a:xfrm>
            <a:off x="8031656" y="1544638"/>
            <a:ext cx="3323547" cy="3323630"/>
          </a:xfrm>
          <a:prstGeom prst="rect">
            <a:avLst/>
          </a:prstGeom>
          <a:noFill/>
          <a:ln>
            <a:noFill/>
          </a:ln>
        </p:spPr>
      </p:pic>
      <p:sp>
        <p:nvSpPr>
          <p:cNvPr id="138" name="Google Shape;138;p10"/>
          <p:cNvSpPr/>
          <p:nvPr/>
        </p:nvSpPr>
        <p:spPr>
          <a:xfrm>
            <a:off x="8031656" y="5017492"/>
            <a:ext cx="1963986"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Emotional Risks</a:t>
            </a:r>
            <a:endParaRPr sz="1500" b="0" i="0" u="none" strike="noStrike" cap="none">
              <a:solidFill>
                <a:schemeClr val="dk1"/>
              </a:solidFill>
              <a:latin typeface="Calibri"/>
              <a:ea typeface="Calibri"/>
              <a:cs typeface="Calibri"/>
              <a:sym typeface="Calibri"/>
            </a:endParaRPr>
          </a:p>
        </p:txBody>
      </p:sp>
      <p:sp>
        <p:nvSpPr>
          <p:cNvPr id="139" name="Google Shape;139;p10"/>
          <p:cNvSpPr/>
          <p:nvPr/>
        </p:nvSpPr>
        <p:spPr>
          <a:xfrm>
            <a:off x="8031650" y="5352450"/>
            <a:ext cx="3498600" cy="1295400"/>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Persistent visibility of glucose data can prompt an obsessive scanning behavior, and cause panic and anxiety. Excessive focus on micro-trends can also have a negative emotional impact on some people. </a:t>
            </a:r>
            <a:endParaRPr sz="1200" b="0" i="0" u="none" strike="noStrike" cap="none">
              <a:solidFill>
                <a:schemeClr val="dk1"/>
              </a:solidFill>
              <a:latin typeface="Calibri"/>
              <a:ea typeface="Calibri"/>
              <a:cs typeface="Calibri"/>
              <a:sym typeface="Calibri"/>
            </a:endParaRPr>
          </a:p>
        </p:txBody>
      </p:sp>
      <p:sp>
        <p:nvSpPr>
          <p:cNvPr id="140" name="Google Shape;140;p10"/>
          <p:cNvSpPr/>
          <p:nvPr/>
        </p:nvSpPr>
        <p:spPr>
          <a:xfrm>
            <a:off x="11126750" y="6391475"/>
            <a:ext cx="1065000" cy="466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pic>
        <p:nvPicPr>
          <p:cNvPr id="146" name="Google Shape;146;p11" descr="preencoded.png"/>
          <p:cNvPicPr preferRelativeResize="0"/>
          <p:nvPr/>
        </p:nvPicPr>
        <p:blipFill rotWithShape="1">
          <a:blip r:embed="rId3">
            <a:alphaModFix/>
          </a:blip>
          <a:srcRect/>
          <a:stretch/>
        </p:blipFill>
        <p:spPr>
          <a:xfrm>
            <a:off x="7619809" y="0"/>
            <a:ext cx="4571886" cy="6858000"/>
          </a:xfrm>
          <a:prstGeom prst="rect">
            <a:avLst/>
          </a:prstGeom>
          <a:noFill/>
          <a:ln>
            <a:noFill/>
          </a:ln>
        </p:spPr>
      </p:pic>
      <p:sp>
        <p:nvSpPr>
          <p:cNvPr id="147" name="Google Shape;147;p11"/>
          <p:cNvSpPr/>
          <p:nvPr/>
        </p:nvSpPr>
        <p:spPr>
          <a:xfrm>
            <a:off x="7619809" y="0"/>
            <a:ext cx="4571886" cy="6858000"/>
          </a:xfrm>
          <a:prstGeom prst="rect">
            <a:avLst/>
          </a:prstGeom>
          <a:solidFill>
            <a:srgbClr val="DFDF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8" name="Google Shape;148;p11" descr="preencoded.png"/>
          <p:cNvPicPr preferRelativeResize="0"/>
          <p:nvPr/>
        </p:nvPicPr>
        <p:blipFill rotWithShape="1">
          <a:blip r:embed="rId4">
            <a:alphaModFix/>
          </a:blip>
          <a:srcRect/>
          <a:stretch/>
        </p:blipFill>
        <p:spPr>
          <a:xfrm>
            <a:off x="7619809" y="0"/>
            <a:ext cx="4571886" cy="6858000"/>
          </a:xfrm>
          <a:prstGeom prst="rect">
            <a:avLst/>
          </a:prstGeom>
          <a:noFill/>
          <a:ln>
            <a:noFill/>
          </a:ln>
        </p:spPr>
      </p:pic>
      <p:sp>
        <p:nvSpPr>
          <p:cNvPr id="149" name="Google Shape;149;p11"/>
          <p:cNvSpPr/>
          <p:nvPr/>
        </p:nvSpPr>
        <p:spPr>
          <a:xfrm>
            <a:off x="661475" y="963414"/>
            <a:ext cx="2573571"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500"/>
              <a:buFont typeface="Libre Baskerville"/>
              <a:buNone/>
            </a:pPr>
            <a:r>
              <a:rPr lang="en-US" sz="1500" b="0" i="0" u="none" strike="noStrike" cap="none">
                <a:solidFill>
                  <a:srgbClr val="403CCF"/>
                </a:solidFill>
                <a:latin typeface="Libre Baskerville"/>
                <a:ea typeface="Libre Baskerville"/>
                <a:cs typeface="Libre Baskerville"/>
                <a:sym typeface="Libre Baskerville"/>
              </a:rPr>
              <a:t>Equity &amp; Access</a:t>
            </a:r>
            <a:endParaRPr sz="1500" b="0" i="0" u="none" strike="noStrike" cap="none">
              <a:solidFill>
                <a:schemeClr val="dk1"/>
              </a:solidFill>
              <a:latin typeface="Calibri"/>
              <a:ea typeface="Calibri"/>
              <a:cs typeface="Calibri"/>
              <a:sym typeface="Calibri"/>
            </a:endParaRPr>
          </a:p>
        </p:txBody>
      </p:sp>
      <p:sp>
        <p:nvSpPr>
          <p:cNvPr id="150" name="Google Shape;150;p11"/>
          <p:cNvSpPr/>
          <p:nvPr/>
        </p:nvSpPr>
        <p:spPr>
          <a:xfrm>
            <a:off x="661475" y="1268611"/>
            <a:ext cx="6296860" cy="981869"/>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050"/>
              <a:buFont typeface="Libre Baskerville"/>
              <a:buNone/>
            </a:pPr>
            <a:r>
              <a:rPr lang="en-US" sz="3050" b="0" i="0" u="none" strike="noStrike" cap="none">
                <a:solidFill>
                  <a:srgbClr val="403CCF"/>
                </a:solidFill>
                <a:latin typeface="Libre Baskerville"/>
                <a:ea typeface="Libre Baskerville"/>
                <a:cs typeface="Libre Baskerville"/>
                <a:sym typeface="Libre Baskerville"/>
              </a:rPr>
              <a:t>Families, Communities &amp; Equity</a:t>
            </a:r>
            <a:endParaRPr sz="3050" b="0" i="0" u="none" strike="noStrike" cap="none">
              <a:solidFill>
                <a:schemeClr val="dk1"/>
              </a:solidFill>
              <a:latin typeface="Calibri"/>
              <a:ea typeface="Calibri"/>
              <a:cs typeface="Calibri"/>
              <a:sym typeface="Calibri"/>
            </a:endParaRPr>
          </a:p>
        </p:txBody>
      </p:sp>
      <p:pic>
        <p:nvPicPr>
          <p:cNvPr id="151" name="Google Shape;151;p11" descr="preencoded.png"/>
          <p:cNvPicPr preferRelativeResize="0"/>
          <p:nvPr/>
        </p:nvPicPr>
        <p:blipFill rotWithShape="1">
          <a:blip r:embed="rId5">
            <a:alphaModFix/>
          </a:blip>
          <a:srcRect/>
          <a:stretch/>
        </p:blipFill>
        <p:spPr>
          <a:xfrm>
            <a:off x="642425" y="2455267"/>
            <a:ext cx="3074216" cy="2089348"/>
          </a:xfrm>
          <a:prstGeom prst="rect">
            <a:avLst/>
          </a:prstGeom>
          <a:noFill/>
          <a:ln>
            <a:noFill/>
          </a:ln>
        </p:spPr>
      </p:pic>
      <p:sp>
        <p:nvSpPr>
          <p:cNvPr id="152" name="Google Shape;152;p11"/>
          <p:cNvSpPr/>
          <p:nvPr/>
        </p:nvSpPr>
        <p:spPr>
          <a:xfrm>
            <a:off x="856633" y="2474317"/>
            <a:ext cx="2286538"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Shared Data for Carers</a:t>
            </a:r>
            <a:endParaRPr sz="1500" b="0" i="0" u="none" strike="noStrike" cap="none">
              <a:solidFill>
                <a:schemeClr val="dk1"/>
              </a:solidFill>
              <a:latin typeface="Calibri"/>
              <a:ea typeface="Calibri"/>
              <a:cs typeface="Calibri"/>
              <a:sym typeface="Calibri"/>
            </a:endParaRPr>
          </a:p>
        </p:txBody>
      </p:sp>
      <p:sp>
        <p:nvSpPr>
          <p:cNvPr id="153" name="Google Shape;153;p11"/>
          <p:cNvSpPr/>
          <p:nvPr/>
        </p:nvSpPr>
        <p:spPr>
          <a:xfrm>
            <a:off x="856633" y="2809379"/>
            <a:ext cx="2860008" cy="171618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Sharing glucose data reduces uncertainty for family carers and reassures schools and care homes — but reasonable safeguards in relation to consent, training, and boundaries will be needed to avoid over-monitoring. </a:t>
            </a:r>
            <a:endParaRPr sz="1200" b="0" i="0" u="none" strike="noStrike" cap="none">
              <a:solidFill>
                <a:schemeClr val="dk1"/>
              </a:solidFill>
              <a:latin typeface="Calibri"/>
              <a:ea typeface="Calibri"/>
              <a:cs typeface="Calibri"/>
              <a:sym typeface="Calibri"/>
            </a:endParaRPr>
          </a:p>
        </p:txBody>
      </p:sp>
      <p:pic>
        <p:nvPicPr>
          <p:cNvPr id="154" name="Google Shape;154;p11" descr="preencoded.png"/>
          <p:cNvPicPr preferRelativeResize="0"/>
          <p:nvPr/>
        </p:nvPicPr>
        <p:blipFill rotWithShape="1">
          <a:blip r:embed="rId5">
            <a:alphaModFix/>
          </a:blip>
          <a:srcRect/>
          <a:stretch/>
        </p:blipFill>
        <p:spPr>
          <a:xfrm>
            <a:off x="3884118" y="2455267"/>
            <a:ext cx="3074216" cy="2089348"/>
          </a:xfrm>
          <a:prstGeom prst="rect">
            <a:avLst/>
          </a:prstGeom>
          <a:noFill/>
          <a:ln>
            <a:noFill/>
          </a:ln>
        </p:spPr>
      </p:pic>
      <p:sp>
        <p:nvSpPr>
          <p:cNvPr id="155" name="Google Shape;155;p11"/>
          <p:cNvSpPr/>
          <p:nvPr/>
        </p:nvSpPr>
        <p:spPr>
          <a:xfrm>
            <a:off x="4098326" y="2474317"/>
            <a:ext cx="2680030"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Socioeconomic Disparities</a:t>
            </a:r>
            <a:endParaRPr sz="1500" b="0" i="0" u="none" strike="noStrike" cap="none">
              <a:solidFill>
                <a:schemeClr val="dk1"/>
              </a:solidFill>
              <a:latin typeface="Calibri"/>
              <a:ea typeface="Calibri"/>
              <a:cs typeface="Calibri"/>
              <a:sym typeface="Calibri"/>
            </a:endParaRPr>
          </a:p>
        </p:txBody>
      </p:sp>
      <p:sp>
        <p:nvSpPr>
          <p:cNvPr id="156" name="Google Shape;156;p11"/>
          <p:cNvSpPr/>
          <p:nvPr/>
        </p:nvSpPr>
        <p:spPr>
          <a:xfrm>
            <a:off x="4098326" y="2809379"/>
            <a:ext cx="2860008" cy="1471017"/>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Adoption is indicative of wider inequalities: those living in poverty and some ethnic minorities have lower access to CGM despite being at greater clinical risk, raising the possibility of health disparities becoming wider. </a:t>
            </a:r>
            <a:endParaRPr sz="1200" b="0" i="0" u="none" strike="noStrike" cap="none">
              <a:solidFill>
                <a:schemeClr val="dk1"/>
              </a:solidFill>
              <a:latin typeface="Calibri"/>
              <a:ea typeface="Calibri"/>
              <a:cs typeface="Calibri"/>
              <a:sym typeface="Calibri"/>
            </a:endParaRPr>
          </a:p>
        </p:txBody>
      </p:sp>
      <p:pic>
        <p:nvPicPr>
          <p:cNvPr id="157" name="Google Shape;157;p11" descr="preencoded.png"/>
          <p:cNvPicPr preferRelativeResize="0"/>
          <p:nvPr/>
        </p:nvPicPr>
        <p:blipFill rotWithShape="1">
          <a:blip r:embed="rId6">
            <a:alphaModFix/>
          </a:blip>
          <a:srcRect/>
          <a:stretch/>
        </p:blipFill>
        <p:spPr>
          <a:xfrm>
            <a:off x="642425" y="4804966"/>
            <a:ext cx="6315909" cy="1108670"/>
          </a:xfrm>
          <a:prstGeom prst="rect">
            <a:avLst/>
          </a:prstGeom>
          <a:noFill/>
          <a:ln>
            <a:noFill/>
          </a:ln>
        </p:spPr>
      </p:pic>
      <p:sp>
        <p:nvSpPr>
          <p:cNvPr id="158" name="Google Shape;158;p11"/>
          <p:cNvSpPr/>
          <p:nvPr/>
        </p:nvSpPr>
        <p:spPr>
          <a:xfrm>
            <a:off x="856633" y="4824016"/>
            <a:ext cx="2794922" cy="245566"/>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500"/>
              <a:buFont typeface="Libre Baskerville"/>
              <a:buNone/>
            </a:pPr>
            <a:r>
              <a:rPr lang="en-US" sz="1500" b="0" i="0" u="none" strike="noStrike" cap="none">
                <a:solidFill>
                  <a:srgbClr val="49495A"/>
                </a:solidFill>
                <a:latin typeface="Libre Baskerville"/>
                <a:ea typeface="Libre Baskerville"/>
                <a:cs typeface="Libre Baskerville"/>
                <a:sym typeface="Libre Baskerville"/>
              </a:rPr>
              <a:t>Community Co-Production</a:t>
            </a:r>
            <a:endParaRPr sz="1500" b="0" i="0" u="none" strike="noStrike" cap="none">
              <a:solidFill>
                <a:schemeClr val="dk1"/>
              </a:solidFill>
              <a:latin typeface="Calibri"/>
              <a:ea typeface="Calibri"/>
              <a:cs typeface="Calibri"/>
              <a:sym typeface="Calibri"/>
            </a:endParaRPr>
          </a:p>
        </p:txBody>
      </p:sp>
      <p:sp>
        <p:nvSpPr>
          <p:cNvPr id="159" name="Google Shape;159;p11"/>
          <p:cNvSpPr/>
          <p:nvPr/>
        </p:nvSpPr>
        <p:spPr>
          <a:xfrm>
            <a:off x="856633" y="5159077"/>
            <a:ext cx="6101701" cy="735509"/>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49495A"/>
              </a:buClr>
              <a:buSzPts val="1200"/>
              <a:buFont typeface="Open Sans"/>
              <a:buNone/>
            </a:pPr>
            <a:r>
              <a:rPr lang="en-US" sz="1200">
                <a:solidFill>
                  <a:srgbClr val="49495A"/>
                </a:solidFill>
                <a:latin typeface="Open Sans"/>
                <a:ea typeface="Open Sans"/>
                <a:cs typeface="Open Sans"/>
                <a:sym typeface="Open Sans"/>
              </a:rPr>
              <a:t>Collaboration with communities and specific local partnerships will be required to deliver these services equitably and to avoid exacerbating disparity gaps within the NHS. </a:t>
            </a: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pic>
        <p:nvPicPr>
          <p:cNvPr id="165" name="Google Shape;165;p12" descr="preencoded.png"/>
          <p:cNvPicPr preferRelativeResize="0"/>
          <p:nvPr/>
        </p:nvPicPr>
        <p:blipFill rotWithShape="1">
          <a:blip r:embed="rId3">
            <a:alphaModFix/>
          </a:blip>
          <a:srcRect/>
          <a:stretch/>
        </p:blipFill>
        <p:spPr>
          <a:xfrm>
            <a:off x="7619809" y="0"/>
            <a:ext cx="4571886" cy="6858000"/>
          </a:xfrm>
          <a:prstGeom prst="rect">
            <a:avLst/>
          </a:prstGeom>
          <a:noFill/>
          <a:ln>
            <a:noFill/>
          </a:ln>
        </p:spPr>
      </p:pic>
      <p:sp>
        <p:nvSpPr>
          <p:cNvPr id="166" name="Google Shape;166;p12"/>
          <p:cNvSpPr/>
          <p:nvPr/>
        </p:nvSpPr>
        <p:spPr>
          <a:xfrm>
            <a:off x="661475" y="952202"/>
            <a:ext cx="2578333"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300"/>
              <a:buFont typeface="Libre Baskerville"/>
              <a:buNone/>
            </a:pPr>
            <a:r>
              <a:rPr lang="en-US" sz="1300" b="0" i="0" u="none" strike="noStrike" cap="none">
                <a:solidFill>
                  <a:srgbClr val="403CCF"/>
                </a:solidFill>
                <a:latin typeface="Libre Baskerville"/>
                <a:ea typeface="Libre Baskerville"/>
                <a:cs typeface="Libre Baskerville"/>
                <a:sym typeface="Libre Baskerville"/>
              </a:rPr>
              <a:t>Key Recommendations</a:t>
            </a:r>
            <a:endParaRPr sz="1300" b="0" i="0" u="none" strike="noStrike" cap="none">
              <a:solidFill>
                <a:schemeClr val="dk1"/>
              </a:solidFill>
              <a:latin typeface="Calibri"/>
              <a:ea typeface="Calibri"/>
              <a:cs typeface="Calibri"/>
              <a:sym typeface="Calibri"/>
            </a:endParaRPr>
          </a:p>
        </p:txBody>
      </p:sp>
      <p:sp>
        <p:nvSpPr>
          <p:cNvPr id="167" name="Google Shape;167;p12"/>
          <p:cNvSpPr/>
          <p:nvPr/>
        </p:nvSpPr>
        <p:spPr>
          <a:xfrm>
            <a:off x="661475" y="1201142"/>
            <a:ext cx="6766053" cy="41344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2600"/>
              <a:buFont typeface="Libre Baskerville"/>
              <a:buNone/>
            </a:pPr>
            <a:r>
              <a:rPr lang="en-US" sz="2600" b="0" i="0" u="none" strike="noStrike" cap="none">
                <a:solidFill>
                  <a:srgbClr val="403CCF"/>
                </a:solidFill>
                <a:latin typeface="Libre Baskerville"/>
                <a:ea typeface="Libre Baskerville"/>
                <a:cs typeface="Libre Baskerville"/>
                <a:sym typeface="Libre Baskerville"/>
              </a:rPr>
              <a:t>Recommendations for NHS Practice</a:t>
            </a:r>
            <a:endParaRPr sz="2600" b="0" i="0" u="none" strike="noStrike" cap="none">
              <a:solidFill>
                <a:schemeClr val="dk1"/>
              </a:solidFill>
              <a:latin typeface="Calibri"/>
              <a:ea typeface="Calibri"/>
              <a:cs typeface="Calibri"/>
              <a:sym typeface="Calibri"/>
            </a:endParaRPr>
          </a:p>
        </p:txBody>
      </p:sp>
      <p:pic>
        <p:nvPicPr>
          <p:cNvPr id="168" name="Google Shape;168;p12" descr="preencoded.png"/>
          <p:cNvPicPr preferRelativeResize="0"/>
          <p:nvPr/>
        </p:nvPicPr>
        <p:blipFill rotWithShape="1">
          <a:blip r:embed="rId4">
            <a:alphaModFix/>
          </a:blip>
          <a:srcRect/>
          <a:stretch/>
        </p:blipFill>
        <p:spPr>
          <a:xfrm>
            <a:off x="661475" y="1773324"/>
            <a:ext cx="6296852" cy="1059575"/>
          </a:xfrm>
          <a:prstGeom prst="rect">
            <a:avLst/>
          </a:prstGeom>
          <a:noFill/>
          <a:ln>
            <a:noFill/>
          </a:ln>
        </p:spPr>
      </p:pic>
      <p:sp>
        <p:nvSpPr>
          <p:cNvPr id="169" name="Google Shape;169;p12"/>
          <p:cNvSpPr/>
          <p:nvPr/>
        </p:nvSpPr>
        <p:spPr>
          <a:xfrm>
            <a:off x="845918" y="2126159"/>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a:solidFill>
                  <a:srgbClr val="49495A"/>
                </a:solidFill>
                <a:latin typeface="Libre Baskerville"/>
                <a:ea typeface="Libre Baskerville"/>
                <a:cs typeface="Libre Baskerville"/>
                <a:sym typeface="Libre Baskerville"/>
              </a:rPr>
              <a:t>1</a:t>
            </a:r>
            <a:endParaRPr sz="1550" b="0" i="0" u="none" strike="noStrike" cap="none">
              <a:solidFill>
                <a:schemeClr val="dk1"/>
              </a:solidFill>
              <a:latin typeface="Calibri"/>
              <a:ea typeface="Calibri"/>
              <a:cs typeface="Calibri"/>
              <a:sym typeface="Calibri"/>
            </a:endParaRPr>
          </a:p>
        </p:txBody>
      </p:sp>
      <p:sp>
        <p:nvSpPr>
          <p:cNvPr id="170" name="Google Shape;170;p12"/>
          <p:cNvSpPr/>
          <p:nvPr/>
        </p:nvSpPr>
        <p:spPr>
          <a:xfrm>
            <a:off x="1315508" y="1924645"/>
            <a:ext cx="1813872"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Structured Education</a:t>
            </a:r>
            <a:endParaRPr sz="1300" b="0" i="0" u="none" strike="noStrike" cap="none">
              <a:solidFill>
                <a:schemeClr val="dk1"/>
              </a:solidFill>
              <a:latin typeface="Calibri"/>
              <a:ea typeface="Calibri"/>
              <a:cs typeface="Calibri"/>
              <a:sym typeface="Calibri"/>
            </a:endParaRPr>
          </a:p>
        </p:txBody>
      </p:sp>
      <p:sp>
        <p:nvSpPr>
          <p:cNvPr id="171" name="Google Shape;171;p12"/>
          <p:cNvSpPr/>
          <p:nvPr/>
        </p:nvSpPr>
        <p:spPr>
          <a:xfrm>
            <a:off x="1315500" y="2194830"/>
            <a:ext cx="5491500" cy="6381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100">
                <a:solidFill>
                  <a:srgbClr val="49495A"/>
                </a:solidFill>
                <a:latin typeface="Open Sans"/>
                <a:ea typeface="Open Sans"/>
                <a:cs typeface="Open Sans"/>
                <a:sym typeface="Open Sans"/>
              </a:rPr>
              <a:t>Appropriate education for patients and staff on interpretation of the data and on actions to take (safe and adequate) – provided at the start and at intervals during reviews. </a:t>
            </a:r>
            <a:endParaRPr sz="1100" b="0" i="0" u="none" strike="noStrike" cap="none">
              <a:solidFill>
                <a:schemeClr val="dk1"/>
              </a:solidFill>
              <a:latin typeface="Calibri"/>
              <a:ea typeface="Calibri"/>
              <a:cs typeface="Calibri"/>
              <a:sym typeface="Calibri"/>
            </a:endParaRPr>
          </a:p>
        </p:txBody>
      </p:sp>
      <p:pic>
        <p:nvPicPr>
          <p:cNvPr id="172" name="Google Shape;172;p12" descr="preencoded.png"/>
          <p:cNvPicPr preferRelativeResize="0"/>
          <p:nvPr/>
        </p:nvPicPr>
        <p:blipFill rotWithShape="1">
          <a:blip r:embed="rId4">
            <a:alphaModFix/>
          </a:blip>
          <a:srcRect/>
          <a:stretch/>
        </p:blipFill>
        <p:spPr>
          <a:xfrm>
            <a:off x="661475" y="2832901"/>
            <a:ext cx="6296852" cy="1210850"/>
          </a:xfrm>
          <a:prstGeom prst="rect">
            <a:avLst/>
          </a:prstGeom>
          <a:noFill/>
          <a:ln>
            <a:noFill/>
          </a:ln>
        </p:spPr>
      </p:pic>
      <p:sp>
        <p:nvSpPr>
          <p:cNvPr id="173" name="Google Shape;173;p12"/>
          <p:cNvSpPr/>
          <p:nvPr/>
        </p:nvSpPr>
        <p:spPr>
          <a:xfrm>
            <a:off x="845918" y="3185716"/>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a:solidFill>
                  <a:srgbClr val="49495A"/>
                </a:solidFill>
                <a:latin typeface="Libre Baskerville"/>
                <a:ea typeface="Libre Baskerville"/>
                <a:cs typeface="Libre Baskerville"/>
                <a:sym typeface="Libre Baskerville"/>
              </a:rPr>
              <a:t>2</a:t>
            </a:r>
            <a:endParaRPr sz="1550" b="0" i="0" u="none" strike="noStrike" cap="none">
              <a:solidFill>
                <a:schemeClr val="dk1"/>
              </a:solidFill>
              <a:latin typeface="Calibri"/>
              <a:ea typeface="Calibri"/>
              <a:cs typeface="Calibri"/>
              <a:sym typeface="Calibri"/>
            </a:endParaRPr>
          </a:p>
        </p:txBody>
      </p:sp>
      <p:sp>
        <p:nvSpPr>
          <p:cNvPr id="174" name="Google Shape;174;p12"/>
          <p:cNvSpPr/>
          <p:nvPr/>
        </p:nvSpPr>
        <p:spPr>
          <a:xfrm>
            <a:off x="1315508" y="2984202"/>
            <a:ext cx="165383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Defined Pathways</a:t>
            </a:r>
            <a:endParaRPr sz="1300" b="0" i="0" u="none" strike="noStrike" cap="none">
              <a:solidFill>
                <a:schemeClr val="dk1"/>
              </a:solidFill>
              <a:latin typeface="Calibri"/>
              <a:ea typeface="Calibri"/>
              <a:cs typeface="Calibri"/>
              <a:sym typeface="Calibri"/>
            </a:endParaRPr>
          </a:p>
        </p:txBody>
      </p:sp>
      <p:sp>
        <p:nvSpPr>
          <p:cNvPr id="175" name="Google Shape;175;p12"/>
          <p:cNvSpPr/>
          <p:nvPr/>
        </p:nvSpPr>
        <p:spPr>
          <a:xfrm>
            <a:off x="1315500" y="3254375"/>
            <a:ext cx="5491500" cy="5322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a:solidFill>
                  <a:srgbClr val="49495A"/>
                </a:solidFill>
                <a:latin typeface="Open Sans"/>
                <a:ea typeface="Open Sans"/>
                <a:cs typeface="Open Sans"/>
                <a:sym typeface="Open Sans"/>
              </a:rPr>
              <a:t>Set the review frequency for the uploaded data and define specific escalation paths for emergency and alert patterns. </a:t>
            </a:r>
            <a:endParaRPr sz="1000" b="0" i="0" u="none" strike="noStrike" cap="none">
              <a:solidFill>
                <a:schemeClr val="dk1"/>
              </a:solidFill>
              <a:latin typeface="Calibri"/>
              <a:ea typeface="Calibri"/>
              <a:cs typeface="Calibri"/>
              <a:sym typeface="Calibri"/>
            </a:endParaRPr>
          </a:p>
        </p:txBody>
      </p:sp>
      <p:pic>
        <p:nvPicPr>
          <p:cNvPr id="176" name="Google Shape;176;p12" descr="preencoded.png"/>
          <p:cNvPicPr preferRelativeResize="0"/>
          <p:nvPr/>
        </p:nvPicPr>
        <p:blipFill rotWithShape="1">
          <a:blip r:embed="rId4">
            <a:alphaModFix/>
          </a:blip>
          <a:srcRect/>
          <a:stretch/>
        </p:blipFill>
        <p:spPr>
          <a:xfrm>
            <a:off x="661475" y="3892450"/>
            <a:ext cx="6296852" cy="1210850"/>
          </a:xfrm>
          <a:prstGeom prst="rect">
            <a:avLst/>
          </a:prstGeom>
          <a:noFill/>
          <a:ln>
            <a:noFill/>
          </a:ln>
        </p:spPr>
      </p:pic>
      <p:sp>
        <p:nvSpPr>
          <p:cNvPr id="177" name="Google Shape;177;p12"/>
          <p:cNvSpPr/>
          <p:nvPr/>
        </p:nvSpPr>
        <p:spPr>
          <a:xfrm>
            <a:off x="845918" y="4245273"/>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a:solidFill>
                  <a:srgbClr val="49495A"/>
                </a:solidFill>
                <a:latin typeface="Libre Baskerville"/>
                <a:ea typeface="Libre Baskerville"/>
                <a:cs typeface="Libre Baskerville"/>
                <a:sym typeface="Libre Baskerville"/>
              </a:rPr>
              <a:t>3</a:t>
            </a:r>
            <a:endParaRPr sz="1550" b="0" i="0" u="none" strike="noStrike" cap="none">
              <a:solidFill>
                <a:schemeClr val="dk1"/>
              </a:solidFill>
              <a:latin typeface="Calibri"/>
              <a:ea typeface="Calibri"/>
              <a:cs typeface="Calibri"/>
              <a:sym typeface="Calibri"/>
            </a:endParaRPr>
          </a:p>
        </p:txBody>
      </p:sp>
      <p:sp>
        <p:nvSpPr>
          <p:cNvPr id="178" name="Google Shape;178;p12"/>
          <p:cNvSpPr/>
          <p:nvPr/>
        </p:nvSpPr>
        <p:spPr>
          <a:xfrm>
            <a:off x="1315508" y="4043759"/>
            <a:ext cx="165383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Monitor Access</a:t>
            </a:r>
            <a:endParaRPr sz="1300" b="0" i="0" u="none" strike="noStrike" cap="none">
              <a:solidFill>
                <a:schemeClr val="dk1"/>
              </a:solidFill>
              <a:latin typeface="Calibri"/>
              <a:ea typeface="Calibri"/>
              <a:cs typeface="Calibri"/>
              <a:sym typeface="Calibri"/>
            </a:endParaRPr>
          </a:p>
        </p:txBody>
      </p:sp>
      <p:sp>
        <p:nvSpPr>
          <p:cNvPr id="179" name="Google Shape;179;p12"/>
          <p:cNvSpPr/>
          <p:nvPr/>
        </p:nvSpPr>
        <p:spPr>
          <a:xfrm>
            <a:off x="1315508" y="4313932"/>
            <a:ext cx="5491521" cy="3810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a:solidFill>
                  <a:srgbClr val="49495A"/>
                </a:solidFill>
                <a:latin typeface="Open Sans"/>
                <a:ea typeface="Open Sans"/>
                <a:cs typeface="Open Sans"/>
                <a:sym typeface="Open Sans"/>
              </a:rPr>
              <a:t>Monitor take up by ethnicity, deprivation, disability, age and geography on a regular basis to identify and address any inequalities in access to CGM. </a:t>
            </a:r>
            <a:endParaRPr sz="1000" b="0" i="0" u="none" strike="noStrike" cap="none">
              <a:solidFill>
                <a:schemeClr val="dk1"/>
              </a:solidFill>
              <a:latin typeface="Calibri"/>
              <a:ea typeface="Calibri"/>
              <a:cs typeface="Calibri"/>
              <a:sym typeface="Calibri"/>
            </a:endParaRPr>
          </a:p>
        </p:txBody>
      </p:sp>
      <p:pic>
        <p:nvPicPr>
          <p:cNvPr id="180" name="Google Shape;180;p12" descr="preencoded.png"/>
          <p:cNvPicPr preferRelativeResize="0"/>
          <p:nvPr/>
        </p:nvPicPr>
        <p:blipFill rotWithShape="1">
          <a:blip r:embed="rId4">
            <a:alphaModFix/>
          </a:blip>
          <a:srcRect/>
          <a:stretch/>
        </p:blipFill>
        <p:spPr>
          <a:xfrm>
            <a:off x="661475" y="4951998"/>
            <a:ext cx="6296852" cy="1210850"/>
          </a:xfrm>
          <a:prstGeom prst="rect">
            <a:avLst/>
          </a:prstGeom>
          <a:noFill/>
          <a:ln>
            <a:noFill/>
          </a:ln>
        </p:spPr>
      </p:pic>
      <p:sp>
        <p:nvSpPr>
          <p:cNvPr id="181" name="Google Shape;181;p12"/>
          <p:cNvSpPr/>
          <p:nvPr/>
        </p:nvSpPr>
        <p:spPr>
          <a:xfrm>
            <a:off x="845918" y="5304830"/>
            <a:ext cx="198433" cy="248047"/>
          </a:xfrm>
          <a:prstGeom prst="rect">
            <a:avLst/>
          </a:prstGeom>
          <a:noFill/>
          <a:ln>
            <a:noFill/>
          </a:ln>
        </p:spPr>
        <p:txBody>
          <a:bodyPr spcFirstLastPara="1" wrap="square" lIns="0" tIns="0" rIns="0" bIns="0" anchor="ctr" anchorCtr="0">
            <a:noAutofit/>
          </a:bodyPr>
          <a:lstStyle/>
          <a:p>
            <a:pPr marL="0" marR="0" lvl="0" indent="0" algn="ctr" rtl="0">
              <a:lnSpc>
                <a:spcPct val="100000"/>
              </a:lnSpc>
              <a:spcBef>
                <a:spcPts val="0"/>
              </a:spcBef>
              <a:spcAft>
                <a:spcPts val="0"/>
              </a:spcAft>
              <a:buClr>
                <a:srgbClr val="49495A"/>
              </a:buClr>
              <a:buSzPts val="1550"/>
              <a:buFont typeface="Libre Baskerville"/>
              <a:buNone/>
            </a:pPr>
            <a:r>
              <a:rPr lang="en-US" sz="1550" b="0" i="0" u="none" strike="noStrike" cap="none">
                <a:solidFill>
                  <a:srgbClr val="49495A"/>
                </a:solidFill>
                <a:latin typeface="Libre Baskerville"/>
                <a:ea typeface="Libre Baskerville"/>
                <a:cs typeface="Libre Baskerville"/>
                <a:sym typeface="Libre Baskerville"/>
              </a:rPr>
              <a:t>4</a:t>
            </a:r>
            <a:endParaRPr sz="1550" b="0" i="0" u="none" strike="noStrike" cap="none">
              <a:solidFill>
                <a:schemeClr val="dk1"/>
              </a:solidFill>
              <a:latin typeface="Calibri"/>
              <a:ea typeface="Calibri"/>
              <a:cs typeface="Calibri"/>
              <a:sym typeface="Calibri"/>
            </a:endParaRPr>
          </a:p>
        </p:txBody>
      </p:sp>
      <p:sp>
        <p:nvSpPr>
          <p:cNvPr id="182" name="Google Shape;182;p12"/>
          <p:cNvSpPr/>
          <p:nvPr/>
        </p:nvSpPr>
        <p:spPr>
          <a:xfrm>
            <a:off x="1315508" y="5103316"/>
            <a:ext cx="1671496" cy="20667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9495A"/>
              </a:buClr>
              <a:buSzPts val="1300"/>
              <a:buFont typeface="Libre Baskerville"/>
              <a:buNone/>
            </a:pPr>
            <a:r>
              <a:rPr lang="en-US" sz="1300" b="0" i="0" u="none" strike="noStrike" cap="none">
                <a:solidFill>
                  <a:srgbClr val="49495A"/>
                </a:solidFill>
                <a:latin typeface="Libre Baskerville"/>
                <a:ea typeface="Libre Baskerville"/>
                <a:cs typeface="Libre Baskerville"/>
                <a:sym typeface="Libre Baskerville"/>
              </a:rPr>
              <a:t>Alternative Support</a:t>
            </a:r>
            <a:endParaRPr sz="1300" b="0" i="0" u="none" strike="noStrike" cap="none">
              <a:solidFill>
                <a:schemeClr val="dk1"/>
              </a:solidFill>
              <a:latin typeface="Calibri"/>
              <a:ea typeface="Calibri"/>
              <a:cs typeface="Calibri"/>
              <a:sym typeface="Calibri"/>
            </a:endParaRPr>
          </a:p>
        </p:txBody>
      </p:sp>
      <p:sp>
        <p:nvSpPr>
          <p:cNvPr id="183" name="Google Shape;183;p12"/>
          <p:cNvSpPr/>
          <p:nvPr/>
        </p:nvSpPr>
        <p:spPr>
          <a:xfrm>
            <a:off x="1315508" y="5373489"/>
            <a:ext cx="5491521" cy="38100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49495A"/>
              </a:buClr>
              <a:buSzPts val="1000"/>
              <a:buFont typeface="Open Sans"/>
              <a:buNone/>
            </a:pPr>
            <a:r>
              <a:rPr lang="en-US" sz="1000">
                <a:solidFill>
                  <a:srgbClr val="49495A"/>
                </a:solidFill>
                <a:latin typeface="Open Sans"/>
                <a:ea typeface="Open Sans"/>
                <a:cs typeface="Open Sans"/>
                <a:sym typeface="Open Sans"/>
              </a:rPr>
              <a:t>Keep providing alternative options, along with finger-prick support for those who can’t or don’t want to use CGM technology. </a:t>
            </a:r>
            <a:endParaRPr sz="1000" b="0" i="0" u="none" strike="noStrike" cap="none">
              <a:solidFill>
                <a:schemeClr val="dk1"/>
              </a:solidFill>
              <a:latin typeface="Calibri"/>
              <a:ea typeface="Calibri"/>
              <a:cs typeface="Calibri"/>
              <a:sym typeface="Calibri"/>
            </a:endParaRPr>
          </a:p>
        </p:txBody>
      </p:sp>
      <p:sp>
        <p:nvSpPr>
          <p:cNvPr id="184" name="Google Shape;184;p12"/>
          <p:cNvSpPr/>
          <p:nvPr/>
        </p:nvSpPr>
        <p:spPr>
          <a:xfrm>
            <a:off x="10916825" y="6111550"/>
            <a:ext cx="1275000" cy="746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pic>
        <p:nvPicPr>
          <p:cNvPr id="190" name="Google Shape;190;p13" descr="preencoded.png"/>
          <p:cNvPicPr preferRelativeResize="0"/>
          <p:nvPr/>
        </p:nvPicPr>
        <p:blipFill rotWithShape="1">
          <a:blip r:embed="rId3">
            <a:alphaModFix/>
          </a:blip>
          <a:srcRect/>
          <a:stretch/>
        </p:blipFill>
        <p:spPr>
          <a:xfrm>
            <a:off x="7619809" y="0"/>
            <a:ext cx="4571886" cy="6858000"/>
          </a:xfrm>
          <a:prstGeom prst="rect">
            <a:avLst/>
          </a:prstGeom>
          <a:noFill/>
          <a:ln>
            <a:noFill/>
          </a:ln>
        </p:spPr>
      </p:pic>
      <p:sp>
        <p:nvSpPr>
          <p:cNvPr id="191" name="Google Shape;191;p13"/>
          <p:cNvSpPr/>
          <p:nvPr/>
        </p:nvSpPr>
        <p:spPr>
          <a:xfrm>
            <a:off x="661475" y="1720552"/>
            <a:ext cx="2676954"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1600"/>
              <a:buFont typeface="Libre Baskerville"/>
              <a:buNone/>
            </a:pPr>
            <a:r>
              <a:rPr lang="en-US" sz="1600" b="0" i="0" u="none" strike="noStrike" cap="none">
                <a:solidFill>
                  <a:srgbClr val="403CCF"/>
                </a:solidFill>
                <a:latin typeface="Libre Baskerville"/>
                <a:ea typeface="Libre Baskerville"/>
                <a:cs typeface="Libre Baskerville"/>
                <a:sym typeface="Libre Baskerville"/>
              </a:rPr>
              <a:t>Sources</a:t>
            </a:r>
            <a:endParaRPr sz="1600" b="0" i="0" u="none" strike="noStrike" cap="none">
              <a:solidFill>
                <a:schemeClr val="dk1"/>
              </a:solidFill>
              <a:latin typeface="Calibri"/>
              <a:ea typeface="Calibri"/>
              <a:cs typeface="Calibri"/>
              <a:sym typeface="Calibri"/>
            </a:endParaRPr>
          </a:p>
        </p:txBody>
      </p:sp>
      <p:sp>
        <p:nvSpPr>
          <p:cNvPr id="192" name="Google Shape;192;p13"/>
          <p:cNvSpPr/>
          <p:nvPr/>
        </p:nvSpPr>
        <p:spPr>
          <a:xfrm>
            <a:off x="661475" y="2045097"/>
            <a:ext cx="4744323" cy="51673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403CCF"/>
              </a:buClr>
              <a:buSzPts val="3250"/>
              <a:buFont typeface="Libre Baskerville"/>
              <a:buNone/>
            </a:pPr>
            <a:r>
              <a:rPr lang="en-US" sz="3250" b="0" i="0" u="none" strike="noStrike" cap="none">
                <a:solidFill>
                  <a:srgbClr val="403CCF"/>
                </a:solidFill>
                <a:latin typeface="Libre Baskerville"/>
                <a:ea typeface="Libre Baskerville"/>
                <a:cs typeface="Libre Baskerville"/>
                <a:sym typeface="Libre Baskerville"/>
              </a:rPr>
              <a:t>References</a:t>
            </a:r>
            <a:endParaRPr sz="3250" b="0" i="0" u="none" strike="noStrike" cap="none">
              <a:solidFill>
                <a:schemeClr val="dk1"/>
              </a:solidFill>
              <a:latin typeface="Calibri"/>
              <a:ea typeface="Calibri"/>
              <a:cs typeface="Calibri"/>
              <a:sym typeface="Calibri"/>
            </a:endParaRPr>
          </a:p>
        </p:txBody>
      </p:sp>
      <p:sp>
        <p:nvSpPr>
          <p:cNvPr id="193" name="Google Shape;193;p13"/>
          <p:cNvSpPr/>
          <p:nvPr/>
        </p:nvSpPr>
        <p:spPr>
          <a:xfrm>
            <a:off x="661475" y="2809875"/>
            <a:ext cx="6906444" cy="26461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49495A"/>
              </a:buClr>
              <a:buSzPts val="1300"/>
              <a:buFont typeface="Open Sans"/>
              <a:buNone/>
            </a:pPr>
            <a:r>
              <a:rPr lang="en-US" sz="1300" b="0" i="0" u="none" strike="noStrike" cap="none">
                <a:solidFill>
                  <a:srgbClr val="49495A"/>
                </a:solidFill>
                <a:latin typeface="Open Sans"/>
                <a:ea typeface="Open Sans"/>
                <a:cs typeface="Open Sans"/>
                <a:sym typeface="Open Sans"/>
              </a:rPr>
              <a:t>Key sources cited throughout the report (selected):</a:t>
            </a:r>
            <a:endParaRPr sz="1300" b="0" i="0" u="none" strike="noStrike" cap="none">
              <a:solidFill>
                <a:schemeClr val="dk1"/>
              </a:solidFill>
              <a:latin typeface="Calibri"/>
              <a:ea typeface="Calibri"/>
              <a:cs typeface="Calibri"/>
              <a:sym typeface="Calibri"/>
            </a:endParaRPr>
          </a:p>
        </p:txBody>
      </p:sp>
      <p:sp>
        <p:nvSpPr>
          <p:cNvPr id="194" name="Google Shape;194;p13"/>
          <p:cNvSpPr/>
          <p:nvPr/>
        </p:nvSpPr>
        <p:spPr>
          <a:xfrm>
            <a:off x="661475" y="3260527"/>
            <a:ext cx="6296860" cy="1876921"/>
          </a:xfrm>
          <a:prstGeom prst="rect">
            <a:avLst/>
          </a:prstGeom>
          <a:noFill/>
          <a:ln>
            <a:noFill/>
          </a:ln>
        </p:spPr>
        <p:txBody>
          <a:bodyPr spcFirstLastPara="1" wrap="square" lIns="0" tIns="0" rIns="0" bIns="0" anchor="t" anchorCtr="0">
            <a:noAutofit/>
          </a:bodyPr>
          <a:lstStyle/>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National Institute for Health and Care Excellence (2017, 2022, 2023a, 2023b)</a:t>
            </a:r>
            <a:endParaRPr sz="1300" b="0" i="0" u="none" strike="noStrike" cap="none">
              <a:solidFill>
                <a:schemeClr val="dk1"/>
              </a:solidFill>
              <a:latin typeface="Calibri"/>
              <a:ea typeface="Calibri"/>
              <a:cs typeface="Calibri"/>
              <a:sym typeface="Calibri"/>
            </a:endParaRPr>
          </a:p>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Kelly B. et al. (2019) </a:t>
            </a:r>
            <a:r>
              <a:rPr lang="en-US" sz="1300" b="0" i="1" u="none" strike="noStrike" cap="none">
                <a:solidFill>
                  <a:srgbClr val="49495A"/>
                </a:solidFill>
                <a:latin typeface="Open Sans"/>
                <a:ea typeface="Open Sans"/>
                <a:cs typeface="Open Sans"/>
                <a:sym typeface="Open Sans"/>
              </a:rPr>
              <a:t>Journal of Diabetes Nursing</a:t>
            </a:r>
            <a:endParaRPr sz="1300" b="0" i="0" u="none" strike="noStrike" cap="none">
              <a:solidFill>
                <a:schemeClr val="dk1"/>
              </a:solidFill>
              <a:latin typeface="Calibri"/>
              <a:ea typeface="Calibri"/>
              <a:cs typeface="Calibri"/>
              <a:sym typeface="Calibri"/>
            </a:endParaRPr>
          </a:p>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NHS England (2019, 2022a, 2022b, 2024)</a:t>
            </a:r>
            <a:endParaRPr sz="1300" b="0" i="0" u="none" strike="noStrike" cap="none">
              <a:solidFill>
                <a:schemeClr val="dk1"/>
              </a:solidFill>
              <a:latin typeface="Calibri"/>
              <a:ea typeface="Calibri"/>
              <a:cs typeface="Calibri"/>
              <a:sym typeface="Calibri"/>
            </a:endParaRPr>
          </a:p>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Department of Health and Social Care (2022)</a:t>
            </a:r>
            <a:endParaRPr sz="1300" b="0" i="0" u="none" strike="noStrike" cap="none">
              <a:solidFill>
                <a:schemeClr val="dk1"/>
              </a:solidFill>
              <a:latin typeface="Calibri"/>
              <a:ea typeface="Calibri"/>
              <a:cs typeface="Calibri"/>
              <a:sym typeface="Calibri"/>
            </a:endParaRPr>
          </a:p>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Information Commissioner's Office (2023); National Data Guardian (2020)</a:t>
            </a:r>
            <a:endParaRPr sz="1300" b="0" i="0" u="none" strike="noStrike" cap="none">
              <a:solidFill>
                <a:schemeClr val="dk1"/>
              </a:solidFill>
              <a:latin typeface="Calibri"/>
              <a:ea typeface="Calibri"/>
              <a:cs typeface="Calibri"/>
              <a:sym typeface="Calibri"/>
            </a:endParaRPr>
          </a:p>
          <a:p>
            <a:pPr marL="264160" marR="0" lvl="0" indent="-264160" algn="l" rtl="0">
              <a:lnSpc>
                <a:spcPct val="133000"/>
              </a:lnSpc>
              <a:spcBef>
                <a:spcPts val="0"/>
              </a:spcBef>
              <a:spcAft>
                <a:spcPts val="0"/>
              </a:spcAft>
              <a:buClr>
                <a:srgbClr val="49495A"/>
              </a:buClr>
              <a:buSzPts val="1300"/>
              <a:buFont typeface="Calibri"/>
              <a:buAutoNum type="arabicPeriod"/>
            </a:pPr>
            <a:r>
              <a:rPr lang="en-US" sz="1300" b="0" i="0" u="none" strike="noStrike" cap="none">
                <a:solidFill>
                  <a:srgbClr val="49495A"/>
                </a:solidFill>
                <a:latin typeface="Open Sans"/>
                <a:ea typeface="Open Sans"/>
                <a:cs typeface="Open Sans"/>
                <a:sym typeface="Open Sans"/>
              </a:rPr>
              <a:t>Fallon C. et al. (2022); Seidu S. et al. (2025)</a:t>
            </a:r>
            <a:endParaRPr sz="13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1136</Words>
  <Application>Microsoft Office PowerPoint</Application>
  <PresentationFormat>Widescreen</PresentationFormat>
  <Paragraphs>114</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Libre Baskerville</vt:lpstr>
      <vt:lpstr>Open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saira zaeed</dc:creator>
  <cp:lastModifiedBy>Ttv sala Hussain</cp:lastModifiedBy>
  <cp:revision>1</cp:revision>
  <dcterms:modified xsi:type="dcterms:W3CDTF">2026-07-04T14:59:16Z</dcterms:modified>
</cp:coreProperties>
</file>