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62" r:id="rId6"/>
    <p:sldId id="257" r:id="rId7"/>
    <p:sldId id="258" r:id="rId8"/>
    <p:sldId id="265" r:id="rId9"/>
    <p:sldId id="266" r:id="rId10"/>
    <p:sldId id="267" r:id="rId11"/>
    <p:sldId id="268" r:id="rId12"/>
    <p:sldId id="269" r:id="rId13"/>
    <p:sldId id="263" r:id="rId14"/>
    <p:sldId id="271" r:id="rId15"/>
    <p:sldId id="259" r:id="rId16"/>
    <p:sldId id="264" r:id="rId17"/>
    <p:sldId id="260" r:id="rId18"/>
    <p:sldId id="26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898" autoAdjust="0"/>
  </p:normalViewPr>
  <p:slideViewPr>
    <p:cSldViewPr snapToGrid="0">
      <p:cViewPr varScale="1">
        <p:scale>
          <a:sx n="60" d="100"/>
          <a:sy n="60" d="100"/>
        </p:scale>
        <p:origin x="78"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Craft (2104855)" userId="672a2b7c-adfa-4bfc-bfbd-929f9f39f9f1" providerId="ADAL" clId="{2065ACE9-D70A-4E1C-922D-3D4B5564A6C6}"/>
    <pc:docChg chg="custSel modSld">
      <pc:chgData name="Jack Craft (2104855)" userId="672a2b7c-adfa-4bfc-bfbd-929f9f39f9f1" providerId="ADAL" clId="{2065ACE9-D70A-4E1C-922D-3D4B5564A6C6}" dt="2024-05-08T19:33:50.272" v="0" actId="27636"/>
      <pc:docMkLst>
        <pc:docMk/>
      </pc:docMkLst>
      <pc:sldChg chg="modSp mod">
        <pc:chgData name="Jack Craft (2104855)" userId="672a2b7c-adfa-4bfc-bfbd-929f9f39f9f1" providerId="ADAL" clId="{2065ACE9-D70A-4E1C-922D-3D4B5564A6C6}" dt="2024-05-08T19:33:50.272" v="0" actId="27636"/>
        <pc:sldMkLst>
          <pc:docMk/>
          <pc:sldMk cId="0" sldId="257"/>
        </pc:sldMkLst>
        <pc:spChg chg="mod">
          <ac:chgData name="Jack Craft (2104855)" userId="672a2b7c-adfa-4bfc-bfbd-929f9f39f9f1" providerId="ADAL" clId="{2065ACE9-D70A-4E1C-922D-3D4B5564A6C6}" dt="2024-05-08T19:33:50.272" v="0" actId="27636"/>
          <ac:spMkLst>
            <pc:docMk/>
            <pc:sldMk cId="0" sldId="257"/>
            <ac:spMk id="3" creationId="{F9A929B7-5F42-A814-E56C-7B25AC163D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CAF5B2-1509-4866-9D4C-E4FA3F9FA28B}" type="datetimeFigureOut">
              <a:rPr lang="en-GB" smtClean="0"/>
              <a:t>09/05/2024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856B06-630D-4CC1-9791-C533E76982F8}" type="slidenum">
              <a:rPr lang="en-GB" smtClean="0"/>
              <a:t>‹#›</a:t>
            </a:fld>
            <a:endParaRPr lang="en-GB"/>
          </a:p>
        </p:txBody>
      </p:sp>
    </p:spTree>
    <p:extLst>
      <p:ext uri="{BB962C8B-B14F-4D97-AF65-F5344CB8AC3E}">
        <p14:creationId xmlns:p14="http://schemas.microsoft.com/office/powerpoint/2010/main" val="3204042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These key sources informed my research direction whilst also allowing me to identify common themes and recommendation. It became apparent that SBD is being used as a means to try and understand the complexities of NBT, yet it is currently unable to do so. Though, if a wider incorporation of SBD and BD were actioned, this could result in a greater transparency when attempting to understand NBT and the demands of sustainability.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D856B06-630D-4CC1-9791-C533E76982F8}" type="slidenum">
              <a:rPr lang="en-GB" smtClean="0"/>
              <a:t>3</a:t>
            </a:fld>
            <a:endParaRPr lang="en-GB"/>
          </a:p>
        </p:txBody>
      </p:sp>
    </p:spTree>
    <p:extLst>
      <p:ext uri="{BB962C8B-B14F-4D97-AF65-F5344CB8AC3E}">
        <p14:creationId xmlns:p14="http://schemas.microsoft.com/office/powerpoint/2010/main" val="1676413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points then…</a:t>
            </a:r>
          </a:p>
          <a:p>
            <a:endParaRPr lang="en-GB" dirty="0"/>
          </a:p>
          <a:p>
            <a:r>
              <a:rPr lang="en-GB" dirty="0"/>
              <a:t>It is here that the theme of incorporating SBD into research appears. Also, their study accumulated 20 years worth of research surrounding NBT, which founded many future research agendas highlighting the need to better understand NBT.</a:t>
            </a:r>
          </a:p>
          <a:p>
            <a:endParaRPr lang="en-GB" dirty="0"/>
          </a:p>
          <a:p>
            <a:r>
              <a:rPr lang="en-GB" dirty="0"/>
              <a:t>This work was perhaps the most influential at deciding the direction of my research from their suggestions of future research.</a:t>
            </a:r>
          </a:p>
        </p:txBody>
      </p:sp>
      <p:sp>
        <p:nvSpPr>
          <p:cNvPr id="4" name="Slide Number Placeholder 3"/>
          <p:cNvSpPr>
            <a:spLocks noGrp="1"/>
          </p:cNvSpPr>
          <p:nvPr>
            <p:ph type="sldNum" sz="quarter" idx="5"/>
          </p:nvPr>
        </p:nvSpPr>
        <p:spPr/>
        <p:txBody>
          <a:bodyPr/>
          <a:lstStyle/>
          <a:p>
            <a:fld id="{2D856B06-630D-4CC1-9791-C533E76982F8}" type="slidenum">
              <a:rPr lang="en-GB" smtClean="0"/>
              <a:t>5</a:t>
            </a:fld>
            <a:endParaRPr lang="en-GB"/>
          </a:p>
        </p:txBody>
      </p:sp>
    </p:spTree>
    <p:extLst>
      <p:ext uri="{BB962C8B-B14F-4D97-AF65-F5344CB8AC3E}">
        <p14:creationId xmlns:p14="http://schemas.microsoft.com/office/powerpoint/2010/main" val="1881111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moved further than the work of </a:t>
            </a:r>
            <a:r>
              <a:rPr lang="en-GB" dirty="0" err="1"/>
              <a:t>Fredman</a:t>
            </a:r>
            <a:r>
              <a:rPr lang="en-GB" dirty="0"/>
              <a:t> &amp; </a:t>
            </a:r>
            <a:r>
              <a:rPr lang="en-GB" dirty="0" err="1"/>
              <a:t>Margaryan</a:t>
            </a:r>
            <a:r>
              <a:rPr lang="en-GB" dirty="0"/>
              <a:t> by now including SBD through their systematic qualitative review and identified weaknesses in both the preference of social media platforms and availability of data dependant on location across the globe. They also identified how new the inclusion of this data is and how important it is to begin to better understand the data's implications.</a:t>
            </a:r>
          </a:p>
        </p:txBody>
      </p:sp>
      <p:sp>
        <p:nvSpPr>
          <p:cNvPr id="4" name="Slide Number Placeholder 3"/>
          <p:cNvSpPr>
            <a:spLocks noGrp="1"/>
          </p:cNvSpPr>
          <p:nvPr>
            <p:ph type="sldNum" sz="quarter" idx="5"/>
          </p:nvPr>
        </p:nvSpPr>
        <p:spPr/>
        <p:txBody>
          <a:bodyPr/>
          <a:lstStyle/>
          <a:p>
            <a:fld id="{2D856B06-630D-4CC1-9791-C533E76982F8}" type="slidenum">
              <a:rPr lang="en-GB" smtClean="0"/>
              <a:t>6</a:t>
            </a:fld>
            <a:endParaRPr lang="en-GB"/>
          </a:p>
        </p:txBody>
      </p:sp>
    </p:spTree>
    <p:extLst>
      <p:ext uri="{BB962C8B-B14F-4D97-AF65-F5344CB8AC3E}">
        <p14:creationId xmlns:p14="http://schemas.microsoft.com/office/powerpoint/2010/main" val="2916518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Primarily focussed on ASEAN heritage parks this research identified visitation hotspots and alluded to the value of leveraging SBD for management practices of protected areas. Through their research they were only able to identify the visitation numbers with minimal information provided behind the rationale of why people chose those areas.</a:t>
            </a:r>
          </a:p>
        </p:txBody>
      </p:sp>
      <p:sp>
        <p:nvSpPr>
          <p:cNvPr id="4" name="Slide Number Placeholder 3"/>
          <p:cNvSpPr>
            <a:spLocks noGrp="1"/>
          </p:cNvSpPr>
          <p:nvPr>
            <p:ph type="sldNum" sz="quarter" idx="5"/>
          </p:nvPr>
        </p:nvSpPr>
        <p:spPr/>
        <p:txBody>
          <a:bodyPr/>
          <a:lstStyle/>
          <a:p>
            <a:fld id="{2D856B06-630D-4CC1-9791-C533E76982F8}" type="slidenum">
              <a:rPr lang="en-GB" smtClean="0"/>
              <a:t>7</a:t>
            </a:fld>
            <a:endParaRPr lang="en-GB"/>
          </a:p>
        </p:txBody>
      </p:sp>
    </p:spTree>
    <p:extLst>
      <p:ext uri="{BB962C8B-B14F-4D97-AF65-F5344CB8AC3E}">
        <p14:creationId xmlns:p14="http://schemas.microsoft.com/office/powerpoint/2010/main" val="4280269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Like Kim </a:t>
            </a:r>
            <a:r>
              <a:rPr lang="en-GB" dirty="0" err="1"/>
              <a:t>etal’s</a:t>
            </a:r>
            <a:r>
              <a:rPr lang="en-GB" dirty="0"/>
              <a:t> work this study attempted to understand the rationale behind the why. Through combining traditional surveys with SBD they sought to better understand NBT management policies regarding sustainability. </a:t>
            </a:r>
            <a:r>
              <a:rPr lang="en-GB" dirty="0">
                <a:latin typeface="Times New Roman" pitchFamily="18"/>
                <a:ea typeface="DengXian" pitchFamily="2"/>
              </a:rPr>
              <a:t>Winter (2019) stated that sustainability can be measured in three ways environmental, economic, and social.</a:t>
            </a:r>
          </a:p>
          <a:p>
            <a:endParaRPr lang="en-GB" dirty="0"/>
          </a:p>
        </p:txBody>
      </p:sp>
      <p:sp>
        <p:nvSpPr>
          <p:cNvPr id="4" name="Slide Number Placeholder 3"/>
          <p:cNvSpPr>
            <a:spLocks noGrp="1"/>
          </p:cNvSpPr>
          <p:nvPr>
            <p:ph type="sldNum" sz="quarter" idx="5"/>
          </p:nvPr>
        </p:nvSpPr>
        <p:spPr/>
        <p:txBody>
          <a:bodyPr/>
          <a:lstStyle/>
          <a:p>
            <a:fld id="{2D856B06-630D-4CC1-9791-C533E76982F8}" type="slidenum">
              <a:rPr lang="en-GB" smtClean="0"/>
              <a:t>8</a:t>
            </a:fld>
            <a:endParaRPr lang="en-GB"/>
          </a:p>
        </p:txBody>
      </p:sp>
    </p:spTree>
    <p:extLst>
      <p:ext uri="{BB962C8B-B14F-4D97-AF65-F5344CB8AC3E}">
        <p14:creationId xmlns:p14="http://schemas.microsoft.com/office/powerpoint/2010/main" val="4292972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concurred with </a:t>
            </a:r>
            <a:r>
              <a:rPr lang="en-GB" sz="1200" dirty="0" err="1"/>
              <a:t>Teles</a:t>
            </a:r>
            <a:r>
              <a:rPr lang="en-GB" sz="1200" dirty="0"/>
              <a:t> da Mata &amp; Pickering's identification of the gradual superseding of traditional surveys by SBD. Furthering the relevance and importance of integrating this Source of data. This research further identified how this data is being used currently…</a:t>
            </a:r>
          </a:p>
          <a:p>
            <a:endParaRPr lang="en-GB" sz="1200" dirty="0"/>
          </a:p>
          <a:p>
            <a:r>
              <a:rPr lang="en-GB" sz="1200" dirty="0"/>
              <a:t>READ POINT 3&amp;4</a:t>
            </a:r>
            <a:endParaRPr lang="en-GB" dirty="0"/>
          </a:p>
        </p:txBody>
      </p:sp>
      <p:sp>
        <p:nvSpPr>
          <p:cNvPr id="4" name="Slide Number Placeholder 3"/>
          <p:cNvSpPr>
            <a:spLocks noGrp="1"/>
          </p:cNvSpPr>
          <p:nvPr>
            <p:ph type="sldNum" sz="quarter" idx="5"/>
          </p:nvPr>
        </p:nvSpPr>
        <p:spPr/>
        <p:txBody>
          <a:bodyPr/>
          <a:lstStyle/>
          <a:p>
            <a:fld id="{2D856B06-630D-4CC1-9791-C533E76982F8}" type="slidenum">
              <a:rPr lang="en-GB" smtClean="0"/>
              <a:t>9</a:t>
            </a:fld>
            <a:endParaRPr lang="en-GB"/>
          </a:p>
        </p:txBody>
      </p:sp>
    </p:spTree>
    <p:extLst>
      <p:ext uri="{BB962C8B-B14F-4D97-AF65-F5344CB8AC3E}">
        <p14:creationId xmlns:p14="http://schemas.microsoft.com/office/powerpoint/2010/main" val="3550028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DengXian" panose="02010600030101010101" pitchFamily="2" charset="-122"/>
              </a:rPr>
              <a:t>To gain a comprehensive understanding of the resources under review, I employed a systematic approach by creating a table that delineated key elements essential for extracting pertinent information, this was inspired by Cronin et al (2008).</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This method enabled the extraction of actionable data, which served as the foundation for subsequent analysis aimed at identifying themes and proposing avenues for future research.</a:t>
            </a:r>
            <a:endParaRPr lang="en-GB" dirty="0"/>
          </a:p>
        </p:txBody>
      </p:sp>
      <p:sp>
        <p:nvSpPr>
          <p:cNvPr id="4" name="Slide Number Placeholder 3"/>
          <p:cNvSpPr>
            <a:spLocks noGrp="1"/>
          </p:cNvSpPr>
          <p:nvPr>
            <p:ph type="sldNum" sz="quarter" idx="5"/>
          </p:nvPr>
        </p:nvSpPr>
        <p:spPr/>
        <p:txBody>
          <a:bodyPr/>
          <a:lstStyle/>
          <a:p>
            <a:fld id="{2D856B06-630D-4CC1-9791-C533E76982F8}" type="slidenum">
              <a:rPr lang="en-GB" smtClean="0"/>
              <a:t>11</a:t>
            </a:fld>
            <a:endParaRPr lang="en-GB"/>
          </a:p>
        </p:txBody>
      </p:sp>
    </p:spTree>
    <p:extLst>
      <p:ext uri="{BB962C8B-B14F-4D97-AF65-F5344CB8AC3E}">
        <p14:creationId xmlns:p14="http://schemas.microsoft.com/office/powerpoint/2010/main" val="966420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From this research, two major themes emerged: the incorporation more varied sources of SBD can afford greater opportunities to better understand NBT within the broader tourism industry.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the pressing need to enhance BD and SBD comprehension to inform sustainable practices across stakeholders, including tourists, businesses, and policymakers.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Times New Roman" panose="02020603050405020304" pitchFamily="18"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This underscores the importance of employing supportive, ethical, and diverse analytical approaches to maximize the utilization of available information and address emerging demands effectively.</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D856B06-630D-4CC1-9791-C533E76982F8}" type="slidenum">
              <a:rPr lang="en-GB" smtClean="0"/>
              <a:t>12</a:t>
            </a:fld>
            <a:endParaRPr lang="en-GB"/>
          </a:p>
        </p:txBody>
      </p:sp>
    </p:spTree>
    <p:extLst>
      <p:ext uri="{BB962C8B-B14F-4D97-AF65-F5344CB8AC3E}">
        <p14:creationId xmlns:p14="http://schemas.microsoft.com/office/powerpoint/2010/main" val="3139084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Future research should focus on refining modelling techniques, integrating multiple data sources, and developing practical tools to inform decision-making processes in NBT. By embracing interdisciplinary approaches and collaborative efforts, researchers can pave the way for a more holistic and informed approach to managing NAs and promoting sustainable NBT experiences globally.</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D856B06-630D-4CC1-9791-C533E76982F8}" type="slidenum">
              <a:rPr lang="en-GB" smtClean="0"/>
              <a:t>13</a:t>
            </a:fld>
            <a:endParaRPr lang="en-GB"/>
          </a:p>
        </p:txBody>
      </p:sp>
    </p:spTree>
    <p:extLst>
      <p:ext uri="{BB962C8B-B14F-4D97-AF65-F5344CB8AC3E}">
        <p14:creationId xmlns:p14="http://schemas.microsoft.com/office/powerpoint/2010/main" val="1808303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advice, spend the summer thinking about what you want to research, have plenty of ideas and get specific quick. Secondly, planning your time and managing this will help you out tremendously during second semester. ensure your notes are good, the table I used was pivotal to me being able to understand the literature. And my final piece of advice, is make sure you understand your research method!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research process would have been a lot easier if I was researching something I enjoyed. I still learnt valuable lessons during the process about my own perspective on technology. I now see it as a tool to understand social activities surrounding NBT.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Also, I understand the process of identifying credible literature to better aid my own knowledge and create the work required. That said I know I need to better understand some of the research methods for any future endeavour. </a:t>
            </a:r>
          </a:p>
          <a:p>
            <a:endParaRPr lang="en-GB" dirty="0"/>
          </a:p>
        </p:txBody>
      </p:sp>
      <p:sp>
        <p:nvSpPr>
          <p:cNvPr id="4" name="Slide Number Placeholder 3"/>
          <p:cNvSpPr>
            <a:spLocks noGrp="1"/>
          </p:cNvSpPr>
          <p:nvPr>
            <p:ph type="sldNum" sz="quarter" idx="5"/>
          </p:nvPr>
        </p:nvSpPr>
        <p:spPr/>
        <p:txBody>
          <a:bodyPr/>
          <a:lstStyle/>
          <a:p>
            <a:fld id="{2D856B06-630D-4CC1-9791-C533E76982F8}" type="slidenum">
              <a:rPr lang="en-GB" smtClean="0"/>
              <a:t>14</a:t>
            </a:fld>
            <a:endParaRPr lang="en-GB"/>
          </a:p>
        </p:txBody>
      </p:sp>
    </p:spTree>
    <p:extLst>
      <p:ext uri="{BB962C8B-B14F-4D97-AF65-F5344CB8AC3E}">
        <p14:creationId xmlns:p14="http://schemas.microsoft.com/office/powerpoint/2010/main" val="3489554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856B06-630D-4CC1-9791-C533E76982F8}" type="slidenum">
              <a:rPr lang="en-GB" smtClean="0"/>
              <a:t>15</a:t>
            </a:fld>
            <a:endParaRPr lang="en-GB"/>
          </a:p>
        </p:txBody>
      </p:sp>
    </p:spTree>
    <p:extLst>
      <p:ext uri="{BB962C8B-B14F-4D97-AF65-F5344CB8AC3E}">
        <p14:creationId xmlns:p14="http://schemas.microsoft.com/office/powerpoint/2010/main" val="160520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55440258-91DE-A8A1-8467-B28BDBC29C99}"/>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C814C3E9-1CF5-B597-842A-D4341649829D}"/>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02410903-41ED-C522-2F69-53C78F447DD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243A9A64-7F62-E23D-A4F2-E261FDA48C8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57EA3224-07DF-DD95-BAB3-E768262B246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9FFE1591-6555-BD2D-C79F-2E5DD990D91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1ED2BBFD-DA1B-0C8F-137B-C0E562D3E879}"/>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F16E8828-1CB6-CE54-B929-5270FF1A6067}"/>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0BF0F187-A63A-8643-C01A-0A22F0515D4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AB29B1EA-3A0E-8479-677A-683793EFBEC9}"/>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50E8694F-5F5C-91BF-75A2-ACBDDE9050A4}"/>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2F6712A1-E60B-B3EF-1E62-E60A62756ACD}"/>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E8955917-2A13-2594-654F-52E9068EEE8F}"/>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6B8AB36E-43C9-999F-B4B6-BDD3F6AC3BA0}"/>
              </a:ext>
            </a:extLst>
          </p:cNvPr>
          <p:cNvSpPr txBox="1">
            <a:spLocks noGrp="1"/>
          </p:cNvSpPr>
          <p:nvPr>
            <p:ph type="dt" sz="half" idx="7"/>
          </p:nvPr>
        </p:nvSpPr>
        <p:spPr/>
        <p:txBody>
          <a:bodyPr/>
          <a:lstStyle>
            <a:lvl1pPr>
              <a:defRPr/>
            </a:lvl1pPr>
          </a:lstStyle>
          <a:p>
            <a:pPr lvl="0"/>
            <a:fld id="{5E0F8639-53E1-445C-8006-AB0B2CB00FD2}" type="datetime1">
              <a:rPr lang="en-US"/>
              <a:pPr lvl="0"/>
              <a:t>5/9/2024</a:t>
            </a:fld>
            <a:endParaRPr lang="en-US"/>
          </a:p>
        </p:txBody>
      </p:sp>
      <p:sp>
        <p:nvSpPr>
          <p:cNvPr id="16" name="Footer Placeholder 4">
            <a:extLst>
              <a:ext uri="{FF2B5EF4-FFF2-40B4-BE49-F238E27FC236}">
                <a16:creationId xmlns:a16="http://schemas.microsoft.com/office/drawing/2014/main" id="{54AE5E9F-D189-3CEE-1BDA-3168FB1375A5}"/>
              </a:ext>
            </a:extLst>
          </p:cNvPr>
          <p:cNvSpPr txBox="1">
            <a:spLocks noGrp="1"/>
          </p:cNvSpPr>
          <p:nvPr>
            <p:ph type="ftr" sz="quarter" idx="9"/>
          </p:nvPr>
        </p:nvSpPr>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39112FE4-3DD2-932E-BE7B-5F3C67CB2DB8}"/>
              </a:ext>
            </a:extLst>
          </p:cNvPr>
          <p:cNvSpPr txBox="1">
            <a:spLocks noGrp="1"/>
          </p:cNvSpPr>
          <p:nvPr>
            <p:ph type="sldNum" sz="quarter" idx="8"/>
          </p:nvPr>
        </p:nvSpPr>
        <p:spPr/>
        <p:txBody>
          <a:bodyPr/>
          <a:lstStyle>
            <a:lvl1pPr>
              <a:defRPr/>
            </a:lvl1pPr>
          </a:lstStyle>
          <a:p>
            <a:pPr lvl="0"/>
            <a:fld id="{472FE7C5-E8FA-4F3F-986E-89522ADFFEAB}" type="slidenum">
              <a:t>‹#›</a:t>
            </a:fld>
            <a:endParaRPr lang="en-US"/>
          </a:p>
        </p:txBody>
      </p:sp>
    </p:spTree>
    <p:extLst>
      <p:ext uri="{BB962C8B-B14F-4D97-AF65-F5344CB8AC3E}">
        <p14:creationId xmlns:p14="http://schemas.microsoft.com/office/powerpoint/2010/main" val="10424778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557BB-237C-D07E-5847-6AE2C0C2080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E601586-3120-0EE1-BD79-89FAAD69830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A1CA67-2174-D192-F6BA-E32399150BA2}"/>
              </a:ext>
            </a:extLst>
          </p:cNvPr>
          <p:cNvSpPr txBox="1">
            <a:spLocks noGrp="1"/>
          </p:cNvSpPr>
          <p:nvPr>
            <p:ph type="dt" sz="half" idx="7"/>
          </p:nvPr>
        </p:nvSpPr>
        <p:spPr/>
        <p:txBody>
          <a:bodyPr/>
          <a:lstStyle>
            <a:lvl1pPr>
              <a:defRPr/>
            </a:lvl1pPr>
          </a:lstStyle>
          <a:p>
            <a:pPr lvl="0"/>
            <a:fld id="{32D91C80-27A7-4CF4-A330-8821D28BA123}" type="datetime1">
              <a:rPr lang="en-US"/>
              <a:pPr lvl="0"/>
              <a:t>5/9/2024</a:t>
            </a:fld>
            <a:endParaRPr lang="en-US"/>
          </a:p>
        </p:txBody>
      </p:sp>
      <p:sp>
        <p:nvSpPr>
          <p:cNvPr id="5" name="Footer Placeholder 4">
            <a:extLst>
              <a:ext uri="{FF2B5EF4-FFF2-40B4-BE49-F238E27FC236}">
                <a16:creationId xmlns:a16="http://schemas.microsoft.com/office/drawing/2014/main" id="{C674D093-465F-A1D3-7EF0-F46F61118BD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215216E-BAC2-690F-29D8-F71678E89075}"/>
              </a:ext>
            </a:extLst>
          </p:cNvPr>
          <p:cNvSpPr txBox="1">
            <a:spLocks noGrp="1"/>
          </p:cNvSpPr>
          <p:nvPr>
            <p:ph type="sldNum" sz="quarter" idx="8"/>
          </p:nvPr>
        </p:nvSpPr>
        <p:spPr/>
        <p:txBody>
          <a:bodyPr/>
          <a:lstStyle>
            <a:lvl1pPr>
              <a:defRPr/>
            </a:lvl1pPr>
          </a:lstStyle>
          <a:p>
            <a:pPr lvl="0"/>
            <a:fld id="{934BCC9F-7E48-456D-B223-25AE40F5B924}" type="slidenum">
              <a:t>‹#›</a:t>
            </a:fld>
            <a:endParaRPr lang="en-US"/>
          </a:p>
        </p:txBody>
      </p:sp>
    </p:spTree>
    <p:extLst>
      <p:ext uri="{BB962C8B-B14F-4D97-AF65-F5344CB8AC3E}">
        <p14:creationId xmlns:p14="http://schemas.microsoft.com/office/powerpoint/2010/main" val="397867821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05F08-F593-6B8F-CE4C-9C420CB0B917}"/>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A9494199-89ED-5304-C40F-7E528D93F641}"/>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BA860A9-6EC1-85AD-07F1-32346AB71F6F}"/>
              </a:ext>
            </a:extLst>
          </p:cNvPr>
          <p:cNvSpPr txBox="1">
            <a:spLocks noGrp="1"/>
          </p:cNvSpPr>
          <p:nvPr>
            <p:ph type="dt" sz="half" idx="7"/>
          </p:nvPr>
        </p:nvSpPr>
        <p:spPr/>
        <p:txBody>
          <a:bodyPr/>
          <a:lstStyle>
            <a:lvl1pPr>
              <a:defRPr/>
            </a:lvl1pPr>
          </a:lstStyle>
          <a:p>
            <a:pPr lvl="0"/>
            <a:fld id="{F23150F7-7EE4-4F72-A7FA-1DF2DE0A1AD3}" type="datetime1">
              <a:rPr lang="en-US"/>
              <a:pPr lvl="0"/>
              <a:t>5/9/2024</a:t>
            </a:fld>
            <a:endParaRPr lang="en-US"/>
          </a:p>
        </p:txBody>
      </p:sp>
      <p:sp>
        <p:nvSpPr>
          <p:cNvPr id="5" name="Footer Placeholder 4">
            <a:extLst>
              <a:ext uri="{FF2B5EF4-FFF2-40B4-BE49-F238E27FC236}">
                <a16:creationId xmlns:a16="http://schemas.microsoft.com/office/drawing/2014/main" id="{48B46410-EE6F-776A-B96D-0C64E598C4F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B531A78-558B-390E-A58E-8198ECBF7550}"/>
              </a:ext>
            </a:extLst>
          </p:cNvPr>
          <p:cNvSpPr txBox="1">
            <a:spLocks noGrp="1"/>
          </p:cNvSpPr>
          <p:nvPr>
            <p:ph type="sldNum" sz="quarter" idx="8"/>
          </p:nvPr>
        </p:nvSpPr>
        <p:spPr/>
        <p:txBody>
          <a:bodyPr/>
          <a:lstStyle>
            <a:lvl1pPr>
              <a:defRPr/>
            </a:lvl1pPr>
          </a:lstStyle>
          <a:p>
            <a:pPr lvl="0"/>
            <a:fld id="{08DA0FF4-BF72-4EA2-99DA-7D9004FC2E76}" type="slidenum">
              <a:t>‹#›</a:t>
            </a:fld>
            <a:endParaRPr lang="en-US"/>
          </a:p>
        </p:txBody>
      </p:sp>
    </p:spTree>
    <p:extLst>
      <p:ext uri="{BB962C8B-B14F-4D97-AF65-F5344CB8AC3E}">
        <p14:creationId xmlns:p14="http://schemas.microsoft.com/office/powerpoint/2010/main" val="403842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15B63-461F-4520-43D9-CA146CDD210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575C6F6-B82D-61D5-ED35-8CA580559AEC}"/>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BAC7AA-994C-775D-3BBB-61AC762597C1}"/>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4D15BC2-0127-629F-8EA1-F579DC25C845}"/>
              </a:ext>
            </a:extLst>
          </p:cNvPr>
          <p:cNvSpPr txBox="1">
            <a:spLocks noGrp="1"/>
          </p:cNvSpPr>
          <p:nvPr>
            <p:ph type="dt" sz="half" idx="7"/>
          </p:nvPr>
        </p:nvSpPr>
        <p:spPr/>
        <p:txBody>
          <a:bodyPr/>
          <a:lstStyle>
            <a:lvl1pPr>
              <a:defRPr/>
            </a:lvl1pPr>
          </a:lstStyle>
          <a:p>
            <a:pPr lvl="0"/>
            <a:fld id="{BF3BB101-D151-4D3B-A5C2-842AD3B9A572}" type="datetime1">
              <a:rPr lang="en-US"/>
              <a:pPr lvl="0"/>
              <a:t>5/9/2024</a:t>
            </a:fld>
            <a:endParaRPr lang="en-US"/>
          </a:p>
        </p:txBody>
      </p:sp>
      <p:sp>
        <p:nvSpPr>
          <p:cNvPr id="6" name="Footer Placeholder 5">
            <a:extLst>
              <a:ext uri="{FF2B5EF4-FFF2-40B4-BE49-F238E27FC236}">
                <a16:creationId xmlns:a16="http://schemas.microsoft.com/office/drawing/2014/main" id="{C31E9C05-8684-1FB8-DD59-691400642B4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3CB527C-B5C4-2DDA-577E-F316E3A7C79A}"/>
              </a:ext>
            </a:extLst>
          </p:cNvPr>
          <p:cNvSpPr txBox="1">
            <a:spLocks noGrp="1"/>
          </p:cNvSpPr>
          <p:nvPr>
            <p:ph type="sldNum" sz="quarter" idx="8"/>
          </p:nvPr>
        </p:nvSpPr>
        <p:spPr/>
        <p:txBody>
          <a:bodyPr/>
          <a:lstStyle>
            <a:lvl1pPr>
              <a:defRPr/>
            </a:lvl1pPr>
          </a:lstStyle>
          <a:p>
            <a:pPr lvl="0"/>
            <a:fld id="{32BCDEB4-ABE6-49EE-82E3-BCC697D9DAAF}" type="slidenum">
              <a:t>‹#›</a:t>
            </a:fld>
            <a:endParaRPr lang="en-US"/>
          </a:p>
        </p:txBody>
      </p:sp>
    </p:spTree>
    <p:extLst>
      <p:ext uri="{BB962C8B-B14F-4D97-AF65-F5344CB8AC3E}">
        <p14:creationId xmlns:p14="http://schemas.microsoft.com/office/powerpoint/2010/main" val="39997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994C-49FD-9629-FD53-94484FBC56C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C6307C3-2388-F48D-8786-AE66F6BE9EF9}"/>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92D0E2B5-CE01-2DCD-1F95-114E5B6CE4F6}"/>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292F66-4DA6-E453-8415-6FC72FCA01DB}"/>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192ECA00-7080-9641-DD95-33BB0116D112}"/>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3235AE6-5A32-3773-D2B0-D730A37E1516}"/>
              </a:ext>
            </a:extLst>
          </p:cNvPr>
          <p:cNvSpPr txBox="1">
            <a:spLocks noGrp="1"/>
          </p:cNvSpPr>
          <p:nvPr>
            <p:ph type="dt" sz="half" idx="7"/>
          </p:nvPr>
        </p:nvSpPr>
        <p:spPr/>
        <p:txBody>
          <a:bodyPr/>
          <a:lstStyle>
            <a:lvl1pPr>
              <a:defRPr/>
            </a:lvl1pPr>
          </a:lstStyle>
          <a:p>
            <a:pPr lvl="0"/>
            <a:fld id="{916E4609-579D-4D76-A651-C52DD1445D5F}" type="datetime1">
              <a:rPr lang="en-US"/>
              <a:pPr lvl="0"/>
              <a:t>5/9/2024</a:t>
            </a:fld>
            <a:endParaRPr lang="en-US"/>
          </a:p>
        </p:txBody>
      </p:sp>
      <p:sp>
        <p:nvSpPr>
          <p:cNvPr id="8" name="Footer Placeholder 7">
            <a:extLst>
              <a:ext uri="{FF2B5EF4-FFF2-40B4-BE49-F238E27FC236}">
                <a16:creationId xmlns:a16="http://schemas.microsoft.com/office/drawing/2014/main" id="{B26D0921-6FB4-F95A-223E-14D9AF7D95A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4EF1436-887B-9E4E-72D5-5F408F019D76}"/>
              </a:ext>
            </a:extLst>
          </p:cNvPr>
          <p:cNvSpPr txBox="1">
            <a:spLocks noGrp="1"/>
          </p:cNvSpPr>
          <p:nvPr>
            <p:ph type="sldNum" sz="quarter" idx="8"/>
          </p:nvPr>
        </p:nvSpPr>
        <p:spPr/>
        <p:txBody>
          <a:bodyPr/>
          <a:lstStyle>
            <a:lvl1pPr>
              <a:defRPr/>
            </a:lvl1pPr>
          </a:lstStyle>
          <a:p>
            <a:pPr lvl="0"/>
            <a:fld id="{AD64F7D3-E9F1-4D4B-9919-33062F34B6C5}" type="slidenum">
              <a:t>‹#›</a:t>
            </a:fld>
            <a:endParaRPr lang="en-US"/>
          </a:p>
        </p:txBody>
      </p:sp>
    </p:spTree>
    <p:extLst>
      <p:ext uri="{BB962C8B-B14F-4D97-AF65-F5344CB8AC3E}">
        <p14:creationId xmlns:p14="http://schemas.microsoft.com/office/powerpoint/2010/main" val="3474157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BE068-D825-3AC6-DC6A-A7DFBA86177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6194F45-22FA-E0CA-3E21-2E13E4A6360A}"/>
              </a:ext>
            </a:extLst>
          </p:cNvPr>
          <p:cNvSpPr txBox="1">
            <a:spLocks noGrp="1"/>
          </p:cNvSpPr>
          <p:nvPr>
            <p:ph type="dt" sz="half" idx="7"/>
          </p:nvPr>
        </p:nvSpPr>
        <p:spPr/>
        <p:txBody>
          <a:bodyPr/>
          <a:lstStyle>
            <a:lvl1pPr>
              <a:defRPr/>
            </a:lvl1pPr>
          </a:lstStyle>
          <a:p>
            <a:pPr lvl="0"/>
            <a:fld id="{587DD45A-2CCF-40D7-B43C-941519FD32A5}" type="datetime1">
              <a:rPr lang="en-US"/>
              <a:pPr lvl="0"/>
              <a:t>5/9/2024</a:t>
            </a:fld>
            <a:endParaRPr lang="en-US"/>
          </a:p>
        </p:txBody>
      </p:sp>
      <p:sp>
        <p:nvSpPr>
          <p:cNvPr id="4" name="Footer Placeholder 3">
            <a:extLst>
              <a:ext uri="{FF2B5EF4-FFF2-40B4-BE49-F238E27FC236}">
                <a16:creationId xmlns:a16="http://schemas.microsoft.com/office/drawing/2014/main" id="{0D6D92FE-B806-DFDF-0FDB-8C7BB76B7CE4}"/>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36887A3D-3130-F51F-0B39-21FD78748458}"/>
              </a:ext>
            </a:extLst>
          </p:cNvPr>
          <p:cNvSpPr txBox="1">
            <a:spLocks noGrp="1"/>
          </p:cNvSpPr>
          <p:nvPr>
            <p:ph type="sldNum" sz="quarter" idx="8"/>
          </p:nvPr>
        </p:nvSpPr>
        <p:spPr/>
        <p:txBody>
          <a:bodyPr/>
          <a:lstStyle>
            <a:lvl1pPr>
              <a:defRPr/>
            </a:lvl1pPr>
          </a:lstStyle>
          <a:p>
            <a:pPr lvl="0"/>
            <a:fld id="{B3D4E0DB-ED46-448F-A774-2914F124B244}" type="slidenum">
              <a:t>‹#›</a:t>
            </a:fld>
            <a:endParaRPr lang="en-US"/>
          </a:p>
        </p:txBody>
      </p:sp>
    </p:spTree>
    <p:extLst>
      <p:ext uri="{BB962C8B-B14F-4D97-AF65-F5344CB8AC3E}">
        <p14:creationId xmlns:p14="http://schemas.microsoft.com/office/powerpoint/2010/main" val="1914538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6EBC27-35C1-EA17-4038-05121CE4B011}"/>
              </a:ext>
            </a:extLst>
          </p:cNvPr>
          <p:cNvSpPr txBox="1">
            <a:spLocks noGrp="1"/>
          </p:cNvSpPr>
          <p:nvPr>
            <p:ph type="dt" sz="half" idx="7"/>
          </p:nvPr>
        </p:nvSpPr>
        <p:spPr/>
        <p:txBody>
          <a:bodyPr/>
          <a:lstStyle>
            <a:lvl1pPr>
              <a:defRPr/>
            </a:lvl1pPr>
          </a:lstStyle>
          <a:p>
            <a:pPr lvl="0"/>
            <a:fld id="{9491D7AE-5E22-4A2D-AB1D-8CB6A849D74C}" type="datetime1">
              <a:rPr lang="en-US"/>
              <a:pPr lvl="0"/>
              <a:t>5/9/2024</a:t>
            </a:fld>
            <a:endParaRPr lang="en-US"/>
          </a:p>
        </p:txBody>
      </p:sp>
      <p:sp>
        <p:nvSpPr>
          <p:cNvPr id="3" name="Footer Placeholder 2">
            <a:extLst>
              <a:ext uri="{FF2B5EF4-FFF2-40B4-BE49-F238E27FC236}">
                <a16:creationId xmlns:a16="http://schemas.microsoft.com/office/drawing/2014/main" id="{AD2C4837-EBB0-3033-5211-7889F63D8764}"/>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1B7FDCB9-8018-746D-7D30-3BBC08156816}"/>
              </a:ext>
            </a:extLst>
          </p:cNvPr>
          <p:cNvSpPr txBox="1">
            <a:spLocks noGrp="1"/>
          </p:cNvSpPr>
          <p:nvPr>
            <p:ph type="sldNum" sz="quarter" idx="8"/>
          </p:nvPr>
        </p:nvSpPr>
        <p:spPr/>
        <p:txBody>
          <a:bodyPr/>
          <a:lstStyle>
            <a:lvl1pPr>
              <a:defRPr/>
            </a:lvl1pPr>
          </a:lstStyle>
          <a:p>
            <a:pPr lvl="0"/>
            <a:fld id="{D6B60C82-F9B7-4248-86ED-3A9B97DCF2A6}" type="slidenum">
              <a:t>‹#›</a:t>
            </a:fld>
            <a:endParaRPr lang="en-US"/>
          </a:p>
        </p:txBody>
      </p:sp>
    </p:spTree>
    <p:extLst>
      <p:ext uri="{BB962C8B-B14F-4D97-AF65-F5344CB8AC3E}">
        <p14:creationId xmlns:p14="http://schemas.microsoft.com/office/powerpoint/2010/main" val="1583260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F4A1D-F623-3869-9ED9-F764507788D6}"/>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6AC783D8-8F5B-5CF9-AC74-58305FECCF0A}"/>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CF7D791-6D55-2806-CCF0-DE5A76C72C34}"/>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1EA7E3C3-B8D7-4835-F1BD-060C8671A5DF}"/>
              </a:ext>
            </a:extLst>
          </p:cNvPr>
          <p:cNvSpPr txBox="1">
            <a:spLocks noGrp="1"/>
          </p:cNvSpPr>
          <p:nvPr>
            <p:ph type="dt" sz="half" idx="7"/>
          </p:nvPr>
        </p:nvSpPr>
        <p:spPr/>
        <p:txBody>
          <a:bodyPr/>
          <a:lstStyle>
            <a:lvl1pPr>
              <a:defRPr/>
            </a:lvl1pPr>
          </a:lstStyle>
          <a:p>
            <a:pPr lvl="0"/>
            <a:fld id="{0F31B482-A31C-4799-95E1-F82177C329FC}" type="datetime1">
              <a:rPr lang="en-US"/>
              <a:pPr lvl="0"/>
              <a:t>5/9/2024</a:t>
            </a:fld>
            <a:endParaRPr lang="en-US"/>
          </a:p>
        </p:txBody>
      </p:sp>
      <p:sp>
        <p:nvSpPr>
          <p:cNvPr id="6" name="Footer Placeholder 5">
            <a:extLst>
              <a:ext uri="{FF2B5EF4-FFF2-40B4-BE49-F238E27FC236}">
                <a16:creationId xmlns:a16="http://schemas.microsoft.com/office/drawing/2014/main" id="{E7F75451-0782-8AAB-17E9-904C1531BEF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C19AFDB-64E7-676B-5893-F064D17C11F8}"/>
              </a:ext>
            </a:extLst>
          </p:cNvPr>
          <p:cNvSpPr txBox="1">
            <a:spLocks noGrp="1"/>
          </p:cNvSpPr>
          <p:nvPr>
            <p:ph type="sldNum" sz="quarter" idx="8"/>
          </p:nvPr>
        </p:nvSpPr>
        <p:spPr/>
        <p:txBody>
          <a:bodyPr/>
          <a:lstStyle>
            <a:lvl1pPr>
              <a:defRPr/>
            </a:lvl1pPr>
          </a:lstStyle>
          <a:p>
            <a:pPr lvl="0"/>
            <a:fld id="{D2909C29-427B-4810-BC19-E480EE262A14}" type="slidenum">
              <a:t>‹#›</a:t>
            </a:fld>
            <a:endParaRPr lang="en-US"/>
          </a:p>
        </p:txBody>
      </p:sp>
    </p:spTree>
    <p:extLst>
      <p:ext uri="{BB962C8B-B14F-4D97-AF65-F5344CB8AC3E}">
        <p14:creationId xmlns:p14="http://schemas.microsoft.com/office/powerpoint/2010/main" val="4268251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970B-3BFC-B919-E9DE-BC8A8E2BC571}"/>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35B27DE8-B465-9E6E-F3A8-77821DDD7D85}"/>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23476C8C-70F7-FE6C-15A5-DE36AB23CD5F}"/>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EDC540C9-E2B0-32C0-A3ED-9B001AD8DAA5}"/>
              </a:ext>
            </a:extLst>
          </p:cNvPr>
          <p:cNvSpPr txBox="1">
            <a:spLocks noGrp="1"/>
          </p:cNvSpPr>
          <p:nvPr>
            <p:ph type="dt" sz="half" idx="7"/>
          </p:nvPr>
        </p:nvSpPr>
        <p:spPr/>
        <p:txBody>
          <a:bodyPr/>
          <a:lstStyle>
            <a:lvl1pPr>
              <a:defRPr/>
            </a:lvl1pPr>
          </a:lstStyle>
          <a:p>
            <a:pPr lvl="0"/>
            <a:fld id="{0C785417-289B-4C87-A499-589547BBD3D7}" type="datetime1">
              <a:rPr lang="en-US"/>
              <a:pPr lvl="0"/>
              <a:t>5/9/2024</a:t>
            </a:fld>
            <a:endParaRPr lang="en-US"/>
          </a:p>
        </p:txBody>
      </p:sp>
      <p:sp>
        <p:nvSpPr>
          <p:cNvPr id="6" name="Footer Placeholder 5">
            <a:extLst>
              <a:ext uri="{FF2B5EF4-FFF2-40B4-BE49-F238E27FC236}">
                <a16:creationId xmlns:a16="http://schemas.microsoft.com/office/drawing/2014/main" id="{26458B2F-1D09-550A-4CD0-502349A0A14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1EB4A6B-2A2D-173C-724F-43E3D72BC73F}"/>
              </a:ext>
            </a:extLst>
          </p:cNvPr>
          <p:cNvSpPr txBox="1">
            <a:spLocks noGrp="1"/>
          </p:cNvSpPr>
          <p:nvPr>
            <p:ph type="sldNum" sz="quarter" idx="8"/>
          </p:nvPr>
        </p:nvSpPr>
        <p:spPr/>
        <p:txBody>
          <a:bodyPr/>
          <a:lstStyle>
            <a:lvl1pPr>
              <a:defRPr/>
            </a:lvl1pPr>
          </a:lstStyle>
          <a:p>
            <a:pPr lvl="0"/>
            <a:fld id="{1C9282BC-F27C-43FE-B5A5-74D30964B759}" type="slidenum">
              <a:t>‹#›</a:t>
            </a:fld>
            <a:endParaRPr lang="en-US"/>
          </a:p>
        </p:txBody>
      </p:sp>
    </p:spTree>
    <p:extLst>
      <p:ext uri="{BB962C8B-B14F-4D97-AF65-F5344CB8AC3E}">
        <p14:creationId xmlns:p14="http://schemas.microsoft.com/office/powerpoint/2010/main" val="2964777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FC39A-80BA-CB71-CBEE-CE7A7F8CE673}"/>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B37B8192-523C-24B2-857F-1EACC8963C8F}"/>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739B6E3E-49E4-C240-70CC-89C4AB80B8AE}"/>
              </a:ext>
            </a:extLst>
          </p:cNvPr>
          <p:cNvSpPr txBox="1">
            <a:spLocks noGrp="1"/>
          </p:cNvSpPr>
          <p:nvPr>
            <p:ph type="dt" sz="half" idx="7"/>
          </p:nvPr>
        </p:nvSpPr>
        <p:spPr/>
        <p:txBody>
          <a:bodyPr/>
          <a:lstStyle>
            <a:lvl1pPr>
              <a:defRPr/>
            </a:lvl1pPr>
          </a:lstStyle>
          <a:p>
            <a:pPr lvl="0"/>
            <a:fld id="{26EEEB0E-F909-4A38-9281-06D294D13C0B}" type="datetime1">
              <a:rPr lang="en-US"/>
              <a:pPr lvl="0"/>
              <a:t>5/9/2024</a:t>
            </a:fld>
            <a:endParaRPr lang="en-US"/>
          </a:p>
        </p:txBody>
      </p:sp>
      <p:sp>
        <p:nvSpPr>
          <p:cNvPr id="5" name="Footer Placeholder 4">
            <a:extLst>
              <a:ext uri="{FF2B5EF4-FFF2-40B4-BE49-F238E27FC236}">
                <a16:creationId xmlns:a16="http://schemas.microsoft.com/office/drawing/2014/main" id="{B7C93ED5-FA0C-3B18-0B62-5B918750122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B9E42BC-DE0C-B7AB-97EC-B07F88C2501F}"/>
              </a:ext>
            </a:extLst>
          </p:cNvPr>
          <p:cNvSpPr txBox="1">
            <a:spLocks noGrp="1"/>
          </p:cNvSpPr>
          <p:nvPr>
            <p:ph type="sldNum" sz="quarter" idx="8"/>
          </p:nvPr>
        </p:nvSpPr>
        <p:spPr/>
        <p:txBody>
          <a:bodyPr/>
          <a:lstStyle>
            <a:lvl1pPr>
              <a:defRPr/>
            </a:lvl1pPr>
          </a:lstStyle>
          <a:p>
            <a:pPr lvl="0"/>
            <a:fld id="{6DAE3028-0D4C-4ED5-BF70-57C998E40246}" type="slidenum">
              <a:t>‹#›</a:t>
            </a:fld>
            <a:endParaRPr lang="en-US"/>
          </a:p>
        </p:txBody>
      </p:sp>
    </p:spTree>
    <p:extLst>
      <p:ext uri="{BB962C8B-B14F-4D97-AF65-F5344CB8AC3E}">
        <p14:creationId xmlns:p14="http://schemas.microsoft.com/office/powerpoint/2010/main" val="3078491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D87CD-E494-E6C9-EDBA-29BC82C3E24C}"/>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ED65A015-C4DA-B07B-9F50-E7D231A21FE8}"/>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51AD608A-2E85-B20D-6663-4A55498FE68E}"/>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9B5F2089-7A8E-3433-7986-E46C814C9E83}"/>
              </a:ext>
            </a:extLst>
          </p:cNvPr>
          <p:cNvSpPr txBox="1">
            <a:spLocks noGrp="1"/>
          </p:cNvSpPr>
          <p:nvPr>
            <p:ph type="dt" sz="half" idx="7"/>
          </p:nvPr>
        </p:nvSpPr>
        <p:spPr/>
        <p:txBody>
          <a:bodyPr/>
          <a:lstStyle>
            <a:lvl1pPr>
              <a:defRPr/>
            </a:lvl1pPr>
          </a:lstStyle>
          <a:p>
            <a:pPr lvl="0"/>
            <a:fld id="{BC69299F-4B39-4FDA-9691-8FBE1B598258}" type="datetime1">
              <a:rPr lang="en-US"/>
              <a:pPr lvl="0"/>
              <a:t>5/9/2024</a:t>
            </a:fld>
            <a:endParaRPr lang="en-US"/>
          </a:p>
        </p:txBody>
      </p:sp>
      <p:sp>
        <p:nvSpPr>
          <p:cNvPr id="6" name="Footer Placeholder 4">
            <a:extLst>
              <a:ext uri="{FF2B5EF4-FFF2-40B4-BE49-F238E27FC236}">
                <a16:creationId xmlns:a16="http://schemas.microsoft.com/office/drawing/2014/main" id="{DE379697-538A-4749-BD43-5A0BD9BACA64}"/>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CA376134-139F-5678-9FBE-A48DAB8FE441}"/>
              </a:ext>
            </a:extLst>
          </p:cNvPr>
          <p:cNvSpPr txBox="1">
            <a:spLocks noGrp="1"/>
          </p:cNvSpPr>
          <p:nvPr>
            <p:ph type="sldNum" sz="quarter" idx="8"/>
          </p:nvPr>
        </p:nvSpPr>
        <p:spPr/>
        <p:txBody>
          <a:bodyPr/>
          <a:lstStyle>
            <a:lvl1pPr>
              <a:defRPr/>
            </a:lvl1pPr>
          </a:lstStyle>
          <a:p>
            <a:pPr lvl="0"/>
            <a:fld id="{8783696D-6BB5-4CFE-AEB4-4451ADE8D945}" type="slidenum">
              <a:t>‹#›</a:t>
            </a:fld>
            <a:endParaRPr lang="en-US"/>
          </a:p>
        </p:txBody>
      </p:sp>
      <p:sp>
        <p:nvSpPr>
          <p:cNvPr id="8" name="TextBox 19">
            <a:extLst>
              <a:ext uri="{FF2B5EF4-FFF2-40B4-BE49-F238E27FC236}">
                <a16:creationId xmlns:a16="http://schemas.microsoft.com/office/drawing/2014/main" id="{1F7752CE-FF2C-67EC-63D2-E4F552BAB4CF}"/>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A5829BD1-BCB2-CB09-32C4-D83989A416E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619056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618D-BB7A-A628-3DEF-A09B829AFFE7}"/>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49C86792-7D49-8550-F6F2-FA1D77FA562D}"/>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AE811F84-0757-C020-4602-68B72AEF2792}"/>
              </a:ext>
            </a:extLst>
          </p:cNvPr>
          <p:cNvSpPr txBox="1">
            <a:spLocks noGrp="1"/>
          </p:cNvSpPr>
          <p:nvPr>
            <p:ph type="dt" sz="half" idx="7"/>
          </p:nvPr>
        </p:nvSpPr>
        <p:spPr/>
        <p:txBody>
          <a:bodyPr/>
          <a:lstStyle>
            <a:lvl1pPr>
              <a:defRPr/>
            </a:lvl1pPr>
          </a:lstStyle>
          <a:p>
            <a:pPr lvl="0"/>
            <a:fld id="{9DCA209E-4976-4679-9D4E-3B3DB0C27511}" type="datetime1">
              <a:rPr lang="en-US"/>
              <a:pPr lvl="0"/>
              <a:t>5/9/2024</a:t>
            </a:fld>
            <a:endParaRPr lang="en-US"/>
          </a:p>
        </p:txBody>
      </p:sp>
      <p:sp>
        <p:nvSpPr>
          <p:cNvPr id="5" name="Footer Placeholder 4">
            <a:extLst>
              <a:ext uri="{FF2B5EF4-FFF2-40B4-BE49-F238E27FC236}">
                <a16:creationId xmlns:a16="http://schemas.microsoft.com/office/drawing/2014/main" id="{7E001D65-6FF3-3FC6-10CA-405AB0A6DC9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425E779-9A5B-9914-1B10-B2492564FEAE}"/>
              </a:ext>
            </a:extLst>
          </p:cNvPr>
          <p:cNvSpPr txBox="1">
            <a:spLocks noGrp="1"/>
          </p:cNvSpPr>
          <p:nvPr>
            <p:ph type="sldNum" sz="quarter" idx="8"/>
          </p:nvPr>
        </p:nvSpPr>
        <p:spPr/>
        <p:txBody>
          <a:bodyPr/>
          <a:lstStyle>
            <a:lvl1pPr>
              <a:defRPr/>
            </a:lvl1pPr>
          </a:lstStyle>
          <a:p>
            <a:pPr lvl="0"/>
            <a:fld id="{7CB75189-0D3B-4C09-A0FF-09C3BC57B0E2}" type="slidenum">
              <a:t>‹#›</a:t>
            </a:fld>
            <a:endParaRPr lang="en-US"/>
          </a:p>
        </p:txBody>
      </p:sp>
    </p:spTree>
    <p:extLst>
      <p:ext uri="{BB962C8B-B14F-4D97-AF65-F5344CB8AC3E}">
        <p14:creationId xmlns:p14="http://schemas.microsoft.com/office/powerpoint/2010/main" val="38556465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6EA67-10FF-941C-6CF9-53529E27C13D}"/>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B279651F-B03A-315D-89A9-4AD2CBB6CD9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B6485011-D6AD-BF03-AED7-42F0BDD9DA50}"/>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7DF2A6E3-EDC0-7E41-0E16-3285A82C19C7}"/>
              </a:ext>
            </a:extLst>
          </p:cNvPr>
          <p:cNvSpPr txBox="1">
            <a:spLocks noGrp="1"/>
          </p:cNvSpPr>
          <p:nvPr>
            <p:ph type="dt" sz="half" idx="7"/>
          </p:nvPr>
        </p:nvSpPr>
        <p:spPr/>
        <p:txBody>
          <a:bodyPr/>
          <a:lstStyle>
            <a:lvl1pPr>
              <a:defRPr/>
            </a:lvl1pPr>
          </a:lstStyle>
          <a:p>
            <a:pPr lvl="0"/>
            <a:fld id="{0077B9A7-19DE-4868-BB6A-E80BB9178686}" type="datetime1">
              <a:rPr lang="en-US"/>
              <a:pPr lvl="0"/>
              <a:t>5/9/2024</a:t>
            </a:fld>
            <a:endParaRPr lang="en-US"/>
          </a:p>
        </p:txBody>
      </p:sp>
      <p:sp>
        <p:nvSpPr>
          <p:cNvPr id="6" name="Footer Placeholder 4">
            <a:extLst>
              <a:ext uri="{FF2B5EF4-FFF2-40B4-BE49-F238E27FC236}">
                <a16:creationId xmlns:a16="http://schemas.microsoft.com/office/drawing/2014/main" id="{7CB074D1-96EF-1546-7253-580EC2CA52B7}"/>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80D6F131-91C7-3CDD-F884-E9030E3D0609}"/>
              </a:ext>
            </a:extLst>
          </p:cNvPr>
          <p:cNvSpPr txBox="1">
            <a:spLocks noGrp="1"/>
          </p:cNvSpPr>
          <p:nvPr>
            <p:ph type="sldNum" sz="quarter" idx="8"/>
          </p:nvPr>
        </p:nvSpPr>
        <p:spPr/>
        <p:txBody>
          <a:bodyPr/>
          <a:lstStyle>
            <a:lvl1pPr>
              <a:defRPr/>
            </a:lvl1pPr>
          </a:lstStyle>
          <a:p>
            <a:pPr lvl="0"/>
            <a:fld id="{7FB07B8F-29CF-425C-ADCB-E9AAA0A8499C}" type="slidenum">
              <a:t>‹#›</a:t>
            </a:fld>
            <a:endParaRPr lang="en-US"/>
          </a:p>
        </p:txBody>
      </p:sp>
      <p:sp>
        <p:nvSpPr>
          <p:cNvPr id="8" name="TextBox 23">
            <a:extLst>
              <a:ext uri="{FF2B5EF4-FFF2-40B4-BE49-F238E27FC236}">
                <a16:creationId xmlns:a16="http://schemas.microsoft.com/office/drawing/2014/main" id="{B1B355C5-B010-B5A5-F257-18D47D354B36}"/>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0F26C5CA-8E84-5AB0-93A3-6915D6462A58}"/>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350337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8A467-F2B1-D10A-B723-7734A647AFF6}"/>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8152CC7E-F28C-6B52-2B5E-CEC991219D17}"/>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B193782-B688-4440-3C91-EC9118CA70C0}"/>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840EB4D0-D28A-65E4-F102-A839CD897C8E}"/>
              </a:ext>
            </a:extLst>
          </p:cNvPr>
          <p:cNvSpPr txBox="1">
            <a:spLocks noGrp="1"/>
          </p:cNvSpPr>
          <p:nvPr>
            <p:ph type="dt" sz="half" idx="7"/>
          </p:nvPr>
        </p:nvSpPr>
        <p:spPr/>
        <p:txBody>
          <a:bodyPr/>
          <a:lstStyle>
            <a:lvl1pPr>
              <a:defRPr/>
            </a:lvl1pPr>
          </a:lstStyle>
          <a:p>
            <a:pPr lvl="0"/>
            <a:fld id="{365137B8-58A6-4ABC-85FE-A07383ABC9C1}" type="datetime1">
              <a:rPr lang="en-US"/>
              <a:pPr lvl="0"/>
              <a:t>5/9/2024</a:t>
            </a:fld>
            <a:endParaRPr lang="en-US"/>
          </a:p>
        </p:txBody>
      </p:sp>
      <p:sp>
        <p:nvSpPr>
          <p:cNvPr id="6" name="Footer Placeholder 4">
            <a:extLst>
              <a:ext uri="{FF2B5EF4-FFF2-40B4-BE49-F238E27FC236}">
                <a16:creationId xmlns:a16="http://schemas.microsoft.com/office/drawing/2014/main" id="{B6966B80-E235-99CA-46F1-A6F8511F96C4}"/>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5C59356-0067-B9F9-69A3-437F51232B22}"/>
              </a:ext>
            </a:extLst>
          </p:cNvPr>
          <p:cNvSpPr txBox="1">
            <a:spLocks noGrp="1"/>
          </p:cNvSpPr>
          <p:nvPr>
            <p:ph type="sldNum" sz="quarter" idx="8"/>
          </p:nvPr>
        </p:nvSpPr>
        <p:spPr/>
        <p:txBody>
          <a:bodyPr/>
          <a:lstStyle>
            <a:lvl1pPr>
              <a:defRPr/>
            </a:lvl1pPr>
          </a:lstStyle>
          <a:p>
            <a:pPr lvl="0"/>
            <a:fld id="{75FA4A0A-2A0B-4138-A8BE-CE3B65688D8E}" type="slidenum">
              <a:t>‹#›</a:t>
            </a:fld>
            <a:endParaRPr lang="en-US"/>
          </a:p>
        </p:txBody>
      </p:sp>
    </p:spTree>
    <p:extLst>
      <p:ext uri="{BB962C8B-B14F-4D97-AF65-F5344CB8AC3E}">
        <p14:creationId xmlns:p14="http://schemas.microsoft.com/office/powerpoint/2010/main" val="2598351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0B9F4-CA41-1293-34D1-90A8BCB9780D}"/>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EC29B34-42D7-4A8B-BF8E-B085A34233C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FC8B8B-6E90-445D-7EAA-9192958BE355}"/>
              </a:ext>
            </a:extLst>
          </p:cNvPr>
          <p:cNvSpPr txBox="1">
            <a:spLocks noGrp="1"/>
          </p:cNvSpPr>
          <p:nvPr>
            <p:ph type="dt" sz="half" idx="7"/>
          </p:nvPr>
        </p:nvSpPr>
        <p:spPr/>
        <p:txBody>
          <a:bodyPr/>
          <a:lstStyle>
            <a:lvl1pPr>
              <a:defRPr/>
            </a:lvl1pPr>
          </a:lstStyle>
          <a:p>
            <a:pPr lvl="0"/>
            <a:fld id="{0AE7ADDC-511B-4B53-8EBA-CA93AFBA5B37}" type="datetime1">
              <a:rPr lang="en-US"/>
              <a:pPr lvl="0"/>
              <a:t>5/9/2024</a:t>
            </a:fld>
            <a:endParaRPr lang="en-US"/>
          </a:p>
        </p:txBody>
      </p:sp>
      <p:sp>
        <p:nvSpPr>
          <p:cNvPr id="5" name="Footer Placeholder 4">
            <a:extLst>
              <a:ext uri="{FF2B5EF4-FFF2-40B4-BE49-F238E27FC236}">
                <a16:creationId xmlns:a16="http://schemas.microsoft.com/office/drawing/2014/main" id="{A437ED23-89FB-65E4-B4AB-D49ACB2B899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CE7B84A-A292-C7F4-FB4A-CFAF2333A4CF}"/>
              </a:ext>
            </a:extLst>
          </p:cNvPr>
          <p:cNvSpPr txBox="1">
            <a:spLocks noGrp="1"/>
          </p:cNvSpPr>
          <p:nvPr>
            <p:ph type="sldNum" sz="quarter" idx="8"/>
          </p:nvPr>
        </p:nvSpPr>
        <p:spPr/>
        <p:txBody>
          <a:bodyPr/>
          <a:lstStyle>
            <a:lvl1pPr>
              <a:defRPr/>
            </a:lvl1pPr>
          </a:lstStyle>
          <a:p>
            <a:pPr lvl="0"/>
            <a:fld id="{D8CEAF49-D5DF-41DE-8D40-420161F054C0}" type="slidenum">
              <a:t>‹#›</a:t>
            </a:fld>
            <a:endParaRPr lang="en-US"/>
          </a:p>
        </p:txBody>
      </p:sp>
    </p:spTree>
    <p:extLst>
      <p:ext uri="{BB962C8B-B14F-4D97-AF65-F5344CB8AC3E}">
        <p14:creationId xmlns:p14="http://schemas.microsoft.com/office/powerpoint/2010/main" val="3060299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0C1D28-CE22-F127-3836-E44982C8CF9E}"/>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402475A-3288-4D1A-B616-0C1CF77B2587}"/>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2BDFED-522F-C72A-DC22-DFA0105B0F89}"/>
              </a:ext>
            </a:extLst>
          </p:cNvPr>
          <p:cNvSpPr txBox="1">
            <a:spLocks noGrp="1"/>
          </p:cNvSpPr>
          <p:nvPr>
            <p:ph type="dt" sz="half" idx="7"/>
          </p:nvPr>
        </p:nvSpPr>
        <p:spPr/>
        <p:txBody>
          <a:bodyPr/>
          <a:lstStyle>
            <a:lvl1pPr>
              <a:defRPr/>
            </a:lvl1pPr>
          </a:lstStyle>
          <a:p>
            <a:pPr lvl="0"/>
            <a:fld id="{A3CA1EFA-8CFB-47CE-81A6-07A1F5366D95}" type="datetime1">
              <a:rPr lang="en-US"/>
              <a:pPr lvl="0"/>
              <a:t>5/9/2024</a:t>
            </a:fld>
            <a:endParaRPr lang="en-US"/>
          </a:p>
        </p:txBody>
      </p:sp>
      <p:sp>
        <p:nvSpPr>
          <p:cNvPr id="5" name="Footer Placeholder 4">
            <a:extLst>
              <a:ext uri="{FF2B5EF4-FFF2-40B4-BE49-F238E27FC236}">
                <a16:creationId xmlns:a16="http://schemas.microsoft.com/office/drawing/2014/main" id="{37B1EDA7-F840-D8E8-F42A-AF201B225B8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39891F9-B337-4627-C0BD-5BD81417E242}"/>
              </a:ext>
            </a:extLst>
          </p:cNvPr>
          <p:cNvSpPr txBox="1">
            <a:spLocks noGrp="1"/>
          </p:cNvSpPr>
          <p:nvPr>
            <p:ph type="sldNum" sz="quarter" idx="8"/>
          </p:nvPr>
        </p:nvSpPr>
        <p:spPr/>
        <p:txBody>
          <a:bodyPr/>
          <a:lstStyle>
            <a:lvl1pPr>
              <a:defRPr/>
            </a:lvl1pPr>
          </a:lstStyle>
          <a:p>
            <a:pPr lvl="0"/>
            <a:fld id="{B8DDD563-7C24-4B1F-B688-04EEFFD98401}" type="slidenum">
              <a:t>‹#›</a:t>
            </a:fld>
            <a:endParaRPr lang="en-US"/>
          </a:p>
        </p:txBody>
      </p:sp>
    </p:spTree>
    <p:extLst>
      <p:ext uri="{BB962C8B-B14F-4D97-AF65-F5344CB8AC3E}">
        <p14:creationId xmlns:p14="http://schemas.microsoft.com/office/powerpoint/2010/main" val="189449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F8A5D6E-5725-9991-D89D-BCB7FBBD8DDB}"/>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C1E23F7D-3A01-3EB0-F432-2C00232AD8D4}"/>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395B5CFC-3D91-E83C-2D20-38634079EB5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CBED8534-E541-E469-D513-C2496408927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D1342156-2530-E9BD-3924-41DB38C06A0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9D5C3E28-FF3C-3CC4-E890-F1F8590299BC}"/>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7D275A28-6588-2439-C276-F9E1D7C1306F}"/>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E4B6A4FA-4D1A-310A-003F-0870EAE1A309}"/>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BF11F6D3-2695-AE15-2A3A-8C51CED498F7}"/>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75A4D90F-A2C6-BC21-CE31-60AA2779F3E8}"/>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5476711A-D738-06A3-A046-557BFD566AFF}"/>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1D34143D-0F95-AFF2-FFC6-1D7138EFFD3D}"/>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C04B3463-FFEC-4E19-DA33-E65F6958CC1C}"/>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77D74264-BA62-0D12-AAFD-C4D9A8C58584}"/>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fld id="{73FB4E37-8C6F-4AF3-88F0-C97DB55099BB}" type="datetime1">
              <a:rPr lang="en-US"/>
              <a:pPr lvl="0"/>
              <a:t>5/9/2024</a:t>
            </a:fld>
            <a:endParaRPr lang="en-US"/>
          </a:p>
        </p:txBody>
      </p:sp>
      <p:sp>
        <p:nvSpPr>
          <p:cNvPr id="16" name="Footer Placeholder 4">
            <a:extLst>
              <a:ext uri="{FF2B5EF4-FFF2-40B4-BE49-F238E27FC236}">
                <a16:creationId xmlns:a16="http://schemas.microsoft.com/office/drawing/2014/main" id="{42D988EB-1714-E841-B023-AB05CAEA45C7}"/>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endParaRPr lang="en-US"/>
          </a:p>
        </p:txBody>
      </p:sp>
      <p:sp>
        <p:nvSpPr>
          <p:cNvPr id="17" name="Slide Number Placeholder 5">
            <a:extLst>
              <a:ext uri="{FF2B5EF4-FFF2-40B4-BE49-F238E27FC236}">
                <a16:creationId xmlns:a16="http://schemas.microsoft.com/office/drawing/2014/main" id="{14843858-72FE-4953-612C-40422D25C541}"/>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90C226"/>
                </a:solidFill>
                <a:uFillTx/>
                <a:latin typeface="Trebuchet MS"/>
              </a:defRPr>
            </a:lvl1pPr>
          </a:lstStyle>
          <a:p>
            <a:pPr lvl="0"/>
            <a:fld id="{CAB80B94-4111-494C-856F-7BF57931700C}"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80/15022250.2020.1823247"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Picture 121" descr="Zen-like waterfall in autumn forest">
            <a:extLst>
              <a:ext uri="{FF2B5EF4-FFF2-40B4-BE49-F238E27FC236}">
                <a16:creationId xmlns:a16="http://schemas.microsoft.com/office/drawing/2014/main" id="{D9A84F33-7C82-DC2D-16EF-0AE608444BC8}"/>
              </a:ext>
            </a:extLst>
          </p:cNvPr>
          <p:cNvPicPr>
            <a:picLocks noChangeAspect="1"/>
          </p:cNvPicPr>
          <p:nvPr/>
        </p:nvPicPr>
        <p:blipFill>
          <a:blip r:embed="rId2"/>
          <a:srcRect l="12354" r="10537" b="-2"/>
          <a:stretch>
            <a:fillRect/>
          </a:stretch>
        </p:blipFill>
        <p:spPr>
          <a:xfrm>
            <a:off x="5104043" y="0"/>
            <a:ext cx="7087953" cy="6858000"/>
          </a:xfrm>
          <a:prstGeom prst="rect">
            <a:avLst/>
          </a:prstGeom>
          <a:noFill/>
          <a:ln cap="flat">
            <a:noFill/>
          </a:ln>
        </p:spPr>
      </p:pic>
      <p:sp>
        <p:nvSpPr>
          <p:cNvPr id="3" name="Title 1">
            <a:extLst>
              <a:ext uri="{FF2B5EF4-FFF2-40B4-BE49-F238E27FC236}">
                <a16:creationId xmlns:a16="http://schemas.microsoft.com/office/drawing/2014/main" id="{BF29E044-63A3-A40D-BBD5-5880D50284A4}"/>
              </a:ext>
            </a:extLst>
          </p:cNvPr>
          <p:cNvSpPr txBox="1">
            <a:spLocks noGrp="1"/>
          </p:cNvSpPr>
          <p:nvPr>
            <p:ph type="ctrTitle"/>
          </p:nvPr>
        </p:nvSpPr>
        <p:spPr>
          <a:xfrm>
            <a:off x="0" y="1087277"/>
            <a:ext cx="4757055" cy="2337489"/>
          </a:xfrm>
        </p:spPr>
        <p:txBody>
          <a:bodyPr>
            <a:noAutofit/>
          </a:bodyPr>
          <a:lstStyle/>
          <a:p>
            <a:pPr lvl="0">
              <a:lnSpc>
                <a:spcPct val="90000"/>
              </a:lnSpc>
            </a:pPr>
            <a:r>
              <a:rPr lang="en-US" sz="4800" dirty="0">
                <a:effectLst>
                  <a:outerShdw dist="38096" dir="2700000">
                    <a:srgbClr val="FFFFFF"/>
                  </a:outerShdw>
                </a:effectLst>
              </a:rPr>
              <a:t>Synopsis of my Independent Project </a:t>
            </a:r>
            <a:endParaRPr lang="en-GB" sz="4800" dirty="0"/>
          </a:p>
        </p:txBody>
      </p:sp>
      <p:sp>
        <p:nvSpPr>
          <p:cNvPr id="4" name="Subtitle 2">
            <a:extLst>
              <a:ext uri="{FF2B5EF4-FFF2-40B4-BE49-F238E27FC236}">
                <a16:creationId xmlns:a16="http://schemas.microsoft.com/office/drawing/2014/main" id="{1D393181-F3C6-41F5-691B-C6AB9A540CDB}"/>
              </a:ext>
            </a:extLst>
          </p:cNvPr>
          <p:cNvSpPr txBox="1">
            <a:spLocks noGrp="1"/>
          </p:cNvSpPr>
          <p:nvPr>
            <p:ph type="subTitle" idx="1"/>
          </p:nvPr>
        </p:nvSpPr>
        <p:spPr>
          <a:xfrm>
            <a:off x="677332" y="4050828"/>
            <a:ext cx="4079723" cy="1096905"/>
          </a:xfrm>
        </p:spPr>
        <p:txBody>
          <a:bodyPr>
            <a:noAutofit/>
          </a:bodyPr>
          <a:lstStyle/>
          <a:p>
            <a:pPr lvl="0"/>
            <a:r>
              <a:rPr lang="en-GB" sz="2400" dirty="0"/>
              <a:t>Jack Craft</a:t>
            </a:r>
          </a:p>
          <a:p>
            <a:pPr lvl="0"/>
            <a:r>
              <a:rPr lang="en-GB" sz="2400" dirty="0"/>
              <a:t>2104855</a:t>
            </a:r>
          </a:p>
          <a:p>
            <a:pPr lvl="0"/>
            <a:r>
              <a:rPr lang="en-GB" sz="2400" dirty="0"/>
              <a:t>BMSS6007/C</a:t>
            </a:r>
          </a:p>
        </p:txBody>
      </p:sp>
      <p:cxnSp>
        <p:nvCxnSpPr>
          <p:cNvPr id="5" name="Straight Connector 122">
            <a:extLst>
              <a:ext uri="{FF2B5EF4-FFF2-40B4-BE49-F238E27FC236}">
                <a16:creationId xmlns:a16="http://schemas.microsoft.com/office/drawing/2014/main" id="{44FB1077-BE76-4C7A-F081-FB1B50981ABB}"/>
              </a:ext>
            </a:extLst>
          </p:cNvPr>
          <p:cNvCxnSpPr>
            <a:cxnSpLocks noMove="1" noResize="1"/>
          </p:cNvCxnSpPr>
          <p:nvPr/>
        </p:nvCxnSpPr>
        <p:spPr>
          <a:xfrm>
            <a:off x="9371008" y="0"/>
            <a:ext cx="1219207" cy="6858000"/>
          </a:xfrm>
          <a:prstGeom prst="straightConnector1">
            <a:avLst/>
          </a:prstGeom>
          <a:noFill/>
          <a:ln w="9528" cap="rnd">
            <a:solidFill>
              <a:srgbClr val="BFBFBF"/>
            </a:solidFill>
            <a:prstDash val="solid"/>
            <a:miter/>
          </a:ln>
        </p:spPr>
      </p:cxnSp>
      <p:cxnSp>
        <p:nvCxnSpPr>
          <p:cNvPr id="6" name="Straight Connector 123">
            <a:extLst>
              <a:ext uri="{FF2B5EF4-FFF2-40B4-BE49-F238E27FC236}">
                <a16:creationId xmlns:a16="http://schemas.microsoft.com/office/drawing/2014/main" id="{9EFEDF95-C425-8EA3-E205-E867CD7E2292}"/>
              </a:ext>
            </a:extLst>
          </p:cNvPr>
          <p:cNvCxnSpPr>
            <a:cxnSpLocks noMove="1" noResize="1"/>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7" name="Rectangle 23">
            <a:extLst>
              <a:ext uri="{FF2B5EF4-FFF2-40B4-BE49-F238E27FC236}">
                <a16:creationId xmlns:a16="http://schemas.microsoft.com/office/drawing/2014/main" id="{1FD9448E-3C7E-B2AB-27B6-97FC6C971AEA}"/>
              </a:ext>
            </a:extLst>
          </p:cNvPr>
          <p:cNvSpPr>
            <a:spLocks noMove="1" noResize="1"/>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5">
            <a:extLst>
              <a:ext uri="{FF2B5EF4-FFF2-40B4-BE49-F238E27FC236}">
                <a16:creationId xmlns:a16="http://schemas.microsoft.com/office/drawing/2014/main" id="{93C86416-7442-B3BA-C38A-3EB85F670EB5}"/>
              </a:ext>
            </a:extLst>
          </p:cNvPr>
          <p:cNvSpPr>
            <a:spLocks noMove="1" noResize="1"/>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Isosceles Triangle 24">
            <a:extLst>
              <a:ext uri="{FF2B5EF4-FFF2-40B4-BE49-F238E27FC236}">
                <a16:creationId xmlns:a16="http://schemas.microsoft.com/office/drawing/2014/main" id="{8F65E157-61FF-7084-DE39-06DC2DF15FEB}"/>
              </a:ext>
            </a:extLst>
          </p:cNvPr>
          <p:cNvSpPr>
            <a:spLocks noMove="1" noResize="1"/>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7">
            <a:extLst>
              <a:ext uri="{FF2B5EF4-FFF2-40B4-BE49-F238E27FC236}">
                <a16:creationId xmlns:a16="http://schemas.microsoft.com/office/drawing/2014/main" id="{CA8E6017-4CF2-59F5-2DE9-C8249426B626}"/>
              </a:ext>
            </a:extLst>
          </p:cNvPr>
          <p:cNvSpPr>
            <a:spLocks noMove="1" noResize="1"/>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47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Rectangle 28">
            <a:extLst>
              <a:ext uri="{FF2B5EF4-FFF2-40B4-BE49-F238E27FC236}">
                <a16:creationId xmlns:a16="http://schemas.microsoft.com/office/drawing/2014/main" id="{E51888F1-A088-26BE-7F61-4C1938267956}"/>
              </a:ext>
            </a:extLst>
          </p:cNvPr>
          <p:cNvSpPr>
            <a:spLocks noMove="1" noResize="1"/>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Rectangle 29">
            <a:extLst>
              <a:ext uri="{FF2B5EF4-FFF2-40B4-BE49-F238E27FC236}">
                <a16:creationId xmlns:a16="http://schemas.microsoft.com/office/drawing/2014/main" id="{9F617EBF-77B0-E9FC-0400-D61E21FD99A2}"/>
              </a:ext>
            </a:extLst>
          </p:cNvPr>
          <p:cNvSpPr>
            <a:spLocks noMove="1" noResize="1"/>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3" name="Isosceles Triangle 29">
            <a:extLst>
              <a:ext uri="{FF2B5EF4-FFF2-40B4-BE49-F238E27FC236}">
                <a16:creationId xmlns:a16="http://schemas.microsoft.com/office/drawing/2014/main" id="{E192BBBE-54AA-878A-BC44-023B0F28BE33}"/>
              </a:ext>
            </a:extLst>
          </p:cNvPr>
          <p:cNvSpPr>
            <a:spLocks noMove="1" noResize="1"/>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4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4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4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6CEA3-AFBC-437B-F73D-C4D90355D6A0}"/>
              </a:ext>
            </a:extLst>
          </p:cNvPr>
          <p:cNvSpPr txBox="1">
            <a:spLocks noGrp="1"/>
          </p:cNvSpPr>
          <p:nvPr>
            <p:ph type="title"/>
          </p:nvPr>
        </p:nvSpPr>
        <p:spPr>
          <a:xfrm>
            <a:off x="917966" y="2153649"/>
            <a:ext cx="8596667" cy="2550691"/>
          </a:xfrm>
        </p:spPr>
        <p:txBody>
          <a:bodyPr/>
          <a:lstStyle/>
          <a:p>
            <a:pPr lvl="0"/>
            <a:r>
              <a:rPr lang="en-US" u="sng">
                <a:effectLst>
                  <a:outerShdw dist="38096" dir="2700000">
                    <a:srgbClr val="FFFFFF"/>
                  </a:outerShdw>
                </a:effectLst>
              </a:rPr>
              <a:t>How can the integration of Social Big Data (SBD) enhance our understanding of Nature-Based Tourism (NBT) dynamics within Natural Areas (NAs)?</a:t>
            </a: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B082C11-BD88-52CD-6FB3-A7F95E36900A}"/>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3" name="Title 1">
            <a:extLst>
              <a:ext uri="{FF2B5EF4-FFF2-40B4-BE49-F238E27FC236}">
                <a16:creationId xmlns:a16="http://schemas.microsoft.com/office/drawing/2014/main" id="{F9A929B7-5F42-A814-E56C-7B25AC163D05}"/>
              </a:ext>
            </a:extLst>
          </p:cNvPr>
          <p:cNvSpPr txBox="1">
            <a:spLocks noGrp="1"/>
          </p:cNvSpPr>
          <p:nvPr>
            <p:ph type="title"/>
          </p:nvPr>
        </p:nvSpPr>
        <p:spPr>
          <a:xfrm>
            <a:off x="1333506" y="609603"/>
            <a:ext cx="8596667" cy="1320795"/>
          </a:xfrm>
        </p:spPr>
        <p:txBody>
          <a:bodyPr>
            <a:normAutofit/>
          </a:bodyPr>
          <a:lstStyle/>
          <a:p>
            <a:pPr lvl="0"/>
            <a:r>
              <a:rPr lang="en-GB" sz="3200" dirty="0"/>
              <a:t>Key pieces of background research which led to my research question..</a:t>
            </a:r>
          </a:p>
        </p:txBody>
      </p:sp>
      <p:sp>
        <p:nvSpPr>
          <p:cNvPr id="4" name="Isosceles Triangle 9">
            <a:extLst>
              <a:ext uri="{FF2B5EF4-FFF2-40B4-BE49-F238E27FC236}">
                <a16:creationId xmlns:a16="http://schemas.microsoft.com/office/drawing/2014/main" id="{DFE6E155-3330-919B-7D8B-AC1FB88A73F8}"/>
              </a:ext>
            </a:extLst>
          </p:cNvPr>
          <p:cNvSpPr>
            <a:spLocks noMove="1" noResize="1"/>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5" name="Content Placeholder 2">
            <a:extLst>
              <a:ext uri="{FF2B5EF4-FFF2-40B4-BE49-F238E27FC236}">
                <a16:creationId xmlns:a16="http://schemas.microsoft.com/office/drawing/2014/main" id="{C2524E53-DA91-6BF1-F74D-E943F1B3A38B}"/>
              </a:ext>
            </a:extLst>
          </p:cNvPr>
          <p:cNvSpPr txBox="1">
            <a:spLocks noGrp="1"/>
          </p:cNvSpPr>
          <p:nvPr>
            <p:ph idx="1"/>
          </p:nvPr>
        </p:nvSpPr>
        <p:spPr>
          <a:xfrm>
            <a:off x="1333506" y="2160590"/>
            <a:ext cx="8596667" cy="3880768"/>
          </a:xfrm>
        </p:spPr>
        <p:txBody>
          <a:bodyPr>
            <a:normAutofit/>
          </a:bodyPr>
          <a:lstStyle/>
          <a:p>
            <a:pPr lvl="0"/>
            <a:r>
              <a:rPr lang="en-GB" dirty="0" err="1"/>
              <a:t>Fredman</a:t>
            </a:r>
            <a:r>
              <a:rPr lang="en-GB" dirty="0"/>
              <a:t> &amp; </a:t>
            </a:r>
            <a:r>
              <a:rPr lang="en-GB" dirty="0" err="1"/>
              <a:t>Margaryan</a:t>
            </a:r>
            <a:r>
              <a:rPr lang="en-GB" dirty="0"/>
              <a:t> (2021) - 20 years of Nordic nature-based tourism research: a review and future research agenda</a:t>
            </a:r>
          </a:p>
          <a:p>
            <a:pPr lvl="0"/>
            <a:r>
              <a:rPr lang="en-GB" dirty="0" err="1"/>
              <a:t>Teles</a:t>
            </a:r>
            <a:r>
              <a:rPr lang="en-GB" dirty="0"/>
              <a:t> da Mata &amp; Pickering (2020) Using social media to assess nature-based tourism: Current research and future trends</a:t>
            </a:r>
          </a:p>
          <a:p>
            <a:pPr lvl="0"/>
            <a:r>
              <a:rPr lang="en-GB" dirty="0"/>
              <a:t>Kim etal (2019) Quantifying nature-based tourism in protected areas in developing countries by using social big data</a:t>
            </a:r>
          </a:p>
          <a:p>
            <a:pPr lvl="0"/>
            <a:r>
              <a:rPr lang="en-GB" dirty="0"/>
              <a:t>Arkema etal (2021) Advancing Sustainable Development and Protected Area</a:t>
            </a:r>
            <a:br>
              <a:rPr lang="en-GB" dirty="0"/>
            </a:br>
            <a:r>
              <a:rPr lang="en-GB" dirty="0"/>
              <a:t>Management with Social Media-Based Tourism Data</a:t>
            </a:r>
          </a:p>
          <a:p>
            <a:pPr lvl="0"/>
            <a:r>
              <a:rPr lang="en-GB" sz="1800" dirty="0" err="1"/>
              <a:t>Guilarte</a:t>
            </a:r>
            <a:r>
              <a:rPr lang="en-GB" sz="1800" dirty="0"/>
              <a:t> &amp; Quintans (2019) Using Big Data to Measure Tourist Sustainability: Myth or Reality?</a:t>
            </a:r>
            <a:br>
              <a:rPr lang="en-GB" sz="1800" dirty="0"/>
            </a:br>
            <a:endParaRPr lang="en-GB" dirty="0"/>
          </a:p>
        </p:txBody>
      </p:sp>
      <p:sp>
        <p:nvSpPr>
          <p:cNvPr id="6" name="Isosceles Triangle 11">
            <a:extLst>
              <a:ext uri="{FF2B5EF4-FFF2-40B4-BE49-F238E27FC236}">
                <a16:creationId xmlns:a16="http://schemas.microsoft.com/office/drawing/2014/main" id="{0D91E37C-C169-A63D-DBA2-34B0D662C79A}"/>
              </a:ext>
            </a:extLst>
          </p:cNvPr>
          <p:cNvSpPr>
            <a:spLocks noMove="1" noResize="1"/>
          </p:cNvSpPr>
          <p:nvPr/>
        </p:nvSpPr>
        <p:spPr>
          <a:xfrm flipH="1">
            <a:off x="11743264"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A11B-06E6-9346-B237-895969476199}"/>
              </a:ext>
            </a:extLst>
          </p:cNvPr>
          <p:cNvSpPr txBox="1">
            <a:spLocks noGrp="1"/>
          </p:cNvSpPr>
          <p:nvPr>
            <p:ph type="title"/>
          </p:nvPr>
        </p:nvSpPr>
        <p:spPr/>
        <p:txBody>
          <a:bodyPr/>
          <a:lstStyle/>
          <a:p>
            <a:pPr lvl="0"/>
            <a:r>
              <a:rPr lang="en-GB" dirty="0"/>
              <a:t>The aims of my project</a:t>
            </a:r>
          </a:p>
        </p:txBody>
      </p:sp>
      <p:sp>
        <p:nvSpPr>
          <p:cNvPr id="3" name="Content Placeholder 2">
            <a:extLst>
              <a:ext uri="{FF2B5EF4-FFF2-40B4-BE49-F238E27FC236}">
                <a16:creationId xmlns:a16="http://schemas.microsoft.com/office/drawing/2014/main" id="{8D8CB0CB-5704-C9B8-6830-2CA5982EAE28}"/>
              </a:ext>
            </a:extLst>
          </p:cNvPr>
          <p:cNvSpPr txBox="1">
            <a:spLocks noGrp="1"/>
          </p:cNvSpPr>
          <p:nvPr>
            <p:ph idx="1"/>
          </p:nvPr>
        </p:nvSpPr>
        <p:spPr/>
        <p:txBody>
          <a:bodyPr>
            <a:normAutofit lnSpcReduction="10000"/>
          </a:bodyPr>
          <a:lstStyle/>
          <a:p>
            <a:pPr lvl="0"/>
            <a:r>
              <a:rPr lang="en-GB" sz="2000" dirty="0"/>
              <a:t>To begin to </a:t>
            </a:r>
            <a:r>
              <a:rPr lang="en-GB" sz="2000" b="1" dirty="0"/>
              <a:t>understand</a:t>
            </a:r>
            <a:r>
              <a:rPr lang="en-GB" sz="2000" dirty="0"/>
              <a:t> what </a:t>
            </a:r>
            <a:r>
              <a:rPr lang="en-GB" sz="2000" b="1" dirty="0"/>
              <a:t>Social</a:t>
            </a:r>
            <a:r>
              <a:rPr lang="en-GB" sz="2000" dirty="0"/>
              <a:t> </a:t>
            </a:r>
            <a:r>
              <a:rPr lang="en-GB" sz="2000" b="1" dirty="0"/>
              <a:t>Big</a:t>
            </a:r>
            <a:r>
              <a:rPr lang="en-GB" sz="2000" dirty="0"/>
              <a:t> </a:t>
            </a:r>
            <a:r>
              <a:rPr lang="en-GB" sz="2000" b="1" dirty="0"/>
              <a:t>Data</a:t>
            </a:r>
            <a:r>
              <a:rPr lang="en-GB" sz="2000" dirty="0"/>
              <a:t> (SBD) is.</a:t>
            </a:r>
          </a:p>
          <a:p>
            <a:pPr lvl="0"/>
            <a:endParaRPr lang="en-GB" sz="2000" dirty="0"/>
          </a:p>
          <a:p>
            <a:pPr lvl="0"/>
            <a:r>
              <a:rPr lang="en-GB" sz="2000" dirty="0"/>
              <a:t>Secondly, to </a:t>
            </a:r>
            <a:r>
              <a:rPr lang="en-GB" sz="2000" b="1" dirty="0"/>
              <a:t>evaluate</a:t>
            </a:r>
            <a:r>
              <a:rPr lang="en-GB" sz="2000" dirty="0"/>
              <a:t> how </a:t>
            </a:r>
            <a:r>
              <a:rPr lang="en-GB" sz="2000" b="1" dirty="0"/>
              <a:t>SBD</a:t>
            </a:r>
            <a:r>
              <a:rPr lang="en-GB" sz="2000" dirty="0"/>
              <a:t> is being used to </a:t>
            </a:r>
            <a:r>
              <a:rPr lang="en-GB" sz="2000" b="1" dirty="0"/>
              <a:t>understand</a:t>
            </a:r>
            <a:r>
              <a:rPr lang="en-GB" sz="2000" dirty="0"/>
              <a:t> </a:t>
            </a:r>
            <a:r>
              <a:rPr lang="en-GB" sz="2000" b="1" dirty="0"/>
              <a:t>Nature</a:t>
            </a:r>
            <a:r>
              <a:rPr lang="en-GB" sz="2000" dirty="0"/>
              <a:t> </a:t>
            </a:r>
            <a:r>
              <a:rPr lang="en-GB" sz="2000" b="1" dirty="0"/>
              <a:t>Based</a:t>
            </a:r>
            <a:r>
              <a:rPr lang="en-GB" sz="2000" dirty="0"/>
              <a:t> </a:t>
            </a:r>
            <a:r>
              <a:rPr lang="en-GB" sz="2000" b="1" dirty="0"/>
              <a:t>Tourism</a:t>
            </a:r>
            <a:r>
              <a:rPr lang="en-GB" sz="2000" dirty="0"/>
              <a:t> (NBT).</a:t>
            </a:r>
          </a:p>
          <a:p>
            <a:pPr lvl="0"/>
            <a:endParaRPr lang="en-GB" sz="2000" dirty="0"/>
          </a:p>
          <a:p>
            <a:pPr lvl="0"/>
            <a:r>
              <a:rPr lang="en-GB" sz="2000" dirty="0"/>
              <a:t>Thirdly, to </a:t>
            </a:r>
            <a:r>
              <a:rPr lang="en-GB" sz="2000" b="1" dirty="0"/>
              <a:t>learn</a:t>
            </a:r>
            <a:r>
              <a:rPr lang="en-GB" sz="2000" dirty="0"/>
              <a:t> if there is </a:t>
            </a:r>
            <a:r>
              <a:rPr lang="en-GB" sz="2000" b="1" dirty="0"/>
              <a:t>more</a:t>
            </a:r>
            <a:r>
              <a:rPr lang="en-GB" sz="2000" dirty="0"/>
              <a:t> than </a:t>
            </a:r>
            <a:r>
              <a:rPr lang="en-GB" sz="2000" b="1" dirty="0"/>
              <a:t>can</a:t>
            </a:r>
            <a:r>
              <a:rPr lang="en-GB" sz="2000" dirty="0"/>
              <a:t> </a:t>
            </a:r>
            <a:r>
              <a:rPr lang="en-GB" sz="2000" b="1" dirty="0"/>
              <a:t>be</a:t>
            </a:r>
            <a:r>
              <a:rPr lang="en-GB" sz="2000" dirty="0"/>
              <a:t> </a:t>
            </a:r>
            <a:r>
              <a:rPr lang="en-GB" sz="2000" b="1" dirty="0"/>
              <a:t>done</a:t>
            </a:r>
            <a:r>
              <a:rPr lang="en-GB" sz="2000" dirty="0"/>
              <a:t> to better utilize </a:t>
            </a:r>
            <a:r>
              <a:rPr lang="en-GB" sz="2000" b="1" dirty="0"/>
              <a:t>SBD</a:t>
            </a:r>
            <a:r>
              <a:rPr lang="en-GB" sz="2000" dirty="0"/>
              <a:t> in order to </a:t>
            </a:r>
            <a:r>
              <a:rPr lang="en-GB" sz="2000" b="1" dirty="0"/>
              <a:t>understand</a:t>
            </a:r>
            <a:r>
              <a:rPr lang="en-GB" sz="2000" dirty="0"/>
              <a:t> </a:t>
            </a:r>
            <a:r>
              <a:rPr lang="en-GB" sz="2000" b="1" dirty="0"/>
              <a:t>NBT</a:t>
            </a:r>
            <a:r>
              <a:rPr lang="en-GB" sz="2000" dirty="0"/>
              <a:t> </a:t>
            </a:r>
            <a:r>
              <a:rPr lang="en-GB" sz="2000" b="1" dirty="0"/>
              <a:t>deeper</a:t>
            </a:r>
            <a:r>
              <a:rPr lang="en-GB" sz="2000" dirty="0"/>
              <a:t>.</a:t>
            </a:r>
          </a:p>
          <a:p>
            <a:pPr lvl="0"/>
            <a:endParaRPr lang="en-GB" sz="2000" dirty="0"/>
          </a:p>
          <a:p>
            <a:pPr lvl="0"/>
            <a:r>
              <a:rPr lang="en-GB" sz="2000" dirty="0"/>
              <a:t>Through this study I sought to </a:t>
            </a:r>
            <a:r>
              <a:rPr lang="en-GB" sz="2000" b="1" dirty="0"/>
              <a:t>illuminate</a:t>
            </a:r>
            <a:r>
              <a:rPr lang="en-GB" sz="2000" dirty="0"/>
              <a:t> the </a:t>
            </a:r>
            <a:r>
              <a:rPr lang="en-GB" sz="2000" b="1" dirty="0"/>
              <a:t>complex</a:t>
            </a:r>
            <a:r>
              <a:rPr lang="en-GB" sz="2000" dirty="0"/>
              <a:t> </a:t>
            </a:r>
            <a:r>
              <a:rPr lang="en-GB" sz="2000" b="1" dirty="0"/>
              <a:t>relationship</a:t>
            </a:r>
            <a:r>
              <a:rPr lang="en-GB" sz="2000" dirty="0"/>
              <a:t> </a:t>
            </a:r>
            <a:r>
              <a:rPr lang="en-GB" sz="2000" b="1" dirty="0"/>
              <a:t>between</a:t>
            </a:r>
            <a:r>
              <a:rPr lang="en-GB" sz="2000" dirty="0"/>
              <a:t> </a:t>
            </a:r>
            <a:r>
              <a:rPr lang="en-GB" sz="2000" b="1" dirty="0"/>
              <a:t>SBD</a:t>
            </a:r>
            <a:r>
              <a:rPr lang="en-GB" sz="2000" dirty="0"/>
              <a:t> and </a:t>
            </a:r>
            <a:r>
              <a:rPr lang="en-GB" sz="2000" b="1" dirty="0"/>
              <a:t>NBT</a:t>
            </a:r>
            <a:r>
              <a:rPr lang="en-GB" sz="2000" dirty="0"/>
              <a:t> focused on how this data is used to understand preferences for tourism.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E0A6F-A7AF-546B-0671-424579DD2710}"/>
              </a:ext>
            </a:extLst>
          </p:cNvPr>
          <p:cNvSpPr txBox="1">
            <a:spLocks noGrp="1"/>
          </p:cNvSpPr>
          <p:nvPr>
            <p:ph type="title"/>
          </p:nvPr>
        </p:nvSpPr>
        <p:spPr/>
        <p:txBody>
          <a:bodyPr>
            <a:noAutofit/>
          </a:bodyPr>
          <a:lstStyle/>
          <a:p>
            <a:pPr lvl="0"/>
            <a:r>
              <a:rPr lang="en-GB" sz="2800" dirty="0" err="1"/>
              <a:t>Fredman</a:t>
            </a:r>
            <a:r>
              <a:rPr lang="en-GB" sz="2800" dirty="0"/>
              <a:t> &amp; </a:t>
            </a:r>
            <a:r>
              <a:rPr lang="en-GB" sz="2800" dirty="0" err="1"/>
              <a:t>Margaryan</a:t>
            </a:r>
            <a:r>
              <a:rPr lang="en-GB" sz="2800" dirty="0"/>
              <a:t> (2021)</a:t>
            </a:r>
            <a:br>
              <a:rPr lang="en-GB" sz="2800" dirty="0"/>
            </a:br>
            <a:r>
              <a:rPr lang="en-GB" sz="2800" dirty="0"/>
              <a:t>20 years of Nordic nature-based tourism research: a review and future research agenda</a:t>
            </a:r>
          </a:p>
        </p:txBody>
      </p:sp>
      <p:sp>
        <p:nvSpPr>
          <p:cNvPr id="3" name="Content Placeholder 2">
            <a:extLst>
              <a:ext uri="{FF2B5EF4-FFF2-40B4-BE49-F238E27FC236}">
                <a16:creationId xmlns:a16="http://schemas.microsoft.com/office/drawing/2014/main" id="{956A8CAC-E888-C073-CC32-456552A5C346}"/>
              </a:ext>
            </a:extLst>
          </p:cNvPr>
          <p:cNvSpPr txBox="1">
            <a:spLocks noGrp="1"/>
          </p:cNvSpPr>
          <p:nvPr>
            <p:ph idx="1"/>
          </p:nvPr>
        </p:nvSpPr>
        <p:spPr/>
        <p:txBody>
          <a:bodyPr/>
          <a:lstStyle/>
          <a:p>
            <a:pPr lvl="0"/>
            <a:r>
              <a:rPr lang="en-GB" dirty="0"/>
              <a:t>Thematic analysis of nature-based tourism (NBT) across Scandinavian countries.</a:t>
            </a:r>
          </a:p>
          <a:p>
            <a:pPr lvl="0"/>
            <a:endParaRPr lang="en-GB" dirty="0"/>
          </a:p>
          <a:p>
            <a:pPr lvl="0"/>
            <a:r>
              <a:rPr lang="en-GB" dirty="0"/>
              <a:t>Their examination encompassed seventy-seven papers from the 'Scandinavian Journal of Hospitality and Tourism' between 2010 and 2020, and twenty-nine key textbooks representing international scholarship within the same timeframe.</a:t>
            </a:r>
          </a:p>
          <a:p>
            <a:pPr lvl="0"/>
            <a:endParaRPr lang="en-GB" dirty="0"/>
          </a:p>
          <a:p>
            <a:pPr lvl="0"/>
            <a:r>
              <a:rPr lang="en-GB" dirty="0"/>
              <a:t>Though this study did not include the use of SBD it highlighted many of the intricacies that need identifying when trying to evaluate NBT.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C95A-6BF1-D997-A29A-AFCBE7391B8E}"/>
              </a:ext>
            </a:extLst>
          </p:cNvPr>
          <p:cNvSpPr txBox="1">
            <a:spLocks noGrp="1"/>
          </p:cNvSpPr>
          <p:nvPr>
            <p:ph type="title"/>
          </p:nvPr>
        </p:nvSpPr>
        <p:spPr/>
        <p:txBody>
          <a:bodyPr>
            <a:noAutofit/>
          </a:bodyPr>
          <a:lstStyle/>
          <a:p>
            <a:pPr lvl="0"/>
            <a:r>
              <a:rPr lang="en-GB" sz="2800" dirty="0" err="1"/>
              <a:t>Teles</a:t>
            </a:r>
            <a:r>
              <a:rPr lang="en-GB" sz="2800" dirty="0"/>
              <a:t> da Mata &amp; Pickering (2020) Using social media to assess nature-based tourism: Current research and future trends</a:t>
            </a:r>
          </a:p>
        </p:txBody>
      </p:sp>
      <p:sp>
        <p:nvSpPr>
          <p:cNvPr id="3" name="Content Placeholder 2">
            <a:extLst>
              <a:ext uri="{FF2B5EF4-FFF2-40B4-BE49-F238E27FC236}">
                <a16:creationId xmlns:a16="http://schemas.microsoft.com/office/drawing/2014/main" id="{EB7980B2-F9D4-C022-5BF6-14E877242298}"/>
              </a:ext>
            </a:extLst>
          </p:cNvPr>
          <p:cNvSpPr txBox="1">
            <a:spLocks noGrp="1"/>
          </p:cNvSpPr>
          <p:nvPr>
            <p:ph idx="1"/>
          </p:nvPr>
        </p:nvSpPr>
        <p:spPr/>
        <p:txBody>
          <a:bodyPr/>
          <a:lstStyle/>
          <a:p>
            <a:pPr lvl="0">
              <a:lnSpc>
                <a:spcPct val="105000"/>
              </a:lnSpc>
              <a:spcAft>
                <a:spcPts val="800"/>
              </a:spcAft>
            </a:pPr>
            <a:r>
              <a:rPr lang="en-GB" sz="1700">
                <a:latin typeface="Trebuchet MS" pitchFamily="34"/>
                <a:ea typeface="DengXian" pitchFamily="2"/>
                <a:cs typeface="Times New Roman" pitchFamily="18"/>
              </a:rPr>
              <a:t>Their study utilized SBD from photographs on Flickr to provide an overview, including which social media platforms were being used and what types of data they could produce to be analysed to assess NBT. </a:t>
            </a:r>
          </a:p>
          <a:p>
            <a:pPr lvl="0">
              <a:lnSpc>
                <a:spcPct val="105000"/>
              </a:lnSpc>
              <a:spcAft>
                <a:spcPts val="800"/>
              </a:spcAft>
            </a:pPr>
            <a:r>
              <a:rPr lang="en-GB" sz="1700">
                <a:latin typeface="Trebuchet MS" pitchFamily="34"/>
                <a:ea typeface="DengXian" pitchFamily="2"/>
                <a:cs typeface="Times New Roman" pitchFamily="18"/>
              </a:rPr>
              <a:t>Systematic qualitative literature review they identified 48 relevant publications that used images from Flickr (36) and/or geodata (40), Panoramio (10), Instagram (6), Twitter (3), OpenStreetMap (3), GPSies (2), Wikiloc (2), and Geocaching, Geograph, MapMyFitness and TripAdvisor (1 each). </a:t>
            </a:r>
          </a:p>
          <a:p>
            <a:pPr lvl="0">
              <a:lnSpc>
                <a:spcPct val="105000"/>
              </a:lnSpc>
              <a:spcAft>
                <a:spcPts val="800"/>
              </a:spcAft>
            </a:pPr>
            <a:r>
              <a:rPr lang="en-GB" sz="1700">
                <a:latin typeface="Trebuchet MS" pitchFamily="34"/>
                <a:ea typeface="DengXian" pitchFamily="2"/>
                <a:cs typeface="Times New Roman" pitchFamily="18"/>
              </a:rPr>
              <a:t>Research conducted using this type of data is still in its early stages, but is rapidly growing, as such the viability for data will too.</a:t>
            </a:r>
          </a:p>
          <a:p>
            <a:pPr lvl="0">
              <a:lnSpc>
                <a:spcPct val="105000"/>
              </a:lnSpc>
              <a:spcAft>
                <a:spcPts val="800"/>
              </a:spcAft>
            </a:pPr>
            <a:r>
              <a:rPr lang="en-GB" sz="1700">
                <a:latin typeface="Trebuchet MS" pitchFamily="34"/>
                <a:ea typeface="DengXian" pitchFamily="2"/>
                <a:cs typeface="Times New Roman" pitchFamily="18"/>
              </a:rPr>
              <a:t>Limitations/weaknesses in this research are limitations on global areas and fluctuations of in the popularity of social media platforms.</a:t>
            </a:r>
          </a:p>
          <a:p>
            <a:pPr lvl="0">
              <a:lnSpc>
                <a:spcPct val="90000"/>
              </a:lnSpc>
            </a:pPr>
            <a:endParaRPr lang="en-GB" sz="17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98DA-9956-FD88-74A5-FC617A7A4CFB}"/>
              </a:ext>
            </a:extLst>
          </p:cNvPr>
          <p:cNvSpPr txBox="1">
            <a:spLocks noGrp="1"/>
          </p:cNvSpPr>
          <p:nvPr>
            <p:ph type="title"/>
          </p:nvPr>
        </p:nvSpPr>
        <p:spPr/>
        <p:txBody>
          <a:bodyPr>
            <a:noAutofit/>
          </a:bodyPr>
          <a:lstStyle/>
          <a:p>
            <a:pPr lvl="0"/>
            <a:r>
              <a:rPr lang="en-GB" sz="2800" dirty="0"/>
              <a:t>Kim etal (2019) Quantifying nature-based tourism in protected areas in developing countries by using social big data</a:t>
            </a:r>
          </a:p>
        </p:txBody>
      </p:sp>
      <p:sp>
        <p:nvSpPr>
          <p:cNvPr id="3" name="Content Placeholder 2">
            <a:extLst>
              <a:ext uri="{FF2B5EF4-FFF2-40B4-BE49-F238E27FC236}">
                <a16:creationId xmlns:a16="http://schemas.microsoft.com/office/drawing/2014/main" id="{96A7476B-997C-4E48-EB01-3506D3F66B82}"/>
              </a:ext>
            </a:extLst>
          </p:cNvPr>
          <p:cNvSpPr txBox="1">
            <a:spLocks noGrp="1"/>
          </p:cNvSpPr>
          <p:nvPr>
            <p:ph idx="1"/>
          </p:nvPr>
        </p:nvSpPr>
        <p:spPr/>
        <p:txBody>
          <a:bodyPr/>
          <a:lstStyle/>
          <a:p>
            <a:pPr lvl="0"/>
            <a:r>
              <a:rPr lang="en-GB" dirty="0"/>
              <a:t>Looked to understand the visitation patterns of people visiting Association of Southeast Asian Nations (ASEAN) heritage parks.</a:t>
            </a:r>
          </a:p>
          <a:p>
            <a:pPr lvl="0"/>
            <a:endParaRPr lang="en-GB" dirty="0"/>
          </a:p>
          <a:p>
            <a:pPr lvl="0"/>
            <a:r>
              <a:rPr lang="en-GB" dirty="0"/>
              <a:t>The identification of visitation hotspots </a:t>
            </a:r>
            <a:r>
              <a:rPr lang="en-GB" dirty="0">
                <a:latin typeface="Times New Roman" pitchFamily="18"/>
                <a:ea typeface="DengXian" pitchFamily="2"/>
              </a:rPr>
              <a:t>provides crucial information for analysing </a:t>
            </a:r>
            <a:r>
              <a:rPr lang="en-GB" dirty="0">
                <a:latin typeface="Trebuchet MS" pitchFamily="34"/>
                <a:ea typeface="DengXian" pitchFamily="2"/>
              </a:rPr>
              <a:t>areas at risk of exceeding their carrying capacity, in turn informing future management strategies. </a:t>
            </a:r>
            <a:endParaRPr lang="en-GB" dirty="0">
              <a:latin typeface="Trebuchet MS" pitchFamily="34"/>
            </a:endParaRPr>
          </a:p>
          <a:p>
            <a:pPr lvl="0"/>
            <a:endParaRPr lang="en-GB" dirty="0"/>
          </a:p>
          <a:p>
            <a:pPr lvl="0"/>
            <a:r>
              <a:rPr lang="en-GB" dirty="0"/>
              <a:t>This study offers valuable insights into leveraging SBD for managing protected areas, augmenting traditional participatory approaches.</a:t>
            </a:r>
          </a:p>
          <a:p>
            <a:pPr lvl="0"/>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21B9F-F029-2562-EFD4-1A0B6EF5250F}"/>
              </a:ext>
            </a:extLst>
          </p:cNvPr>
          <p:cNvSpPr>
            <a:spLocks noGrp="1"/>
          </p:cNvSpPr>
          <p:nvPr>
            <p:ph type="title"/>
          </p:nvPr>
        </p:nvSpPr>
        <p:spPr/>
        <p:txBody>
          <a:bodyPr>
            <a:noAutofit/>
          </a:bodyPr>
          <a:lstStyle/>
          <a:p>
            <a:r>
              <a:rPr lang="en-GB" sz="2800" dirty="0"/>
              <a:t>Arkema etal (2021) Advancing Sustainable Development and Protected Area</a:t>
            </a:r>
            <a:br>
              <a:rPr lang="en-GB" sz="2800" dirty="0"/>
            </a:br>
            <a:r>
              <a:rPr lang="en-GB" sz="2800" dirty="0"/>
              <a:t>Management with Social Media-Based Tourism Data</a:t>
            </a:r>
          </a:p>
        </p:txBody>
      </p:sp>
      <p:sp>
        <p:nvSpPr>
          <p:cNvPr id="3" name="Content Placeholder 2">
            <a:extLst>
              <a:ext uri="{FF2B5EF4-FFF2-40B4-BE49-F238E27FC236}">
                <a16:creationId xmlns:a16="http://schemas.microsoft.com/office/drawing/2014/main" id="{C7AC3818-BE67-28CB-EEC7-EA2DBB56D8AE}"/>
              </a:ext>
            </a:extLst>
          </p:cNvPr>
          <p:cNvSpPr>
            <a:spLocks noGrp="1"/>
          </p:cNvSpPr>
          <p:nvPr>
            <p:ph idx="1"/>
          </p:nvPr>
        </p:nvSpPr>
        <p:spPr/>
        <p:txBody>
          <a:bodyPr/>
          <a:lstStyle/>
          <a:p>
            <a:pPr>
              <a:lnSpc>
                <a:spcPct val="115000"/>
              </a:lnSpc>
              <a:spcAft>
                <a:spcPts val="800"/>
              </a:spcAft>
            </a:pPr>
            <a:endParaRPr lang="en-GB" kern="100" dirty="0">
              <a:latin typeface="Times New Roman" panose="02020603050405020304" pitchFamily="18" charset="0"/>
              <a:ea typeface="DengXian" panose="02010600030101010101" pitchFamily="2" charset="-122"/>
              <a:cs typeface="Times New Roman" panose="02020603050405020304" pitchFamily="18" charset="0"/>
            </a:endParaRPr>
          </a:p>
          <a:p>
            <a:pPr>
              <a:lnSpc>
                <a:spcPct val="115000"/>
              </a:lnSpc>
              <a:spcAft>
                <a:spcPts val="800"/>
              </a:spcAft>
            </a:pPr>
            <a:r>
              <a:rPr lang="en-GB" kern="100" dirty="0">
                <a:latin typeface="Times New Roman" panose="02020603050405020304" pitchFamily="18" charset="0"/>
                <a:ea typeface="DengXian" panose="02010600030101010101" pitchFamily="2" charset="-122"/>
                <a:cs typeface="Times New Roman" panose="02020603050405020304" pitchFamily="18" charset="0"/>
              </a:rPr>
              <a:t>A</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ttempted to better understand the visitation rates and reasons behind the rates</a:t>
            </a:r>
            <a:r>
              <a:rPr lang="en-GB" kern="100" dirty="0">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by combining the actioning of surveys and SBD in an attempt to better assist in the creation of policies for sustainable tourism.</a:t>
            </a:r>
          </a:p>
          <a:p>
            <a:pPr>
              <a:lnSpc>
                <a:spcPct val="115000"/>
              </a:lnSpc>
              <a:spcAft>
                <a:spcPts val="800"/>
              </a:spcAft>
            </a:pPr>
            <a:endParaRPr lang="en-GB" sz="1800" dirty="0">
              <a:effectLst/>
              <a:latin typeface="Times New Roman" panose="02020603050405020304" pitchFamily="18" charset="0"/>
              <a:ea typeface="DengXian" panose="02010600030101010101" pitchFamily="2" charset="-122"/>
            </a:endParaRPr>
          </a:p>
          <a:p>
            <a:pPr>
              <a:lnSpc>
                <a:spcPct val="115000"/>
              </a:lnSpc>
              <a:spcAft>
                <a:spcPts val="800"/>
              </a:spcAft>
            </a:pPr>
            <a:r>
              <a:rPr lang="en-GB" sz="1800" dirty="0">
                <a:effectLst/>
                <a:latin typeface="Times New Roman" panose="02020603050405020304" pitchFamily="18" charset="0"/>
                <a:ea typeface="DengXian" panose="02010600030101010101" pitchFamily="2" charset="-122"/>
              </a:rPr>
              <a:t>Their results concluded that the surveys correlated to the information provided by geo-tagged images, this is an indication of the reliability of the use of SBD when assessing tourist activity.</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948261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1390-4A61-EAC0-DED4-F797A3C0D38B}"/>
              </a:ext>
            </a:extLst>
          </p:cNvPr>
          <p:cNvSpPr>
            <a:spLocks noGrp="1"/>
          </p:cNvSpPr>
          <p:nvPr>
            <p:ph type="title"/>
          </p:nvPr>
        </p:nvSpPr>
        <p:spPr/>
        <p:txBody>
          <a:bodyPr>
            <a:noAutofit/>
          </a:bodyPr>
          <a:lstStyle/>
          <a:p>
            <a:r>
              <a:rPr lang="en-GB" sz="2800" dirty="0" err="1"/>
              <a:t>Guilarte</a:t>
            </a:r>
            <a:r>
              <a:rPr lang="en-GB" sz="2800" dirty="0"/>
              <a:t> &amp; Quintans (2019) Using Big Data to Measure Tourist Sustainability: Myth or Reality?</a:t>
            </a:r>
            <a:br>
              <a:rPr lang="en-GB" sz="2800" dirty="0"/>
            </a:br>
            <a:endParaRPr lang="en-GB" sz="2800" dirty="0"/>
          </a:p>
        </p:txBody>
      </p:sp>
      <p:sp>
        <p:nvSpPr>
          <p:cNvPr id="3" name="Content Placeholder 2">
            <a:extLst>
              <a:ext uri="{FF2B5EF4-FFF2-40B4-BE49-F238E27FC236}">
                <a16:creationId xmlns:a16="http://schemas.microsoft.com/office/drawing/2014/main" id="{24D503BD-A8B9-230F-248A-B41D8DB5A1B7}"/>
              </a:ext>
            </a:extLst>
          </p:cNvPr>
          <p:cNvSpPr>
            <a:spLocks noGrp="1"/>
          </p:cNvSpPr>
          <p:nvPr>
            <p:ph idx="1"/>
          </p:nvPr>
        </p:nvSpPr>
        <p:spPr/>
        <p:txBody>
          <a:bodyPr>
            <a:normAutofit fontScale="92500" lnSpcReduction="20000"/>
          </a:bodyPr>
          <a:lstStyle/>
          <a:p>
            <a:r>
              <a:rPr lang="en-GB" dirty="0"/>
              <a:t>The gradual integration of BD it is perfectly poised to compliment or totally supersede traditional sources and surveys over time.</a:t>
            </a:r>
          </a:p>
          <a:p>
            <a:endParaRPr lang="en-GB" dirty="0"/>
          </a:p>
          <a:p>
            <a:r>
              <a:rPr lang="en-GB" dirty="0"/>
              <a:t>This shift has highlighted the increasing importance of measuring physical movements and monetary transactions within tourism.</a:t>
            </a:r>
          </a:p>
          <a:p>
            <a:endParaRPr lang="en-GB" dirty="0"/>
          </a:p>
          <a:p>
            <a:r>
              <a:rPr lang="en-GB" dirty="0"/>
              <a:t>Applications already utilizing BD, such as destination management systems and tourist information systems, offer a valuable insight into visitor profiles, their behaviour, and opinions, as well as any environmental indicators into destination selection and spending of funds.</a:t>
            </a:r>
          </a:p>
          <a:p>
            <a:endParaRPr lang="en-GB" dirty="0"/>
          </a:p>
          <a:p>
            <a:r>
              <a:rPr lang="en-GB" dirty="0"/>
              <a:t>This utilization of technology in tourism has shown promising signs regarding sustainable practices, enabling stakeholders to adopt responsible practices at destination, visitor, and community levels.</a:t>
            </a:r>
          </a:p>
        </p:txBody>
      </p:sp>
    </p:spTree>
    <p:extLst>
      <p:ext uri="{BB962C8B-B14F-4D97-AF65-F5344CB8AC3E}">
        <p14:creationId xmlns:p14="http://schemas.microsoft.com/office/powerpoint/2010/main" val="4048769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E579-A713-1C97-47D9-27BC295E5EBE}"/>
              </a:ext>
            </a:extLst>
          </p:cNvPr>
          <p:cNvSpPr txBox="1">
            <a:spLocks noGrp="1"/>
          </p:cNvSpPr>
          <p:nvPr>
            <p:ph type="title"/>
          </p:nvPr>
        </p:nvSpPr>
        <p:spPr/>
        <p:txBody>
          <a:bodyPr/>
          <a:lstStyle/>
          <a:p>
            <a:pPr lvl="0"/>
            <a:r>
              <a:rPr lang="en-GB"/>
              <a:t>Method - </a:t>
            </a:r>
            <a:r>
              <a:rPr lang="en-GB" sz="1800">
                <a:latin typeface="Arial" pitchFamily="34"/>
              </a:rPr>
              <a:t>Outline the method used for the project (e.g., participants, equipment, data collection procedures, data analysis).</a:t>
            </a:r>
            <a:endParaRPr lang="en-GB"/>
          </a:p>
        </p:txBody>
      </p:sp>
      <p:sp>
        <p:nvSpPr>
          <p:cNvPr id="3" name="Content Placeholder 2">
            <a:extLst>
              <a:ext uri="{FF2B5EF4-FFF2-40B4-BE49-F238E27FC236}">
                <a16:creationId xmlns:a16="http://schemas.microsoft.com/office/drawing/2014/main" id="{C65846C4-8595-95E0-BB9B-A137266C6BF4}"/>
              </a:ext>
            </a:extLst>
          </p:cNvPr>
          <p:cNvSpPr txBox="1">
            <a:spLocks noGrp="1"/>
          </p:cNvSpPr>
          <p:nvPr>
            <p:ph idx="1"/>
          </p:nvPr>
        </p:nvSpPr>
        <p:spPr/>
        <p:txBody>
          <a:bodyPr/>
          <a:lstStyle/>
          <a:p>
            <a:pPr lvl="0"/>
            <a:r>
              <a:rPr lang="en-GB" dirty="0"/>
              <a:t>Narrative literature review with an Interpretivist approach</a:t>
            </a:r>
          </a:p>
          <a:p>
            <a:pPr lvl="0"/>
            <a:endParaRPr lang="en-GB" dirty="0"/>
          </a:p>
          <a:p>
            <a:pPr lvl="0"/>
            <a:r>
              <a:rPr lang="en-GB" dirty="0"/>
              <a:t>Selective keyword searches conducted after the preliminary research was conducted to focus the research.</a:t>
            </a:r>
          </a:p>
          <a:p>
            <a:pPr lvl="0"/>
            <a:endParaRPr lang="en-GB" dirty="0"/>
          </a:p>
          <a:p>
            <a:pPr lvl="0"/>
            <a:r>
              <a:rPr lang="en-GB" dirty="0"/>
              <a:t>Crowdsourced data, social media, sustainability, ecotourism, NA’s, outdoor recreation, adventure tourism, nature, and conservation were all included and covered in the first round of research.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E579-A713-1C97-47D9-27BC295E5EBE}"/>
              </a:ext>
            </a:extLst>
          </p:cNvPr>
          <p:cNvSpPr txBox="1">
            <a:spLocks noGrp="1"/>
          </p:cNvSpPr>
          <p:nvPr>
            <p:ph type="title"/>
          </p:nvPr>
        </p:nvSpPr>
        <p:spPr>
          <a:xfrm>
            <a:off x="527539" y="815459"/>
            <a:ext cx="9202616" cy="1107126"/>
          </a:xfrm>
        </p:spPr>
        <p:txBody>
          <a:bodyPr anchor="t">
            <a:noAutofit/>
          </a:bodyPr>
          <a:lstStyle/>
          <a:p>
            <a:pPr lvl="0">
              <a:lnSpc>
                <a:spcPct val="90000"/>
              </a:lnSpc>
            </a:pPr>
            <a:r>
              <a:rPr lang="en-GB" sz="2800" dirty="0">
                <a:latin typeface="Trebuchet MS" panose="020B0603020202020204" pitchFamily="34" charset="0"/>
              </a:rPr>
              <a:t>Methodology of data analysis</a:t>
            </a:r>
          </a:p>
        </p:txBody>
      </p:sp>
      <p:cxnSp>
        <p:nvCxnSpPr>
          <p:cNvPr id="31" name="Straight Connector 30">
            <a:extLst>
              <a:ext uri="{FF2B5EF4-FFF2-40B4-BE49-F238E27FC236}">
                <a16:creationId xmlns:a16="http://schemas.microsoft.com/office/drawing/2014/main" id="{D2C4353C-C927-1758-0BEF-21E9E0D81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9" name="Content Placeholder 3">
            <a:extLst>
              <a:ext uri="{FF2B5EF4-FFF2-40B4-BE49-F238E27FC236}">
                <a16:creationId xmlns:a16="http://schemas.microsoft.com/office/drawing/2014/main" id="{33A68CCF-3BE7-F2EA-BEC1-E03B72347596}"/>
              </a:ext>
            </a:extLst>
          </p:cNvPr>
          <p:cNvGraphicFramePr>
            <a:graphicFrameLocks noGrp="1"/>
          </p:cNvGraphicFramePr>
          <p:nvPr>
            <p:ph idx="1"/>
            <p:extLst>
              <p:ext uri="{D42A27DB-BD31-4B8C-83A1-F6EECF244321}">
                <p14:modId xmlns:p14="http://schemas.microsoft.com/office/powerpoint/2010/main" val="2209577091"/>
              </p:ext>
            </p:extLst>
          </p:nvPr>
        </p:nvGraphicFramePr>
        <p:xfrm>
          <a:off x="1269655" y="1636295"/>
          <a:ext cx="7718383" cy="4566046"/>
        </p:xfrm>
        <a:graphic>
          <a:graphicData uri="http://schemas.openxmlformats.org/drawingml/2006/table">
            <a:tbl>
              <a:tblPr firstRow="1" firstCol="1" bandRow="1">
                <a:solidFill>
                  <a:srgbClr val="F7F7F7"/>
                </a:solidFill>
                <a:tableStyleId>{5C22544A-7EE6-4342-B048-85BDC9FD1C3A}</a:tableStyleId>
              </a:tblPr>
              <a:tblGrid>
                <a:gridCol w="2166819">
                  <a:extLst>
                    <a:ext uri="{9D8B030D-6E8A-4147-A177-3AD203B41FA5}">
                      <a16:colId xmlns:a16="http://schemas.microsoft.com/office/drawing/2014/main" val="2657953985"/>
                    </a:ext>
                  </a:extLst>
                </a:gridCol>
                <a:gridCol w="2550127">
                  <a:extLst>
                    <a:ext uri="{9D8B030D-6E8A-4147-A177-3AD203B41FA5}">
                      <a16:colId xmlns:a16="http://schemas.microsoft.com/office/drawing/2014/main" val="3505899906"/>
                    </a:ext>
                  </a:extLst>
                </a:gridCol>
                <a:gridCol w="3001437">
                  <a:extLst>
                    <a:ext uri="{9D8B030D-6E8A-4147-A177-3AD203B41FA5}">
                      <a16:colId xmlns:a16="http://schemas.microsoft.com/office/drawing/2014/main" val="79799441"/>
                    </a:ext>
                  </a:extLst>
                </a:gridCol>
              </a:tblGrid>
              <a:tr h="671458">
                <a:tc>
                  <a:txBody>
                    <a:bodyPr/>
                    <a:lstStyle/>
                    <a:p>
                      <a:pPr algn="just">
                        <a:lnSpc>
                          <a:spcPct val="150000"/>
                        </a:lnSpc>
                        <a:spcAft>
                          <a:spcPts val="800"/>
                        </a:spcAft>
                      </a:pPr>
                      <a:r>
                        <a:rPr lang="en-GB" sz="800" b="1" kern="100" cap="all" spc="60">
                          <a:solidFill>
                            <a:schemeClr val="tx1"/>
                          </a:solidFill>
                          <a:effectLst/>
                        </a:rPr>
                        <a:t>Primary sources</a:t>
                      </a:r>
                      <a:endParaRPr lang="en-GB" sz="800" b="1" kern="100" cap="all" spc="6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85826" marR="85826" marT="85826" marB="85826">
                    <a:lnL w="12700" cmpd="sng">
                      <a:noFill/>
                    </a:lnL>
                    <a:lnR w="12700" cmpd="sng">
                      <a:noFill/>
                    </a:lnR>
                    <a:lnT w="12700" cmpd="sng">
                      <a:noFill/>
                    </a:lnT>
                    <a:lnB w="38100" cmpd="sng">
                      <a:noFill/>
                    </a:lnB>
                    <a:noFill/>
                  </a:tcPr>
                </a:tc>
                <a:tc>
                  <a:txBody>
                    <a:bodyPr/>
                    <a:lstStyle/>
                    <a:p>
                      <a:pPr algn="just">
                        <a:lnSpc>
                          <a:spcPct val="150000"/>
                        </a:lnSpc>
                        <a:spcAft>
                          <a:spcPts val="800"/>
                        </a:spcAft>
                      </a:pPr>
                      <a:r>
                        <a:rPr lang="en-GB" sz="800" b="1" kern="100" cap="all" spc="60" dirty="0">
                          <a:solidFill>
                            <a:schemeClr val="tx1"/>
                          </a:solidFill>
                          <a:effectLst/>
                        </a:rPr>
                        <a:t>Secondary sources – reviews</a:t>
                      </a:r>
                      <a:endParaRPr lang="en-GB" sz="800" b="1" kern="100" cap="all" spc="6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85826" marR="85826" marT="85826" marB="85826">
                    <a:lnL w="12700" cmpd="sng">
                      <a:noFill/>
                    </a:lnL>
                    <a:lnR w="12700" cmpd="sng">
                      <a:noFill/>
                    </a:lnR>
                    <a:lnT w="12700" cmpd="sng">
                      <a:noFill/>
                    </a:lnT>
                    <a:lnB w="38100" cmpd="sng">
                      <a:noFill/>
                    </a:lnB>
                    <a:noFill/>
                  </a:tcPr>
                </a:tc>
                <a:tc>
                  <a:txBody>
                    <a:bodyPr/>
                    <a:lstStyle/>
                    <a:p>
                      <a:pPr algn="l">
                        <a:lnSpc>
                          <a:spcPct val="150000"/>
                        </a:lnSpc>
                        <a:spcAft>
                          <a:spcPts val="800"/>
                        </a:spcAft>
                      </a:pPr>
                      <a:r>
                        <a:rPr lang="en-GB" sz="800" b="1" kern="100" cap="all" spc="60" dirty="0">
                          <a:solidFill>
                            <a:schemeClr val="tx1"/>
                          </a:solidFill>
                          <a:effectLst/>
                        </a:rPr>
                        <a:t>Non-research literature (conceptual/theoretical, Anecdotal/opinion/clinical)</a:t>
                      </a:r>
                      <a:endParaRPr lang="en-GB" sz="800" b="1" kern="100" cap="all" spc="6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85826" marR="85826" marT="85826" marB="85826">
                    <a:lnL w="12700" cmpd="sng">
                      <a:noFill/>
                    </a:lnL>
                    <a:lnR w="12700" cmpd="sng">
                      <a:noFill/>
                    </a:lnR>
                    <a:lnT w="12700" cmpd="sng">
                      <a:noFill/>
                    </a:lnT>
                    <a:lnB w="38100" cmpd="sng">
                      <a:noFill/>
                    </a:lnB>
                    <a:noFill/>
                  </a:tcPr>
                </a:tc>
                <a:extLst>
                  <a:ext uri="{0D108BD9-81ED-4DB2-BD59-A6C34878D82A}">
                    <a16:rowId xmlns:a16="http://schemas.microsoft.com/office/drawing/2014/main" val="2965850972"/>
                  </a:ext>
                </a:extLst>
              </a:tr>
              <a:tr h="351213">
                <a:tc>
                  <a:txBody>
                    <a:bodyPr/>
                    <a:lstStyle/>
                    <a:p>
                      <a:pPr algn="just">
                        <a:lnSpc>
                          <a:spcPct val="150000"/>
                        </a:lnSpc>
                        <a:spcAft>
                          <a:spcPts val="800"/>
                        </a:spcAft>
                      </a:pPr>
                      <a:r>
                        <a:rPr lang="en-GB" sz="800" b="1" kern="100" cap="none" spc="0">
                          <a:solidFill>
                            <a:schemeClr val="tx1"/>
                          </a:solidFill>
                          <a:effectLst/>
                        </a:rPr>
                        <a:t>Title</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Title</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Title</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2129273845"/>
                  </a:ext>
                </a:extLst>
              </a:tr>
              <a:tr h="351213">
                <a:tc>
                  <a:txBody>
                    <a:bodyPr/>
                    <a:lstStyle/>
                    <a:p>
                      <a:pPr algn="just">
                        <a:lnSpc>
                          <a:spcPct val="150000"/>
                        </a:lnSpc>
                        <a:spcAft>
                          <a:spcPts val="800"/>
                        </a:spcAft>
                      </a:pPr>
                      <a:r>
                        <a:rPr lang="en-GB" sz="800" b="1" kern="100" cap="none" spc="0">
                          <a:solidFill>
                            <a:schemeClr val="tx1"/>
                          </a:solidFill>
                          <a:effectLst/>
                        </a:rPr>
                        <a:t>Author and year</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Author and year</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Author and year</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2627090232"/>
                  </a:ext>
                </a:extLst>
              </a:tr>
              <a:tr h="351213">
                <a:tc>
                  <a:txBody>
                    <a:bodyPr/>
                    <a:lstStyle/>
                    <a:p>
                      <a:pPr algn="just">
                        <a:lnSpc>
                          <a:spcPct val="150000"/>
                        </a:lnSpc>
                        <a:spcAft>
                          <a:spcPts val="800"/>
                        </a:spcAft>
                      </a:pPr>
                      <a:r>
                        <a:rPr lang="en-GB" sz="800" b="1" kern="100" cap="none" spc="0">
                          <a:solidFill>
                            <a:schemeClr val="tx1"/>
                          </a:solidFill>
                          <a:effectLst/>
                        </a:rPr>
                        <a:t>Full reference</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Full reference</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Full reference</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788660200"/>
                  </a:ext>
                </a:extLst>
              </a:tr>
              <a:tr h="351213">
                <a:tc>
                  <a:txBody>
                    <a:bodyPr/>
                    <a:lstStyle/>
                    <a:p>
                      <a:pPr algn="just">
                        <a:lnSpc>
                          <a:spcPct val="150000"/>
                        </a:lnSpc>
                        <a:spcAft>
                          <a:spcPts val="800"/>
                        </a:spcAft>
                      </a:pPr>
                      <a:r>
                        <a:rPr lang="en-GB" sz="800" b="1" kern="100" cap="none" spc="0">
                          <a:solidFill>
                            <a:schemeClr val="tx1"/>
                          </a:solidFill>
                          <a:effectLst/>
                        </a:rPr>
                        <a:t>Purpose of study</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Purpose of study</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Purpose of study</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2859016301"/>
                  </a:ext>
                </a:extLst>
              </a:tr>
              <a:tr h="351213">
                <a:tc>
                  <a:txBody>
                    <a:bodyPr/>
                    <a:lstStyle/>
                    <a:p>
                      <a:pPr algn="just">
                        <a:lnSpc>
                          <a:spcPct val="150000"/>
                        </a:lnSpc>
                        <a:spcAft>
                          <a:spcPts val="800"/>
                        </a:spcAft>
                      </a:pPr>
                      <a:r>
                        <a:rPr lang="en-GB" sz="800" b="1" kern="100" cap="none" spc="0">
                          <a:solidFill>
                            <a:schemeClr val="tx1"/>
                          </a:solidFill>
                          <a:effectLst/>
                        </a:rPr>
                        <a:t>Type of study</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Type of study</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Type of study</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653212439"/>
                  </a:ext>
                </a:extLst>
              </a:tr>
              <a:tr h="351213">
                <a:tc>
                  <a:txBody>
                    <a:bodyPr/>
                    <a:lstStyle/>
                    <a:p>
                      <a:pPr algn="just">
                        <a:lnSpc>
                          <a:spcPct val="150000"/>
                        </a:lnSpc>
                        <a:spcAft>
                          <a:spcPts val="800"/>
                        </a:spcAft>
                      </a:pPr>
                      <a:r>
                        <a:rPr lang="en-GB" sz="800" b="1" kern="100" cap="none" spc="0">
                          <a:solidFill>
                            <a:schemeClr val="tx1"/>
                          </a:solidFill>
                          <a:effectLst/>
                        </a:rPr>
                        <a:t>Setting</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dirty="0">
                          <a:solidFill>
                            <a:schemeClr val="tx1"/>
                          </a:solidFill>
                          <a:effectLst/>
                        </a:rPr>
                        <a:t>Setting</a:t>
                      </a:r>
                      <a:endParaRPr lang="en-GB" sz="1000" kern="100" cap="none" spc="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Setting</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4226711093"/>
                  </a:ext>
                </a:extLst>
              </a:tr>
              <a:tr h="351213">
                <a:tc>
                  <a:txBody>
                    <a:bodyPr/>
                    <a:lstStyle/>
                    <a:p>
                      <a:pPr algn="just">
                        <a:lnSpc>
                          <a:spcPct val="150000"/>
                        </a:lnSpc>
                        <a:spcAft>
                          <a:spcPts val="800"/>
                        </a:spcAft>
                      </a:pPr>
                      <a:r>
                        <a:rPr lang="en-GB" sz="800" b="1" kern="100" cap="none" spc="0" dirty="0">
                          <a:solidFill>
                            <a:schemeClr val="tx1"/>
                          </a:solidFill>
                          <a:effectLst/>
                        </a:rPr>
                        <a:t>Data collection method</a:t>
                      </a:r>
                      <a:endParaRPr lang="en-GB" sz="800" b="1" kern="100" cap="none" spc="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Data collection method</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Data collection method</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600688682"/>
                  </a:ext>
                </a:extLst>
              </a:tr>
              <a:tr h="351213">
                <a:tc>
                  <a:txBody>
                    <a:bodyPr/>
                    <a:lstStyle/>
                    <a:p>
                      <a:pPr algn="just">
                        <a:lnSpc>
                          <a:spcPct val="150000"/>
                        </a:lnSpc>
                        <a:spcAft>
                          <a:spcPts val="800"/>
                        </a:spcAft>
                      </a:pPr>
                      <a:r>
                        <a:rPr lang="en-GB" sz="800" b="1" kern="100" cap="none" spc="0">
                          <a:solidFill>
                            <a:schemeClr val="tx1"/>
                          </a:solidFill>
                          <a:effectLst/>
                        </a:rPr>
                        <a:t>Major findings</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Major findings</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Major findings</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1214485701"/>
                  </a:ext>
                </a:extLst>
              </a:tr>
              <a:tr h="351213">
                <a:tc>
                  <a:txBody>
                    <a:bodyPr/>
                    <a:lstStyle/>
                    <a:p>
                      <a:pPr algn="just">
                        <a:lnSpc>
                          <a:spcPct val="150000"/>
                        </a:lnSpc>
                        <a:spcAft>
                          <a:spcPts val="800"/>
                        </a:spcAft>
                      </a:pPr>
                      <a:r>
                        <a:rPr lang="en-GB" sz="800" b="1" kern="100" cap="none" spc="0">
                          <a:solidFill>
                            <a:schemeClr val="tx1"/>
                          </a:solidFill>
                          <a:effectLst/>
                        </a:rPr>
                        <a:t>Recommendations</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Recommendations</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Recommendations</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220134156"/>
                  </a:ext>
                </a:extLst>
              </a:tr>
              <a:tr h="351213">
                <a:tc>
                  <a:txBody>
                    <a:bodyPr/>
                    <a:lstStyle/>
                    <a:p>
                      <a:pPr algn="just">
                        <a:lnSpc>
                          <a:spcPct val="150000"/>
                        </a:lnSpc>
                        <a:spcAft>
                          <a:spcPts val="800"/>
                        </a:spcAft>
                      </a:pPr>
                      <a:r>
                        <a:rPr lang="en-GB" sz="800" b="1" kern="100" cap="none" spc="0">
                          <a:solidFill>
                            <a:schemeClr val="tx1"/>
                          </a:solidFill>
                          <a:effectLst/>
                        </a:rPr>
                        <a:t>Key thoughts/comments</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Key thoughts/comments</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GB" sz="1000" kern="100" cap="none" spc="0">
                          <a:solidFill>
                            <a:schemeClr val="tx1"/>
                          </a:solidFill>
                          <a:effectLst/>
                        </a:rPr>
                        <a:t>Key thoughts/comments</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951131743"/>
                  </a:ext>
                </a:extLst>
              </a:tr>
              <a:tr h="351213">
                <a:tc>
                  <a:txBody>
                    <a:bodyPr/>
                    <a:lstStyle/>
                    <a:p>
                      <a:pPr algn="just">
                        <a:lnSpc>
                          <a:spcPct val="150000"/>
                        </a:lnSpc>
                        <a:spcAft>
                          <a:spcPts val="800"/>
                        </a:spcAft>
                      </a:pPr>
                      <a:r>
                        <a:rPr lang="en-GB" sz="800" b="1" kern="100" cap="none" spc="0">
                          <a:solidFill>
                            <a:schemeClr val="tx1"/>
                          </a:solidFill>
                          <a:effectLst/>
                        </a:rPr>
                        <a:t>Strengths/weaknesses:</a:t>
                      </a:r>
                      <a:endParaRPr lang="en-GB" sz="800" b="1"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algn="just">
                        <a:lnSpc>
                          <a:spcPct val="150000"/>
                        </a:lnSpc>
                        <a:spcAft>
                          <a:spcPts val="800"/>
                        </a:spcAft>
                      </a:pPr>
                      <a:r>
                        <a:rPr lang="en-GB" sz="1000" kern="100" cap="none" spc="0">
                          <a:solidFill>
                            <a:schemeClr val="tx1"/>
                          </a:solidFill>
                          <a:effectLst/>
                        </a:rPr>
                        <a:t>Strengths/weaknesses:</a:t>
                      </a:r>
                      <a:endParaRPr lang="en-GB" sz="1000" kern="100" cap="none" spc="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algn="just">
                        <a:lnSpc>
                          <a:spcPct val="150000"/>
                        </a:lnSpc>
                        <a:spcAft>
                          <a:spcPts val="800"/>
                        </a:spcAft>
                      </a:pPr>
                      <a:r>
                        <a:rPr lang="en-GB" sz="1000" kern="100" cap="none" spc="0" dirty="0">
                          <a:solidFill>
                            <a:schemeClr val="tx1"/>
                          </a:solidFill>
                          <a:effectLst/>
                        </a:rPr>
                        <a:t>Strengths/weaknesses:</a:t>
                      </a:r>
                      <a:endParaRPr lang="en-GB" sz="1000" kern="100" cap="none" spc="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40316" marR="40316" marT="0" marB="57217">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extLst>
                  <a:ext uri="{0D108BD9-81ED-4DB2-BD59-A6C34878D82A}">
                    <a16:rowId xmlns:a16="http://schemas.microsoft.com/office/drawing/2014/main" val="2617222804"/>
                  </a:ext>
                </a:extLst>
              </a:tr>
            </a:tbl>
          </a:graphicData>
        </a:graphic>
      </p:graphicFrame>
    </p:spTree>
    <p:extLst>
      <p:ext uri="{BB962C8B-B14F-4D97-AF65-F5344CB8AC3E}">
        <p14:creationId xmlns:p14="http://schemas.microsoft.com/office/powerpoint/2010/main" val="2420891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B4C5E-459C-1C71-9F03-A5F0EA828829}"/>
              </a:ext>
            </a:extLst>
          </p:cNvPr>
          <p:cNvSpPr txBox="1">
            <a:spLocks noGrp="1"/>
          </p:cNvSpPr>
          <p:nvPr>
            <p:ph type="title"/>
          </p:nvPr>
        </p:nvSpPr>
        <p:spPr/>
        <p:txBody>
          <a:bodyPr>
            <a:normAutofit/>
          </a:bodyPr>
          <a:lstStyle/>
          <a:p>
            <a:pPr lvl="0"/>
            <a:r>
              <a:rPr lang="en-GB" dirty="0">
                <a:latin typeface="Trebuchet MS" panose="020B0603020202020204" pitchFamily="34" charset="0"/>
              </a:rPr>
              <a:t>The Emerging Theme</a:t>
            </a:r>
            <a:endParaRPr lang="en-GB" sz="6000" dirty="0">
              <a:latin typeface="Trebuchet MS" panose="020B0603020202020204" pitchFamily="34" charset="0"/>
            </a:endParaRPr>
          </a:p>
        </p:txBody>
      </p:sp>
      <p:sp>
        <p:nvSpPr>
          <p:cNvPr id="3" name="Content Placeholder 2">
            <a:extLst>
              <a:ext uri="{FF2B5EF4-FFF2-40B4-BE49-F238E27FC236}">
                <a16:creationId xmlns:a16="http://schemas.microsoft.com/office/drawing/2014/main" id="{6D8A0C18-59B0-ADF7-70CA-6D31B7DDF02C}"/>
              </a:ext>
            </a:extLst>
          </p:cNvPr>
          <p:cNvSpPr txBox="1">
            <a:spLocks noGrp="1"/>
          </p:cNvSpPr>
          <p:nvPr>
            <p:ph idx="1"/>
          </p:nvPr>
        </p:nvSpPr>
        <p:spPr/>
        <p:txBody>
          <a:bodyPr>
            <a:normAutofit lnSpcReduction="10000"/>
          </a:bodyPr>
          <a:lstStyle/>
          <a:p>
            <a:pPr lvl="0"/>
            <a:r>
              <a:rPr lang="en-GB" dirty="0" err="1">
                <a:latin typeface="Trebuchet MS" panose="020B0603020202020204" pitchFamily="34" charset="0"/>
              </a:rPr>
              <a:t>Fredman</a:t>
            </a:r>
            <a:r>
              <a:rPr lang="en-GB" dirty="0">
                <a:latin typeface="Trebuchet MS" panose="020B0603020202020204" pitchFamily="34" charset="0"/>
              </a:rPr>
              <a:t> &amp; </a:t>
            </a:r>
            <a:r>
              <a:rPr lang="en-GB" dirty="0" err="1">
                <a:latin typeface="Trebuchet MS" panose="020B0603020202020204" pitchFamily="34" charset="0"/>
              </a:rPr>
              <a:t>Margaryan</a:t>
            </a:r>
            <a:r>
              <a:rPr lang="en-GB" dirty="0">
                <a:latin typeface="Trebuchet MS" panose="020B0603020202020204" pitchFamily="34" charset="0"/>
              </a:rPr>
              <a:t> (2021) - “more </a:t>
            </a:r>
            <a:r>
              <a:rPr lang="en-GB" b="1" dirty="0">
                <a:latin typeface="Trebuchet MS" panose="020B0603020202020204" pitchFamily="34" charset="0"/>
              </a:rPr>
              <a:t>emphasis</a:t>
            </a:r>
            <a:r>
              <a:rPr lang="en-GB" dirty="0">
                <a:latin typeface="Trebuchet MS" panose="020B0603020202020204" pitchFamily="34" charset="0"/>
              </a:rPr>
              <a:t> on the </a:t>
            </a:r>
            <a:r>
              <a:rPr lang="en-GB" b="1" dirty="0">
                <a:latin typeface="Trebuchet MS" panose="020B0603020202020204" pitchFamily="34" charset="0"/>
              </a:rPr>
              <a:t>development</a:t>
            </a:r>
            <a:r>
              <a:rPr lang="en-GB" dirty="0">
                <a:latin typeface="Trebuchet MS" panose="020B0603020202020204" pitchFamily="34" charset="0"/>
              </a:rPr>
              <a:t> of </a:t>
            </a:r>
            <a:r>
              <a:rPr lang="en-GB" b="1" dirty="0">
                <a:latin typeface="Trebuchet MS" panose="020B0603020202020204" pitchFamily="34" charset="0"/>
              </a:rPr>
              <a:t>methods</a:t>
            </a:r>
            <a:r>
              <a:rPr lang="en-GB" dirty="0">
                <a:latin typeface="Trebuchet MS" panose="020B0603020202020204" pitchFamily="34" charset="0"/>
              </a:rPr>
              <a:t> and </a:t>
            </a:r>
            <a:r>
              <a:rPr lang="en-GB" b="1" dirty="0">
                <a:latin typeface="Trebuchet MS" panose="020B0603020202020204" pitchFamily="34" charset="0"/>
              </a:rPr>
              <a:t>analytical</a:t>
            </a:r>
            <a:r>
              <a:rPr lang="en-GB" dirty="0">
                <a:latin typeface="Trebuchet MS" panose="020B0603020202020204" pitchFamily="34" charset="0"/>
              </a:rPr>
              <a:t> </a:t>
            </a:r>
            <a:r>
              <a:rPr lang="en-GB" b="1" dirty="0">
                <a:latin typeface="Trebuchet MS" panose="020B0603020202020204" pitchFamily="34" charset="0"/>
              </a:rPr>
              <a:t>approaches</a:t>
            </a:r>
            <a:r>
              <a:rPr lang="en-GB" dirty="0">
                <a:latin typeface="Trebuchet MS" panose="020B0603020202020204" pitchFamily="34" charset="0"/>
              </a:rPr>
              <a:t> </a:t>
            </a:r>
            <a:r>
              <a:rPr lang="en-GB" b="1" dirty="0">
                <a:latin typeface="Trebuchet MS" panose="020B0603020202020204" pitchFamily="34" charset="0"/>
              </a:rPr>
              <a:t>contributing</a:t>
            </a:r>
            <a:r>
              <a:rPr lang="en-GB" dirty="0">
                <a:latin typeface="Trebuchet MS" panose="020B0603020202020204" pitchFamily="34" charset="0"/>
              </a:rPr>
              <a:t> to the </a:t>
            </a:r>
            <a:r>
              <a:rPr lang="en-GB" b="1" dirty="0">
                <a:latin typeface="Trebuchet MS" panose="020B0603020202020204" pitchFamily="34" charset="0"/>
              </a:rPr>
              <a:t>theoretical</a:t>
            </a:r>
            <a:r>
              <a:rPr lang="en-GB" dirty="0">
                <a:latin typeface="Trebuchet MS" panose="020B0603020202020204" pitchFamily="34" charset="0"/>
              </a:rPr>
              <a:t> </a:t>
            </a:r>
            <a:r>
              <a:rPr lang="en-GB" b="1" dirty="0">
                <a:latin typeface="Trebuchet MS" panose="020B0603020202020204" pitchFamily="34" charset="0"/>
              </a:rPr>
              <a:t>advancement</a:t>
            </a:r>
            <a:r>
              <a:rPr lang="en-GB" dirty="0">
                <a:latin typeface="Trebuchet MS" panose="020B0603020202020204" pitchFamily="34" charset="0"/>
              </a:rPr>
              <a:t> of the future </a:t>
            </a:r>
            <a:r>
              <a:rPr lang="en-GB" b="1" dirty="0">
                <a:latin typeface="Trebuchet MS" panose="020B0603020202020204" pitchFamily="34" charset="0"/>
              </a:rPr>
              <a:t>NBT</a:t>
            </a:r>
            <a:r>
              <a:rPr lang="en-GB" dirty="0">
                <a:latin typeface="Trebuchet MS" panose="020B0603020202020204" pitchFamily="34" charset="0"/>
              </a:rPr>
              <a:t> </a:t>
            </a:r>
            <a:r>
              <a:rPr lang="en-GB" b="1" dirty="0">
                <a:latin typeface="Trebuchet MS" panose="020B0603020202020204" pitchFamily="34" charset="0"/>
              </a:rPr>
              <a:t>research</a:t>
            </a:r>
            <a:r>
              <a:rPr lang="en-GB" dirty="0">
                <a:latin typeface="Trebuchet MS" panose="020B0603020202020204" pitchFamily="34" charset="0"/>
              </a:rPr>
              <a:t> </a:t>
            </a:r>
            <a:r>
              <a:rPr lang="en-GB" b="1" dirty="0">
                <a:latin typeface="Trebuchet MS" panose="020B0603020202020204" pitchFamily="34" charset="0"/>
              </a:rPr>
              <a:t>agenda</a:t>
            </a:r>
            <a:r>
              <a:rPr lang="en-GB" dirty="0">
                <a:latin typeface="Trebuchet MS" panose="020B0603020202020204" pitchFamily="34" charset="0"/>
              </a:rPr>
              <a:t>” (P.21).</a:t>
            </a:r>
          </a:p>
          <a:p>
            <a:pPr lvl="0"/>
            <a:r>
              <a:rPr lang="en-GB" dirty="0" err="1">
                <a:latin typeface="Trebuchet MS" panose="020B0603020202020204" pitchFamily="34" charset="0"/>
              </a:rPr>
              <a:t>Teles</a:t>
            </a:r>
            <a:r>
              <a:rPr lang="en-GB" dirty="0">
                <a:latin typeface="Trebuchet MS" panose="020B0603020202020204" pitchFamily="34" charset="0"/>
              </a:rPr>
              <a:t> da Mata &amp; Pickering (2020) – </a:t>
            </a:r>
            <a:r>
              <a:rPr lang="en-GB" b="1" dirty="0">
                <a:latin typeface="Trebuchet MS" panose="020B0603020202020204" pitchFamily="34" charset="0"/>
                <a:ea typeface="DengXian" pitchFamily="2"/>
              </a:rPr>
              <a:t>accessing</a:t>
            </a:r>
            <a:r>
              <a:rPr lang="en-GB" dirty="0">
                <a:latin typeface="Trebuchet MS" panose="020B0603020202020204" pitchFamily="34" charset="0"/>
                <a:ea typeface="DengXian" pitchFamily="2"/>
              </a:rPr>
              <a:t> a </a:t>
            </a:r>
            <a:r>
              <a:rPr lang="en-GB" b="1" dirty="0">
                <a:latin typeface="Trebuchet MS" panose="020B0603020202020204" pitchFamily="34" charset="0"/>
                <a:ea typeface="DengXian" pitchFamily="2"/>
              </a:rPr>
              <a:t>greater</a:t>
            </a:r>
            <a:r>
              <a:rPr lang="en-GB" dirty="0">
                <a:latin typeface="Trebuchet MS" panose="020B0603020202020204" pitchFamily="34" charset="0"/>
                <a:ea typeface="DengXian" pitchFamily="2"/>
              </a:rPr>
              <a:t> </a:t>
            </a:r>
            <a:r>
              <a:rPr lang="en-GB" b="1" dirty="0">
                <a:latin typeface="Trebuchet MS" panose="020B0603020202020204" pitchFamily="34" charset="0"/>
                <a:ea typeface="DengXian" pitchFamily="2"/>
              </a:rPr>
              <a:t>variety</a:t>
            </a:r>
            <a:r>
              <a:rPr lang="en-GB" dirty="0">
                <a:latin typeface="Trebuchet MS" panose="020B0603020202020204" pitchFamily="34" charset="0"/>
                <a:ea typeface="DengXian" pitchFamily="2"/>
              </a:rPr>
              <a:t> of </a:t>
            </a:r>
            <a:r>
              <a:rPr lang="en-GB" b="1" dirty="0">
                <a:latin typeface="Trebuchet MS" panose="020B0603020202020204" pitchFamily="34" charset="0"/>
                <a:ea typeface="DengXian" pitchFamily="2"/>
              </a:rPr>
              <a:t>SBD</a:t>
            </a:r>
            <a:r>
              <a:rPr lang="en-GB" dirty="0">
                <a:latin typeface="Trebuchet MS" panose="020B0603020202020204" pitchFamily="34" charset="0"/>
                <a:ea typeface="DengXian" pitchFamily="2"/>
              </a:rPr>
              <a:t> in </a:t>
            </a:r>
            <a:r>
              <a:rPr lang="en-GB" b="1" dirty="0">
                <a:latin typeface="Trebuchet MS" panose="020B0603020202020204" pitchFamily="34" charset="0"/>
                <a:ea typeface="DengXian" pitchFamily="2"/>
              </a:rPr>
              <a:t>more</a:t>
            </a:r>
            <a:r>
              <a:rPr lang="en-GB" dirty="0">
                <a:latin typeface="Trebuchet MS" panose="020B0603020202020204" pitchFamily="34" charset="0"/>
                <a:ea typeface="DengXian" pitchFamily="2"/>
              </a:rPr>
              <a:t> </a:t>
            </a:r>
            <a:r>
              <a:rPr lang="en-GB" b="1" dirty="0">
                <a:latin typeface="Trebuchet MS" panose="020B0603020202020204" pitchFamily="34" charset="0"/>
                <a:ea typeface="DengXian" pitchFamily="2"/>
              </a:rPr>
              <a:t>locations</a:t>
            </a:r>
            <a:r>
              <a:rPr lang="en-GB" dirty="0">
                <a:latin typeface="Trebuchet MS" panose="020B0603020202020204" pitchFamily="34" charset="0"/>
                <a:ea typeface="DengXian" pitchFamily="2"/>
              </a:rPr>
              <a:t> globally can assist in </a:t>
            </a:r>
            <a:r>
              <a:rPr lang="en-GB" b="1" dirty="0">
                <a:latin typeface="Trebuchet MS" panose="020B0603020202020204" pitchFamily="34" charset="0"/>
                <a:ea typeface="DengXian" pitchFamily="2"/>
              </a:rPr>
              <a:t>creating</a:t>
            </a:r>
            <a:r>
              <a:rPr lang="en-GB" dirty="0">
                <a:latin typeface="Trebuchet MS" panose="020B0603020202020204" pitchFamily="34" charset="0"/>
                <a:ea typeface="DengXian" pitchFamily="2"/>
              </a:rPr>
              <a:t> a </a:t>
            </a:r>
            <a:r>
              <a:rPr lang="en-GB" b="1" dirty="0">
                <a:latin typeface="Trebuchet MS" panose="020B0603020202020204" pitchFamily="34" charset="0"/>
                <a:ea typeface="DengXian" pitchFamily="2"/>
              </a:rPr>
              <a:t>deeper</a:t>
            </a:r>
            <a:r>
              <a:rPr lang="en-GB" dirty="0">
                <a:latin typeface="Trebuchet MS" panose="020B0603020202020204" pitchFamily="34" charset="0"/>
                <a:ea typeface="DengXian" pitchFamily="2"/>
              </a:rPr>
              <a:t> </a:t>
            </a:r>
            <a:r>
              <a:rPr lang="en-GB" b="1" dirty="0">
                <a:latin typeface="Trebuchet MS" panose="020B0603020202020204" pitchFamily="34" charset="0"/>
                <a:ea typeface="DengXian" pitchFamily="2"/>
              </a:rPr>
              <a:t>understanding</a:t>
            </a:r>
            <a:r>
              <a:rPr lang="en-GB" dirty="0">
                <a:latin typeface="Trebuchet MS" panose="020B0603020202020204" pitchFamily="34" charset="0"/>
                <a:ea typeface="DengXian" pitchFamily="2"/>
              </a:rPr>
              <a:t> of NBT.</a:t>
            </a:r>
          </a:p>
          <a:p>
            <a:pPr lvl="0"/>
            <a:r>
              <a:rPr lang="en-GB" dirty="0">
                <a:latin typeface="Trebuchet MS" panose="020B0603020202020204" pitchFamily="34" charset="0"/>
                <a:ea typeface="DengXian" pitchFamily="2"/>
              </a:rPr>
              <a:t>Kim etal (2019) - this research is beginning to </a:t>
            </a:r>
            <a:r>
              <a:rPr lang="en-GB" b="1" dirty="0">
                <a:latin typeface="Trebuchet MS" panose="020B0603020202020204" pitchFamily="34" charset="0"/>
                <a:ea typeface="DengXian" pitchFamily="2"/>
              </a:rPr>
              <a:t>indicate</a:t>
            </a:r>
            <a:r>
              <a:rPr lang="en-GB" dirty="0">
                <a:latin typeface="Trebuchet MS" panose="020B0603020202020204" pitchFamily="34" charset="0"/>
                <a:ea typeface="DengXian" pitchFamily="2"/>
              </a:rPr>
              <a:t> that simply by </a:t>
            </a:r>
            <a:r>
              <a:rPr lang="en-GB" b="1" dirty="0">
                <a:latin typeface="Trebuchet MS" panose="020B0603020202020204" pitchFamily="34" charset="0"/>
                <a:ea typeface="DengXian" pitchFamily="2"/>
              </a:rPr>
              <a:t>utilizing</a:t>
            </a:r>
            <a:r>
              <a:rPr lang="en-GB" dirty="0">
                <a:latin typeface="Trebuchet MS" panose="020B0603020202020204" pitchFamily="34" charset="0"/>
                <a:ea typeface="DengXian" pitchFamily="2"/>
              </a:rPr>
              <a:t> </a:t>
            </a:r>
            <a:r>
              <a:rPr lang="en-GB" b="1" dirty="0">
                <a:latin typeface="Trebuchet MS" panose="020B0603020202020204" pitchFamily="34" charset="0"/>
                <a:ea typeface="DengXian" pitchFamily="2"/>
              </a:rPr>
              <a:t>sources</a:t>
            </a:r>
            <a:r>
              <a:rPr lang="en-GB" dirty="0">
                <a:latin typeface="Trebuchet MS" panose="020B0603020202020204" pitchFamily="34" charset="0"/>
                <a:ea typeface="DengXian" pitchFamily="2"/>
              </a:rPr>
              <a:t> of </a:t>
            </a:r>
            <a:r>
              <a:rPr lang="en-GB" b="1" dirty="0">
                <a:latin typeface="Trebuchet MS" panose="020B0603020202020204" pitchFamily="34" charset="0"/>
                <a:ea typeface="DengXian" pitchFamily="2"/>
              </a:rPr>
              <a:t>SBD</a:t>
            </a:r>
            <a:r>
              <a:rPr lang="en-GB" dirty="0">
                <a:latin typeface="Trebuchet MS" panose="020B0603020202020204" pitchFamily="34" charset="0"/>
                <a:ea typeface="DengXian" pitchFamily="2"/>
              </a:rPr>
              <a:t> the </a:t>
            </a:r>
            <a:r>
              <a:rPr lang="en-GB" b="1" dirty="0">
                <a:latin typeface="Trebuchet MS" panose="020B0603020202020204" pitchFamily="34" charset="0"/>
                <a:ea typeface="DengXian" pitchFamily="2"/>
              </a:rPr>
              <a:t>understanding</a:t>
            </a:r>
            <a:r>
              <a:rPr lang="en-GB" dirty="0">
                <a:latin typeface="Trebuchet MS" panose="020B0603020202020204" pitchFamily="34" charset="0"/>
                <a:ea typeface="DengXian" pitchFamily="2"/>
              </a:rPr>
              <a:t> of </a:t>
            </a:r>
            <a:r>
              <a:rPr lang="en-GB" b="1" dirty="0">
                <a:latin typeface="Trebuchet MS" panose="020B0603020202020204" pitchFamily="34" charset="0"/>
                <a:ea typeface="DengXian" pitchFamily="2"/>
              </a:rPr>
              <a:t>NBT</a:t>
            </a:r>
            <a:r>
              <a:rPr lang="en-GB" dirty="0">
                <a:latin typeface="Trebuchet MS" panose="020B0603020202020204" pitchFamily="34" charset="0"/>
                <a:ea typeface="DengXian" pitchFamily="2"/>
              </a:rPr>
              <a:t> will become </a:t>
            </a:r>
            <a:r>
              <a:rPr lang="en-GB" b="1" dirty="0">
                <a:latin typeface="Trebuchet MS" panose="020B0603020202020204" pitchFamily="34" charset="0"/>
                <a:ea typeface="DengXian" pitchFamily="2"/>
              </a:rPr>
              <a:t>greater</a:t>
            </a:r>
            <a:r>
              <a:rPr lang="en-GB" dirty="0">
                <a:latin typeface="Trebuchet MS" panose="020B0603020202020204" pitchFamily="34" charset="0"/>
                <a:ea typeface="DengXian" pitchFamily="2"/>
              </a:rPr>
              <a:t>.</a:t>
            </a:r>
          </a:p>
          <a:p>
            <a:pPr lvl="0"/>
            <a:r>
              <a:rPr lang="en-GB" dirty="0">
                <a:latin typeface="Trebuchet MS" panose="020B0603020202020204" pitchFamily="34" charset="0"/>
                <a:ea typeface="DengXian" pitchFamily="2"/>
              </a:rPr>
              <a:t>Arkema etal (2021) - </a:t>
            </a:r>
            <a:r>
              <a:rPr lang="en-GB" sz="1800" b="1" dirty="0">
                <a:effectLst/>
                <a:latin typeface="Trebuchet MS" panose="020B0603020202020204" pitchFamily="34" charset="0"/>
                <a:ea typeface="DengXian" panose="02010600030101010101" pitchFamily="2" charset="-122"/>
              </a:rPr>
              <a:t>greater</a:t>
            </a:r>
            <a:r>
              <a:rPr lang="en-GB" sz="1800" dirty="0">
                <a:effectLst/>
                <a:latin typeface="Trebuchet MS" panose="020B0603020202020204" pitchFamily="34" charset="0"/>
                <a:ea typeface="DengXian" panose="02010600030101010101" pitchFamily="2" charset="-122"/>
              </a:rPr>
              <a:t> </a:t>
            </a:r>
            <a:r>
              <a:rPr lang="en-GB" sz="1800" b="1" dirty="0">
                <a:effectLst/>
                <a:latin typeface="Trebuchet MS" panose="020B0603020202020204" pitchFamily="34" charset="0"/>
                <a:ea typeface="DengXian" panose="02010600030101010101" pitchFamily="2" charset="-122"/>
              </a:rPr>
              <a:t>variety</a:t>
            </a:r>
            <a:r>
              <a:rPr lang="en-GB" sz="1800" dirty="0">
                <a:effectLst/>
                <a:latin typeface="Trebuchet MS" panose="020B0603020202020204" pitchFamily="34" charset="0"/>
                <a:ea typeface="DengXian" panose="02010600030101010101" pitchFamily="2" charset="-122"/>
              </a:rPr>
              <a:t> and </a:t>
            </a:r>
            <a:r>
              <a:rPr lang="en-GB" sz="1800" b="1" dirty="0">
                <a:effectLst/>
                <a:latin typeface="Trebuchet MS" panose="020B0603020202020204" pitchFamily="34" charset="0"/>
                <a:ea typeface="DengXian" panose="02010600030101010101" pitchFamily="2" charset="-122"/>
              </a:rPr>
              <a:t>quantity</a:t>
            </a:r>
            <a:r>
              <a:rPr lang="en-GB" sz="1800" dirty="0">
                <a:effectLst/>
                <a:latin typeface="Trebuchet MS" panose="020B0603020202020204" pitchFamily="34" charset="0"/>
                <a:ea typeface="DengXian" panose="02010600030101010101" pitchFamily="2" charset="-122"/>
              </a:rPr>
              <a:t> of </a:t>
            </a:r>
            <a:r>
              <a:rPr lang="en-GB" sz="1800" b="1" dirty="0">
                <a:effectLst/>
                <a:latin typeface="Trebuchet MS" panose="020B0603020202020204" pitchFamily="34" charset="0"/>
                <a:ea typeface="DengXian" panose="02010600030101010101" pitchFamily="2" charset="-122"/>
              </a:rPr>
              <a:t>SBD</a:t>
            </a:r>
            <a:r>
              <a:rPr lang="en-GB" sz="1800" dirty="0">
                <a:effectLst/>
                <a:latin typeface="Trebuchet MS" panose="020B0603020202020204" pitchFamily="34" charset="0"/>
                <a:ea typeface="DengXian" panose="02010600030101010101" pitchFamily="2" charset="-122"/>
              </a:rPr>
              <a:t> could better </a:t>
            </a:r>
            <a:r>
              <a:rPr lang="en-GB" sz="1800" b="1" dirty="0">
                <a:effectLst/>
                <a:latin typeface="Trebuchet MS" panose="020B0603020202020204" pitchFamily="34" charset="0"/>
                <a:ea typeface="DengXian" panose="02010600030101010101" pitchFamily="2" charset="-122"/>
              </a:rPr>
              <a:t>inform</a:t>
            </a:r>
            <a:r>
              <a:rPr lang="en-GB" sz="1800" dirty="0">
                <a:effectLst/>
                <a:latin typeface="Trebuchet MS" panose="020B0603020202020204" pitchFamily="34" charset="0"/>
                <a:ea typeface="DengXian" panose="02010600030101010101" pitchFamily="2" charset="-122"/>
              </a:rPr>
              <a:t> </a:t>
            </a:r>
            <a:r>
              <a:rPr lang="en-GB" sz="1800" b="1" dirty="0">
                <a:effectLst/>
                <a:latin typeface="Trebuchet MS" panose="020B0603020202020204" pitchFamily="34" charset="0"/>
                <a:ea typeface="DengXian" panose="02010600030101010101" pitchFamily="2" charset="-122"/>
              </a:rPr>
              <a:t>sustainable</a:t>
            </a:r>
            <a:r>
              <a:rPr lang="en-GB" sz="1800" dirty="0">
                <a:effectLst/>
                <a:latin typeface="Trebuchet MS" panose="020B0603020202020204" pitchFamily="34" charset="0"/>
                <a:ea typeface="DengXian" panose="02010600030101010101" pitchFamily="2" charset="-122"/>
              </a:rPr>
              <a:t> </a:t>
            </a:r>
            <a:r>
              <a:rPr lang="en-GB" sz="1800" b="1" dirty="0">
                <a:effectLst/>
                <a:latin typeface="Trebuchet MS" panose="020B0603020202020204" pitchFamily="34" charset="0"/>
                <a:ea typeface="DengXian" panose="02010600030101010101" pitchFamily="2" charset="-122"/>
              </a:rPr>
              <a:t>practices</a:t>
            </a:r>
            <a:r>
              <a:rPr lang="en-GB" sz="1800" dirty="0">
                <a:effectLst/>
                <a:latin typeface="Trebuchet MS" panose="020B0603020202020204" pitchFamily="34" charset="0"/>
                <a:ea typeface="DengXian" panose="02010600030101010101" pitchFamily="2" charset="-122"/>
              </a:rPr>
              <a:t> and </a:t>
            </a:r>
            <a:r>
              <a:rPr lang="en-GB" sz="1800" b="1" dirty="0">
                <a:effectLst/>
                <a:latin typeface="Trebuchet MS" panose="020B0603020202020204" pitchFamily="34" charset="0"/>
                <a:ea typeface="DengXian" panose="02010600030101010101" pitchFamily="2" charset="-122"/>
              </a:rPr>
              <a:t>strategies</a:t>
            </a:r>
            <a:r>
              <a:rPr lang="en-GB" sz="1800" dirty="0">
                <a:effectLst/>
                <a:latin typeface="Trebuchet MS" panose="020B0603020202020204" pitchFamily="34" charset="0"/>
                <a:ea typeface="DengXian" panose="02010600030101010101" pitchFamily="2" charset="-122"/>
              </a:rPr>
              <a:t> when attempting to </a:t>
            </a:r>
            <a:r>
              <a:rPr lang="en-GB" sz="1800" b="1" dirty="0">
                <a:effectLst/>
                <a:latin typeface="Trebuchet MS" panose="020B0603020202020204" pitchFamily="34" charset="0"/>
                <a:ea typeface="DengXian" panose="02010600030101010101" pitchFamily="2" charset="-122"/>
              </a:rPr>
              <a:t>manage</a:t>
            </a:r>
            <a:r>
              <a:rPr lang="en-GB" sz="1800" dirty="0">
                <a:effectLst/>
                <a:latin typeface="Trebuchet MS" panose="020B0603020202020204" pitchFamily="34" charset="0"/>
                <a:ea typeface="DengXian" panose="02010600030101010101" pitchFamily="2" charset="-122"/>
              </a:rPr>
              <a:t> </a:t>
            </a:r>
            <a:r>
              <a:rPr lang="en-GB" sz="1800" b="1" dirty="0">
                <a:effectLst/>
                <a:latin typeface="Trebuchet MS" panose="020B0603020202020204" pitchFamily="34" charset="0"/>
                <a:ea typeface="DengXian" panose="02010600030101010101" pitchFamily="2" charset="-122"/>
              </a:rPr>
              <a:t>NA’s</a:t>
            </a:r>
            <a:r>
              <a:rPr lang="en-GB" sz="1800" dirty="0">
                <a:effectLst/>
                <a:latin typeface="Trebuchet MS" panose="020B0603020202020204" pitchFamily="34" charset="0"/>
                <a:ea typeface="DengXian" panose="02010600030101010101" pitchFamily="2" charset="-122"/>
              </a:rPr>
              <a:t>.</a:t>
            </a:r>
          </a:p>
          <a:p>
            <a:pPr lvl="0"/>
            <a:r>
              <a:rPr lang="en-GB" dirty="0" err="1">
                <a:latin typeface="Trebuchet MS" panose="020B0603020202020204" pitchFamily="34" charset="0"/>
                <a:ea typeface="DengXian" panose="02010600030101010101" pitchFamily="2" charset="-122"/>
              </a:rPr>
              <a:t>Guilarte</a:t>
            </a:r>
            <a:r>
              <a:rPr lang="en-GB" dirty="0">
                <a:latin typeface="Trebuchet MS" panose="020B0603020202020204" pitchFamily="34" charset="0"/>
                <a:ea typeface="DengXian" panose="02010600030101010101" pitchFamily="2" charset="-122"/>
              </a:rPr>
              <a:t> &amp; Quintans (2019) </a:t>
            </a:r>
            <a:r>
              <a:rPr lang="en-GB" sz="1800" dirty="0">
                <a:effectLst/>
                <a:latin typeface="Trebuchet MS" panose="020B0603020202020204" pitchFamily="34" charset="0"/>
                <a:ea typeface="DengXian" panose="02010600030101010101" pitchFamily="2" charset="-122"/>
              </a:rPr>
              <a:t>the research highlighted the need to </a:t>
            </a:r>
            <a:r>
              <a:rPr lang="en-GB" sz="1800" b="1" dirty="0">
                <a:effectLst/>
                <a:latin typeface="Trebuchet MS" panose="020B0603020202020204" pitchFamily="34" charset="0"/>
                <a:ea typeface="DengXian" panose="02010600030101010101" pitchFamily="2" charset="-122"/>
              </a:rPr>
              <a:t>include</a:t>
            </a:r>
            <a:r>
              <a:rPr lang="en-GB" sz="1800" dirty="0">
                <a:effectLst/>
                <a:latin typeface="Trebuchet MS" panose="020B0603020202020204" pitchFamily="34" charset="0"/>
                <a:ea typeface="DengXian" panose="02010600030101010101" pitchFamily="2" charset="-122"/>
              </a:rPr>
              <a:t> </a:t>
            </a:r>
            <a:r>
              <a:rPr lang="en-GB" sz="1800" b="1" dirty="0">
                <a:effectLst/>
                <a:latin typeface="Trebuchet MS" panose="020B0603020202020204" pitchFamily="34" charset="0"/>
                <a:ea typeface="DengXian" panose="02010600030101010101" pitchFamily="2" charset="-122"/>
              </a:rPr>
              <a:t>wider</a:t>
            </a:r>
            <a:r>
              <a:rPr lang="en-GB" sz="1800" dirty="0">
                <a:effectLst/>
                <a:latin typeface="Trebuchet MS" panose="020B0603020202020204" pitchFamily="34" charset="0"/>
                <a:ea typeface="DengXian" panose="02010600030101010101" pitchFamily="2" charset="-122"/>
              </a:rPr>
              <a:t> </a:t>
            </a:r>
            <a:r>
              <a:rPr lang="en-GB" sz="1800" b="1" dirty="0">
                <a:effectLst/>
                <a:latin typeface="Trebuchet MS" panose="020B0603020202020204" pitchFamily="34" charset="0"/>
                <a:ea typeface="DengXian" panose="02010600030101010101" pitchFamily="2" charset="-122"/>
              </a:rPr>
              <a:t>range</a:t>
            </a:r>
            <a:r>
              <a:rPr lang="en-GB" sz="1800" dirty="0">
                <a:effectLst/>
                <a:latin typeface="Trebuchet MS" panose="020B0603020202020204" pitchFamily="34" charset="0"/>
                <a:ea typeface="DengXian" panose="02010600030101010101" pitchFamily="2" charset="-122"/>
              </a:rPr>
              <a:t> of </a:t>
            </a:r>
            <a:r>
              <a:rPr lang="en-GB" sz="1800" b="1" dirty="0">
                <a:effectLst/>
                <a:latin typeface="Trebuchet MS" panose="020B0603020202020204" pitchFamily="34" charset="0"/>
                <a:ea typeface="DengXian" panose="02010600030101010101" pitchFamily="2" charset="-122"/>
              </a:rPr>
              <a:t>data</a:t>
            </a:r>
            <a:r>
              <a:rPr lang="en-GB" sz="1800" dirty="0">
                <a:effectLst/>
                <a:latin typeface="Trebuchet MS" panose="020B0603020202020204" pitchFamily="34" charset="0"/>
                <a:ea typeface="DengXian" panose="02010600030101010101" pitchFamily="2" charset="-122"/>
              </a:rPr>
              <a:t> sources and </a:t>
            </a:r>
            <a:r>
              <a:rPr lang="en-GB" sz="1800" b="1" dirty="0">
                <a:effectLst/>
                <a:latin typeface="Trebuchet MS" panose="020B0603020202020204" pitchFamily="34" charset="0"/>
                <a:ea typeface="DengXian" panose="02010600030101010101" pitchFamily="2" charset="-122"/>
              </a:rPr>
              <a:t>further</a:t>
            </a:r>
            <a:r>
              <a:rPr lang="en-GB" sz="1800" dirty="0">
                <a:effectLst/>
                <a:latin typeface="Trebuchet MS" panose="020B0603020202020204" pitchFamily="34" charset="0"/>
                <a:ea typeface="DengXian" panose="02010600030101010101" pitchFamily="2" charset="-122"/>
              </a:rPr>
              <a:t> </a:t>
            </a:r>
            <a:r>
              <a:rPr lang="en-GB" sz="1800" b="1" dirty="0">
                <a:effectLst/>
                <a:latin typeface="Trebuchet MS" panose="020B0603020202020204" pitchFamily="34" charset="0"/>
                <a:ea typeface="DengXian" panose="02010600030101010101" pitchFamily="2" charset="-122"/>
              </a:rPr>
              <a:t>integration</a:t>
            </a:r>
            <a:r>
              <a:rPr lang="en-GB" sz="1800" dirty="0">
                <a:effectLst/>
                <a:latin typeface="Trebuchet MS" panose="020B0603020202020204" pitchFamily="34" charset="0"/>
                <a:ea typeface="DengXian" panose="02010600030101010101" pitchFamily="2" charset="-122"/>
              </a:rPr>
              <a:t> of this data into research.</a:t>
            </a:r>
            <a:endParaRPr lang="en-GB" dirty="0">
              <a:latin typeface="Trebuchet MS" panose="020B0603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8949C-454F-038D-7772-A75C563090A7}"/>
              </a:ext>
            </a:extLst>
          </p:cNvPr>
          <p:cNvSpPr txBox="1">
            <a:spLocks noGrp="1"/>
          </p:cNvSpPr>
          <p:nvPr>
            <p:ph type="title"/>
          </p:nvPr>
        </p:nvSpPr>
        <p:spPr/>
        <p:txBody>
          <a:bodyPr/>
          <a:lstStyle/>
          <a:p>
            <a:pPr lvl="0"/>
            <a:r>
              <a:rPr lang="en-GB" sz="3200" dirty="0"/>
              <a:t>Discussion </a:t>
            </a:r>
          </a:p>
        </p:txBody>
      </p:sp>
      <p:sp>
        <p:nvSpPr>
          <p:cNvPr id="3" name="Content Placeholder 2">
            <a:extLst>
              <a:ext uri="{FF2B5EF4-FFF2-40B4-BE49-F238E27FC236}">
                <a16:creationId xmlns:a16="http://schemas.microsoft.com/office/drawing/2014/main" id="{B6A28F6B-DE67-FE4D-BB67-BF22D4A3AC8D}"/>
              </a:ext>
            </a:extLst>
          </p:cNvPr>
          <p:cNvSpPr txBox="1">
            <a:spLocks noGrp="1"/>
          </p:cNvSpPr>
          <p:nvPr>
            <p:ph idx="1"/>
          </p:nvPr>
        </p:nvSpPr>
        <p:spPr/>
        <p:txBody>
          <a:bodyPr/>
          <a:lstStyle/>
          <a:p>
            <a:r>
              <a:rPr lang="en-GB" dirty="0"/>
              <a:t>Several sources of literature all discerned that the utilization of SBD is in a state of prematurity but is positioned to supersede traditional research methods. </a:t>
            </a:r>
          </a:p>
          <a:p>
            <a:r>
              <a:rPr lang="en-GB" dirty="0"/>
              <a:t>There are a multitude of SBD sources that aren’t being considered to better understand NBT. </a:t>
            </a:r>
          </a:p>
          <a:p>
            <a:r>
              <a:rPr lang="en-GB" dirty="0"/>
              <a:t>Additionally, past research methods have considered SBD but not fully incorporated it into tourism research and management practices.</a:t>
            </a:r>
          </a:p>
          <a:p>
            <a:r>
              <a:rPr lang="en-GB" dirty="0"/>
              <a:t>Most notably a practical implication suggested by </a:t>
            </a:r>
            <a:r>
              <a:rPr lang="en-GB" dirty="0" err="1"/>
              <a:t>Guilarte</a:t>
            </a:r>
            <a:r>
              <a:rPr lang="en-GB" dirty="0"/>
              <a:t> &amp; Quintans’ (2019) recognised that ‘Smart Tourism Destinations’ underscore the transformative potential of technology incorporation in driving sustainable practice.</a:t>
            </a:r>
          </a:p>
          <a:p>
            <a:endParaRPr lang="en-GB" dirty="0"/>
          </a:p>
          <a:p>
            <a:endParaRPr lang="en-GB" dirty="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913C-211B-9087-7446-40485D277CA6}"/>
              </a:ext>
            </a:extLst>
          </p:cNvPr>
          <p:cNvSpPr txBox="1">
            <a:spLocks noGrp="1"/>
          </p:cNvSpPr>
          <p:nvPr>
            <p:ph type="title"/>
          </p:nvPr>
        </p:nvSpPr>
        <p:spPr/>
        <p:txBody>
          <a:bodyPr/>
          <a:lstStyle/>
          <a:p>
            <a:pPr lvl="0"/>
            <a:r>
              <a:rPr lang="en-GB" sz="3200" dirty="0"/>
              <a:t>Advice </a:t>
            </a:r>
          </a:p>
        </p:txBody>
      </p:sp>
      <p:sp>
        <p:nvSpPr>
          <p:cNvPr id="3" name="Content Placeholder 2">
            <a:extLst>
              <a:ext uri="{FF2B5EF4-FFF2-40B4-BE49-F238E27FC236}">
                <a16:creationId xmlns:a16="http://schemas.microsoft.com/office/drawing/2014/main" id="{31ABBBB2-2600-4102-74B7-ECEEDE2D8762}"/>
              </a:ext>
            </a:extLst>
          </p:cNvPr>
          <p:cNvSpPr txBox="1">
            <a:spLocks noGrp="1"/>
          </p:cNvSpPr>
          <p:nvPr>
            <p:ph idx="1"/>
          </p:nvPr>
        </p:nvSpPr>
        <p:spPr>
          <a:xfrm>
            <a:off x="677332" y="1556085"/>
            <a:ext cx="8596667" cy="4058652"/>
          </a:xfrm>
        </p:spPr>
        <p:txBody>
          <a:bodyPr>
            <a:normAutofit fontScale="92500" lnSpcReduction="10000"/>
          </a:bodyPr>
          <a:lstStyle/>
          <a:p>
            <a:r>
              <a:rPr lang="en-GB" dirty="0"/>
              <a:t>Get a head start on your research idea!</a:t>
            </a:r>
          </a:p>
          <a:p>
            <a:r>
              <a:rPr lang="en-GB" dirty="0"/>
              <a:t>Plan your time effectively and stick to it.</a:t>
            </a:r>
          </a:p>
          <a:p>
            <a:r>
              <a:rPr lang="en-GB" dirty="0"/>
              <a:t>Keep good notes on everything you read, it may still be useful.</a:t>
            </a:r>
          </a:p>
          <a:p>
            <a:r>
              <a:rPr lang="en-GB" dirty="0"/>
              <a:t>Understand research methods!</a:t>
            </a:r>
          </a:p>
          <a:p>
            <a:endParaRPr lang="en-GB" dirty="0"/>
          </a:p>
          <a:p>
            <a:endParaRPr lang="en-GB" dirty="0"/>
          </a:p>
          <a:p>
            <a:endParaRPr lang="en-GB" dirty="0"/>
          </a:p>
          <a:p>
            <a:r>
              <a:rPr lang="en-GB" dirty="0"/>
              <a:t>This research journey has allowed me to better understand the position of researchers.</a:t>
            </a:r>
          </a:p>
          <a:p>
            <a:r>
              <a:rPr lang="en-GB" dirty="0"/>
              <a:t>My ability to recognise key information and save time from reading irrelevant literature.</a:t>
            </a:r>
          </a:p>
          <a:p>
            <a:r>
              <a:rPr lang="en-GB" dirty="0"/>
              <a:t>I recognise my weaknesses surrounding research methodology</a:t>
            </a:r>
          </a:p>
          <a:p>
            <a:endParaRPr lang="en-GB" dirty="0"/>
          </a:p>
          <a:p>
            <a:endParaRPr lang="en-GB" dirty="0"/>
          </a:p>
        </p:txBody>
      </p:sp>
      <p:sp>
        <p:nvSpPr>
          <p:cNvPr id="4" name="TextBox 3">
            <a:extLst>
              <a:ext uri="{FF2B5EF4-FFF2-40B4-BE49-F238E27FC236}">
                <a16:creationId xmlns:a16="http://schemas.microsoft.com/office/drawing/2014/main" id="{9B0F2574-6B9A-81E3-57D2-AAE25D90E699}"/>
              </a:ext>
            </a:extLst>
          </p:cNvPr>
          <p:cNvSpPr txBox="1"/>
          <p:nvPr/>
        </p:nvSpPr>
        <p:spPr>
          <a:xfrm>
            <a:off x="677332" y="3136612"/>
            <a:ext cx="3192379" cy="584775"/>
          </a:xfrm>
          <a:prstGeom prst="rect">
            <a:avLst/>
          </a:prstGeom>
          <a:noFill/>
        </p:spPr>
        <p:txBody>
          <a:bodyPr wrap="square" rtlCol="0">
            <a:spAutoFit/>
          </a:bodyPr>
          <a:lstStyle/>
          <a:p>
            <a:r>
              <a:rPr lang="en-GB" sz="3200" dirty="0">
                <a:solidFill>
                  <a:srgbClr val="90C226"/>
                </a:solidFill>
                <a:latin typeface="Trebuchet MS"/>
              </a:rPr>
              <a:t>M</a:t>
            </a:r>
            <a:r>
              <a:rPr kumimoji="0" lang="en-GB" sz="3200" b="0" i="0" u="none" strike="noStrike" kern="1200" cap="none" spc="0" normalizeH="0" baseline="0" noProof="0" dirty="0">
                <a:ln>
                  <a:noFill/>
                </a:ln>
                <a:solidFill>
                  <a:srgbClr val="90C226"/>
                </a:solidFill>
                <a:effectLst/>
                <a:uLnTx/>
                <a:uFillTx/>
                <a:latin typeface="Trebuchet MS"/>
              </a:rPr>
              <a:t>y Reflection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FEE4C-3D2C-D4C8-C766-2488446600C8}"/>
              </a:ext>
            </a:extLst>
          </p:cNvPr>
          <p:cNvSpPr txBox="1">
            <a:spLocks noGrp="1"/>
          </p:cNvSpPr>
          <p:nvPr>
            <p:ph type="title"/>
          </p:nvPr>
        </p:nvSpPr>
        <p:spPr/>
        <p:txBody>
          <a:bodyPr/>
          <a:lstStyle/>
          <a:p>
            <a:pPr lvl="0"/>
            <a:r>
              <a:rPr lang="en-GB" dirty="0"/>
              <a:t>References</a:t>
            </a:r>
          </a:p>
        </p:txBody>
      </p:sp>
      <p:sp>
        <p:nvSpPr>
          <p:cNvPr id="6" name="Content Placeholder 5">
            <a:extLst>
              <a:ext uri="{FF2B5EF4-FFF2-40B4-BE49-F238E27FC236}">
                <a16:creationId xmlns:a16="http://schemas.microsoft.com/office/drawing/2014/main" id="{6ADBADC0-B1DA-D56A-9BB6-F87AEA3C2C92}"/>
              </a:ext>
            </a:extLst>
          </p:cNvPr>
          <p:cNvSpPr>
            <a:spLocks noGrp="1"/>
          </p:cNvSpPr>
          <p:nvPr>
            <p:ph idx="1"/>
          </p:nvPr>
        </p:nvSpPr>
        <p:spPr>
          <a:xfrm>
            <a:off x="677332" y="1411705"/>
            <a:ext cx="8596667" cy="5197641"/>
          </a:xfrm>
        </p:spPr>
        <p:txBody>
          <a:bodyPr>
            <a:normAutofit/>
          </a:bodyPr>
          <a:lstStyle/>
          <a:p>
            <a:r>
              <a:rPr lang="en-GB" sz="1600" kern="1200" dirty="0">
                <a:solidFill>
                  <a:schemeClr val="tx1"/>
                </a:solidFill>
                <a:effectLst/>
                <a:latin typeface="Trebuchet MS" panose="020B0603020202020204" pitchFamily="34" charset="0"/>
                <a:ea typeface="+mn-ea"/>
                <a:cs typeface="+mn-cs"/>
              </a:rPr>
              <a:t>Arkema, K.K. Fisher, D.M. Wyatt, K. Wood, S.A. and Payne, H.J. (2021) ‘Advancing Sustainable Development and protected area management with social media-based tourism data’, </a:t>
            </a:r>
            <a:r>
              <a:rPr lang="en-GB" sz="1600" i="1" kern="1200" dirty="0">
                <a:solidFill>
                  <a:schemeClr val="tx1"/>
                </a:solidFill>
                <a:effectLst/>
                <a:latin typeface="Trebuchet MS" panose="020B0603020202020204" pitchFamily="34" charset="0"/>
                <a:ea typeface="+mn-ea"/>
                <a:cs typeface="+mn-cs"/>
              </a:rPr>
              <a:t>Sustainability</a:t>
            </a:r>
            <a:r>
              <a:rPr lang="en-GB" sz="1600" kern="1200" dirty="0">
                <a:solidFill>
                  <a:schemeClr val="tx1"/>
                </a:solidFill>
                <a:effectLst/>
                <a:latin typeface="Trebuchet MS" panose="020B0603020202020204" pitchFamily="34" charset="0"/>
                <a:ea typeface="+mn-ea"/>
                <a:cs typeface="+mn-cs"/>
              </a:rPr>
              <a:t>, 13(5), p. 2427. doi:10.3390/su13052427.</a:t>
            </a:r>
          </a:p>
          <a:p>
            <a:r>
              <a:rPr lang="en-GB" sz="1600" kern="1200" dirty="0">
                <a:solidFill>
                  <a:schemeClr val="tx1"/>
                </a:solidFill>
                <a:effectLst/>
                <a:latin typeface="Trebuchet MS" panose="020B0603020202020204" pitchFamily="34" charset="0"/>
                <a:ea typeface="+mn-ea"/>
                <a:cs typeface="+mn-cs"/>
              </a:rPr>
              <a:t>Cronin, P., Ryan, F. and Coughlan, M. (2008) ‘Undertaking a literature review: A step-by-step approach’, British Journal of Nursing, 17(1), pp. 38–43. doi:10.12968/bjon.2008.17.1.28059. </a:t>
            </a:r>
          </a:p>
          <a:p>
            <a:r>
              <a:rPr lang="en-GB" sz="1600" kern="100" dirty="0" err="1">
                <a:solidFill>
                  <a:schemeClr val="tx1"/>
                </a:solidFill>
                <a:effectLst/>
                <a:latin typeface="Trebuchet MS" panose="020B0603020202020204" pitchFamily="34" charset="0"/>
              </a:rPr>
              <a:t>Fredman</a:t>
            </a:r>
            <a:r>
              <a:rPr lang="en-GB" sz="1600" kern="100" dirty="0">
                <a:solidFill>
                  <a:schemeClr val="tx1"/>
                </a:solidFill>
                <a:effectLst/>
                <a:latin typeface="Trebuchet MS" panose="020B0603020202020204" pitchFamily="34" charset="0"/>
              </a:rPr>
              <a:t>, P. &amp;  </a:t>
            </a:r>
            <a:r>
              <a:rPr lang="en-GB" sz="1600" kern="100" dirty="0" err="1">
                <a:solidFill>
                  <a:schemeClr val="tx1"/>
                </a:solidFill>
                <a:effectLst/>
                <a:latin typeface="Trebuchet MS" panose="020B0603020202020204" pitchFamily="34" charset="0"/>
              </a:rPr>
              <a:t>Margaryan</a:t>
            </a:r>
            <a:r>
              <a:rPr lang="en-GB" sz="1600" kern="100" dirty="0">
                <a:solidFill>
                  <a:schemeClr val="tx1"/>
                </a:solidFill>
                <a:latin typeface="Trebuchet MS" panose="020B0603020202020204" pitchFamily="34" charset="0"/>
              </a:rPr>
              <a:t>, L.</a:t>
            </a:r>
            <a:r>
              <a:rPr lang="en-GB" sz="1600" kern="100" dirty="0">
                <a:solidFill>
                  <a:schemeClr val="tx1"/>
                </a:solidFill>
                <a:effectLst/>
                <a:latin typeface="Trebuchet MS" panose="020B0603020202020204" pitchFamily="34" charset="0"/>
              </a:rPr>
              <a:t> (2021) 20 years of Nordic nature-based tourism research: a review and future research agenda, Scandinavian Journal of Hospitality and Tourism, 21:1, 14-25, DOI: </a:t>
            </a:r>
            <a:r>
              <a:rPr lang="en-GB" sz="1600" u="sng" kern="100" dirty="0">
                <a:solidFill>
                  <a:schemeClr val="tx1"/>
                </a:solidFill>
                <a:effectLst/>
                <a:latin typeface="Trebuchet MS" panose="020B0603020202020204" pitchFamily="34" charset="0"/>
                <a:hlinkClick r:id="rId3">
                  <a:extLst>
                    <a:ext uri="{A12FA001-AC4F-418D-AE19-62706E023703}">
                      <ahyp:hlinkClr xmlns:ahyp="http://schemas.microsoft.com/office/drawing/2018/hyperlinkcolor" val="tx"/>
                    </a:ext>
                  </a:extLst>
                </a:hlinkClick>
              </a:rPr>
              <a:t>10.1080/15022250.2020.1823247</a:t>
            </a:r>
            <a:endParaRPr lang="en-GB" sz="1600" kern="1200" dirty="0">
              <a:solidFill>
                <a:schemeClr val="tx1"/>
              </a:solidFill>
              <a:effectLst/>
              <a:latin typeface="Trebuchet MS" panose="020B0603020202020204" pitchFamily="34" charset="0"/>
              <a:ea typeface="+mn-ea"/>
              <a:cs typeface="+mn-cs"/>
            </a:endParaRPr>
          </a:p>
          <a:p>
            <a:r>
              <a:rPr lang="en-GB" sz="1600" kern="1200" dirty="0">
                <a:solidFill>
                  <a:schemeClr val="tx1"/>
                </a:solidFill>
                <a:effectLst/>
                <a:latin typeface="Trebuchet MS" panose="020B0603020202020204" pitchFamily="34" charset="0"/>
                <a:ea typeface="+mn-ea"/>
                <a:cs typeface="+mn-cs"/>
              </a:rPr>
              <a:t>Kim, Y. Kim, C. Lee, D.K. Lee, H. </a:t>
            </a:r>
            <a:r>
              <a:rPr lang="en-GB" sz="1600" kern="1200" dirty="0" err="1">
                <a:solidFill>
                  <a:schemeClr val="tx1"/>
                </a:solidFill>
                <a:effectLst/>
                <a:latin typeface="Trebuchet MS" panose="020B0603020202020204" pitchFamily="34" charset="0"/>
                <a:ea typeface="+mn-ea"/>
                <a:cs typeface="+mn-cs"/>
              </a:rPr>
              <a:t>Andrada</a:t>
            </a:r>
            <a:r>
              <a:rPr lang="en-GB" sz="1600" kern="1200" dirty="0">
                <a:solidFill>
                  <a:schemeClr val="tx1"/>
                </a:solidFill>
                <a:effectLst/>
                <a:latin typeface="Trebuchet MS" panose="020B0603020202020204" pitchFamily="34" charset="0"/>
                <a:ea typeface="+mn-ea"/>
                <a:cs typeface="+mn-cs"/>
              </a:rPr>
              <a:t>, </a:t>
            </a:r>
            <a:r>
              <a:rPr lang="en-GB" sz="1600" kern="1200" dirty="0" err="1">
                <a:solidFill>
                  <a:schemeClr val="tx1"/>
                </a:solidFill>
                <a:effectLst/>
                <a:latin typeface="Trebuchet MS" panose="020B0603020202020204" pitchFamily="34" charset="0"/>
                <a:ea typeface="+mn-ea"/>
                <a:cs typeface="+mn-cs"/>
              </a:rPr>
              <a:t>Rii.T</a:t>
            </a:r>
            <a:r>
              <a:rPr lang="en-GB" sz="1600" kern="1200" dirty="0">
                <a:solidFill>
                  <a:schemeClr val="tx1"/>
                </a:solidFill>
                <a:effectLst/>
                <a:latin typeface="Trebuchet MS" panose="020B0603020202020204" pitchFamily="34" charset="0"/>
                <a:ea typeface="+mn-ea"/>
                <a:cs typeface="+mn-cs"/>
              </a:rPr>
              <a:t>. (2019) ‘Quantifying nature-based tourism in protected areas in developing countries by using Social Big Data’, </a:t>
            </a:r>
            <a:r>
              <a:rPr lang="en-GB" sz="1600" i="1" kern="1200" dirty="0">
                <a:solidFill>
                  <a:schemeClr val="tx1"/>
                </a:solidFill>
                <a:effectLst/>
                <a:latin typeface="Trebuchet MS" panose="020B0603020202020204" pitchFamily="34" charset="0"/>
                <a:ea typeface="+mn-ea"/>
                <a:cs typeface="+mn-cs"/>
              </a:rPr>
              <a:t>Tourism Management</a:t>
            </a:r>
            <a:r>
              <a:rPr lang="en-GB" sz="1600" kern="1200" dirty="0">
                <a:solidFill>
                  <a:schemeClr val="tx1"/>
                </a:solidFill>
                <a:effectLst/>
                <a:latin typeface="Trebuchet MS" panose="020B0603020202020204" pitchFamily="34" charset="0"/>
                <a:ea typeface="+mn-ea"/>
                <a:cs typeface="+mn-cs"/>
              </a:rPr>
              <a:t>, 72, pp. 249–256. doi:10.1016/j.tourman.2018.12.005. </a:t>
            </a:r>
          </a:p>
          <a:p>
            <a:r>
              <a:rPr lang="en-GB" sz="1600" kern="1200" dirty="0">
                <a:solidFill>
                  <a:schemeClr val="tx1"/>
                </a:solidFill>
                <a:effectLst/>
                <a:latin typeface="Trebuchet MS" panose="020B0603020202020204" pitchFamily="34" charset="0"/>
                <a:ea typeface="+mn-ea"/>
                <a:cs typeface="+mn-cs"/>
              </a:rPr>
              <a:t>Perez </a:t>
            </a:r>
            <a:r>
              <a:rPr lang="en-GB" sz="1600" kern="1200" dirty="0" err="1">
                <a:solidFill>
                  <a:schemeClr val="tx1"/>
                </a:solidFill>
                <a:effectLst/>
                <a:latin typeface="Trebuchet MS" panose="020B0603020202020204" pitchFamily="34" charset="0"/>
                <a:ea typeface="+mn-ea"/>
                <a:cs typeface="+mn-cs"/>
              </a:rPr>
              <a:t>Guilarte</a:t>
            </a:r>
            <a:r>
              <a:rPr lang="en-GB" sz="1600" kern="1200" dirty="0">
                <a:solidFill>
                  <a:schemeClr val="tx1"/>
                </a:solidFill>
                <a:effectLst/>
                <a:latin typeface="Trebuchet MS" panose="020B0603020202020204" pitchFamily="34" charset="0"/>
                <a:ea typeface="+mn-ea"/>
                <a:cs typeface="+mn-cs"/>
              </a:rPr>
              <a:t>, Y. and Barreiro Quintans, D., 2019. Using big data to measure tourist sustainability: Myth or reality?. Sustainability, 11(20), p.5641.</a:t>
            </a:r>
          </a:p>
          <a:p>
            <a:r>
              <a:rPr lang="en-GB" sz="1600" kern="1200" dirty="0" err="1">
                <a:solidFill>
                  <a:schemeClr val="tx1"/>
                </a:solidFill>
                <a:effectLst/>
                <a:latin typeface="Trebuchet MS" panose="020B0603020202020204" pitchFamily="34" charset="0"/>
                <a:ea typeface="+mn-ea"/>
                <a:cs typeface="+mn-cs"/>
              </a:rPr>
              <a:t>Teles</a:t>
            </a:r>
            <a:r>
              <a:rPr lang="en-GB" sz="1600" kern="1200" dirty="0">
                <a:solidFill>
                  <a:schemeClr val="tx1"/>
                </a:solidFill>
                <a:effectLst/>
                <a:latin typeface="Trebuchet MS" panose="020B0603020202020204" pitchFamily="34" charset="0"/>
                <a:ea typeface="+mn-ea"/>
                <a:cs typeface="+mn-cs"/>
              </a:rPr>
              <a:t> da Mota, V. and Pickering, C. (2020) ‘Using social media to assess nature-based tourism: Current research and future trends’, </a:t>
            </a:r>
            <a:r>
              <a:rPr lang="en-GB" sz="1600" i="1" kern="1200" dirty="0">
                <a:solidFill>
                  <a:schemeClr val="tx1"/>
                </a:solidFill>
                <a:effectLst/>
                <a:latin typeface="Trebuchet MS" panose="020B0603020202020204" pitchFamily="34" charset="0"/>
                <a:ea typeface="+mn-ea"/>
                <a:cs typeface="+mn-cs"/>
              </a:rPr>
              <a:t>Journal of Outdoor Recreation and Tourism</a:t>
            </a:r>
            <a:r>
              <a:rPr lang="en-GB" sz="1600" kern="1200" dirty="0">
                <a:solidFill>
                  <a:schemeClr val="tx1"/>
                </a:solidFill>
                <a:effectLst/>
                <a:latin typeface="Trebuchet MS" panose="020B0603020202020204" pitchFamily="34" charset="0"/>
                <a:ea typeface="+mn-ea"/>
                <a:cs typeface="+mn-cs"/>
              </a:rPr>
              <a:t>, 30, p. 100295. doi:10.1016/j.jort.2020.100295</a:t>
            </a:r>
          </a:p>
          <a:p>
            <a:endParaRPr lang="en-GB" dirty="0"/>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8" ma:contentTypeDescription="Create a new document." ma:contentTypeScope="" ma:versionID="7c9e1b9aa98d62a40611a36ae4284df8">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e1e82f912871403b0d3cfc334aef2a26"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LengthInSeconds"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B38EA3-02E1-491E-992A-DE522B72F3B4}">
  <ds:schemaRefs>
    <ds:schemaRef ds:uri="http://schemas.microsoft.com/sharepoint/v3/contenttype/forms"/>
  </ds:schemaRefs>
</ds:datastoreItem>
</file>

<file path=customXml/itemProps2.xml><?xml version="1.0" encoding="utf-8"?>
<ds:datastoreItem xmlns:ds="http://schemas.openxmlformats.org/officeDocument/2006/customXml" ds:itemID="{3C728AB5-56FA-4723-9C99-A5B5B1CABE8B}">
  <ds:schemaRefs>
    <ds:schemaRef ds:uri="95817cb9-f0eb-4f4d-892c-47ab9f8957c0"/>
    <ds:schemaRef ds:uri="http://www.w3.org/XML/1998/namespace"/>
    <ds:schemaRef ds:uri="http://purl.org/dc/terms/"/>
    <ds:schemaRef ds:uri="http://purl.org/dc/dcmitype/"/>
    <ds:schemaRef ds:uri="http://schemas.microsoft.com/office/2006/documentManagement/types"/>
    <ds:schemaRef ds:uri="http://schemas.openxmlformats.org/package/2006/metadata/core-properties"/>
    <ds:schemaRef ds:uri="9823f8e4-81f3-4a59-a026-c1a9717271fd"/>
    <ds:schemaRef ds:uri="http://purl.org/dc/elements/1.1/"/>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3F3E45C4-27AB-400F-838C-EAA6CFFDE2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782</TotalTime>
  <Words>2321</Words>
  <Application>Microsoft Office PowerPoint</Application>
  <PresentationFormat>Widescreen</PresentationFormat>
  <Paragraphs>160</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Times New Roman</vt:lpstr>
      <vt:lpstr>Trebuchet MS</vt:lpstr>
      <vt:lpstr>Wingdings 3</vt:lpstr>
      <vt:lpstr>Facet</vt:lpstr>
      <vt:lpstr>Synopsis of my Independent Project </vt:lpstr>
      <vt:lpstr>How can the integration of Social Big Data (SBD) enhance our understanding of Nature-Based Tourism (NBT) dynamics within Natural Areas (NAs)?</vt:lpstr>
      <vt:lpstr>Key pieces of background research which led to my research question..</vt:lpstr>
      <vt:lpstr>The aims of my project</vt:lpstr>
      <vt:lpstr>Fredman &amp; Margaryan (2021) 20 years of Nordic nature-based tourism research: a review and future research agenda</vt:lpstr>
      <vt:lpstr>Teles da Mata &amp; Pickering (2020) Using social media to assess nature-based tourism: Current research and future trends</vt:lpstr>
      <vt:lpstr>Kim etal (2019) Quantifying nature-based tourism in protected areas in developing countries by using social big data</vt:lpstr>
      <vt:lpstr>Arkema etal (2021) Advancing Sustainable Development and Protected Area Management with Social Media-Based Tourism Data</vt:lpstr>
      <vt:lpstr>Guilarte &amp; Quintans (2019) Using Big Data to Measure Tourist Sustainability: Myth or Reality? </vt:lpstr>
      <vt:lpstr>Method - Outline the method used for the project (e.g., participants, equipment, data collection procedures, data analysis).</vt:lpstr>
      <vt:lpstr>Methodology of data analysis</vt:lpstr>
      <vt:lpstr>The Emerging Theme</vt:lpstr>
      <vt:lpstr>Discussion </vt:lpstr>
      <vt:lpstr>Advice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the integration of Social Big Data (SBD) enhance our understanding of Nature-Based Tourism (NBT) dynamics within Natural Areas (NAs)?</dc:title>
  <dc:creator>Jack Craft (2104855)</dc:creator>
  <cp:lastModifiedBy>Jack Craft (2104855)</cp:lastModifiedBy>
  <cp:revision>10</cp:revision>
  <dcterms:created xsi:type="dcterms:W3CDTF">2024-04-23T09:27:08Z</dcterms:created>
  <dcterms:modified xsi:type="dcterms:W3CDTF">2024-05-09T17:40:41Z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